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33" r:id="rId4"/>
  </p:sldMasterIdLst>
  <p:notesMasterIdLst>
    <p:notesMasterId r:id="rId10"/>
  </p:notesMasterIdLst>
  <p:handoutMasterIdLst>
    <p:handoutMasterId r:id="rId11"/>
  </p:handoutMasterIdLst>
  <p:sldIdLst>
    <p:sldId id="655" r:id="rId5"/>
    <p:sldId id="930" r:id="rId6"/>
    <p:sldId id="929" r:id="rId7"/>
    <p:sldId id="920" r:id="rId8"/>
    <p:sldId id="924" r:id="rId9"/>
  </p:sldIdLst>
  <p:sldSz cx="12192000" cy="6858000"/>
  <p:notesSz cx="6808788" cy="9940925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456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DDD"/>
    <a:srgbClr val="FFB9B9"/>
    <a:srgbClr val="FF8585"/>
    <a:srgbClr val="FF9797"/>
    <a:srgbClr val="79C0E3"/>
    <a:srgbClr val="FFAFAF"/>
    <a:srgbClr val="BED879"/>
    <a:srgbClr val="05AED2"/>
    <a:srgbClr val="0C88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סגנון ערכת נושא 1 - הדגשה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D7B26C5-4107-4FEC-AEDC-1716B250A1EF}" styleName="סגנון בהיר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1E4AEA4-8DFA-4A89-87EB-49C32662AFE0}" styleName="סגנון ביניים 2 - הדגשה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ללא סגנון, רשת טבלה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סגנון ביניים 2 - הדגשה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סגנון ביניים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סגנון ביניים 3 - הדגשה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סגנון בהיר 1 - הדגשה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סגנון בהיר 1 - הדגשה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012ECD-51FC-41F1-AA8D-1B2483CD663E}" styleName="סגנון בהיר 2 - הדגשה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9CF1AB2-1976-4502-BF36-3FF5EA218861}" styleName="סגנון ביניים 4 - הדגשה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סגנון ביניים 2 - הדגשה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סגנון ערכת נושא 1 - הדגשה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2838BEF-8BB2-4498-84A7-C5851F593DF1}" styleName="סגנון ביניים 4 - הדגשה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D7AC3CCA-C797-4891-BE02-D94E43425B78}" styleName="סגנון ביניים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6400" autoAdjust="0"/>
  </p:normalViewPr>
  <p:slideViewPr>
    <p:cSldViewPr>
      <p:cViewPr varScale="1">
        <p:scale>
          <a:sx n="69" d="100"/>
          <a:sy n="69" d="100"/>
        </p:scale>
        <p:origin x="936" y="48"/>
      </p:cViewPr>
      <p:guideLst>
        <p:guide orient="horz" pos="2160"/>
        <p:guide pos="4566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57680" y="1"/>
            <a:ext cx="2951109" cy="498953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quarter" idx="1"/>
          </p:nvPr>
        </p:nvSpPr>
        <p:spPr>
          <a:xfrm>
            <a:off x="1586" y="1"/>
            <a:ext cx="2951109" cy="498953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4B1A2FA9-7224-4E58-B172-E62D5C3C2452}" type="datetimeFigureOut">
              <a:rPr lang="he-IL" smtClean="0"/>
              <a:t>כ"ד/ניסן/תש"ף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2"/>
          </p:nvPr>
        </p:nvSpPr>
        <p:spPr>
          <a:xfrm>
            <a:off x="3857680" y="9441972"/>
            <a:ext cx="2951109" cy="498953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3"/>
          </p:nvPr>
        </p:nvSpPr>
        <p:spPr>
          <a:xfrm>
            <a:off x="1586" y="9441972"/>
            <a:ext cx="2951109" cy="498953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1658B5A2-C09F-43AC-B2CA-9B6295FC50D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324550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58313" y="0"/>
            <a:ext cx="2950475" cy="497046"/>
          </a:xfrm>
          <a:prstGeom prst="rect">
            <a:avLst/>
          </a:prstGeom>
        </p:spPr>
        <p:txBody>
          <a:bodyPr vert="horz" lIns="93177" tIns="46589" rIns="93177" bIns="46589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76" y="0"/>
            <a:ext cx="2950475" cy="497046"/>
          </a:xfrm>
          <a:prstGeom prst="rect">
            <a:avLst/>
          </a:prstGeom>
        </p:spPr>
        <p:txBody>
          <a:bodyPr vert="horz" lIns="93177" tIns="46589" rIns="93177" bIns="46589" rtlCol="1"/>
          <a:lstStyle>
            <a:lvl1pPr algn="l">
              <a:defRPr sz="1200"/>
            </a:lvl1pPr>
          </a:lstStyle>
          <a:p>
            <a:fld id="{F314B70D-F3C1-48CA-889A-26C7AE2C6D3B}" type="datetimeFigureOut">
              <a:rPr lang="he-IL" smtClean="0"/>
              <a:t>כ"ד/ניסן/תש"ף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27812" cy="3729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0879" y="4721940"/>
            <a:ext cx="5447030" cy="4473416"/>
          </a:xfrm>
          <a:prstGeom prst="rect">
            <a:avLst/>
          </a:prstGeom>
        </p:spPr>
        <p:txBody>
          <a:bodyPr vert="horz" lIns="93177" tIns="46589" rIns="93177" bIns="46589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58313" y="9442154"/>
            <a:ext cx="2950475" cy="497046"/>
          </a:xfrm>
          <a:prstGeom prst="rect">
            <a:avLst/>
          </a:prstGeom>
        </p:spPr>
        <p:txBody>
          <a:bodyPr vert="horz" lIns="93177" tIns="46589" rIns="93177" bIns="46589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76" y="9442154"/>
            <a:ext cx="2950475" cy="497046"/>
          </a:xfrm>
          <a:prstGeom prst="rect">
            <a:avLst/>
          </a:prstGeom>
        </p:spPr>
        <p:txBody>
          <a:bodyPr vert="horz" lIns="93177" tIns="46589" rIns="93177" bIns="46589" rtlCol="1" anchor="b"/>
          <a:lstStyle>
            <a:lvl1pPr algn="l">
              <a:defRPr sz="1200"/>
            </a:lvl1pPr>
          </a:lstStyle>
          <a:p>
            <a:fld id="{9123153C-810E-4191-982E-4C5E96539B2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52382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מציין מיקום של תמונת שקופית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96875" y="696913"/>
            <a:ext cx="6205538" cy="349091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9859" name="מציין מיקום של הערו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he-IL" altLang="he-IL"/>
              <a:t>הערות כלליות :</a:t>
            </a:r>
          </a:p>
          <a:p>
            <a:r>
              <a:rPr lang="he-IL" altLang="he-IL"/>
              <a:t>1.שקפים של תפקדים בחרום יהיו חשובים אולי להערכת מצב ראשונה או להצגות , כדי להסתיר אותם בזמון הערכת המצב כדי שלא יגזלו לך זמן.</a:t>
            </a:r>
          </a:p>
          <a:p>
            <a:r>
              <a:rPr lang="he-IL" altLang="he-IL"/>
              <a:t>2. לדעתי חסר תמ"צ מד"א </a:t>
            </a:r>
          </a:p>
          <a:p>
            <a:r>
              <a:rPr lang="he-IL" altLang="he-IL"/>
              <a:t> </a:t>
            </a:r>
          </a:p>
        </p:txBody>
      </p:sp>
      <p:sp>
        <p:nvSpPr>
          <p:cNvPr id="249860" name="מציין מיקום של תאריך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09" indent="-285734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2937" indent="-228587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111" indent="-228587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287" indent="-228587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461" indent="-228587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635" indent="-228587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8811" indent="-228587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5985" indent="-228587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fld id="{B805B3C8-8D87-4E8D-8B77-B243E65C69E9}" type="datetime8">
              <a:rPr lang="he-IL" altLang="he-IL">
                <a:solidFill>
                  <a:srgbClr val="000000"/>
                </a:solidFill>
              </a:rPr>
              <a:pPr/>
              <a:t>18 אפריל 20</a:t>
            </a:fld>
            <a:endParaRPr lang="he-IL" altLang="he-I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3966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B92DD44-41DA-495A-921F-9302554CB8BD}" type="datetime9">
              <a:rPr lang="he-IL" smtClean="0"/>
              <a:t>18 אפריל, 2020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he-IL"/>
              <a:t>כותרת </a:t>
            </a: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2D188EA-69AE-406B-96BF-0AE5323C0EB6}" type="slidenum">
              <a:rPr lang="he-IL" altLang="he-IL" smtClean="0"/>
              <a:pPr>
                <a:defRPr/>
              </a:pPr>
              <a:t>‹#›</a:t>
            </a:fld>
            <a:endParaRPr lang="he-IL" altLang="he-IL"/>
          </a:p>
        </p:txBody>
      </p:sp>
    </p:spTree>
    <p:extLst>
      <p:ext uri="{BB962C8B-B14F-4D97-AF65-F5344CB8AC3E}">
        <p14:creationId xmlns:p14="http://schemas.microsoft.com/office/powerpoint/2010/main" val="3716936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FFFE714-7317-4547-B8FF-23EF37F31A59}" type="datetime9">
              <a:rPr lang="he-IL" smtClean="0"/>
              <a:t>18 אפריל, 2020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he-IL"/>
              <a:t>כותרת </a:t>
            </a: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4EB8758-E57E-4CF6-B9B0-4D361C6FAC81}" type="slidenum">
              <a:rPr lang="he-IL" altLang="he-IL" smtClean="0"/>
              <a:pPr>
                <a:defRPr/>
              </a:pPr>
              <a:t>‹#›</a:t>
            </a:fld>
            <a:endParaRPr lang="he-IL" altLang="he-IL"/>
          </a:p>
        </p:txBody>
      </p:sp>
    </p:spTree>
    <p:extLst>
      <p:ext uri="{BB962C8B-B14F-4D97-AF65-F5344CB8AC3E}">
        <p14:creationId xmlns:p14="http://schemas.microsoft.com/office/powerpoint/2010/main" val="3141018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AD8CF75-135A-407C-961D-68D05EBDEC19}" type="datetime9">
              <a:rPr lang="he-IL" smtClean="0"/>
              <a:t>18 אפריל, 2020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he-IL"/>
              <a:t>כותרת </a:t>
            </a: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98C72D7-7593-4834-A078-C874516D141D}" type="slidenum">
              <a:rPr lang="he-IL" altLang="he-IL" smtClean="0"/>
              <a:pPr>
                <a:defRPr/>
              </a:pPr>
              <a:t>‹#›</a:t>
            </a:fld>
            <a:endParaRPr lang="he-IL" altLang="he-IL"/>
          </a:p>
        </p:txBody>
      </p:sp>
    </p:spTree>
    <p:extLst>
      <p:ext uri="{BB962C8B-B14F-4D97-AF65-F5344CB8AC3E}">
        <p14:creationId xmlns:p14="http://schemas.microsoft.com/office/powerpoint/2010/main" val="417039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08754A6-56BA-4143-8DC0-CEA6FC1E4368}" type="datetime9">
              <a:rPr lang="he-IL" smtClean="0"/>
              <a:t>18 אפריל, 2020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he-IL"/>
              <a:t>כותרת </a:t>
            </a: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81D63B3-8B89-4F7F-95D0-CAB4D64917FA}" type="slidenum">
              <a:rPr lang="he-IL" altLang="he-IL" smtClean="0"/>
              <a:pPr>
                <a:defRPr/>
              </a:pPr>
              <a:t>‹#›</a:t>
            </a:fld>
            <a:endParaRPr lang="he-IL" altLang="he-IL"/>
          </a:p>
        </p:txBody>
      </p:sp>
    </p:spTree>
    <p:extLst>
      <p:ext uri="{BB962C8B-B14F-4D97-AF65-F5344CB8AC3E}">
        <p14:creationId xmlns:p14="http://schemas.microsoft.com/office/powerpoint/2010/main" val="3910150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EB5A4B3-88AF-4CE4-BD5E-B66437A3320B}" type="datetime9">
              <a:rPr lang="he-IL" smtClean="0"/>
              <a:t>18 אפריל, 2020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he-IL"/>
              <a:t>כותרת </a:t>
            </a:r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54EB085-D3D8-4CD0-BD53-8BB668C20899}" type="slidenum">
              <a:rPr lang="he-IL" altLang="he-IL" smtClean="0"/>
              <a:pPr>
                <a:defRPr/>
              </a:pPr>
              <a:t>‹#›</a:t>
            </a:fld>
            <a:endParaRPr lang="he-IL" altLang="he-IL"/>
          </a:p>
        </p:txBody>
      </p:sp>
    </p:spTree>
    <p:extLst>
      <p:ext uri="{BB962C8B-B14F-4D97-AF65-F5344CB8AC3E}">
        <p14:creationId xmlns:p14="http://schemas.microsoft.com/office/powerpoint/2010/main" val="3306276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0903EA4-384D-4A5B-899C-9AB3955B082A}" type="datetime9">
              <a:rPr lang="he-IL" smtClean="0"/>
              <a:t>18 אפריל, 2020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he-IL"/>
              <a:t>כותרת </a:t>
            </a:r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D9C2AA2-7AA1-46CA-AFF1-B8D6F9509254}" type="slidenum">
              <a:rPr lang="he-IL" altLang="he-IL" smtClean="0"/>
              <a:pPr>
                <a:defRPr/>
              </a:pPr>
              <a:t>‹#›</a:t>
            </a:fld>
            <a:endParaRPr lang="he-IL" altLang="he-IL"/>
          </a:p>
        </p:txBody>
      </p:sp>
    </p:spTree>
    <p:extLst>
      <p:ext uri="{BB962C8B-B14F-4D97-AF65-F5344CB8AC3E}">
        <p14:creationId xmlns:p14="http://schemas.microsoft.com/office/powerpoint/2010/main" val="1467610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D80D632-FC4E-4085-B4BD-1453A486EE6C}" type="datetime9">
              <a:rPr lang="he-IL" smtClean="0"/>
              <a:t>18 אפריל, 2020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he-IL"/>
              <a:t>כותרת 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901A985-9387-43C1-B1EA-584C4FCCBEC8}" type="slidenum">
              <a:rPr lang="he-IL" altLang="he-IL" smtClean="0"/>
              <a:pPr>
                <a:defRPr/>
              </a:pPr>
              <a:t>‹#›</a:t>
            </a:fld>
            <a:endParaRPr lang="he-IL" altLang="he-IL"/>
          </a:p>
        </p:txBody>
      </p:sp>
    </p:spTree>
    <p:extLst>
      <p:ext uri="{BB962C8B-B14F-4D97-AF65-F5344CB8AC3E}">
        <p14:creationId xmlns:p14="http://schemas.microsoft.com/office/powerpoint/2010/main" val="915240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6B274D8-AD2F-474E-A36A-AE1288D7E2DA}" type="datetime9">
              <a:rPr lang="he-IL" smtClean="0"/>
              <a:t>18 אפריל, 2020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he-IL"/>
              <a:t>כותרת </a:t>
            </a: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2833342-C2C3-4C54-8147-5F6287136130}" type="slidenum">
              <a:rPr lang="he-IL" altLang="he-IL" smtClean="0"/>
              <a:pPr>
                <a:defRPr/>
              </a:pPr>
              <a:t>‹#›</a:t>
            </a:fld>
            <a:endParaRPr lang="he-IL" altLang="he-IL"/>
          </a:p>
        </p:txBody>
      </p:sp>
    </p:spTree>
    <p:extLst>
      <p:ext uri="{BB962C8B-B14F-4D97-AF65-F5344CB8AC3E}">
        <p14:creationId xmlns:p14="http://schemas.microsoft.com/office/powerpoint/2010/main" val="1774510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1EBDA0A-3190-4EF5-BC1A-A576A23160FA}" type="datetime9">
              <a:rPr lang="he-IL" smtClean="0"/>
              <a:t>18 אפריל, 2020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he-IL"/>
              <a:t>כותרת </a:t>
            </a: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8C3DF53-0980-4CA2-BC95-D2EA2D334926}" type="slidenum">
              <a:rPr lang="he-IL" altLang="he-IL" smtClean="0"/>
              <a:pPr>
                <a:defRPr/>
              </a:pPr>
              <a:t>‹#›</a:t>
            </a:fld>
            <a:endParaRPr lang="he-IL" altLang="he-IL"/>
          </a:p>
        </p:txBody>
      </p:sp>
    </p:spTree>
    <p:extLst>
      <p:ext uri="{BB962C8B-B14F-4D97-AF65-F5344CB8AC3E}">
        <p14:creationId xmlns:p14="http://schemas.microsoft.com/office/powerpoint/2010/main" val="3322532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DB4132-1910-4333-B1EA-2D47D6EAAD4C}" type="datetime9">
              <a:rPr lang="he-IL" smtClean="0"/>
              <a:t>18 אפריל, 2020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he-IL"/>
              <a:t>כותרת </a:t>
            </a: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489ACF9-9987-49F5-865B-AC892A759CE9}" type="slidenum">
              <a:rPr lang="he-IL" altLang="he-IL" smtClean="0"/>
              <a:pPr>
                <a:defRPr/>
              </a:pPr>
              <a:t>‹#›</a:t>
            </a:fld>
            <a:endParaRPr lang="he-IL" altLang="he-IL"/>
          </a:p>
        </p:txBody>
      </p:sp>
    </p:spTree>
    <p:extLst>
      <p:ext uri="{BB962C8B-B14F-4D97-AF65-F5344CB8AC3E}">
        <p14:creationId xmlns:p14="http://schemas.microsoft.com/office/powerpoint/2010/main" val="3350406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CA9CAE1-8AD7-491F-A9A7-8CEF6DFB08C6}" type="datetime9">
              <a:rPr lang="he-IL" smtClean="0"/>
              <a:t>18 אפריל, 2020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he-IL"/>
              <a:t>כותרת </a:t>
            </a: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1839A9A-C648-4FCA-A10F-E5F32387398F}" type="slidenum">
              <a:rPr lang="he-IL" altLang="he-IL" smtClean="0"/>
              <a:pPr>
                <a:defRPr/>
              </a:pPr>
              <a:t>‹#›</a:t>
            </a:fld>
            <a:endParaRPr lang="he-IL" altLang="he-IL"/>
          </a:p>
        </p:txBody>
      </p:sp>
    </p:spTree>
    <p:extLst>
      <p:ext uri="{BB962C8B-B14F-4D97-AF65-F5344CB8AC3E}">
        <p14:creationId xmlns:p14="http://schemas.microsoft.com/office/powerpoint/2010/main" val="42809688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474649-B6CA-4E47-B940-6DDC2A623726}" type="datetime9">
              <a:rPr lang="he-IL" smtClean="0"/>
              <a:t>18 אפריל, 2020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e-IL"/>
              <a:t>כותרת </a:t>
            </a: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EB8758-E57E-4CF6-B9B0-4D361C6FAC81}" type="slidenum">
              <a:rPr lang="he-IL" altLang="he-IL"/>
              <a:pPr>
                <a:defRPr/>
              </a:pPr>
              <a:t>‹#›</a:t>
            </a:fld>
            <a:endParaRPr lang="he-IL" altLang="he-IL"/>
          </a:p>
        </p:txBody>
      </p:sp>
    </p:spTree>
    <p:extLst>
      <p:ext uri="{BB962C8B-B14F-4D97-AF65-F5344CB8AC3E}">
        <p14:creationId xmlns:p14="http://schemas.microsoft.com/office/powerpoint/2010/main" val="4004783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 flipV="1">
            <a:off x="-8163" y="-2748"/>
            <a:ext cx="12200163" cy="71865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901661" y="219239"/>
            <a:ext cx="1160423" cy="617473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329374" y="373686"/>
            <a:ext cx="406846" cy="385593"/>
          </a:xfrm>
          <a:prstGeom prst="rect">
            <a:avLst/>
          </a:prstGeom>
        </p:spPr>
      </p:pic>
      <p:sp>
        <p:nvSpPr>
          <p:cNvPr id="11" name="מלבן 10"/>
          <p:cNvSpPr/>
          <p:nvPr userDrawn="1"/>
        </p:nvSpPr>
        <p:spPr>
          <a:xfrm>
            <a:off x="-8163" y="6597352"/>
            <a:ext cx="12200163" cy="260648"/>
          </a:xfrm>
          <a:prstGeom prst="rect">
            <a:avLst/>
          </a:prstGeom>
          <a:solidFill>
            <a:srgbClr val="0C88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dirty="0"/>
              <a:t>29.3.2020</a:t>
            </a:r>
            <a:r>
              <a:rPr lang="he-IL" sz="1400" baseline="0" dirty="0"/>
              <a:t>    שעה 09:00</a:t>
            </a:r>
            <a:endParaRPr lang="he-IL" sz="1400" dirty="0"/>
          </a:p>
        </p:txBody>
      </p:sp>
    </p:spTree>
    <p:extLst>
      <p:ext uri="{BB962C8B-B14F-4D97-AF65-F5344CB8AC3E}">
        <p14:creationId xmlns:p14="http://schemas.microsoft.com/office/powerpoint/2010/main" val="58102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  <p:sldLayoutId id="2147483745" r:id="rId12"/>
  </p:sldLayoutIdLst>
  <p:hf sldNum="0"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82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495600" y="3013502"/>
            <a:ext cx="72008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800" b="1" dirty="0">
                <a:solidFill>
                  <a:srgbClr val="0C88BA"/>
                </a:solidFill>
              </a:rPr>
              <a:t>מנהל מכלול אשפוז</a:t>
            </a:r>
          </a:p>
        </p:txBody>
      </p:sp>
    </p:spTree>
    <p:extLst>
      <p:ext uri="{BB962C8B-B14F-4D97-AF65-F5344CB8AC3E}">
        <p14:creationId xmlns:p14="http://schemas.microsoft.com/office/powerpoint/2010/main" val="282917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טבלה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9481276"/>
              </p:ext>
            </p:extLst>
          </p:nvPr>
        </p:nvGraphicFramePr>
        <p:xfrm>
          <a:off x="191343" y="937461"/>
          <a:ext cx="11809315" cy="5917351"/>
        </p:xfrm>
        <a:graphic>
          <a:graphicData uri="http://schemas.openxmlformats.org/drawingml/2006/table">
            <a:tbl>
              <a:tblPr rtl="1" firstRow="1" bandRow="1">
                <a:tableStyleId>{35758FB7-9AC5-4552-8A53-C91805E547FA}</a:tableStyleId>
              </a:tblPr>
              <a:tblGrid>
                <a:gridCol w="984110">
                  <a:extLst>
                    <a:ext uri="{9D8B030D-6E8A-4147-A177-3AD203B41FA5}">
                      <a16:colId xmlns:a16="http://schemas.microsoft.com/office/drawing/2014/main" val="351647136"/>
                    </a:ext>
                  </a:extLst>
                </a:gridCol>
                <a:gridCol w="499351">
                  <a:extLst>
                    <a:ext uri="{9D8B030D-6E8A-4147-A177-3AD203B41FA5}">
                      <a16:colId xmlns:a16="http://schemas.microsoft.com/office/drawing/2014/main" val="2104360344"/>
                    </a:ext>
                  </a:extLst>
                </a:gridCol>
                <a:gridCol w="484759">
                  <a:extLst>
                    <a:ext uri="{9D8B030D-6E8A-4147-A177-3AD203B41FA5}">
                      <a16:colId xmlns:a16="http://schemas.microsoft.com/office/drawing/2014/main" val="492794947"/>
                    </a:ext>
                  </a:extLst>
                </a:gridCol>
                <a:gridCol w="698824">
                  <a:extLst>
                    <a:ext uri="{9D8B030D-6E8A-4147-A177-3AD203B41FA5}">
                      <a16:colId xmlns:a16="http://schemas.microsoft.com/office/drawing/2014/main" val="701263043"/>
                    </a:ext>
                  </a:extLst>
                </a:gridCol>
                <a:gridCol w="1269395">
                  <a:extLst>
                    <a:ext uri="{9D8B030D-6E8A-4147-A177-3AD203B41FA5}">
                      <a16:colId xmlns:a16="http://schemas.microsoft.com/office/drawing/2014/main" val="1014887181"/>
                    </a:ext>
                  </a:extLst>
                </a:gridCol>
                <a:gridCol w="422055">
                  <a:extLst>
                    <a:ext uri="{9D8B030D-6E8A-4147-A177-3AD203B41FA5}">
                      <a16:colId xmlns:a16="http://schemas.microsoft.com/office/drawing/2014/main" val="2579788552"/>
                    </a:ext>
                  </a:extLst>
                </a:gridCol>
                <a:gridCol w="1546164">
                  <a:extLst>
                    <a:ext uri="{9D8B030D-6E8A-4147-A177-3AD203B41FA5}">
                      <a16:colId xmlns:a16="http://schemas.microsoft.com/office/drawing/2014/main" val="3709117796"/>
                    </a:ext>
                  </a:extLst>
                </a:gridCol>
                <a:gridCol w="861064">
                  <a:extLst>
                    <a:ext uri="{9D8B030D-6E8A-4147-A177-3AD203B41FA5}">
                      <a16:colId xmlns:a16="http://schemas.microsoft.com/office/drawing/2014/main" val="1518802138"/>
                    </a:ext>
                  </a:extLst>
                </a:gridCol>
                <a:gridCol w="3075374">
                  <a:extLst>
                    <a:ext uri="{9D8B030D-6E8A-4147-A177-3AD203B41FA5}">
                      <a16:colId xmlns:a16="http://schemas.microsoft.com/office/drawing/2014/main" val="3166840698"/>
                    </a:ext>
                  </a:extLst>
                </a:gridCol>
                <a:gridCol w="183540">
                  <a:extLst>
                    <a:ext uri="{9D8B030D-6E8A-4147-A177-3AD203B41FA5}">
                      <a16:colId xmlns:a16="http://schemas.microsoft.com/office/drawing/2014/main" val="55559589"/>
                    </a:ext>
                  </a:extLst>
                </a:gridCol>
                <a:gridCol w="1784679">
                  <a:extLst>
                    <a:ext uri="{9D8B030D-6E8A-4147-A177-3AD203B41FA5}">
                      <a16:colId xmlns:a16="http://schemas.microsoft.com/office/drawing/2014/main" val="3175033784"/>
                    </a:ext>
                  </a:extLst>
                </a:gridCol>
              </a:tblGrid>
              <a:tr h="890015">
                <a:tc gridSpan="11">
                  <a:txBody>
                    <a:bodyPr/>
                    <a:lstStyle>
                      <a:lvl1pPr marL="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342900" marR="0" lvl="0" indent="-342900" algn="ctr" defTabSz="914400" rtl="1" eaLnBrk="0" fontAlgn="base" latinLnBrk="0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he-IL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סה"כ 13,265</a:t>
                      </a: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he-IL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נמצאו מאומתים</a:t>
                      </a:r>
                      <a:endParaRPr lang="he-IL" sz="3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5736645"/>
                  </a:ext>
                </a:extLst>
              </a:tr>
              <a:tr h="504342">
                <a:tc gridSpan="2"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/>
                      <a:r>
                        <a:rPr lang="he-IL" sz="2800" b="1" dirty="0"/>
                        <a:t>קל</a:t>
                      </a:r>
                    </a:p>
                  </a:txBody>
                  <a:tcPr/>
                </a:tc>
                <a:tc hMerge="1"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/>
                      <a:endParaRPr lang="he-IL" sz="28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2800" b="1" dirty="0"/>
                        <a:t>בינוני</a:t>
                      </a:r>
                    </a:p>
                  </a:txBody>
                  <a:tcPr/>
                </a:tc>
                <a:tc hMerge="1"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/>
                      <a:endParaRPr lang="he-IL" sz="2800" b="1" dirty="0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rtl="1"/>
                      <a:r>
                        <a:rPr lang="he-IL" sz="2800" b="1" dirty="0"/>
                        <a:t>קשה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b="1" dirty="0"/>
                        <a:t>נפטר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192314"/>
                  </a:ext>
                </a:extLst>
              </a:tr>
              <a:tr h="445007">
                <a:tc rowSpan="2" gridSpan="2"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/>
                      <a:r>
                        <a:rPr lang="he-IL" sz="2800" b="1" dirty="0"/>
                        <a:t>9,337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/>
                      <a:endParaRPr lang="he-IL" sz="3200" b="1" dirty="0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1"/>
                      <a:r>
                        <a:rPr lang="he-IL" sz="2800" b="1" dirty="0"/>
                        <a:t>145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/>
                      <a:endParaRPr lang="he-IL" sz="24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2400" b="1" dirty="0"/>
                        <a:t>קשה</a:t>
                      </a:r>
                      <a:r>
                        <a:rPr lang="he-IL" sz="2400" b="1" baseline="0" dirty="0"/>
                        <a:t> כעת</a:t>
                      </a:r>
                      <a:endParaRPr lang="he-IL" sz="2400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/>
                      <a:endParaRPr lang="he-IL" sz="24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2400" b="1" dirty="0"/>
                        <a:t>מונשמים כעת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/>
                      <a:endParaRPr lang="he-IL" sz="18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1800" b="1" dirty="0"/>
                        <a:t>קשה מצטבר מתחילת המגיפה 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he-IL" sz="2800" b="1" dirty="0"/>
                        <a:t>164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4970086"/>
                  </a:ext>
                </a:extLst>
              </a:tr>
              <a:tr h="546776">
                <a:tc gridSpan="2"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 vMerge="1"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/>
                      <a:endParaRPr lang="he-IL" sz="28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2800" b="1" dirty="0"/>
                        <a:t>164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/>
                      <a:endParaRPr lang="he-IL" sz="28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2800" b="1" dirty="0"/>
                        <a:t>113 *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he-IL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157637"/>
                  </a:ext>
                </a:extLst>
              </a:tr>
              <a:tr h="801013">
                <a:tc gridSpan="4">
                  <a:txBody>
                    <a:bodyPr/>
                    <a:lstStyle/>
                    <a:p>
                      <a:pPr algn="ctr" rtl="1"/>
                      <a:r>
                        <a:rPr lang="he-IL" sz="2400" b="1" dirty="0">
                          <a:solidFill>
                            <a:schemeClr val="tx1"/>
                          </a:solidFill>
                        </a:rPr>
                        <a:t>עליה באחוזים </a:t>
                      </a:r>
                    </a:p>
                    <a:p>
                      <a:pPr algn="ctr" rtl="1"/>
                      <a:r>
                        <a:rPr lang="he-IL" sz="2400" b="1" baseline="0" dirty="0">
                          <a:solidFill>
                            <a:schemeClr val="tx1"/>
                          </a:solidFill>
                        </a:rPr>
                        <a:t>ב 24 שעות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he-IL" sz="28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2800" b="1" dirty="0"/>
                        <a:t>2.4% -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he-IL" sz="28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2800" b="1" dirty="0"/>
                        <a:t>7.4% -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he-IL" sz="28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2800" b="1" dirty="0"/>
                        <a:t>2%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b="1" dirty="0"/>
                        <a:t>8.6%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0322890"/>
                  </a:ext>
                </a:extLst>
              </a:tr>
              <a:tr h="504342">
                <a:tc gridSpan="11">
                  <a:txBody>
                    <a:bodyPr/>
                    <a:lstStyle/>
                    <a:p>
                      <a:pPr algn="ctr" rtl="1"/>
                      <a:r>
                        <a:rPr lang="he-IL" sz="2800" b="1" dirty="0"/>
                        <a:t>תמונת מצב אשפוז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0790864"/>
                  </a:ext>
                </a:extLst>
              </a:tr>
              <a:tr h="445007">
                <a:tc gridSpan="3">
                  <a:txBody>
                    <a:bodyPr/>
                    <a:lstStyle/>
                    <a:p>
                      <a:pPr algn="ctr" rtl="1"/>
                      <a:r>
                        <a:rPr lang="he-IL" sz="2400" b="1" dirty="0"/>
                        <a:t>בתי חולים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2400" b="1" dirty="0"/>
                        <a:t>טיפול בית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2400" b="1" dirty="0"/>
                        <a:t>בתי מלון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2400" b="1" dirty="0"/>
                        <a:t>להחלטה קהילה \ אשפוז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2400" b="1" dirty="0"/>
                        <a:t>מחלימים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5832958"/>
                  </a:ext>
                </a:extLst>
              </a:tr>
              <a:tr h="504342">
                <a:tc gridSpan="3">
                  <a:txBody>
                    <a:bodyPr/>
                    <a:lstStyle/>
                    <a:p>
                      <a:pPr algn="ctr" rtl="1"/>
                      <a:r>
                        <a:rPr lang="he-IL" sz="2800" b="1" dirty="0"/>
                        <a:t>586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algn="ctr" rtl="1"/>
                      <a:endParaRPr lang="he-IL" sz="2800" b="1" dirty="0"/>
                    </a:p>
                    <a:p>
                      <a:pPr algn="ctr" rtl="1"/>
                      <a:r>
                        <a:rPr lang="he-IL" sz="2800" b="1" dirty="0"/>
                        <a:t>7,130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algn="ctr" rtl="1"/>
                      <a:endParaRPr lang="he-IL" sz="2800" b="1" dirty="0"/>
                    </a:p>
                    <a:p>
                      <a:pPr algn="ctr" rtl="1"/>
                      <a:r>
                        <a:rPr lang="he-IL" sz="2800" b="1" dirty="0"/>
                        <a:t>1,989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algn="ctr" rtl="1"/>
                      <a:endParaRPr lang="he-IL" sz="2800" b="1" dirty="0"/>
                    </a:p>
                    <a:p>
                      <a:pPr algn="ctr" rtl="1"/>
                      <a:r>
                        <a:rPr lang="he-IL" sz="2800" b="1" dirty="0"/>
                        <a:t>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algn="ctr" rtl="1"/>
                      <a:endParaRPr lang="he-IL" sz="2800" b="1" dirty="0"/>
                    </a:p>
                    <a:p>
                      <a:pPr algn="ctr" rtl="1"/>
                      <a:r>
                        <a:rPr lang="he-IL" sz="2800" b="1" dirty="0"/>
                        <a:t>3,456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349667"/>
                  </a:ext>
                </a:extLst>
              </a:tr>
              <a:tr h="387688">
                <a:tc>
                  <a:txBody>
                    <a:bodyPr/>
                    <a:lstStyle/>
                    <a:p>
                      <a:pPr rtl="1"/>
                      <a:r>
                        <a:rPr lang="he-IL" sz="2000" b="1"/>
                        <a:t>קל</a:t>
                      </a:r>
                      <a:endParaRPr lang="he-IL" sz="20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he-IL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277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he-IL" sz="3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 v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508104"/>
                  </a:ext>
                </a:extLst>
              </a:tr>
              <a:tr h="387688">
                <a:tc>
                  <a:txBody>
                    <a:bodyPr/>
                    <a:lstStyle/>
                    <a:p>
                      <a:pPr rtl="1"/>
                      <a:r>
                        <a:rPr lang="he-IL" sz="2000" b="1" dirty="0"/>
                        <a:t>בינוני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he-IL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145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he-IL" sz="3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 v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4918283"/>
                  </a:ext>
                </a:extLst>
              </a:tr>
              <a:tr h="387688">
                <a:tc>
                  <a:txBody>
                    <a:bodyPr/>
                    <a:lstStyle/>
                    <a:p>
                      <a:pPr rtl="1"/>
                      <a:r>
                        <a:rPr lang="he-IL" sz="2000" b="1" dirty="0"/>
                        <a:t>קשה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164</a:t>
                      </a:r>
                      <a:endParaRPr lang="he-IL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he-IL" sz="3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 v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998701"/>
                  </a:ext>
                </a:extLst>
              </a:tr>
            </a:tbl>
          </a:graphicData>
        </a:graphic>
      </p:graphicFrame>
      <p:sp>
        <p:nvSpPr>
          <p:cNvPr id="3" name="מלבן 2"/>
          <p:cNvSpPr/>
          <p:nvPr/>
        </p:nvSpPr>
        <p:spPr>
          <a:xfrm>
            <a:off x="3048001" y="0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he-IL" sz="3200" b="1" dirty="0">
                <a:solidFill>
                  <a:srgbClr val="002060"/>
                </a:solidFill>
                <a:latin typeface="Calibri" pitchFamily="34" charset="0"/>
              </a:rPr>
              <a:t>תמונת מצב – מאושפזים</a:t>
            </a:r>
          </a:p>
          <a:p>
            <a:pPr lvl="0" algn="ctr"/>
            <a:r>
              <a:rPr lang="he-IL" sz="2400" b="1" dirty="0">
                <a:solidFill>
                  <a:srgbClr val="002060"/>
                </a:solidFill>
                <a:latin typeface="Calibri" pitchFamily="34" charset="0"/>
              </a:rPr>
              <a:t>מעודכן ליום 18/04/2020 בשעה 20:00</a:t>
            </a:r>
            <a:endParaRPr lang="he-IL" sz="2000" dirty="0">
              <a:solidFill>
                <a:prstClr val="black"/>
              </a:solidFill>
            </a:endParaRPr>
          </a:p>
        </p:txBody>
      </p:sp>
      <p:sp>
        <p:nvSpPr>
          <p:cNvPr id="5" name="מלבן 4"/>
          <p:cNvSpPr/>
          <p:nvPr/>
        </p:nvSpPr>
        <p:spPr>
          <a:xfrm>
            <a:off x="9476102" y="256317"/>
            <a:ext cx="2715898" cy="504527"/>
          </a:xfrm>
          <a:prstGeom prst="rect">
            <a:avLst/>
          </a:prstGeom>
          <a:solidFill>
            <a:srgbClr val="BED8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he-IL" sz="2000" b="1" dirty="0">
                <a:solidFill>
                  <a:schemeClr val="tx1"/>
                </a:solidFill>
              </a:rPr>
              <a:t>תמונת מצב - מאושפזים</a:t>
            </a:r>
          </a:p>
        </p:txBody>
      </p:sp>
    </p:spTree>
    <p:extLst>
      <p:ext uri="{BB962C8B-B14F-4D97-AF65-F5344CB8AC3E}">
        <p14:creationId xmlns:p14="http://schemas.microsoft.com/office/powerpoint/2010/main" val="3858268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 txBox="1">
            <a:spLocks/>
          </p:cNvSpPr>
          <p:nvPr/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1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Times New Roman" panose="02020603050405020304" pitchFamily="18" charset="0"/>
              </a:defRPr>
            </a:lvl2pPr>
            <a:lvl3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Times New Roman" panose="02020603050405020304" pitchFamily="18" charset="0"/>
              </a:defRPr>
            </a:lvl3pPr>
            <a:lvl4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Times New Roman" panose="02020603050405020304" pitchFamily="18" charset="0"/>
              </a:defRPr>
            </a:lvl4pPr>
            <a:lvl5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Times New Roman" panose="02020603050405020304" pitchFamily="18" charset="0"/>
              </a:defRPr>
            </a:lvl5pPr>
            <a:lvl6pPr marL="457200" algn="ct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Times New Roman" panose="02020603050405020304" pitchFamily="18" charset="0"/>
              </a:defRPr>
            </a:lvl6pPr>
            <a:lvl7pPr marL="914400" algn="ct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Times New Roman" panose="02020603050405020304" pitchFamily="18" charset="0"/>
              </a:defRPr>
            </a:lvl7pPr>
            <a:lvl8pPr marL="1371600" algn="ct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Times New Roman" panose="02020603050405020304" pitchFamily="18" charset="0"/>
              </a:defRPr>
            </a:lvl8pPr>
            <a:lvl9pPr marL="1828800" algn="ct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Times New Roman" panose="02020603050405020304" pitchFamily="18" charset="0"/>
              </a:defRPr>
            </a:lvl9pPr>
          </a:lstStyle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j-ea"/>
                <a:cs typeface="Arial" pitchFamily="34" charset="0"/>
              </a:rPr>
              <a:t>תמונת מצב – נפטרים</a:t>
            </a:r>
            <a:br>
              <a:rPr kumimoji="0" lang="he-IL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j-ea"/>
                <a:cs typeface="Arial" pitchFamily="34" charset="0"/>
              </a:rPr>
            </a:b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j-ea"/>
                <a:cs typeface="Arial" pitchFamily="34" charset="0"/>
              </a:rPr>
              <a:t>מעודכן ליום 18/04/2020 בשעה 20:00</a:t>
            </a:r>
            <a:b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Arial" panose="020B0604020202020204" pitchFamily="34" charset="0"/>
              </a:rPr>
            </a:br>
            <a:endParaRPr kumimoji="0" lang="he-IL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</p:txBody>
      </p:sp>
      <p:graphicFrame>
        <p:nvGraphicFramePr>
          <p:cNvPr id="3" name="מציין מיקום תוכן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0364503"/>
              </p:ext>
            </p:extLst>
          </p:nvPr>
        </p:nvGraphicFramePr>
        <p:xfrm>
          <a:off x="196575" y="1161132"/>
          <a:ext cx="11876098" cy="5589240"/>
        </p:xfrm>
        <a:graphic>
          <a:graphicData uri="http://schemas.openxmlformats.org/drawingml/2006/table">
            <a:tbl>
              <a:tblPr rtl="1" firstRow="1" bandRow="1"/>
              <a:tblGrid>
                <a:gridCol w="351569">
                  <a:extLst>
                    <a:ext uri="{9D8B030D-6E8A-4147-A177-3AD203B41FA5}">
                      <a16:colId xmlns:a16="http://schemas.microsoft.com/office/drawing/2014/main" val="3776877252"/>
                    </a:ext>
                  </a:extLst>
                </a:gridCol>
                <a:gridCol w="351569">
                  <a:extLst>
                    <a:ext uri="{9D8B030D-6E8A-4147-A177-3AD203B41FA5}">
                      <a16:colId xmlns:a16="http://schemas.microsoft.com/office/drawing/2014/main" val="3127129513"/>
                    </a:ext>
                  </a:extLst>
                </a:gridCol>
                <a:gridCol w="351569">
                  <a:extLst>
                    <a:ext uri="{9D8B030D-6E8A-4147-A177-3AD203B41FA5}">
                      <a16:colId xmlns:a16="http://schemas.microsoft.com/office/drawing/2014/main" val="864809030"/>
                    </a:ext>
                  </a:extLst>
                </a:gridCol>
                <a:gridCol w="351569">
                  <a:extLst>
                    <a:ext uri="{9D8B030D-6E8A-4147-A177-3AD203B41FA5}">
                      <a16:colId xmlns:a16="http://schemas.microsoft.com/office/drawing/2014/main" val="15172809"/>
                    </a:ext>
                  </a:extLst>
                </a:gridCol>
                <a:gridCol w="351569">
                  <a:extLst>
                    <a:ext uri="{9D8B030D-6E8A-4147-A177-3AD203B41FA5}">
                      <a16:colId xmlns:a16="http://schemas.microsoft.com/office/drawing/2014/main" val="2305084097"/>
                    </a:ext>
                  </a:extLst>
                </a:gridCol>
                <a:gridCol w="351569">
                  <a:extLst>
                    <a:ext uri="{9D8B030D-6E8A-4147-A177-3AD203B41FA5}">
                      <a16:colId xmlns:a16="http://schemas.microsoft.com/office/drawing/2014/main" val="1340474373"/>
                    </a:ext>
                  </a:extLst>
                </a:gridCol>
                <a:gridCol w="351569">
                  <a:extLst>
                    <a:ext uri="{9D8B030D-6E8A-4147-A177-3AD203B41FA5}">
                      <a16:colId xmlns:a16="http://schemas.microsoft.com/office/drawing/2014/main" val="1700897739"/>
                    </a:ext>
                  </a:extLst>
                </a:gridCol>
                <a:gridCol w="351569">
                  <a:extLst>
                    <a:ext uri="{9D8B030D-6E8A-4147-A177-3AD203B41FA5}">
                      <a16:colId xmlns:a16="http://schemas.microsoft.com/office/drawing/2014/main" val="681542738"/>
                    </a:ext>
                  </a:extLst>
                </a:gridCol>
                <a:gridCol w="351569">
                  <a:extLst>
                    <a:ext uri="{9D8B030D-6E8A-4147-A177-3AD203B41FA5}">
                      <a16:colId xmlns:a16="http://schemas.microsoft.com/office/drawing/2014/main" val="720972472"/>
                    </a:ext>
                  </a:extLst>
                </a:gridCol>
                <a:gridCol w="351569">
                  <a:extLst>
                    <a:ext uri="{9D8B030D-6E8A-4147-A177-3AD203B41FA5}">
                      <a16:colId xmlns:a16="http://schemas.microsoft.com/office/drawing/2014/main" val="4107954053"/>
                    </a:ext>
                  </a:extLst>
                </a:gridCol>
                <a:gridCol w="351569">
                  <a:extLst>
                    <a:ext uri="{9D8B030D-6E8A-4147-A177-3AD203B41FA5}">
                      <a16:colId xmlns:a16="http://schemas.microsoft.com/office/drawing/2014/main" val="3500199348"/>
                    </a:ext>
                  </a:extLst>
                </a:gridCol>
                <a:gridCol w="351569">
                  <a:extLst>
                    <a:ext uri="{9D8B030D-6E8A-4147-A177-3AD203B41FA5}">
                      <a16:colId xmlns:a16="http://schemas.microsoft.com/office/drawing/2014/main" val="1063542947"/>
                    </a:ext>
                  </a:extLst>
                </a:gridCol>
                <a:gridCol w="351569">
                  <a:extLst>
                    <a:ext uri="{9D8B030D-6E8A-4147-A177-3AD203B41FA5}">
                      <a16:colId xmlns:a16="http://schemas.microsoft.com/office/drawing/2014/main" val="1801967588"/>
                    </a:ext>
                  </a:extLst>
                </a:gridCol>
                <a:gridCol w="351569">
                  <a:extLst>
                    <a:ext uri="{9D8B030D-6E8A-4147-A177-3AD203B41FA5}">
                      <a16:colId xmlns:a16="http://schemas.microsoft.com/office/drawing/2014/main" val="330396998"/>
                    </a:ext>
                  </a:extLst>
                </a:gridCol>
                <a:gridCol w="351569">
                  <a:extLst>
                    <a:ext uri="{9D8B030D-6E8A-4147-A177-3AD203B41FA5}">
                      <a16:colId xmlns:a16="http://schemas.microsoft.com/office/drawing/2014/main" val="67277061"/>
                    </a:ext>
                  </a:extLst>
                </a:gridCol>
                <a:gridCol w="351569">
                  <a:extLst>
                    <a:ext uri="{9D8B030D-6E8A-4147-A177-3AD203B41FA5}">
                      <a16:colId xmlns:a16="http://schemas.microsoft.com/office/drawing/2014/main" val="3346374560"/>
                    </a:ext>
                  </a:extLst>
                </a:gridCol>
                <a:gridCol w="351569">
                  <a:extLst>
                    <a:ext uri="{9D8B030D-6E8A-4147-A177-3AD203B41FA5}">
                      <a16:colId xmlns:a16="http://schemas.microsoft.com/office/drawing/2014/main" val="2278480597"/>
                    </a:ext>
                  </a:extLst>
                </a:gridCol>
                <a:gridCol w="351569">
                  <a:extLst>
                    <a:ext uri="{9D8B030D-6E8A-4147-A177-3AD203B41FA5}">
                      <a16:colId xmlns:a16="http://schemas.microsoft.com/office/drawing/2014/main" val="3848605418"/>
                    </a:ext>
                  </a:extLst>
                </a:gridCol>
                <a:gridCol w="351569">
                  <a:extLst>
                    <a:ext uri="{9D8B030D-6E8A-4147-A177-3AD203B41FA5}">
                      <a16:colId xmlns:a16="http://schemas.microsoft.com/office/drawing/2014/main" val="422662324"/>
                    </a:ext>
                  </a:extLst>
                </a:gridCol>
                <a:gridCol w="351569">
                  <a:extLst>
                    <a:ext uri="{9D8B030D-6E8A-4147-A177-3AD203B41FA5}">
                      <a16:colId xmlns:a16="http://schemas.microsoft.com/office/drawing/2014/main" val="3108702421"/>
                    </a:ext>
                  </a:extLst>
                </a:gridCol>
                <a:gridCol w="351569">
                  <a:extLst>
                    <a:ext uri="{9D8B030D-6E8A-4147-A177-3AD203B41FA5}">
                      <a16:colId xmlns:a16="http://schemas.microsoft.com/office/drawing/2014/main" val="752652502"/>
                    </a:ext>
                  </a:extLst>
                </a:gridCol>
                <a:gridCol w="351569">
                  <a:extLst>
                    <a:ext uri="{9D8B030D-6E8A-4147-A177-3AD203B41FA5}">
                      <a16:colId xmlns:a16="http://schemas.microsoft.com/office/drawing/2014/main" val="4184452856"/>
                    </a:ext>
                  </a:extLst>
                </a:gridCol>
                <a:gridCol w="351569">
                  <a:extLst>
                    <a:ext uri="{9D8B030D-6E8A-4147-A177-3AD203B41FA5}">
                      <a16:colId xmlns:a16="http://schemas.microsoft.com/office/drawing/2014/main" val="4278290878"/>
                    </a:ext>
                  </a:extLst>
                </a:gridCol>
                <a:gridCol w="351569">
                  <a:extLst>
                    <a:ext uri="{9D8B030D-6E8A-4147-A177-3AD203B41FA5}">
                      <a16:colId xmlns:a16="http://schemas.microsoft.com/office/drawing/2014/main" val="2837392295"/>
                    </a:ext>
                  </a:extLst>
                </a:gridCol>
                <a:gridCol w="351569">
                  <a:extLst>
                    <a:ext uri="{9D8B030D-6E8A-4147-A177-3AD203B41FA5}">
                      <a16:colId xmlns:a16="http://schemas.microsoft.com/office/drawing/2014/main" val="2668361205"/>
                    </a:ext>
                  </a:extLst>
                </a:gridCol>
                <a:gridCol w="351569">
                  <a:extLst>
                    <a:ext uri="{9D8B030D-6E8A-4147-A177-3AD203B41FA5}">
                      <a16:colId xmlns:a16="http://schemas.microsoft.com/office/drawing/2014/main" val="2724262640"/>
                    </a:ext>
                  </a:extLst>
                </a:gridCol>
                <a:gridCol w="351569">
                  <a:extLst>
                    <a:ext uri="{9D8B030D-6E8A-4147-A177-3AD203B41FA5}">
                      <a16:colId xmlns:a16="http://schemas.microsoft.com/office/drawing/2014/main" val="2104341604"/>
                    </a:ext>
                  </a:extLst>
                </a:gridCol>
                <a:gridCol w="351569">
                  <a:extLst>
                    <a:ext uri="{9D8B030D-6E8A-4147-A177-3AD203B41FA5}">
                      <a16:colId xmlns:a16="http://schemas.microsoft.com/office/drawing/2014/main" val="97393355"/>
                    </a:ext>
                  </a:extLst>
                </a:gridCol>
                <a:gridCol w="351569">
                  <a:extLst>
                    <a:ext uri="{9D8B030D-6E8A-4147-A177-3AD203B41FA5}">
                      <a16:colId xmlns:a16="http://schemas.microsoft.com/office/drawing/2014/main" val="3682239131"/>
                    </a:ext>
                  </a:extLst>
                </a:gridCol>
                <a:gridCol w="1680597">
                  <a:extLst>
                    <a:ext uri="{9D8B030D-6E8A-4147-A177-3AD203B41FA5}">
                      <a16:colId xmlns:a16="http://schemas.microsoft.com/office/drawing/2014/main" val="2244295729"/>
                    </a:ext>
                  </a:extLst>
                </a:gridCol>
              </a:tblGrid>
              <a:tr h="687992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 gridSpan="29">
                  <a:txBody>
                    <a:bodyPr/>
                    <a:lstStyle/>
                    <a:p>
                      <a:pPr algn="ctr" rtl="1" fontAlgn="b"/>
                      <a:r>
                        <a:rPr lang="he-IL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בתי חולים כלליים</a:t>
                      </a:r>
                    </a:p>
                  </a:txBody>
                  <a:tcPr marL="0" marR="0" marT="0" marB="18000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F81BD"/>
                      </a:solidFill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e-IL" dirty="0"/>
                    </a:p>
                  </a:txBody>
                  <a:tcPr marL="0" marR="0" marT="0" marB="0" anchor="b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F81BD"/>
                      </a:solidFill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5480994"/>
                  </a:ext>
                </a:extLst>
              </a:tr>
              <a:tr h="1870210"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t"/>
                      <a:r>
                        <a:rPr lang="he-IL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איטלקי נצרת</a:t>
                      </a:r>
                    </a:p>
                  </a:txBody>
                  <a:tcPr marL="0" marR="0" marT="180000" marB="0" vert="vert27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t"/>
                      <a:r>
                        <a:rPr lang="he-IL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אל מוקאסד</a:t>
                      </a:r>
                    </a:p>
                  </a:txBody>
                  <a:tcPr marL="0" marR="0" marT="180000" marB="0" vert="vert27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t"/>
                      <a:r>
                        <a:rPr lang="he-IL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איכילוב</a:t>
                      </a:r>
                    </a:p>
                  </a:txBody>
                  <a:tcPr marL="0" marR="0" marT="180000" marB="0" vert="vert27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t"/>
                      <a:r>
                        <a:rPr lang="he-IL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אנגלי</a:t>
                      </a:r>
                    </a:p>
                  </a:txBody>
                  <a:tcPr marL="0" marR="0" marT="180000" marB="0" vert="vert27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t"/>
                      <a:r>
                        <a:rPr lang="he-IL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אסותא</a:t>
                      </a:r>
                    </a:p>
                  </a:txBody>
                  <a:tcPr marL="0" marR="0" marT="180000" marB="0" vert="vert27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t"/>
                      <a:r>
                        <a:rPr lang="he-IL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שמיר</a:t>
                      </a:r>
                    </a:p>
                  </a:txBody>
                  <a:tcPr marL="0" marR="0" marT="180000" marB="0" vert="vert27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t"/>
                      <a:r>
                        <a:rPr lang="he-IL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בני ציון</a:t>
                      </a:r>
                    </a:p>
                  </a:txBody>
                  <a:tcPr marL="0" marR="0" marT="180000" marB="0" vert="vert27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t"/>
                      <a:r>
                        <a:rPr lang="he-IL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ברזילי</a:t>
                      </a:r>
                    </a:p>
                  </a:txBody>
                  <a:tcPr marL="0" marR="0" marT="180000" marB="0" vert="vert27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t"/>
                      <a:r>
                        <a:rPr lang="he-IL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עין כרם</a:t>
                      </a:r>
                    </a:p>
                  </a:txBody>
                  <a:tcPr marL="0" marR="0" marT="180000" marB="0" vert="vert27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t"/>
                      <a:r>
                        <a:rPr lang="he-IL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הלל יפה</a:t>
                      </a:r>
                    </a:p>
                  </a:txBody>
                  <a:tcPr marL="0" marR="0" marT="180000" marB="0" vert="vert27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t"/>
                      <a:r>
                        <a:rPr lang="he-IL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שערי צדק</a:t>
                      </a:r>
                    </a:p>
                  </a:txBody>
                  <a:tcPr marL="0" marR="0" marT="180000" marB="0" vert="vert27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t"/>
                      <a:r>
                        <a:rPr lang="he-IL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העמק</a:t>
                      </a:r>
                    </a:p>
                  </a:txBody>
                  <a:tcPr marL="0" marR="0" marT="180000" marB="0" vert="vert27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t"/>
                      <a:r>
                        <a:rPr lang="he-IL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השרון</a:t>
                      </a:r>
                    </a:p>
                  </a:txBody>
                  <a:tcPr marL="0" marR="0" marT="180000" marB="0" vert="vert27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t"/>
                      <a:r>
                        <a:rPr lang="he-IL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וולפסון</a:t>
                      </a:r>
                    </a:p>
                  </a:txBody>
                  <a:tcPr marL="0" marR="0" marT="180000" marB="0" vert="vert27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t"/>
                      <a:r>
                        <a:rPr lang="he-IL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זיו</a:t>
                      </a:r>
                    </a:p>
                  </a:txBody>
                  <a:tcPr marL="0" marR="0" marT="180000" marB="0" vert="vert27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t"/>
                      <a:r>
                        <a:rPr lang="he-IL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כרמל</a:t>
                      </a:r>
                    </a:p>
                  </a:txBody>
                  <a:tcPr marL="0" marR="0" marT="180000" marB="0" vert="vert27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t"/>
                      <a:r>
                        <a:rPr lang="he-IL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לניאדו</a:t>
                      </a:r>
                    </a:p>
                  </a:txBody>
                  <a:tcPr marL="0" marR="0" marT="180000" marB="0" vert="vert27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t"/>
                      <a:r>
                        <a:rPr lang="he-IL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מאיר</a:t>
                      </a:r>
                    </a:p>
                  </a:txBody>
                  <a:tcPr marL="0" marR="0" marT="180000" marB="0" vert="vert27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t"/>
                      <a:r>
                        <a:rPr lang="he-IL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מעייני הישועה</a:t>
                      </a:r>
                    </a:p>
                  </a:txBody>
                  <a:tcPr marL="0" marR="0" marT="180000" marB="0" vert="vert27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t"/>
                      <a:r>
                        <a:rPr lang="he-IL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נהריה</a:t>
                      </a:r>
                    </a:p>
                  </a:txBody>
                  <a:tcPr marL="0" marR="0" marT="180000" marB="0" vert="vert27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t"/>
                      <a:r>
                        <a:rPr lang="he-IL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סורוקה</a:t>
                      </a:r>
                    </a:p>
                  </a:txBody>
                  <a:tcPr marL="0" marR="0" marT="180000" marB="0" vert="vert27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t"/>
                      <a:r>
                        <a:rPr lang="he-IL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סנט ג'וזף</a:t>
                      </a:r>
                    </a:p>
                  </a:txBody>
                  <a:tcPr marL="0" marR="0" marT="180000" marB="0" vert="vert27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t"/>
                      <a:r>
                        <a:rPr lang="he-IL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פוריה</a:t>
                      </a:r>
                      <a:endParaRPr lang="he-IL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180000" marB="0" vert="vert27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t"/>
                      <a:r>
                        <a:rPr lang="he-IL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צרפתי</a:t>
                      </a:r>
                    </a:p>
                  </a:txBody>
                  <a:tcPr marL="0" marR="0" marT="180000" marB="0" vert="vert27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t"/>
                      <a:r>
                        <a:rPr lang="he-IL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קפלן</a:t>
                      </a:r>
                    </a:p>
                  </a:txBody>
                  <a:tcPr marL="0" marR="0" marT="180000" marB="0" vert="vert27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t"/>
                      <a:r>
                        <a:rPr lang="he-IL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רמב"ם</a:t>
                      </a:r>
                    </a:p>
                  </a:txBody>
                  <a:tcPr marL="0" marR="0" marT="180000" marB="0" vert="vert27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t"/>
                      <a:r>
                        <a:rPr lang="he-IL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שיבא</a:t>
                      </a:r>
                    </a:p>
                  </a:txBody>
                  <a:tcPr marL="0" marR="0" marT="180000" marB="0" vert="vert27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t"/>
                      <a:r>
                        <a:rPr lang="he-IL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שניידר</a:t>
                      </a:r>
                    </a:p>
                  </a:txBody>
                  <a:tcPr marL="0" marR="0" marT="180000" marB="0" vert="vert27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e-IL" sz="2000" dirty="0"/>
                        <a:t>מרכזים</a:t>
                      </a:r>
                    </a:p>
                    <a:p>
                      <a:pPr algn="r"/>
                      <a:r>
                        <a:rPr lang="he-IL" sz="2000" dirty="0"/>
                        <a:t>גריאטריים</a:t>
                      </a:r>
                    </a:p>
                  </a:txBody>
                  <a:tcPr marL="504000" marR="72000" marT="180000" marB="0" vert="vert27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7540329"/>
                  </a:ext>
                </a:extLst>
              </a:tr>
              <a:tr h="735347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 fontAlgn="t"/>
                      <a:r>
                        <a:rPr lang="he-IL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כמות</a:t>
                      </a:r>
                    </a:p>
                  </a:txBody>
                  <a:tcPr marL="0" marR="0" marT="0" marB="0" vert="vert270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400" dirty="0"/>
                        <a:t>14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1986020"/>
                  </a:ext>
                </a:extLst>
              </a:tr>
              <a:tr h="2295691">
                <a:tc gridSpan="30"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 fontAlgn="t"/>
                      <a:r>
                        <a:rPr lang="he-IL" sz="4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סה"כ</a:t>
                      </a:r>
                      <a:r>
                        <a:rPr lang="he-IL" sz="44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נפטרים:</a:t>
                      </a:r>
                    </a:p>
                    <a:p>
                      <a:pPr algn="ctr" rtl="1" fontAlgn="t"/>
                      <a:endParaRPr lang="he-IL" sz="4400" b="1" i="0" u="none" strike="noStrike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rtl="1" fontAlgn="t"/>
                      <a:r>
                        <a:rPr lang="he-IL" sz="44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164</a:t>
                      </a:r>
                    </a:p>
                  </a:txBody>
                  <a:tcPr marL="0" marR="0" marT="0" marB="0" anchorCtr="1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F81BD"/>
                      </a:solidFill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he-IL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he-IL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he-IL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he-IL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he-IL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he-IL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he-IL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he-IL" sz="2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he-IL" sz="2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he-IL" sz="2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he-IL" sz="2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he-IL" sz="2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he-IL" sz="2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he-IL" sz="2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he-IL" sz="2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he-IL" sz="2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he-IL" sz="2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he-IL" sz="2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he-IL" sz="2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he-IL" sz="2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he-IL" sz="2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he-IL" sz="2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he-IL" sz="2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he-IL" sz="2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he-IL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he-IL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he-IL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he-IL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he-IL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6311257"/>
                  </a:ext>
                </a:extLst>
              </a:tr>
            </a:tbl>
          </a:graphicData>
        </a:graphic>
      </p:graphicFrame>
      <p:sp>
        <p:nvSpPr>
          <p:cNvPr id="4" name="מציין מיקום של מספר שקופית 3"/>
          <p:cNvSpPr txBox="1">
            <a:spLocks/>
          </p:cNvSpPr>
          <p:nvPr/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he-IL"/>
            </a:defPPr>
            <a:lvl1pPr marL="0" algn="r" defTabSz="914400" rtl="1" eaLnBrk="1" latinLnBrk="0" hangingPunct="1">
              <a:defRPr sz="1200" kern="1200">
                <a:solidFill>
                  <a:srgbClr val="898989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EB8758-E57E-4CF6-B9B0-4D361C6FAC81}" type="slidenum">
              <a:rPr kumimoji="0" lang="he-IL" altLang="he-IL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he-IL" altLang="he-IL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מלבן 4"/>
          <p:cNvSpPr/>
          <p:nvPr/>
        </p:nvSpPr>
        <p:spPr>
          <a:xfrm>
            <a:off x="9480376" y="260648"/>
            <a:ext cx="2715898" cy="504527"/>
          </a:xfrm>
          <a:prstGeom prst="rect">
            <a:avLst/>
          </a:prstGeom>
          <a:solidFill>
            <a:srgbClr val="BED8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he-IL" sz="2000" b="1" dirty="0">
                <a:solidFill>
                  <a:schemeClr val="tx1"/>
                </a:solidFill>
              </a:rPr>
              <a:t>תמונת מצב - מאושפזים</a:t>
            </a:r>
          </a:p>
        </p:txBody>
      </p:sp>
    </p:spTree>
    <p:extLst>
      <p:ext uri="{BB962C8B-B14F-4D97-AF65-F5344CB8AC3E}">
        <p14:creationId xmlns:p14="http://schemas.microsoft.com/office/powerpoint/2010/main" val="2456167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לבן 2"/>
          <p:cNvSpPr/>
          <p:nvPr/>
        </p:nvSpPr>
        <p:spPr>
          <a:xfrm>
            <a:off x="2567608" y="-163476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he-IL" sz="4000" b="1" dirty="0">
                <a:solidFill>
                  <a:srgbClr val="002060"/>
                </a:solidFill>
                <a:latin typeface="Calibri" pitchFamily="34" charset="0"/>
              </a:rPr>
              <a:t>תמונת מצב –מאושפזים</a:t>
            </a:r>
          </a:p>
          <a:p>
            <a:pPr algn="ctr"/>
            <a:r>
              <a:rPr lang="he-IL" sz="2400" b="1" dirty="0">
                <a:solidFill>
                  <a:srgbClr val="002060"/>
                </a:solidFill>
                <a:latin typeface="Calibri" pitchFamily="34" charset="0"/>
              </a:rPr>
              <a:t>מעודכן ליום 18/04/2020 בשעה 20:00</a:t>
            </a:r>
            <a:endParaRPr lang="he-IL" sz="2400" dirty="0"/>
          </a:p>
        </p:txBody>
      </p:sp>
      <p:sp>
        <p:nvSpPr>
          <p:cNvPr id="4" name="מלבן 3"/>
          <p:cNvSpPr/>
          <p:nvPr/>
        </p:nvSpPr>
        <p:spPr>
          <a:xfrm>
            <a:off x="9480376" y="260648"/>
            <a:ext cx="2715898" cy="504527"/>
          </a:xfrm>
          <a:prstGeom prst="rect">
            <a:avLst/>
          </a:prstGeom>
          <a:solidFill>
            <a:srgbClr val="BED8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he-IL" sz="2000" b="1" dirty="0">
                <a:solidFill>
                  <a:schemeClr val="tx1"/>
                </a:solidFill>
              </a:rPr>
              <a:t>תמונת מצב - מאושפזים</a:t>
            </a:r>
          </a:p>
        </p:txBody>
      </p:sp>
      <p:graphicFrame>
        <p:nvGraphicFramePr>
          <p:cNvPr id="5" name="טבלה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623379"/>
              </p:ext>
            </p:extLst>
          </p:nvPr>
        </p:nvGraphicFramePr>
        <p:xfrm>
          <a:off x="119332" y="913733"/>
          <a:ext cx="11953331" cy="5944266"/>
        </p:xfrm>
        <a:graphic>
          <a:graphicData uri="http://schemas.openxmlformats.org/drawingml/2006/table">
            <a:tbl>
              <a:tblPr rtl="1"/>
              <a:tblGrid>
                <a:gridCol w="842064">
                  <a:extLst>
                    <a:ext uri="{9D8B030D-6E8A-4147-A177-3AD203B41FA5}">
                      <a16:colId xmlns:a16="http://schemas.microsoft.com/office/drawing/2014/main" val="2930828342"/>
                    </a:ext>
                  </a:extLst>
                </a:gridCol>
                <a:gridCol w="627812">
                  <a:extLst>
                    <a:ext uri="{9D8B030D-6E8A-4147-A177-3AD203B41FA5}">
                      <a16:colId xmlns:a16="http://schemas.microsoft.com/office/drawing/2014/main" val="2696548796"/>
                    </a:ext>
                  </a:extLst>
                </a:gridCol>
                <a:gridCol w="298958">
                  <a:extLst>
                    <a:ext uri="{9D8B030D-6E8A-4147-A177-3AD203B41FA5}">
                      <a16:colId xmlns:a16="http://schemas.microsoft.com/office/drawing/2014/main" val="3113855783"/>
                    </a:ext>
                  </a:extLst>
                </a:gridCol>
                <a:gridCol w="298958">
                  <a:extLst>
                    <a:ext uri="{9D8B030D-6E8A-4147-A177-3AD203B41FA5}">
                      <a16:colId xmlns:a16="http://schemas.microsoft.com/office/drawing/2014/main" val="1137598909"/>
                    </a:ext>
                  </a:extLst>
                </a:gridCol>
                <a:gridCol w="328854">
                  <a:extLst>
                    <a:ext uri="{9D8B030D-6E8A-4147-A177-3AD203B41FA5}">
                      <a16:colId xmlns:a16="http://schemas.microsoft.com/office/drawing/2014/main" val="1532239666"/>
                    </a:ext>
                  </a:extLst>
                </a:gridCol>
                <a:gridCol w="298958">
                  <a:extLst>
                    <a:ext uri="{9D8B030D-6E8A-4147-A177-3AD203B41FA5}">
                      <a16:colId xmlns:a16="http://schemas.microsoft.com/office/drawing/2014/main" val="3802760141"/>
                    </a:ext>
                  </a:extLst>
                </a:gridCol>
                <a:gridCol w="378679">
                  <a:extLst>
                    <a:ext uri="{9D8B030D-6E8A-4147-A177-3AD203B41FA5}">
                      <a16:colId xmlns:a16="http://schemas.microsoft.com/office/drawing/2014/main" val="2406860488"/>
                    </a:ext>
                  </a:extLst>
                </a:gridCol>
                <a:gridCol w="378679">
                  <a:extLst>
                    <a:ext uri="{9D8B030D-6E8A-4147-A177-3AD203B41FA5}">
                      <a16:colId xmlns:a16="http://schemas.microsoft.com/office/drawing/2014/main" val="2266358575"/>
                    </a:ext>
                  </a:extLst>
                </a:gridCol>
                <a:gridCol w="372035">
                  <a:extLst>
                    <a:ext uri="{9D8B030D-6E8A-4147-A177-3AD203B41FA5}">
                      <a16:colId xmlns:a16="http://schemas.microsoft.com/office/drawing/2014/main" val="194864715"/>
                    </a:ext>
                  </a:extLst>
                </a:gridCol>
                <a:gridCol w="378679">
                  <a:extLst>
                    <a:ext uri="{9D8B030D-6E8A-4147-A177-3AD203B41FA5}">
                      <a16:colId xmlns:a16="http://schemas.microsoft.com/office/drawing/2014/main" val="3553827539"/>
                    </a:ext>
                  </a:extLst>
                </a:gridCol>
                <a:gridCol w="378679">
                  <a:extLst>
                    <a:ext uri="{9D8B030D-6E8A-4147-A177-3AD203B41FA5}">
                      <a16:colId xmlns:a16="http://schemas.microsoft.com/office/drawing/2014/main" val="842078974"/>
                    </a:ext>
                  </a:extLst>
                </a:gridCol>
                <a:gridCol w="332176">
                  <a:extLst>
                    <a:ext uri="{9D8B030D-6E8A-4147-A177-3AD203B41FA5}">
                      <a16:colId xmlns:a16="http://schemas.microsoft.com/office/drawing/2014/main" val="2003085325"/>
                    </a:ext>
                  </a:extLst>
                </a:gridCol>
                <a:gridCol w="445115">
                  <a:extLst>
                    <a:ext uri="{9D8B030D-6E8A-4147-A177-3AD203B41FA5}">
                      <a16:colId xmlns:a16="http://schemas.microsoft.com/office/drawing/2014/main" val="2534590725"/>
                    </a:ext>
                  </a:extLst>
                </a:gridCol>
                <a:gridCol w="332176">
                  <a:extLst>
                    <a:ext uri="{9D8B030D-6E8A-4147-A177-3AD203B41FA5}">
                      <a16:colId xmlns:a16="http://schemas.microsoft.com/office/drawing/2014/main" val="1533114188"/>
                    </a:ext>
                  </a:extLst>
                </a:gridCol>
                <a:gridCol w="328854">
                  <a:extLst>
                    <a:ext uri="{9D8B030D-6E8A-4147-A177-3AD203B41FA5}">
                      <a16:colId xmlns:a16="http://schemas.microsoft.com/office/drawing/2014/main" val="2276326710"/>
                    </a:ext>
                  </a:extLst>
                </a:gridCol>
                <a:gridCol w="378679">
                  <a:extLst>
                    <a:ext uri="{9D8B030D-6E8A-4147-A177-3AD203B41FA5}">
                      <a16:colId xmlns:a16="http://schemas.microsoft.com/office/drawing/2014/main" val="3116759723"/>
                    </a:ext>
                  </a:extLst>
                </a:gridCol>
                <a:gridCol w="298958">
                  <a:extLst>
                    <a:ext uri="{9D8B030D-6E8A-4147-A177-3AD203B41FA5}">
                      <a16:colId xmlns:a16="http://schemas.microsoft.com/office/drawing/2014/main" val="3790648746"/>
                    </a:ext>
                  </a:extLst>
                </a:gridCol>
                <a:gridCol w="328854">
                  <a:extLst>
                    <a:ext uri="{9D8B030D-6E8A-4147-A177-3AD203B41FA5}">
                      <a16:colId xmlns:a16="http://schemas.microsoft.com/office/drawing/2014/main" val="1858514127"/>
                    </a:ext>
                  </a:extLst>
                </a:gridCol>
                <a:gridCol w="368716">
                  <a:extLst>
                    <a:ext uri="{9D8B030D-6E8A-4147-A177-3AD203B41FA5}">
                      <a16:colId xmlns:a16="http://schemas.microsoft.com/office/drawing/2014/main" val="2438948410"/>
                    </a:ext>
                  </a:extLst>
                </a:gridCol>
                <a:gridCol w="328854">
                  <a:extLst>
                    <a:ext uri="{9D8B030D-6E8A-4147-A177-3AD203B41FA5}">
                      <a16:colId xmlns:a16="http://schemas.microsoft.com/office/drawing/2014/main" val="4230329609"/>
                    </a:ext>
                  </a:extLst>
                </a:gridCol>
                <a:gridCol w="332176">
                  <a:extLst>
                    <a:ext uri="{9D8B030D-6E8A-4147-A177-3AD203B41FA5}">
                      <a16:colId xmlns:a16="http://schemas.microsoft.com/office/drawing/2014/main" val="2705822820"/>
                    </a:ext>
                  </a:extLst>
                </a:gridCol>
                <a:gridCol w="328854">
                  <a:extLst>
                    <a:ext uri="{9D8B030D-6E8A-4147-A177-3AD203B41FA5}">
                      <a16:colId xmlns:a16="http://schemas.microsoft.com/office/drawing/2014/main" val="1082747433"/>
                    </a:ext>
                  </a:extLst>
                </a:gridCol>
                <a:gridCol w="328854">
                  <a:extLst>
                    <a:ext uri="{9D8B030D-6E8A-4147-A177-3AD203B41FA5}">
                      <a16:colId xmlns:a16="http://schemas.microsoft.com/office/drawing/2014/main" val="851199489"/>
                    </a:ext>
                  </a:extLst>
                </a:gridCol>
                <a:gridCol w="298958">
                  <a:extLst>
                    <a:ext uri="{9D8B030D-6E8A-4147-A177-3AD203B41FA5}">
                      <a16:colId xmlns:a16="http://schemas.microsoft.com/office/drawing/2014/main" val="963929390"/>
                    </a:ext>
                  </a:extLst>
                </a:gridCol>
                <a:gridCol w="328854">
                  <a:extLst>
                    <a:ext uri="{9D8B030D-6E8A-4147-A177-3AD203B41FA5}">
                      <a16:colId xmlns:a16="http://schemas.microsoft.com/office/drawing/2014/main" val="2804911056"/>
                    </a:ext>
                  </a:extLst>
                </a:gridCol>
                <a:gridCol w="298958">
                  <a:extLst>
                    <a:ext uri="{9D8B030D-6E8A-4147-A177-3AD203B41FA5}">
                      <a16:colId xmlns:a16="http://schemas.microsoft.com/office/drawing/2014/main" val="1729690660"/>
                    </a:ext>
                  </a:extLst>
                </a:gridCol>
                <a:gridCol w="443454">
                  <a:extLst>
                    <a:ext uri="{9D8B030D-6E8A-4147-A177-3AD203B41FA5}">
                      <a16:colId xmlns:a16="http://schemas.microsoft.com/office/drawing/2014/main" val="3027302247"/>
                    </a:ext>
                  </a:extLst>
                </a:gridCol>
                <a:gridCol w="328854">
                  <a:extLst>
                    <a:ext uri="{9D8B030D-6E8A-4147-A177-3AD203B41FA5}">
                      <a16:colId xmlns:a16="http://schemas.microsoft.com/office/drawing/2014/main" val="1640145414"/>
                    </a:ext>
                  </a:extLst>
                </a:gridCol>
                <a:gridCol w="443454">
                  <a:extLst>
                    <a:ext uri="{9D8B030D-6E8A-4147-A177-3AD203B41FA5}">
                      <a16:colId xmlns:a16="http://schemas.microsoft.com/office/drawing/2014/main" val="3467536265"/>
                    </a:ext>
                  </a:extLst>
                </a:gridCol>
                <a:gridCol w="328854">
                  <a:extLst>
                    <a:ext uri="{9D8B030D-6E8A-4147-A177-3AD203B41FA5}">
                      <a16:colId xmlns:a16="http://schemas.microsoft.com/office/drawing/2014/main" val="240218113"/>
                    </a:ext>
                  </a:extLst>
                </a:gridCol>
                <a:gridCol w="767324">
                  <a:extLst>
                    <a:ext uri="{9D8B030D-6E8A-4147-A177-3AD203B41FA5}">
                      <a16:colId xmlns:a16="http://schemas.microsoft.com/office/drawing/2014/main" val="2814101228"/>
                    </a:ext>
                  </a:extLst>
                </a:gridCol>
              </a:tblGrid>
              <a:tr h="259742">
                <a:tc gridSpan="31">
                  <a:txBody>
                    <a:bodyPr/>
                    <a:lstStyle/>
                    <a:p>
                      <a:pPr algn="ctr" rtl="1" fontAlgn="b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בתי חולים כלליים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985385"/>
                  </a:ext>
                </a:extLst>
              </a:tr>
              <a:tr h="1158194"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איטלקי נצרת</a:t>
                      </a:r>
                    </a:p>
                  </a:txBody>
                  <a:tcPr marL="0" marR="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אלמקאסד</a:t>
                      </a:r>
                    </a:p>
                  </a:txBody>
                  <a:tcPr marL="0" marR="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איכילוב</a:t>
                      </a:r>
                    </a:p>
                  </a:txBody>
                  <a:tcPr marL="0" marR="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אנגלי</a:t>
                      </a:r>
                    </a:p>
                  </a:txBody>
                  <a:tcPr marL="0" marR="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אסותא אשדוד</a:t>
                      </a:r>
                    </a:p>
                  </a:txBody>
                  <a:tcPr marL="0" marR="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שמיר</a:t>
                      </a:r>
                    </a:p>
                  </a:txBody>
                  <a:tcPr marL="0" marR="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בני ציון</a:t>
                      </a:r>
                    </a:p>
                  </a:txBody>
                  <a:tcPr marL="0" marR="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ברזילי</a:t>
                      </a:r>
                    </a:p>
                  </a:txBody>
                  <a:tcPr marL="0" marR="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עין כרם</a:t>
                      </a:r>
                    </a:p>
                  </a:txBody>
                  <a:tcPr marL="0" marR="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הלל יפה</a:t>
                      </a:r>
                    </a:p>
                  </a:txBody>
                  <a:tcPr marL="0" marR="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שערי צדק</a:t>
                      </a:r>
                    </a:p>
                  </a:txBody>
                  <a:tcPr marL="0" marR="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העמק</a:t>
                      </a:r>
                    </a:p>
                  </a:txBody>
                  <a:tcPr marL="0" marR="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השרון</a:t>
                      </a:r>
                    </a:p>
                  </a:txBody>
                  <a:tcPr marL="0" marR="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וולפסון</a:t>
                      </a:r>
                    </a:p>
                  </a:txBody>
                  <a:tcPr marL="0" marR="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זיו</a:t>
                      </a:r>
                    </a:p>
                  </a:txBody>
                  <a:tcPr marL="0" marR="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כרמל</a:t>
                      </a:r>
                    </a:p>
                  </a:txBody>
                  <a:tcPr marL="0" marR="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לניאדו</a:t>
                      </a:r>
                    </a:p>
                  </a:txBody>
                  <a:tcPr marL="0" marR="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מאיר</a:t>
                      </a:r>
                    </a:p>
                  </a:txBody>
                  <a:tcPr marL="0" marR="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מעייני הישועה</a:t>
                      </a:r>
                    </a:p>
                  </a:txBody>
                  <a:tcPr marL="0" marR="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נהריה</a:t>
                      </a:r>
                    </a:p>
                  </a:txBody>
                  <a:tcPr marL="0" marR="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סורוקה</a:t>
                      </a:r>
                    </a:p>
                  </a:txBody>
                  <a:tcPr marL="0" marR="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סנט ג'וזף</a:t>
                      </a:r>
                    </a:p>
                  </a:txBody>
                  <a:tcPr marL="0" marR="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פוריה</a:t>
                      </a:r>
                    </a:p>
                  </a:txBody>
                  <a:tcPr marL="0" marR="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צרפתי</a:t>
                      </a:r>
                    </a:p>
                  </a:txBody>
                  <a:tcPr marL="0" marR="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קפלן</a:t>
                      </a:r>
                    </a:p>
                  </a:txBody>
                  <a:tcPr marL="0" marR="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רמב"ם</a:t>
                      </a:r>
                    </a:p>
                  </a:txBody>
                  <a:tcPr marL="0" marR="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שיבא</a:t>
                      </a:r>
                    </a:p>
                  </a:txBody>
                  <a:tcPr marL="0" marR="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שניידר</a:t>
                      </a:r>
                    </a:p>
                  </a:txBody>
                  <a:tcPr marL="0" marR="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סה"כ</a:t>
                      </a:r>
                    </a:p>
                  </a:txBody>
                  <a:tcPr marL="0" marR="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1082566"/>
                  </a:ext>
                </a:extLst>
              </a:tr>
              <a:tr h="238452">
                <a:tc rowSpan="3">
                  <a:txBody>
                    <a:bodyPr/>
                    <a:lstStyle/>
                    <a:p>
                      <a:pPr algn="ctr" rtl="1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אשפוזים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קל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4888658"/>
                  </a:ext>
                </a:extLst>
              </a:tr>
              <a:tr h="238452"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בינוני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4912853"/>
                  </a:ext>
                </a:extLst>
              </a:tr>
              <a:tr h="238452"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קשה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3066703"/>
                  </a:ext>
                </a:extLst>
              </a:tr>
              <a:tr h="238452">
                <a:tc gridSpan="2">
                  <a:txBody>
                    <a:bodyPr/>
                    <a:lstStyle/>
                    <a:p>
                      <a:pPr algn="ctr" rtl="1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מונשמים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6732029"/>
                  </a:ext>
                </a:extLst>
              </a:tr>
              <a:tr h="238452">
                <a:tc gridSpan="2">
                  <a:txBody>
                    <a:bodyPr/>
                    <a:lstStyle/>
                    <a:p>
                      <a:pPr algn="ctr" rtl="1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טרם נקבע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15313"/>
                  </a:ext>
                </a:extLst>
              </a:tr>
              <a:tr h="238452">
                <a:tc gridSpan="2">
                  <a:txBody>
                    <a:bodyPr/>
                    <a:lstStyle/>
                    <a:p>
                      <a:pPr algn="ctr" rtl="1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סה"כ בקהילה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9,119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9119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8735150"/>
                  </a:ext>
                </a:extLst>
              </a:tr>
              <a:tr h="238452">
                <a:tc gridSpan="2">
                  <a:txBody>
                    <a:bodyPr/>
                    <a:lstStyle/>
                    <a:p>
                      <a:pPr algn="ctr" rtl="1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נפטרים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4106095"/>
                  </a:ext>
                </a:extLst>
              </a:tr>
              <a:tr h="238452">
                <a:tc gridSpan="2">
                  <a:txBody>
                    <a:bodyPr/>
                    <a:lstStyle/>
                    <a:p>
                      <a:pPr algn="ctr" rtl="1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מחלימים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3456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3456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9075377"/>
                  </a:ext>
                </a:extLst>
              </a:tr>
              <a:tr h="238452">
                <a:tc gridSpan="2">
                  <a:txBody>
                    <a:bodyPr/>
                    <a:lstStyle/>
                    <a:p>
                      <a:pPr algn="ctr" rtl="1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סה"כ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586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6167841"/>
                  </a:ext>
                </a:extLst>
              </a:tr>
              <a:tr h="234194"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8009012"/>
                  </a:ext>
                </a:extLst>
              </a:tr>
              <a:tr h="238452"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rtl="1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אשפוזים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586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5541719"/>
                  </a:ext>
                </a:extLst>
              </a:tr>
              <a:tr h="238452"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rtl="1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טיפול בית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7,130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0570842"/>
                  </a:ext>
                </a:extLst>
              </a:tr>
              <a:tr h="238452"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rtl="1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טיפול במלון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1,989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273484"/>
                  </a:ext>
                </a:extLst>
              </a:tr>
              <a:tr h="238452"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rtl="1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טרם נקבע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2476608"/>
                  </a:ext>
                </a:extLst>
              </a:tr>
              <a:tr h="238452"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rtl="1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נפטרים בתי חולים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6619418"/>
                  </a:ext>
                </a:extLst>
              </a:tr>
              <a:tr h="238452"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rtl="1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נפטרים בגריאטריה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9575044"/>
                  </a:ext>
                </a:extLst>
              </a:tr>
              <a:tr h="238452"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rtl="1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סה"כ הנפטרים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2755887"/>
                  </a:ext>
                </a:extLst>
              </a:tr>
              <a:tr h="238452"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rtl="1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סה"כ מחלימים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3,456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5606446"/>
                  </a:ext>
                </a:extLst>
              </a:tr>
              <a:tr h="238452"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rtl="1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סה"כ חיוביים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13,265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1429716"/>
                  </a:ext>
                </a:extLst>
              </a:tr>
            </a:tbl>
          </a:graphicData>
        </a:graphic>
      </p:graphicFrame>
      <p:pic>
        <p:nvPicPr>
          <p:cNvPr id="8" name="תמונה 7" descr="יחידות המשרד לפי א-ב, משרד הבריאות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4512" y="982894"/>
            <a:ext cx="1075501" cy="1342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07368" y="5373216"/>
            <a:ext cx="3816424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b="1" dirty="0"/>
              <a:t>* 4 מונשמים כרוניים מבתי אבות מתוך 113 מונשמים</a:t>
            </a:r>
          </a:p>
        </p:txBody>
      </p:sp>
    </p:spTree>
    <p:extLst>
      <p:ext uri="{BB962C8B-B14F-4D97-AF65-F5344CB8AC3E}">
        <p14:creationId xmlns:p14="http://schemas.microsoft.com/office/powerpoint/2010/main" val="2651336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 txBox="1">
            <a:spLocks/>
          </p:cNvSpPr>
          <p:nvPr/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1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Times New Roman" panose="02020603050405020304" pitchFamily="18" charset="0"/>
              </a:defRPr>
            </a:lvl2pPr>
            <a:lvl3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Times New Roman" panose="02020603050405020304" pitchFamily="18" charset="0"/>
              </a:defRPr>
            </a:lvl3pPr>
            <a:lvl4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Times New Roman" panose="02020603050405020304" pitchFamily="18" charset="0"/>
              </a:defRPr>
            </a:lvl4pPr>
            <a:lvl5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Times New Roman" panose="02020603050405020304" pitchFamily="18" charset="0"/>
              </a:defRPr>
            </a:lvl5pPr>
            <a:lvl6pPr marL="457200" algn="ct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Times New Roman" panose="02020603050405020304" pitchFamily="18" charset="0"/>
              </a:defRPr>
            </a:lvl6pPr>
            <a:lvl7pPr marL="914400" algn="ct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Times New Roman" panose="02020603050405020304" pitchFamily="18" charset="0"/>
              </a:defRPr>
            </a:lvl7pPr>
            <a:lvl8pPr marL="1371600" algn="ct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Times New Roman" panose="02020603050405020304" pitchFamily="18" charset="0"/>
              </a:defRPr>
            </a:lvl8pPr>
            <a:lvl9pPr marL="1828800" algn="ct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cs typeface="Times New Roman" panose="02020603050405020304" pitchFamily="18" charset="0"/>
              </a:defRPr>
            </a:lvl9pPr>
          </a:lstStyle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j-ea"/>
                <a:cs typeface="Arial" pitchFamily="34" charset="0"/>
              </a:rPr>
              <a:t>תמונת מצב – אשפוז</a:t>
            </a:r>
            <a:br>
              <a:rPr kumimoji="0" lang="he-IL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j-ea"/>
                <a:cs typeface="Arial" pitchFamily="34" charset="0"/>
              </a:rPr>
            </a:b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j-ea"/>
                <a:cs typeface="Arial" pitchFamily="34" charset="0"/>
              </a:rPr>
              <a:t>מעודכן ליום 18/04/2020 בשעה 20:00</a:t>
            </a:r>
            <a:b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Arial" panose="020B0604020202020204" pitchFamily="34" charset="0"/>
              </a:rPr>
            </a:br>
            <a:endParaRPr kumimoji="0" lang="he-IL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מלבן 4"/>
          <p:cNvSpPr/>
          <p:nvPr/>
        </p:nvSpPr>
        <p:spPr>
          <a:xfrm>
            <a:off x="9476102" y="256317"/>
            <a:ext cx="2715898" cy="504527"/>
          </a:xfrm>
          <a:prstGeom prst="rect">
            <a:avLst/>
          </a:prstGeom>
          <a:solidFill>
            <a:srgbClr val="BED8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he-IL" sz="2000" b="1" dirty="0">
                <a:solidFill>
                  <a:schemeClr val="tx1"/>
                </a:solidFill>
              </a:rPr>
              <a:t>תמונת מצב - מאושפזים</a:t>
            </a:r>
          </a:p>
        </p:txBody>
      </p:sp>
      <p:graphicFrame>
        <p:nvGraphicFramePr>
          <p:cNvPr id="4" name="טבלה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6945323"/>
              </p:ext>
            </p:extLst>
          </p:nvPr>
        </p:nvGraphicFramePr>
        <p:xfrm>
          <a:off x="0" y="980730"/>
          <a:ext cx="12191999" cy="5877272"/>
        </p:xfrm>
        <a:graphic>
          <a:graphicData uri="http://schemas.openxmlformats.org/drawingml/2006/table">
            <a:tbl>
              <a:tblPr rtl="1" firstRow="1" bandRow="1">
                <a:tableStyleId>{69CF1AB2-1976-4502-BF36-3FF5EA218861}</a:tableStyleId>
              </a:tblPr>
              <a:tblGrid>
                <a:gridCol w="576959">
                  <a:extLst>
                    <a:ext uri="{9D8B030D-6E8A-4147-A177-3AD203B41FA5}">
                      <a16:colId xmlns:a16="http://schemas.microsoft.com/office/drawing/2014/main" val="843878703"/>
                    </a:ext>
                  </a:extLst>
                </a:gridCol>
                <a:gridCol w="292218">
                  <a:extLst>
                    <a:ext uri="{9D8B030D-6E8A-4147-A177-3AD203B41FA5}">
                      <a16:colId xmlns:a16="http://schemas.microsoft.com/office/drawing/2014/main" val="2668393878"/>
                    </a:ext>
                  </a:extLst>
                </a:gridCol>
                <a:gridCol w="350022">
                  <a:extLst>
                    <a:ext uri="{9D8B030D-6E8A-4147-A177-3AD203B41FA5}">
                      <a16:colId xmlns:a16="http://schemas.microsoft.com/office/drawing/2014/main" val="1501048292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1983358907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1863763573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957346081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122727121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41564005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1796439264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436272878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477868589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1769500669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238973661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72488128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4237204055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975760367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1466162637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574069761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4172853633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736459437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786103482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257540293"/>
                    </a:ext>
                  </a:extLst>
                </a:gridCol>
                <a:gridCol w="289492">
                  <a:extLst>
                    <a:ext uri="{9D8B030D-6E8A-4147-A177-3AD203B41FA5}">
                      <a16:colId xmlns:a16="http://schemas.microsoft.com/office/drawing/2014/main" val="4277357253"/>
                    </a:ext>
                  </a:extLst>
                </a:gridCol>
                <a:gridCol w="352882">
                  <a:extLst>
                    <a:ext uri="{9D8B030D-6E8A-4147-A177-3AD203B41FA5}">
                      <a16:colId xmlns:a16="http://schemas.microsoft.com/office/drawing/2014/main" val="168233756"/>
                    </a:ext>
                  </a:extLst>
                </a:gridCol>
                <a:gridCol w="404860">
                  <a:extLst>
                    <a:ext uri="{9D8B030D-6E8A-4147-A177-3AD203B41FA5}">
                      <a16:colId xmlns:a16="http://schemas.microsoft.com/office/drawing/2014/main" val="1085031538"/>
                    </a:ext>
                  </a:extLst>
                </a:gridCol>
                <a:gridCol w="476870">
                  <a:extLst>
                    <a:ext uri="{9D8B030D-6E8A-4147-A177-3AD203B41FA5}">
                      <a16:colId xmlns:a16="http://schemas.microsoft.com/office/drawing/2014/main" val="3116319615"/>
                    </a:ext>
                  </a:extLst>
                </a:gridCol>
                <a:gridCol w="394844">
                  <a:extLst>
                    <a:ext uri="{9D8B030D-6E8A-4147-A177-3AD203B41FA5}">
                      <a16:colId xmlns:a16="http://schemas.microsoft.com/office/drawing/2014/main" val="776651003"/>
                    </a:ext>
                  </a:extLst>
                </a:gridCol>
                <a:gridCol w="445872">
                  <a:extLst>
                    <a:ext uri="{9D8B030D-6E8A-4147-A177-3AD203B41FA5}">
                      <a16:colId xmlns:a16="http://schemas.microsoft.com/office/drawing/2014/main" val="1827272692"/>
                    </a:ext>
                  </a:extLst>
                </a:gridCol>
                <a:gridCol w="352882">
                  <a:extLst>
                    <a:ext uri="{9D8B030D-6E8A-4147-A177-3AD203B41FA5}">
                      <a16:colId xmlns:a16="http://schemas.microsoft.com/office/drawing/2014/main" val="2468017677"/>
                    </a:ext>
                  </a:extLst>
                </a:gridCol>
                <a:gridCol w="533498">
                  <a:extLst>
                    <a:ext uri="{9D8B030D-6E8A-4147-A177-3AD203B41FA5}">
                      <a16:colId xmlns:a16="http://schemas.microsoft.com/office/drawing/2014/main" val="2789497048"/>
                    </a:ext>
                  </a:extLst>
                </a:gridCol>
              </a:tblGrid>
              <a:tr h="1493944">
                <a:tc>
                  <a:txBody>
                    <a:bodyPr/>
                    <a:lstStyle/>
                    <a:p>
                      <a:pPr rtl="1"/>
                      <a:endParaRPr lang="he-IL" sz="1600" b="1" dirty="0"/>
                    </a:p>
                  </a:txBody>
                  <a:tcPr marL="36000" marR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t"/>
                      <a:r>
                        <a:rPr lang="he-IL" sz="1600" u="none" strike="noStrike" dirty="0">
                          <a:effectLst/>
                        </a:rPr>
                        <a:t>איטלקי נצרת</a:t>
                      </a:r>
                      <a:endParaRPr lang="he-IL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0" marT="180000" marB="0" vert="vert27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t"/>
                      <a:r>
                        <a:rPr lang="he-IL" sz="1600" u="none" strike="noStrike" dirty="0">
                          <a:effectLst/>
                        </a:rPr>
                        <a:t>אל מוקאסד</a:t>
                      </a:r>
                      <a:endParaRPr lang="he-IL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0" marT="180000" marB="0" vert="vert27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t"/>
                      <a:r>
                        <a:rPr lang="he-IL" sz="1600" u="none" strike="noStrike" dirty="0">
                          <a:effectLst/>
                        </a:rPr>
                        <a:t>איכילוב</a:t>
                      </a:r>
                      <a:endParaRPr lang="he-IL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0" marT="180000" marB="0" vert="vert27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t"/>
                      <a:r>
                        <a:rPr lang="he-IL" sz="1600" u="none" strike="noStrike" dirty="0">
                          <a:effectLst/>
                        </a:rPr>
                        <a:t>אנגלי</a:t>
                      </a:r>
                      <a:endParaRPr lang="he-IL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0" marT="180000" marB="0" vert="vert27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t"/>
                      <a:r>
                        <a:rPr lang="he-IL" sz="1600" u="none" strike="noStrike" dirty="0">
                          <a:effectLst/>
                        </a:rPr>
                        <a:t>אסותא</a:t>
                      </a:r>
                      <a:endParaRPr lang="he-IL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0" marT="180000" marB="0" vert="vert27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t"/>
                      <a:r>
                        <a:rPr lang="he-IL" sz="1600" u="none" strike="noStrike" dirty="0">
                          <a:effectLst/>
                        </a:rPr>
                        <a:t>שמיר</a:t>
                      </a:r>
                      <a:endParaRPr lang="he-IL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0" marT="180000" marB="0" vert="vert27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t"/>
                      <a:r>
                        <a:rPr lang="he-IL" sz="1600" u="none" strike="noStrike" dirty="0">
                          <a:effectLst/>
                        </a:rPr>
                        <a:t>בני ציון</a:t>
                      </a:r>
                      <a:endParaRPr lang="he-IL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0" marT="180000" marB="0" vert="vert27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t"/>
                      <a:r>
                        <a:rPr lang="he-IL" sz="1600" u="none" strike="noStrike" dirty="0">
                          <a:effectLst/>
                        </a:rPr>
                        <a:t>ברזילי</a:t>
                      </a:r>
                      <a:endParaRPr lang="he-IL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0" marT="180000" marB="0" vert="vert27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t"/>
                      <a:r>
                        <a:rPr lang="he-IL" sz="1600" u="none" strike="noStrike" dirty="0">
                          <a:effectLst/>
                        </a:rPr>
                        <a:t>עין כרם</a:t>
                      </a:r>
                      <a:endParaRPr lang="he-IL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0" marT="180000" marB="0" vert="vert27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t"/>
                      <a:r>
                        <a:rPr lang="he-IL" sz="1600" u="none" strike="noStrike" dirty="0">
                          <a:effectLst/>
                        </a:rPr>
                        <a:t>הלל יפה</a:t>
                      </a:r>
                      <a:endParaRPr lang="he-IL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0" marT="180000" marB="0" vert="vert27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t"/>
                      <a:r>
                        <a:rPr lang="he-IL" sz="1600" u="none" strike="noStrike" dirty="0">
                          <a:effectLst/>
                        </a:rPr>
                        <a:t>שערי צדק</a:t>
                      </a:r>
                      <a:endParaRPr lang="he-IL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0" marT="180000" marB="0" vert="vert27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t"/>
                      <a:r>
                        <a:rPr lang="he-IL" sz="1600" u="none" strike="noStrike" dirty="0">
                          <a:effectLst/>
                        </a:rPr>
                        <a:t>העמק</a:t>
                      </a:r>
                      <a:endParaRPr lang="he-IL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0" marT="180000" marB="0" vert="vert27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t"/>
                      <a:r>
                        <a:rPr lang="he-IL" sz="1600" u="none" strike="noStrike" dirty="0">
                          <a:effectLst/>
                        </a:rPr>
                        <a:t>השרון</a:t>
                      </a:r>
                      <a:endParaRPr lang="he-IL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0" marT="180000" marB="0" vert="vert27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t"/>
                      <a:r>
                        <a:rPr lang="he-IL" sz="1600" u="none" strike="noStrike" dirty="0">
                          <a:effectLst/>
                        </a:rPr>
                        <a:t>וולפסון</a:t>
                      </a:r>
                      <a:endParaRPr lang="he-IL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0" marT="180000" marB="0" vert="vert27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t"/>
                      <a:r>
                        <a:rPr lang="he-IL" sz="1600" u="none" strike="noStrike" dirty="0">
                          <a:effectLst/>
                        </a:rPr>
                        <a:t>זיו</a:t>
                      </a:r>
                      <a:endParaRPr lang="he-IL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0" marT="180000" marB="0" vert="vert27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t"/>
                      <a:r>
                        <a:rPr lang="he-IL" sz="1600" u="none" strike="noStrike" dirty="0">
                          <a:effectLst/>
                        </a:rPr>
                        <a:t>כרמל</a:t>
                      </a:r>
                      <a:endParaRPr lang="he-IL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0" marT="180000" marB="0" vert="vert27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t"/>
                      <a:r>
                        <a:rPr lang="he-IL" sz="1600" u="none" strike="noStrike" dirty="0">
                          <a:effectLst/>
                        </a:rPr>
                        <a:t>לניאדו</a:t>
                      </a:r>
                      <a:endParaRPr lang="he-IL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0" marT="180000" marB="0" vert="vert27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t"/>
                      <a:r>
                        <a:rPr lang="he-IL" sz="1600" u="none" strike="noStrike" dirty="0">
                          <a:effectLst/>
                        </a:rPr>
                        <a:t>מאיר</a:t>
                      </a:r>
                      <a:endParaRPr lang="he-IL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0" marT="180000" marB="0" vert="vert27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t"/>
                      <a:r>
                        <a:rPr lang="he-IL" sz="1600" u="none" strike="noStrike" dirty="0">
                          <a:effectLst/>
                        </a:rPr>
                        <a:t>מעייני הישועה</a:t>
                      </a:r>
                      <a:endParaRPr lang="he-IL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0" marT="180000" marB="0" vert="vert27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t"/>
                      <a:r>
                        <a:rPr lang="he-IL" sz="1600" u="none" strike="noStrike" dirty="0">
                          <a:effectLst/>
                        </a:rPr>
                        <a:t>נהריה</a:t>
                      </a:r>
                      <a:endParaRPr lang="he-IL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0" marT="180000" marB="0" vert="vert27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t"/>
                      <a:r>
                        <a:rPr lang="he-IL" sz="1600" u="none" strike="noStrike" dirty="0">
                          <a:effectLst/>
                        </a:rPr>
                        <a:t>סורוקה</a:t>
                      </a:r>
                      <a:endParaRPr lang="he-IL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0" marT="180000" marB="0" vert="vert27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t"/>
                      <a:r>
                        <a:rPr lang="he-IL" sz="1600" u="none" strike="noStrike" dirty="0">
                          <a:effectLst/>
                        </a:rPr>
                        <a:t>סנט ג'וזף</a:t>
                      </a:r>
                      <a:endParaRPr lang="he-IL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0" marT="180000" marB="0" vert="vert27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t"/>
                      <a:r>
                        <a:rPr lang="he-IL" sz="1600" u="none" strike="noStrike" dirty="0" err="1">
                          <a:effectLst/>
                        </a:rPr>
                        <a:t>פוריה</a:t>
                      </a:r>
                      <a:endParaRPr lang="he-IL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0" marT="180000" marB="0" vert="vert27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t"/>
                      <a:r>
                        <a:rPr lang="he-IL" sz="1600" u="none" strike="noStrike" dirty="0">
                          <a:effectLst/>
                        </a:rPr>
                        <a:t>צרפתי</a:t>
                      </a:r>
                      <a:endParaRPr lang="he-IL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0" marT="180000" marB="0" vert="vert27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t"/>
                      <a:r>
                        <a:rPr lang="he-IL" sz="1600" u="none" strike="noStrike" dirty="0">
                          <a:effectLst/>
                        </a:rPr>
                        <a:t>קפלן</a:t>
                      </a:r>
                      <a:endParaRPr lang="he-IL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0" marT="180000" marB="0" vert="vert27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t"/>
                      <a:r>
                        <a:rPr lang="he-IL" sz="1600" u="none" strike="noStrike" dirty="0">
                          <a:effectLst/>
                        </a:rPr>
                        <a:t>רמב"ם</a:t>
                      </a:r>
                      <a:endParaRPr lang="he-IL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0" marT="180000" marB="0" vert="vert27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t"/>
                      <a:r>
                        <a:rPr lang="he-IL" sz="1600" u="none" strike="noStrike" dirty="0">
                          <a:effectLst/>
                        </a:rPr>
                        <a:t>שיבא</a:t>
                      </a:r>
                      <a:endParaRPr lang="he-IL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0" marT="180000" marB="0" vert="vert27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t"/>
                      <a:r>
                        <a:rPr lang="he-IL" sz="1600" u="none" strike="noStrike" dirty="0">
                          <a:effectLst/>
                        </a:rPr>
                        <a:t>שניידר</a:t>
                      </a:r>
                      <a:endParaRPr lang="he-IL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0" marT="180000" marB="0" vert="vert27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he-IL" sz="1600" dirty="0"/>
                        <a:t>סה"כ</a:t>
                      </a:r>
                      <a:endParaRPr lang="he-IL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0" marT="180000" vert="vert27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0991082"/>
                  </a:ext>
                </a:extLst>
              </a:tr>
              <a:tr h="441094">
                <a:tc>
                  <a:txBody>
                    <a:bodyPr/>
                    <a:lstStyle/>
                    <a:p>
                      <a:pPr algn="ctr" rtl="1"/>
                      <a:r>
                        <a:rPr lang="he-IL" sz="1600" b="1" dirty="0"/>
                        <a:t>קל</a:t>
                      </a:r>
                    </a:p>
                  </a:txBody>
                  <a:tcPr vert="vert27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277</a:t>
                      </a: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5274205"/>
                  </a:ext>
                </a:extLst>
              </a:tr>
              <a:tr h="573345">
                <a:tc>
                  <a:txBody>
                    <a:bodyPr/>
                    <a:lstStyle/>
                    <a:p>
                      <a:pPr algn="ctr" rtl="1"/>
                      <a:r>
                        <a:rPr lang="he-IL" sz="1600" b="1" dirty="0"/>
                        <a:t>בינוני</a:t>
                      </a:r>
                    </a:p>
                  </a:txBody>
                  <a:tcPr vert="vert27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145</a:t>
                      </a: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6932976"/>
                  </a:ext>
                </a:extLst>
              </a:tr>
              <a:tr h="573345">
                <a:tc>
                  <a:txBody>
                    <a:bodyPr/>
                    <a:lstStyle/>
                    <a:p>
                      <a:pPr algn="ctr" rtl="1"/>
                      <a:r>
                        <a:rPr lang="he-IL" sz="1600" b="1" dirty="0"/>
                        <a:t>קשה</a:t>
                      </a:r>
                    </a:p>
                  </a:txBody>
                  <a:tcPr vert="vert27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164</a:t>
                      </a: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7435922"/>
                  </a:ext>
                </a:extLst>
              </a:tr>
              <a:tr h="645013">
                <a:tc>
                  <a:txBody>
                    <a:bodyPr/>
                    <a:lstStyle/>
                    <a:p>
                      <a:pPr algn="ctr" rtl="1"/>
                      <a:r>
                        <a:rPr lang="he-IL" sz="1600" b="1" dirty="0"/>
                        <a:t>מונשם</a:t>
                      </a:r>
                    </a:p>
                  </a:txBody>
                  <a:tcPr vert="vert27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113</a:t>
                      </a: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7425347"/>
                  </a:ext>
                </a:extLst>
              </a:tr>
              <a:tr h="645013">
                <a:tc>
                  <a:txBody>
                    <a:bodyPr/>
                    <a:lstStyle/>
                    <a:p>
                      <a:pPr algn="ctr" rtl="1"/>
                      <a:r>
                        <a:rPr lang="he-IL" sz="1600" b="1" dirty="0"/>
                        <a:t>סה"כ</a:t>
                      </a:r>
                    </a:p>
                    <a:p>
                      <a:pPr algn="ctr" rtl="1"/>
                      <a:r>
                        <a:rPr lang="he-IL" sz="1600" b="1" dirty="0"/>
                        <a:t>מיטות</a:t>
                      </a: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235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59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57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58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114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200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58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144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152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350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52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2419</a:t>
                      </a: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8602560"/>
                  </a:ext>
                </a:extLst>
              </a:tr>
              <a:tr h="752759">
                <a:tc>
                  <a:txBody>
                    <a:bodyPr/>
                    <a:lstStyle/>
                    <a:p>
                      <a:pPr algn="ctr" rtl="1"/>
                      <a:r>
                        <a:rPr lang="he-IL" sz="1600" b="1" dirty="0"/>
                        <a:t>מיטות</a:t>
                      </a:r>
                    </a:p>
                    <a:p>
                      <a:pPr algn="ctr" rtl="1"/>
                      <a:r>
                        <a:rPr lang="he-IL" sz="1600" b="1" dirty="0"/>
                        <a:t>תפוסות</a:t>
                      </a: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91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586</a:t>
                      </a: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6230242"/>
                  </a:ext>
                </a:extLst>
              </a:tr>
              <a:tr h="752759">
                <a:tc>
                  <a:txBody>
                    <a:bodyPr/>
                    <a:lstStyle/>
                    <a:p>
                      <a:pPr algn="ctr" rtl="1"/>
                      <a:r>
                        <a:rPr lang="he-IL" sz="1600" b="1" dirty="0"/>
                        <a:t>מיטות </a:t>
                      </a:r>
                    </a:p>
                    <a:p>
                      <a:pPr algn="ctr" rtl="1"/>
                      <a:r>
                        <a:rPr lang="he-IL" sz="1600" b="1" dirty="0"/>
                        <a:t>פנויות</a:t>
                      </a:r>
                    </a:p>
                  </a:txBody>
                  <a:tcPr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198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49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109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171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137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138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251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1833</a:t>
                      </a: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30177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9471524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שעח-הנהלה - דואר נכנס" ma:contentTypeID="0x010100425412358823E948A222E4CDED4585721D0085EDFF4BC0AA444CB124DE4BB533E06F" ma:contentTypeVersion="20" ma:contentTypeDescription="צור מסמך חדש." ma:contentTypeScope="" ma:versionID="143bbb6afa3fe752bc9f74b83c4a3b6f">
  <xsd:schema xmlns:xsd="http://www.w3.org/2001/XMLSchema" xmlns:xs="http://www.w3.org/2001/XMLSchema" xmlns:p="http://schemas.microsoft.com/office/2006/metadata/properties" xmlns:ns1="2d9ccb9d-fa21-4539-a818-352c3c9545e4" xmlns:ns2="D70E1174-0075-4C32-A9E9-DB34CB42DB3B" targetNamespace="http://schemas.microsoft.com/office/2006/metadata/properties" ma:root="true" ma:fieldsID="49902e6d3d83ece728a2a2fcb7913d3d" ns1:_="" ns2:_="">
    <xsd:import namespace="2d9ccb9d-fa21-4539-a818-352c3c9545e4"/>
    <xsd:import namespace="D70E1174-0075-4C32-A9E9-DB34CB42DB3B"/>
    <xsd:element name="properties">
      <xsd:complexType>
        <xsd:sequence>
          <xsd:element name="documentManagement">
            <xsd:complexType>
              <xsd:all>
                <xsd:element ref="ns1:AutoNumber" minOccurs="0"/>
                <xsd:element ref="ns1:SDCategories" minOccurs="0"/>
                <xsd:element ref="ns1:SDCategoryID" minOccurs="0"/>
                <xsd:element ref="ns1:SDAuthor" minOccurs="0"/>
                <xsd:element ref="ns1:SDDocDate" minOccurs="0"/>
                <xsd:element ref="ns1:SDHebDate" minOccurs="0"/>
                <xsd:element ref="ns1:SDOriginalID" minOccurs="0"/>
                <xsd:element ref="ns1:SDOfflineTo" minOccurs="0"/>
                <xsd:element ref="ns2:MnlDateIn" minOccurs="0"/>
                <xsd:element ref="ns2:MnlAuthor" minOccurs="0"/>
                <xsd:element ref="ns2:MnlAsmachta" minOccurs="0"/>
                <xsd:element ref="ns2:MnlFrom" minOccurs="0"/>
                <xsd:element ref="ns2:MnlTO" minOccurs="0"/>
                <xsd:element ref="ns2:MnlCC" minOccurs="0"/>
                <xsd:element ref="ns2:MnlRemark" minOccurs="0"/>
                <xsd:element ref="ns2:MnlFreeText" minOccurs="0"/>
                <xsd:element ref="ns2:MnlSecurityType" minOccurs="0"/>
                <xsd:element ref="ns2:MnlStatusType" minOccurs="0"/>
                <xsd:element ref="ns1:SDAsmachta" minOccurs="0"/>
                <xsd:element ref="ns1:SDImportance" minOccurs="0"/>
                <xsd:element ref="ns1:SDDocumentSource" minOccurs="0"/>
                <xsd:element ref="ns1:SDLastSigningDate" minOccurs="0"/>
                <xsd:element ref="ns1:SDNumOfSignatures" minOccurs="0"/>
                <xsd:element ref="ns1:SDSignersLogins" minOccurs="0"/>
                <xsd:element ref="ns1:SDExternalEntityConnecte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9ccb9d-fa21-4539-a818-352c3c9545e4" elementFormDefault="qualified">
    <xsd:import namespace="http://schemas.microsoft.com/office/2006/documentManagement/types"/>
    <xsd:import namespace="http://schemas.microsoft.com/office/infopath/2007/PartnerControls"/>
    <xsd:element name="AutoNumber" ma:index="0" nillable="true" ma:displayName="סימוכין" ma:indexed="true" ma:internalName="AutoNumber">
      <xsd:simpleType>
        <xsd:restriction base="dms:Text"/>
      </xsd:simpleType>
    </xsd:element>
    <xsd:element name="SDCategories" ma:index="1" nillable="true" ma:displayName="נושאים" ma:internalName="SDCategories" ma:readOnly="false">
      <xsd:simpleType>
        <xsd:restriction base="dms:Note"/>
      </xsd:simpleType>
    </xsd:element>
    <xsd:element name="SDCategoryID" ma:index="2" nillable="true" ma:displayName="SDCategoryID" ma:indexed="true" ma:internalName="SDCategoryID">
      <xsd:simpleType>
        <xsd:restriction base="dms:Text"/>
      </xsd:simpleType>
    </xsd:element>
    <xsd:element name="SDAuthor" ma:index="3" nillable="true" ma:displayName="מחבר" ma:indexed="true" ma:internalName="SDAuthor">
      <xsd:simpleType>
        <xsd:restriction base="dms:Text"/>
      </xsd:simpleType>
    </xsd:element>
    <xsd:element name="SDDocDate" ma:index="4" nillable="true" ma:displayName="תאריך המסמך" ma:indexed="true" ma:internalName="SDDocDate">
      <xsd:simpleType>
        <xsd:restriction base="dms:DateTime"/>
      </xsd:simpleType>
    </xsd:element>
    <xsd:element name="SDHebDate" ma:index="5" nillable="true" ma:displayName="SDHebDate" ma:internalName="SDHebDate">
      <xsd:simpleType>
        <xsd:restriction base="dms:Text"/>
      </xsd:simpleType>
    </xsd:element>
    <xsd:element name="SDOriginalID" ma:index="6" nillable="true" ma:displayName="SDOriginalID" ma:internalName="SDOriginalID">
      <xsd:simpleType>
        <xsd:restriction base="dms:Text"/>
      </xsd:simpleType>
    </xsd:element>
    <xsd:element name="SDOfflineTo" ma:index="7" nillable="true" ma:displayName="SDOfflineTo" ma:internalName="SDOfflineTo">
      <xsd:simpleType>
        <xsd:restriction base="dms:Text"/>
      </xsd:simpleType>
    </xsd:element>
    <xsd:element name="SDAsmachta" ma:index="18" nillable="true" ma:displayName="אסמכתא" ma:internalName="SDAsmachta">
      <xsd:simpleType>
        <xsd:restriction base="dms:Text"/>
      </xsd:simpleType>
    </xsd:element>
    <xsd:element name="SDImportance" ma:index="19" nillable="true" ma:displayName="חשיבות" ma:internalName="SDImportance">
      <xsd:simpleType>
        <xsd:restriction base="dms:Number"/>
      </xsd:simpleType>
    </xsd:element>
    <xsd:element name="SDDocumentSource" ma:index="20" nillable="true" ma:displayName="מקור המסמך" ma:internalName="SDDocumentSource">
      <xsd:simpleType>
        <xsd:restriction base="dms:Choice">
          <xsd:enumeration value="SDFileUpload"/>
          <xsd:enumeration value="SDNewFile"/>
          <xsd:enumeration value="SDMultiFilesUpload"/>
          <xsd:enumeration value="OutlookExtender"/>
          <xsd:enumeration value="SDMigration"/>
          <xsd:enumeration value="OfficeAddIn"/>
          <xsd:enumeration value="ArchiveScan"/>
          <xsd:enumeration value="PCDocs"/>
          <xsd:enumeration value="PST"/>
          <xsd:enumeration value="D2K"/>
          <xsd:enumeration value="Menahel"/>
          <xsd:enumeration value="ShipmentLoader"/>
          <xsd:enumeration value="PoliceOffices"/>
          <xsd:enumeration value="AGATForms"/>
          <xsd:enumeration value="SDK"/>
          <xsd:enumeration value="Other"/>
        </xsd:restriction>
      </xsd:simpleType>
    </xsd:element>
    <xsd:element name="SDLastSigningDate" ma:index="21" nillable="true" ma:displayName="SDLastSigningDate" ma:internalName="SDLastSigningDate">
      <xsd:simpleType>
        <xsd:restriction base="dms:DateTime"/>
      </xsd:simpleType>
    </xsd:element>
    <xsd:element name="SDNumOfSignatures" ma:index="22" nillable="true" ma:displayName="SDNumOfSignatures" ma:internalName="SDNumOfSignatures">
      <xsd:simpleType>
        <xsd:restriction base="dms:Number"/>
      </xsd:simpleType>
    </xsd:element>
    <xsd:element name="SDSignersLogins" ma:index="23" nillable="true" ma:displayName="SDSignersLogins" ma:internalName="SDSignersLogins">
      <xsd:simpleType>
        <xsd:restriction base="dms:Text"/>
      </xsd:simpleType>
    </xsd:element>
    <xsd:element name="SDExternalEntityConnected" ma:index="24" nillable="true" ma:displayName="מקושר לאפליקציה חיצונית" ma:internalName="SDExternalEntityConnected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0E1174-0075-4C32-A9E9-DB34CB42DB3B" elementFormDefault="qualified">
    <xsd:import namespace="http://schemas.microsoft.com/office/2006/documentManagement/types"/>
    <xsd:import namespace="http://schemas.microsoft.com/office/infopath/2007/PartnerControls"/>
    <xsd:element name="MnlDateIn" ma:index="8" nillable="true" ma:displayName="תאריך קליטה" ma:format="DateOnly" ma:internalName="MnlDateIn">
      <xsd:simpleType>
        <xsd:restriction base="dms:DateTime"/>
      </xsd:simpleType>
    </xsd:element>
    <xsd:element name="MnlAuthor" ma:index="9" nillable="true" ma:displayName="מחבר מסמך" ma:internalName="MnlAuthor">
      <xsd:simpleType>
        <xsd:restriction base="dms:Text"/>
      </xsd:simpleType>
    </xsd:element>
    <xsd:element name="MnlAsmachta" ma:index="10" nillable="true" ma:displayName="אסמכתא" ma:description="בשימוש שעח" ma:internalName="MnlAsmachta">
      <xsd:simpleType>
        <xsd:restriction base="dms:Text">
          <xsd:maxLength value="255"/>
        </xsd:restriction>
      </xsd:simpleType>
    </xsd:element>
    <xsd:element name="MnlFrom" ma:index="11" nillable="true" ma:displayName="מאת" ma:internalName="MnlFrom">
      <xsd:simpleType>
        <xsd:restriction base="dms:Text">
          <xsd:maxLength value="255"/>
        </xsd:restriction>
      </xsd:simpleType>
    </xsd:element>
    <xsd:element name="MnlTO" ma:index="12" nillable="true" ma:displayName="אל" ma:description="בשימוש שעח" ma:internalName="MnlTO">
      <xsd:simpleType>
        <xsd:restriction base="dms:Note">
          <xsd:maxLength value="255"/>
        </xsd:restriction>
      </xsd:simpleType>
    </xsd:element>
    <xsd:element name="MnlCC" ma:index="13" nillable="true" ma:displayName="לידיעה" ma:internalName="MnlCC">
      <xsd:simpleType>
        <xsd:restriction base="dms:Note">
          <xsd:maxLength value="255"/>
        </xsd:restriction>
      </xsd:simpleType>
    </xsd:element>
    <xsd:element name="MnlRemark" ma:index="14" nillable="true" ma:displayName="הערה" ma:internalName="MnlRemark">
      <xsd:simpleType>
        <xsd:restriction base="dms:Note">
          <xsd:maxLength value="255"/>
        </xsd:restriction>
      </xsd:simpleType>
    </xsd:element>
    <xsd:element name="MnlFreeText" ma:index="15" nillable="true" ma:displayName="מלל חופשי" ma:internalName="MnlFreeText">
      <xsd:simpleType>
        <xsd:restriction base="dms:Note">
          <xsd:maxLength value="255"/>
        </xsd:restriction>
      </xsd:simpleType>
    </xsd:element>
    <xsd:element name="MnlSecurityType" ma:index="16" nillable="true" ma:displayName="סיווג" ma:default="ללא" ma:format="Dropdown" ma:internalName="MnlSecurityType">
      <xsd:simpleType>
        <xsd:restriction base="dms:Choice">
          <xsd:enumeration value="ללא"/>
          <xsd:enumeration value="בלמ&quot;ס"/>
          <xsd:enumeration value="סודי"/>
          <xsd:enumeration value="שמור"/>
        </xsd:restriction>
      </xsd:simpleType>
    </xsd:element>
    <xsd:element name="MnlStatusType" ma:index="17" nillable="true" ma:displayName="סטטוס" ma:default="" ma:format="Dropdown" ma:internalName="MnlStatusType">
      <xsd:simpleType>
        <xsd:restriction base="dms:Choice">
          <xsd:enumeration value="נוצר"/>
          <xsd:enumeration value="נחתם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/>
        <xsd:element ref="dc:title" minOccurs="0" maxOccurs="1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DDocumentSource xmlns="2d9ccb9d-fa21-4539-a818-352c3c9545e4">OfficeAddIn</SDDocumentSource>
    <AutoNumber xmlns="2d9ccb9d-fa21-4539-a818-352c3c9545e4">143967320</AutoNumber>
    <SDDocDate xmlns="2d9ccb9d-fa21-4539-a818-352c3c9545e4">2020-03-02T11:39:55+00:00</SDDocDate>
    <SDSignersLogins xmlns="2d9ccb9d-fa21-4539-a818-352c3c9545e4" xsi:nil="true"/>
    <SDHebDate xmlns="2d9ccb9d-fa21-4539-a818-352c3c9545e4">ו' באדר, התש"פ</SDHebDate>
    <MnlAuthor xmlns="D70E1174-0075-4C32-A9E9-DB34CB42DB3B" xsi:nil="true"/>
    <MnlAsmachta xmlns="D70E1174-0075-4C32-A9E9-DB34CB42DB3B" xsi:nil="true"/>
    <MnlTO xmlns="D70E1174-0075-4C32-A9E9-DB34CB42DB3B" xsi:nil="true"/>
    <MnlSecurityType xmlns="D70E1174-0075-4C32-A9E9-DB34CB42DB3B">ללא</MnlSecurityType>
    <SDCategoryID xmlns="2d9ccb9d-fa21-4539-a818-352c3c9545e4">de3811057252;#</SDCategoryID>
    <MnlDateIn xmlns="D70E1174-0075-4C32-A9E9-DB34CB42DB3B">2020-03-01T23:00:00+00:00</MnlDateIn>
    <SDOfflineTo xmlns="2d9ccb9d-fa21-4539-a818-352c3c9545e4" xsi:nil="true"/>
    <MnlStatusType xmlns="D70E1174-0075-4C32-A9E9-DB34CB42DB3B" xsi:nil="true"/>
    <SDOriginalID xmlns="2d9ccb9d-fa21-4539-a818-352c3c9545e4" xsi:nil="true"/>
    <MnlFreeText xmlns="D70E1174-0075-4C32-A9E9-DB34CB42DB3B" xsi:nil="true"/>
    <SDAsmachta xmlns="2d9ccb9d-fa21-4539-a818-352c3c9545e4" xsi:nil="true"/>
    <SDExternalEntityConnected xmlns="2d9ccb9d-fa21-4539-a818-352c3c9545e4" xsi:nil="true"/>
    <SDLastSigningDate xmlns="2d9ccb9d-fa21-4539-a818-352c3c9545e4" xsi:nil="true"/>
    <SDAuthor xmlns="2d9ccb9d-fa21-4539-a818-352c3c9545e4">כרמית אשכנזי</SDAuthor>
    <MnlFrom xmlns="D70E1174-0075-4C32-A9E9-DB34CB42DB3B">נועה חסדאי</MnlFrom>
    <MnlCC xmlns="D70E1174-0075-4C32-A9E9-DB34CB42DB3B" xsi:nil="true"/>
    <SDCategories xmlns="2d9ccb9d-fa21-4539-a818-352c3c9545e4">:תל אביב:שעח-הנהלה:תיקי הנהלת האגף:וירוס קורונה;#</SDCategories>
    <SDNumOfSignatures xmlns="2d9ccb9d-fa21-4539-a818-352c3c9545e4" xsi:nil="true"/>
    <MnlRemark xmlns="D70E1174-0075-4C32-A9E9-DB34CB42DB3B" xsi:nil="true"/>
    <SDImportance xmlns="2d9ccb9d-fa21-4539-a818-352c3c9545e4">0</SDImportance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F988802-74FE-4C3A-9236-3C1AE030C7E0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2d9ccb9d-fa21-4539-a818-352c3c9545e4"/>
    <ds:schemaRef ds:uri="D70E1174-0075-4C32-A9E9-DB34CB42DB3B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339DD61-E728-4B14-AC40-64D1B2088822}">
  <ds:schemaRefs>
    <ds:schemaRef ds:uri="http://schemas.microsoft.com/office/2006/metadata/properties"/>
    <ds:schemaRef ds:uri="http://www.w3.org/2000/xmlns/"/>
    <ds:schemaRef ds:uri="2d9ccb9d-fa21-4539-a818-352c3c9545e4"/>
    <ds:schemaRef ds:uri="http://www.w3.org/2001/XMLSchema-instance"/>
    <ds:schemaRef ds:uri="D70E1174-0075-4C32-A9E9-DB34CB42DB3B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15DB222E-956E-4E89-911D-006421C6A8D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10420</TotalTime>
  <Words>755</Words>
  <Application>Microsoft Office PowerPoint</Application>
  <PresentationFormat>Widescreen</PresentationFormat>
  <Paragraphs>604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ערכת נושא Office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שלד להערכת מצב מנכ"ל</dc:title>
  <dc:creator>נועה חסדאי</dc:creator>
  <cp:lastModifiedBy>gai zomer</cp:lastModifiedBy>
  <cp:revision>786</cp:revision>
  <cp:lastPrinted>2020-03-23T05:54:24Z</cp:lastPrinted>
  <dcterms:created xsi:type="dcterms:W3CDTF">2018-06-12T03:19:29Z</dcterms:created>
  <dcterms:modified xsi:type="dcterms:W3CDTF">2020-04-18T17:33:45Z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0x010100425412358823E948A222E4CDED4585721D0085EDFF4BC0AA444CB124DE4BB533E06F</vt:lpwstr>
  </property>
</Properties>
</file>