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"/>
  </p:notesMasterIdLst>
  <p:sldIdLst>
    <p:sldId id="306" r:id="rId2"/>
  </p:sldIdLst>
  <p:sldSz cx="12192000" cy="6858000"/>
  <p:notesSz cx="6797675" cy="9928225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89C7E3"/>
    <a:srgbClr val="00CC99"/>
    <a:srgbClr val="006699"/>
    <a:srgbClr val="0099CC"/>
    <a:srgbClr val="A1E9E7"/>
    <a:srgbClr val="33CCCC"/>
    <a:srgbClr val="C5E3F1"/>
    <a:srgbClr val="B2EDEC"/>
    <a:srgbClr val="C4E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96604" autoAdjust="0"/>
    <p:restoredTop sz="94660"/>
  </p:normalViewPr>
  <p:slideViewPr>
    <p:cSldViewPr showGuides="1">
      <p:cViewPr varScale="1">
        <p:scale>
          <a:sx n="99" d="100"/>
          <a:sy n="99" d="100"/>
        </p:scale>
        <p:origin x="576" y="7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51388" y="1"/>
            <a:ext cx="2946287" cy="496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99" tIns="45350" rIns="90699" bIns="4535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he-IL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72" y="1"/>
            <a:ext cx="2946287" cy="496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99" tIns="45350" rIns="90699" bIns="4535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he-IL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900" y="744538"/>
            <a:ext cx="661987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396" y="4715709"/>
            <a:ext cx="5436883" cy="4468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99" tIns="45350" rIns="90699" bIns="45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 noProof="0" smtClean="0"/>
              <a:t>לחץ כדי לערוך סגנונות טקסט של תבנית בסיס</a:t>
            </a:r>
            <a:endParaRPr lang="en-US" altLang="he-IL" noProof="0" smtClean="0"/>
          </a:p>
          <a:p>
            <a:pPr lvl="1"/>
            <a:r>
              <a:rPr lang="he-IL" altLang="he-IL" noProof="0" smtClean="0"/>
              <a:t>רמה שנייה</a:t>
            </a:r>
            <a:endParaRPr lang="en-US" altLang="he-IL" noProof="0" smtClean="0"/>
          </a:p>
          <a:p>
            <a:pPr lvl="2"/>
            <a:r>
              <a:rPr lang="he-IL" altLang="he-IL" noProof="0" smtClean="0"/>
              <a:t>רמה שלישית</a:t>
            </a:r>
            <a:endParaRPr lang="en-US" altLang="he-IL" noProof="0" smtClean="0"/>
          </a:p>
          <a:p>
            <a:pPr lvl="3"/>
            <a:r>
              <a:rPr lang="he-IL" altLang="he-IL" noProof="0" smtClean="0"/>
              <a:t>רמה רביעית</a:t>
            </a:r>
            <a:endParaRPr lang="en-US" altLang="he-IL" noProof="0" smtClean="0"/>
          </a:p>
          <a:p>
            <a:pPr lvl="4"/>
            <a:r>
              <a:rPr lang="he-IL" altLang="he-IL" noProof="0" smtClean="0"/>
              <a:t>רמה חמישית</a:t>
            </a:r>
            <a:endParaRPr lang="en-US" altLang="he-IL" noProof="0" smtClean="0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51388" y="9429842"/>
            <a:ext cx="2946287" cy="496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99" tIns="45350" rIns="90699" bIns="4535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he-IL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72" y="9429842"/>
            <a:ext cx="2946287" cy="496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99" tIns="45350" rIns="90699" bIns="4535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fld id="{EB2C5E14-9D55-4487-8F25-5E40496A31DE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7183197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6301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9340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114572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269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6303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74590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9791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333014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54425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0291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1075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0835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תמונה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034" y="115889"/>
            <a:ext cx="3293533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מלבן 70"/>
          <p:cNvSpPr/>
          <p:nvPr/>
        </p:nvSpPr>
        <p:spPr>
          <a:xfrm>
            <a:off x="-79124" y="44624"/>
            <a:ext cx="122842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72" name="קבוצה 71"/>
          <p:cNvGrpSpPr/>
          <p:nvPr/>
        </p:nvGrpSpPr>
        <p:grpSpPr>
          <a:xfrm>
            <a:off x="-67585" y="-4561"/>
            <a:ext cx="12240711" cy="745081"/>
            <a:chOff x="-67585" y="-4561"/>
            <a:chExt cx="12240711" cy="745081"/>
          </a:xfrm>
        </p:grpSpPr>
        <p:pic>
          <p:nvPicPr>
            <p:cNvPr id="75" name="תמונה 7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56582"/>
            <a:stretch/>
          </p:blipFill>
          <p:spPr>
            <a:xfrm>
              <a:off x="10488488" y="-4561"/>
              <a:ext cx="1684638" cy="697257"/>
            </a:xfrm>
            <a:prstGeom prst="rect">
              <a:avLst/>
            </a:prstGeom>
          </p:spPr>
        </p:pic>
        <p:pic>
          <p:nvPicPr>
            <p:cNvPr id="78" name="תמונה 7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8702136" y="-4561"/>
              <a:ext cx="418200" cy="697257"/>
            </a:xfrm>
            <a:prstGeom prst="rect">
              <a:avLst/>
            </a:prstGeom>
          </p:spPr>
        </p:pic>
        <p:pic>
          <p:nvPicPr>
            <p:cNvPr id="79" name="תמונה 7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8283936" y="-4561"/>
              <a:ext cx="418200" cy="697257"/>
            </a:xfrm>
            <a:prstGeom prst="rect">
              <a:avLst/>
            </a:prstGeom>
          </p:spPr>
        </p:pic>
        <p:pic>
          <p:nvPicPr>
            <p:cNvPr id="82" name="תמונה 8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7865736" y="-4561"/>
              <a:ext cx="418200" cy="697257"/>
            </a:xfrm>
            <a:prstGeom prst="rect">
              <a:avLst/>
            </a:prstGeom>
          </p:spPr>
        </p:pic>
        <p:pic>
          <p:nvPicPr>
            <p:cNvPr id="87" name="תמונה 8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7640672" y="-4561"/>
              <a:ext cx="418200" cy="697257"/>
            </a:xfrm>
            <a:prstGeom prst="rect">
              <a:avLst/>
            </a:prstGeom>
          </p:spPr>
        </p:pic>
        <p:pic>
          <p:nvPicPr>
            <p:cNvPr id="89" name="תמונה 8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7222472" y="-4561"/>
              <a:ext cx="418200" cy="697257"/>
            </a:xfrm>
            <a:prstGeom prst="rect">
              <a:avLst/>
            </a:prstGeom>
          </p:spPr>
        </p:pic>
        <p:pic>
          <p:nvPicPr>
            <p:cNvPr id="95" name="תמונה 9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6804272" y="-4561"/>
              <a:ext cx="418200" cy="697257"/>
            </a:xfrm>
            <a:prstGeom prst="rect">
              <a:avLst/>
            </a:prstGeom>
          </p:spPr>
        </p:pic>
        <p:pic>
          <p:nvPicPr>
            <p:cNvPr id="97" name="תמונה 9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6579208" y="-4561"/>
              <a:ext cx="418200" cy="697257"/>
            </a:xfrm>
            <a:prstGeom prst="rect">
              <a:avLst/>
            </a:prstGeom>
          </p:spPr>
        </p:pic>
        <p:pic>
          <p:nvPicPr>
            <p:cNvPr id="98" name="תמונה 9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6161008" y="-4561"/>
              <a:ext cx="418200" cy="697257"/>
            </a:xfrm>
            <a:prstGeom prst="rect">
              <a:avLst/>
            </a:prstGeom>
          </p:spPr>
        </p:pic>
        <p:pic>
          <p:nvPicPr>
            <p:cNvPr id="99" name="תמונה 9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5935944" y="-4561"/>
              <a:ext cx="418200" cy="697257"/>
            </a:xfrm>
            <a:prstGeom prst="rect">
              <a:avLst/>
            </a:prstGeom>
          </p:spPr>
        </p:pic>
        <p:pic>
          <p:nvPicPr>
            <p:cNvPr id="100" name="תמונה 9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5517744" y="-4561"/>
              <a:ext cx="418200" cy="697257"/>
            </a:xfrm>
            <a:prstGeom prst="rect">
              <a:avLst/>
            </a:prstGeom>
          </p:spPr>
        </p:pic>
        <p:pic>
          <p:nvPicPr>
            <p:cNvPr id="101" name="תמונה 10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5099544" y="-4561"/>
              <a:ext cx="418200" cy="697257"/>
            </a:xfrm>
            <a:prstGeom prst="rect">
              <a:avLst/>
            </a:prstGeom>
          </p:spPr>
        </p:pic>
        <p:pic>
          <p:nvPicPr>
            <p:cNvPr id="102" name="תמונה 10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5033270" y="-4561"/>
              <a:ext cx="418200" cy="697257"/>
            </a:xfrm>
            <a:prstGeom prst="rect">
              <a:avLst/>
            </a:prstGeom>
          </p:spPr>
        </p:pic>
        <p:pic>
          <p:nvPicPr>
            <p:cNvPr id="105" name="תמונה 10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4615070" y="-4561"/>
              <a:ext cx="418200" cy="697257"/>
            </a:xfrm>
            <a:prstGeom prst="rect">
              <a:avLst/>
            </a:prstGeom>
          </p:spPr>
        </p:pic>
        <p:pic>
          <p:nvPicPr>
            <p:cNvPr id="113" name="תמונה 1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4196870" y="-4561"/>
              <a:ext cx="418200" cy="697257"/>
            </a:xfrm>
            <a:prstGeom prst="rect">
              <a:avLst/>
            </a:prstGeom>
          </p:spPr>
        </p:pic>
        <p:pic>
          <p:nvPicPr>
            <p:cNvPr id="124" name="תמונה 1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3971806" y="-4561"/>
              <a:ext cx="418200" cy="697257"/>
            </a:xfrm>
            <a:prstGeom prst="rect">
              <a:avLst/>
            </a:prstGeom>
          </p:spPr>
        </p:pic>
        <p:pic>
          <p:nvPicPr>
            <p:cNvPr id="125" name="תמונה 12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3553606" y="-4561"/>
              <a:ext cx="418200" cy="697257"/>
            </a:xfrm>
            <a:prstGeom prst="rect">
              <a:avLst/>
            </a:prstGeom>
          </p:spPr>
        </p:pic>
        <p:pic>
          <p:nvPicPr>
            <p:cNvPr id="126" name="תמונה 12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3328542" y="-4561"/>
              <a:ext cx="418200" cy="697257"/>
            </a:xfrm>
            <a:prstGeom prst="rect">
              <a:avLst/>
            </a:prstGeom>
          </p:spPr>
        </p:pic>
        <p:pic>
          <p:nvPicPr>
            <p:cNvPr id="127" name="תמונה 12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2910342" y="-4561"/>
              <a:ext cx="418200" cy="697257"/>
            </a:xfrm>
            <a:prstGeom prst="rect">
              <a:avLst/>
            </a:prstGeom>
          </p:spPr>
        </p:pic>
        <p:pic>
          <p:nvPicPr>
            <p:cNvPr id="128" name="תמונה 12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2492142" y="-4561"/>
              <a:ext cx="418200" cy="697257"/>
            </a:xfrm>
            <a:prstGeom prst="rect">
              <a:avLst/>
            </a:prstGeom>
          </p:spPr>
        </p:pic>
        <p:pic>
          <p:nvPicPr>
            <p:cNvPr id="129" name="תמונה 12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-24681" y="-4561"/>
              <a:ext cx="1856669" cy="697257"/>
            </a:xfrm>
            <a:prstGeom prst="rect">
              <a:avLst/>
            </a:prstGeom>
          </p:spPr>
        </p:pic>
        <p:pic>
          <p:nvPicPr>
            <p:cNvPr id="130" name="תמונה 12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2073942" y="-4561"/>
              <a:ext cx="418200" cy="697257"/>
            </a:xfrm>
            <a:prstGeom prst="rect">
              <a:avLst/>
            </a:prstGeom>
          </p:spPr>
        </p:pic>
        <p:pic>
          <p:nvPicPr>
            <p:cNvPr id="131" name="תמונה 13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1764267" y="-4561"/>
              <a:ext cx="418200" cy="697257"/>
            </a:xfrm>
            <a:prstGeom prst="rect">
              <a:avLst/>
            </a:prstGeom>
          </p:spPr>
        </p:pic>
        <p:sp>
          <p:nvSpPr>
            <p:cNvPr id="132" name="TextBox 131"/>
            <p:cNvSpPr txBox="1"/>
            <p:nvPr/>
          </p:nvSpPr>
          <p:spPr>
            <a:xfrm>
              <a:off x="-67585" y="199720"/>
              <a:ext cx="2131137" cy="540800"/>
            </a:xfrm>
            <a:prstGeom prst="rect">
              <a:avLst/>
            </a:prstGeom>
            <a:noFill/>
          </p:spPr>
          <p:txBody>
            <a:bodyPr wrap="square" lIns="108850" tIns="54425" rIns="108850" bIns="54425" rtlCol="1">
              <a:spAutoFit/>
            </a:bodyPr>
            <a:lstStyle/>
            <a:p>
              <a:pPr algn="l" rtl="1"/>
              <a:r>
                <a:rPr lang="he-IL" sz="1400" dirty="0">
                  <a:solidFill>
                    <a:schemeClr val="bg1"/>
                  </a:solidFill>
                  <a:latin typeface="Blender" pitchFamily="18" charset="-79"/>
                  <a:cs typeface="Blender" pitchFamily="18" charset="-79"/>
                </a:rPr>
                <a:t>חולמים | עושים | מחוברים</a:t>
              </a:r>
            </a:p>
            <a:p>
              <a:pPr algn="l" rtl="1"/>
              <a:r>
                <a:rPr lang="he-IL" sz="1400" dirty="0">
                  <a:solidFill>
                    <a:srgbClr val="002060"/>
                  </a:solidFill>
                  <a:latin typeface="Blender" pitchFamily="18" charset="-79"/>
                  <a:cs typeface="Blender" pitchFamily="18" charset="-79"/>
                </a:rPr>
                <a:t>מבנה ארגוני</a:t>
              </a:r>
            </a:p>
          </p:txBody>
        </p:sp>
        <p:pic>
          <p:nvPicPr>
            <p:cNvPr id="133" name="תמונה 1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9010804" y="-4561"/>
              <a:ext cx="418200" cy="697257"/>
            </a:xfrm>
            <a:prstGeom prst="rect">
              <a:avLst/>
            </a:prstGeom>
          </p:spPr>
        </p:pic>
        <p:pic>
          <p:nvPicPr>
            <p:cNvPr id="134" name="תמונה 13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9481714" y="-4561"/>
              <a:ext cx="418200" cy="697257"/>
            </a:xfrm>
            <a:prstGeom prst="rect">
              <a:avLst/>
            </a:prstGeom>
          </p:spPr>
        </p:pic>
        <p:pic>
          <p:nvPicPr>
            <p:cNvPr id="135" name="תמונה 13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9924083" y="-4561"/>
              <a:ext cx="418200" cy="697257"/>
            </a:xfrm>
            <a:prstGeom prst="rect">
              <a:avLst/>
            </a:prstGeom>
          </p:spPr>
        </p:pic>
        <p:pic>
          <p:nvPicPr>
            <p:cNvPr id="136" name="תמונה 13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10248526" y="-4561"/>
              <a:ext cx="418200" cy="697257"/>
            </a:xfrm>
            <a:prstGeom prst="rect">
              <a:avLst/>
            </a:prstGeom>
          </p:spPr>
        </p:pic>
        <p:pic>
          <p:nvPicPr>
            <p:cNvPr id="137" name="תמונה 13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9491499" y="-4561"/>
              <a:ext cx="418200" cy="697257"/>
            </a:xfrm>
            <a:prstGeom prst="rect">
              <a:avLst/>
            </a:prstGeom>
          </p:spPr>
        </p:pic>
        <p:pic>
          <p:nvPicPr>
            <p:cNvPr id="138" name="תמונה 13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9225848" y="-4561"/>
              <a:ext cx="418200" cy="697257"/>
            </a:xfrm>
            <a:prstGeom prst="rect">
              <a:avLst/>
            </a:prstGeom>
          </p:spPr>
        </p:pic>
        <p:pic>
          <p:nvPicPr>
            <p:cNvPr id="139" name="תמונה 1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779" r="89221"/>
            <a:stretch/>
          </p:blipFill>
          <p:spPr>
            <a:xfrm>
              <a:off x="9606631" y="-4561"/>
              <a:ext cx="418200" cy="697257"/>
            </a:xfrm>
            <a:prstGeom prst="rect">
              <a:avLst/>
            </a:prstGeom>
          </p:spPr>
        </p:pic>
        <p:sp>
          <p:nvSpPr>
            <p:cNvPr id="140" name="TextBox 139"/>
            <p:cNvSpPr txBox="1"/>
            <p:nvPr/>
          </p:nvSpPr>
          <p:spPr>
            <a:xfrm>
              <a:off x="8662934" y="217829"/>
              <a:ext cx="2305594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1400" dirty="0">
                  <a:solidFill>
                    <a:schemeClr val="bg1"/>
                  </a:solidFill>
                  <a:latin typeface="Blender" pitchFamily="18" charset="-79"/>
                  <a:cs typeface="Blender" pitchFamily="18" charset="-79"/>
                </a:rPr>
                <a:t>מינהל השירותים החברתיים</a:t>
              </a:r>
            </a:p>
          </p:txBody>
        </p:sp>
      </p:grpSp>
      <p:sp>
        <p:nvSpPr>
          <p:cNvPr id="141" name="Line 4"/>
          <p:cNvSpPr>
            <a:spLocks noChangeShapeType="1"/>
          </p:cNvSpPr>
          <p:nvPr/>
        </p:nvSpPr>
        <p:spPr bwMode="auto">
          <a:xfrm>
            <a:off x="6096000" y="1196751"/>
            <a:ext cx="0" cy="510879"/>
          </a:xfrm>
          <a:prstGeom prst="line">
            <a:avLst/>
          </a:prstGeom>
          <a:noFill/>
          <a:ln w="12700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he-IL">
              <a:latin typeface="Blender" pitchFamily="18" charset="-79"/>
              <a:cs typeface="Blender" pitchFamily="18" charset="-79"/>
            </a:endParaRPr>
          </a:p>
        </p:txBody>
      </p:sp>
      <p:sp>
        <p:nvSpPr>
          <p:cNvPr id="142" name="Line 4"/>
          <p:cNvSpPr>
            <a:spLocks noChangeShapeType="1"/>
          </p:cNvSpPr>
          <p:nvPr/>
        </p:nvSpPr>
        <p:spPr bwMode="auto">
          <a:xfrm>
            <a:off x="6846286" y="1711399"/>
            <a:ext cx="0" cy="279400"/>
          </a:xfrm>
          <a:prstGeom prst="line">
            <a:avLst/>
          </a:prstGeom>
          <a:noFill/>
          <a:ln w="12700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he-IL">
              <a:latin typeface="Blender" pitchFamily="18" charset="-79"/>
              <a:cs typeface="Blender" pitchFamily="18" charset="-79"/>
            </a:endParaRPr>
          </a:p>
        </p:txBody>
      </p:sp>
      <p:sp>
        <p:nvSpPr>
          <p:cNvPr id="143" name="Line 8"/>
          <p:cNvSpPr>
            <a:spLocks noChangeShapeType="1"/>
          </p:cNvSpPr>
          <p:nvPr/>
        </p:nvSpPr>
        <p:spPr bwMode="auto">
          <a:xfrm>
            <a:off x="1815436" y="1707631"/>
            <a:ext cx="0" cy="733175"/>
          </a:xfrm>
          <a:prstGeom prst="line">
            <a:avLst/>
          </a:prstGeom>
          <a:noFill/>
          <a:ln w="12700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he-IL">
              <a:latin typeface="Blender" pitchFamily="18" charset="-79"/>
              <a:cs typeface="Blender" pitchFamily="18" charset="-79"/>
            </a:endParaRPr>
          </a:p>
        </p:txBody>
      </p:sp>
      <p:sp>
        <p:nvSpPr>
          <p:cNvPr id="144" name="Line 4"/>
          <p:cNvSpPr>
            <a:spLocks noChangeShapeType="1"/>
          </p:cNvSpPr>
          <p:nvPr/>
        </p:nvSpPr>
        <p:spPr bwMode="auto">
          <a:xfrm>
            <a:off x="9880332" y="1711399"/>
            <a:ext cx="0" cy="279400"/>
          </a:xfrm>
          <a:prstGeom prst="line">
            <a:avLst/>
          </a:prstGeom>
          <a:noFill/>
          <a:ln w="12700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he-IL">
              <a:latin typeface="Blender" pitchFamily="18" charset="-79"/>
              <a:cs typeface="Blender" pitchFamily="18" charset="-79"/>
            </a:endParaRPr>
          </a:p>
        </p:txBody>
      </p:sp>
      <p:sp>
        <p:nvSpPr>
          <p:cNvPr id="145" name="Line 4"/>
          <p:cNvSpPr>
            <a:spLocks noChangeShapeType="1"/>
          </p:cNvSpPr>
          <p:nvPr/>
        </p:nvSpPr>
        <p:spPr bwMode="auto">
          <a:xfrm>
            <a:off x="3943584" y="1711399"/>
            <a:ext cx="0" cy="279400"/>
          </a:xfrm>
          <a:prstGeom prst="line">
            <a:avLst/>
          </a:prstGeom>
          <a:noFill/>
          <a:ln w="12700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he-IL">
              <a:latin typeface="Blender" pitchFamily="18" charset="-79"/>
              <a:cs typeface="Blender" pitchFamily="18" charset="-79"/>
            </a:endParaRPr>
          </a:p>
        </p:txBody>
      </p:sp>
      <p:sp>
        <p:nvSpPr>
          <p:cNvPr id="147" name="Text Box 6"/>
          <p:cNvSpPr txBox="1">
            <a:spLocks noChangeArrowheads="1"/>
          </p:cNvSpPr>
          <p:nvPr/>
        </p:nvSpPr>
        <p:spPr bwMode="auto">
          <a:xfrm>
            <a:off x="4321929" y="692696"/>
            <a:ext cx="3502263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he-IL"/>
            </a:defPPr>
            <a:lvl1pPr algn="ctr">
              <a:defRPr sz="1300" b="1">
                <a:solidFill>
                  <a:schemeClr val="tx1"/>
                </a:solidFill>
                <a:latin typeface="Blender" pitchFamily="18" charset="-79"/>
                <a:cs typeface="Blender" pitchFamily="18" charset="-79"/>
              </a:defRPr>
            </a:lvl1pPr>
          </a:lstStyle>
          <a:p>
            <a:r>
              <a:rPr lang="he-IL" dirty="0"/>
              <a:t>מינהל השירותים </a:t>
            </a:r>
            <a:r>
              <a:rPr lang="he-IL" dirty="0" smtClean="0"/>
              <a:t>החברתיים</a:t>
            </a:r>
            <a:endParaRPr lang="he-IL" dirty="0"/>
          </a:p>
        </p:txBody>
      </p:sp>
      <p:sp>
        <p:nvSpPr>
          <p:cNvPr id="148" name="Rectangle 17"/>
          <p:cNvSpPr>
            <a:spLocks noChangeArrowheads="1"/>
          </p:cNvSpPr>
          <p:nvPr/>
        </p:nvSpPr>
        <p:spPr bwMode="auto">
          <a:xfrm>
            <a:off x="3768342" y="1870224"/>
            <a:ext cx="1231960" cy="821060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300" b="1" dirty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יחידת תכנון, פיתוח ובקרה</a:t>
            </a:r>
            <a:endParaRPr lang="en-US" sz="1300" b="1" dirty="0">
              <a:solidFill>
                <a:schemeClr val="tx1"/>
              </a:solidFill>
              <a:latin typeface="Blender" pitchFamily="18" charset="-79"/>
              <a:cs typeface="Blender" pitchFamily="18" charset="-79"/>
            </a:endParaRPr>
          </a:p>
        </p:txBody>
      </p:sp>
      <p:sp>
        <p:nvSpPr>
          <p:cNvPr id="149" name="Rectangle 17"/>
          <p:cNvSpPr>
            <a:spLocks noChangeArrowheads="1"/>
          </p:cNvSpPr>
          <p:nvPr/>
        </p:nvSpPr>
        <p:spPr bwMode="auto">
          <a:xfrm>
            <a:off x="1199456" y="1870224"/>
            <a:ext cx="1231960" cy="821060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300" b="1" smtClean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אגף </a:t>
            </a:r>
            <a:r>
              <a:rPr lang="he-IL" sz="1300" b="1" dirty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מינהל ומשאבים</a:t>
            </a:r>
            <a:endParaRPr lang="en-US" sz="1300" b="1" dirty="0">
              <a:solidFill>
                <a:schemeClr val="tx1"/>
              </a:solidFill>
              <a:latin typeface="Blender" pitchFamily="18" charset="-79"/>
              <a:cs typeface="Blender" pitchFamily="18" charset="-79"/>
            </a:endParaRPr>
          </a:p>
        </p:txBody>
      </p:sp>
      <p:sp>
        <p:nvSpPr>
          <p:cNvPr id="150" name="Line 4"/>
          <p:cNvSpPr>
            <a:spLocks noChangeShapeType="1"/>
          </p:cNvSpPr>
          <p:nvPr/>
        </p:nvSpPr>
        <p:spPr bwMode="auto">
          <a:xfrm>
            <a:off x="6846286" y="2647503"/>
            <a:ext cx="0" cy="1926428"/>
          </a:xfrm>
          <a:prstGeom prst="line">
            <a:avLst/>
          </a:prstGeom>
          <a:noFill/>
          <a:ln w="12700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 rtl="0">
              <a:defRPr/>
            </a:pPr>
            <a:endParaRPr lang="he-IL" sz="1200" dirty="0">
              <a:latin typeface="Blender" pitchFamily="18" charset="-79"/>
              <a:cs typeface="Blender" pitchFamily="18" charset="-79"/>
            </a:endParaRPr>
          </a:p>
        </p:txBody>
      </p:sp>
      <p:sp>
        <p:nvSpPr>
          <p:cNvPr id="151" name="Rectangle 17"/>
          <p:cNvSpPr>
            <a:spLocks noChangeArrowheads="1"/>
          </p:cNvSpPr>
          <p:nvPr/>
        </p:nvSpPr>
        <p:spPr bwMode="auto">
          <a:xfrm>
            <a:off x="6258199" y="1870224"/>
            <a:ext cx="1231960" cy="821060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300" b="1" dirty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אגפים בשטח</a:t>
            </a:r>
            <a:endParaRPr lang="en-US" sz="1300" b="1" dirty="0">
              <a:solidFill>
                <a:schemeClr val="tx1"/>
              </a:solidFill>
              <a:latin typeface="Blender" pitchFamily="18" charset="-79"/>
              <a:cs typeface="Blender" pitchFamily="18" charset="-79"/>
            </a:endParaRPr>
          </a:p>
        </p:txBody>
      </p:sp>
      <p:sp>
        <p:nvSpPr>
          <p:cNvPr id="152" name="Rectangle 17"/>
          <p:cNvSpPr>
            <a:spLocks noChangeArrowheads="1"/>
          </p:cNvSpPr>
          <p:nvPr/>
        </p:nvSpPr>
        <p:spPr bwMode="auto">
          <a:xfrm>
            <a:off x="6375343" y="2893227"/>
            <a:ext cx="936104" cy="537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b="1" dirty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דרום</a:t>
            </a:r>
          </a:p>
        </p:txBody>
      </p:sp>
      <p:sp>
        <p:nvSpPr>
          <p:cNvPr id="153" name="Rectangle 17"/>
          <p:cNvSpPr>
            <a:spLocks noChangeArrowheads="1"/>
          </p:cNvSpPr>
          <p:nvPr/>
        </p:nvSpPr>
        <p:spPr bwMode="auto">
          <a:xfrm>
            <a:off x="6375343" y="3562449"/>
            <a:ext cx="936104" cy="537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b="1" dirty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מזרח</a:t>
            </a:r>
          </a:p>
        </p:txBody>
      </p:sp>
      <p:sp>
        <p:nvSpPr>
          <p:cNvPr id="154" name="Rectangle 17"/>
          <p:cNvSpPr>
            <a:spLocks noChangeArrowheads="1"/>
          </p:cNvSpPr>
          <p:nvPr/>
        </p:nvSpPr>
        <p:spPr bwMode="auto">
          <a:xfrm>
            <a:off x="6375343" y="4201159"/>
            <a:ext cx="936104" cy="537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b="1" dirty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מרכז צפון</a:t>
            </a:r>
          </a:p>
        </p:txBody>
      </p:sp>
      <p:sp>
        <p:nvSpPr>
          <p:cNvPr id="160" name="Rectangle 17"/>
          <p:cNvSpPr>
            <a:spLocks noChangeArrowheads="1"/>
          </p:cNvSpPr>
          <p:nvPr/>
        </p:nvSpPr>
        <p:spPr bwMode="auto">
          <a:xfrm>
            <a:off x="8584912" y="3934546"/>
            <a:ext cx="2749270" cy="3217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b="1" dirty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דרי רחוב, זנות, שיקום האסיר, התמכרויות</a:t>
            </a:r>
          </a:p>
        </p:txBody>
      </p:sp>
      <p:sp>
        <p:nvSpPr>
          <p:cNvPr id="161" name="Rectangle 17"/>
          <p:cNvSpPr>
            <a:spLocks noChangeArrowheads="1"/>
          </p:cNvSpPr>
          <p:nvPr/>
        </p:nvSpPr>
        <p:spPr bwMode="auto">
          <a:xfrm>
            <a:off x="8584912" y="4432321"/>
            <a:ext cx="2749270" cy="3217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b="1" dirty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מוגבלויות</a:t>
            </a:r>
          </a:p>
        </p:txBody>
      </p:sp>
      <p:sp>
        <p:nvSpPr>
          <p:cNvPr id="162" name="Rectangle 17"/>
          <p:cNvSpPr>
            <a:spLocks noChangeArrowheads="1"/>
          </p:cNvSpPr>
          <p:nvPr/>
        </p:nvSpPr>
        <p:spPr bwMode="auto">
          <a:xfrm>
            <a:off x="8584912" y="4898728"/>
            <a:ext cx="2749270" cy="3217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b="1" dirty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משאבי הקהילה</a:t>
            </a:r>
          </a:p>
        </p:txBody>
      </p:sp>
      <p:sp>
        <p:nvSpPr>
          <p:cNvPr id="163" name="Rectangle 17"/>
          <p:cNvSpPr>
            <a:spLocks noChangeArrowheads="1"/>
          </p:cNvSpPr>
          <p:nvPr/>
        </p:nvSpPr>
        <p:spPr bwMode="auto">
          <a:xfrm>
            <a:off x="8584912" y="5383481"/>
            <a:ext cx="2749270" cy="3217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b="1" dirty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אזרחים ותיקים</a:t>
            </a:r>
          </a:p>
        </p:txBody>
      </p:sp>
      <p:sp>
        <p:nvSpPr>
          <p:cNvPr id="164" name="Line 4"/>
          <p:cNvSpPr>
            <a:spLocks noChangeShapeType="1"/>
          </p:cNvSpPr>
          <p:nvPr/>
        </p:nvSpPr>
        <p:spPr bwMode="auto">
          <a:xfrm>
            <a:off x="9880332" y="2647503"/>
            <a:ext cx="0" cy="279400"/>
          </a:xfrm>
          <a:prstGeom prst="line">
            <a:avLst/>
          </a:prstGeom>
          <a:noFill/>
          <a:ln w="12700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 rtl="0">
              <a:defRPr/>
            </a:pPr>
            <a:endParaRPr lang="he-IL" sz="1200" dirty="0">
              <a:latin typeface="Blender" pitchFamily="18" charset="-79"/>
              <a:cs typeface="Blender" pitchFamily="18" charset="-79"/>
            </a:endParaRPr>
          </a:p>
        </p:txBody>
      </p:sp>
      <p:sp>
        <p:nvSpPr>
          <p:cNvPr id="165" name="Rectangle 17"/>
          <p:cNvSpPr>
            <a:spLocks noChangeArrowheads="1"/>
          </p:cNvSpPr>
          <p:nvPr/>
        </p:nvSpPr>
        <p:spPr bwMode="auto">
          <a:xfrm>
            <a:off x="8584912" y="5846752"/>
            <a:ext cx="2749270" cy="3217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b="1" dirty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התחדשות עירונית</a:t>
            </a:r>
          </a:p>
        </p:txBody>
      </p:sp>
      <p:sp>
        <p:nvSpPr>
          <p:cNvPr id="166" name="Rectangle 17"/>
          <p:cNvSpPr>
            <a:spLocks noChangeArrowheads="1"/>
          </p:cNvSpPr>
          <p:nvPr/>
        </p:nvSpPr>
        <p:spPr bwMode="auto">
          <a:xfrm>
            <a:off x="9264352" y="1870224"/>
            <a:ext cx="1231960" cy="821060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300" b="1" dirty="0" smtClean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מטה מקצועי</a:t>
            </a:r>
            <a:endParaRPr lang="en-US" sz="1300" b="1" dirty="0">
              <a:solidFill>
                <a:schemeClr val="tx1"/>
              </a:solidFill>
              <a:latin typeface="Blender" pitchFamily="18" charset="-79"/>
              <a:cs typeface="Blender" pitchFamily="18" charset="-79"/>
            </a:endParaRPr>
          </a:p>
        </p:txBody>
      </p:sp>
      <p:sp>
        <p:nvSpPr>
          <p:cNvPr id="167" name="Line 4"/>
          <p:cNvSpPr>
            <a:spLocks noChangeShapeType="1"/>
          </p:cNvSpPr>
          <p:nvPr/>
        </p:nvSpPr>
        <p:spPr bwMode="auto">
          <a:xfrm>
            <a:off x="6846286" y="4738891"/>
            <a:ext cx="0" cy="279400"/>
          </a:xfrm>
          <a:prstGeom prst="line">
            <a:avLst/>
          </a:prstGeom>
          <a:noFill/>
          <a:ln w="12700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 rtl="0">
              <a:defRPr/>
            </a:pPr>
            <a:endParaRPr lang="he-IL" sz="1200" dirty="0">
              <a:latin typeface="Blender" pitchFamily="18" charset="-79"/>
              <a:cs typeface="Blender" pitchFamily="18" charset="-79"/>
            </a:endParaRPr>
          </a:p>
        </p:txBody>
      </p:sp>
      <p:cxnSp>
        <p:nvCxnSpPr>
          <p:cNvPr id="168" name="מחבר ישר 167"/>
          <p:cNvCxnSpPr/>
          <p:nvPr/>
        </p:nvCxnSpPr>
        <p:spPr>
          <a:xfrm flipH="1">
            <a:off x="5015794" y="5015135"/>
            <a:ext cx="22956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 rot="19760606">
            <a:off x="6785794" y="5014548"/>
            <a:ext cx="800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200" dirty="0" smtClean="0">
                <a:latin typeface="Blender" panose="02020003050405020304" pitchFamily="18" charset="-79"/>
                <a:cs typeface="Blender" panose="02020003050405020304" pitchFamily="18" charset="-79"/>
              </a:rPr>
              <a:t>מחלקות</a:t>
            </a:r>
          </a:p>
          <a:p>
            <a:r>
              <a:rPr lang="he-IL" sz="1200" dirty="0" smtClean="0">
                <a:latin typeface="Blender" panose="02020003050405020304" pitchFamily="18" charset="-79"/>
                <a:cs typeface="Blender" panose="02020003050405020304" pitchFamily="18" charset="-79"/>
              </a:rPr>
              <a:t>לשירותים חברתיים</a:t>
            </a:r>
            <a:endParaRPr lang="en-US" sz="1200" dirty="0">
              <a:latin typeface="Blender" panose="02020003050405020304" pitchFamily="18" charset="-79"/>
              <a:cs typeface="Blender" panose="02020003050405020304" pitchFamily="18" charset="-79"/>
            </a:endParaRPr>
          </a:p>
        </p:txBody>
      </p:sp>
      <p:sp>
        <p:nvSpPr>
          <p:cNvPr id="170" name="TextBox 169"/>
          <p:cNvSpPr txBox="1"/>
          <p:nvPr/>
        </p:nvSpPr>
        <p:spPr>
          <a:xfrm rot="19760606">
            <a:off x="5699436" y="5170019"/>
            <a:ext cx="12483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200" dirty="0" smtClean="0">
                <a:latin typeface="Blender" panose="02020003050405020304" pitchFamily="18" charset="-79"/>
                <a:cs typeface="Blender" panose="02020003050405020304" pitchFamily="18" charset="-79"/>
              </a:rPr>
              <a:t>טיפות חלב</a:t>
            </a:r>
            <a:endParaRPr lang="en-US" sz="1200" dirty="0">
              <a:latin typeface="Blender" panose="02020003050405020304" pitchFamily="18" charset="-79"/>
              <a:cs typeface="Blender" panose="02020003050405020304" pitchFamily="18" charset="-79"/>
            </a:endParaRPr>
          </a:p>
        </p:txBody>
      </p:sp>
      <p:sp>
        <p:nvSpPr>
          <p:cNvPr id="171" name="TextBox 170"/>
          <p:cNvSpPr txBox="1"/>
          <p:nvPr/>
        </p:nvSpPr>
        <p:spPr>
          <a:xfrm rot="19760606">
            <a:off x="4339245" y="5484561"/>
            <a:ext cx="2070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200" dirty="0" smtClean="0">
                <a:latin typeface="Blender" panose="02020003050405020304" pitchFamily="18" charset="-79"/>
                <a:cs typeface="Blender" panose="02020003050405020304" pitchFamily="18" charset="-79"/>
              </a:rPr>
              <a:t>טיפול בהתמכרויות</a:t>
            </a:r>
            <a:endParaRPr lang="en-US" sz="1200" dirty="0">
              <a:latin typeface="Blender" panose="02020003050405020304" pitchFamily="18" charset="-79"/>
              <a:cs typeface="Blender" panose="02020003050405020304" pitchFamily="18" charset="-79"/>
            </a:endParaRPr>
          </a:p>
        </p:txBody>
      </p:sp>
      <p:sp>
        <p:nvSpPr>
          <p:cNvPr id="172" name="TextBox 171"/>
          <p:cNvSpPr txBox="1"/>
          <p:nvPr/>
        </p:nvSpPr>
        <p:spPr>
          <a:xfrm rot="19760606">
            <a:off x="2877773" y="5170684"/>
            <a:ext cx="143591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he-IL" sz="1200" dirty="0" smtClean="0">
                <a:latin typeface="Blender" panose="02020003050405020304" pitchFamily="18" charset="-79"/>
                <a:cs typeface="Blender" panose="02020003050405020304" pitchFamily="18" charset="-79"/>
              </a:rPr>
              <a:t>מרכזים עירוניים – מסיל"ה, הזדמנות, אור נור</a:t>
            </a:r>
            <a:endParaRPr lang="en-US" sz="1200" dirty="0">
              <a:latin typeface="Blender" panose="02020003050405020304" pitchFamily="18" charset="-79"/>
              <a:cs typeface="Blender" panose="02020003050405020304" pitchFamily="18" charset="-79"/>
            </a:endParaRPr>
          </a:p>
        </p:txBody>
      </p:sp>
      <p:sp>
        <p:nvSpPr>
          <p:cNvPr id="173" name="Rectangle 17"/>
          <p:cNvSpPr>
            <a:spLocks noChangeArrowheads="1"/>
          </p:cNvSpPr>
          <p:nvPr/>
        </p:nvSpPr>
        <p:spPr bwMode="auto">
          <a:xfrm>
            <a:off x="7536160" y="4433553"/>
            <a:ext cx="929970" cy="2486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b="1" dirty="0" err="1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מרש"ל</a:t>
            </a:r>
            <a:endParaRPr lang="he-IL" sz="1200" b="1" dirty="0">
              <a:solidFill>
                <a:schemeClr val="tx1"/>
              </a:solidFill>
              <a:latin typeface="Blender" pitchFamily="18" charset="-79"/>
              <a:cs typeface="Blender" pitchFamily="18" charset="-79"/>
            </a:endParaRPr>
          </a:p>
        </p:txBody>
      </p:sp>
      <p:cxnSp>
        <p:nvCxnSpPr>
          <p:cNvPr id="177" name="מחבר חץ ישר 176"/>
          <p:cNvCxnSpPr/>
          <p:nvPr/>
        </p:nvCxnSpPr>
        <p:spPr>
          <a:xfrm flipH="1">
            <a:off x="8419912" y="4552806"/>
            <a:ext cx="234248" cy="2112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מחבר ישר 2"/>
          <p:cNvCxnSpPr/>
          <p:nvPr/>
        </p:nvCxnSpPr>
        <p:spPr>
          <a:xfrm flipH="1">
            <a:off x="1815436" y="1707630"/>
            <a:ext cx="8064896" cy="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מחבר ישר 4"/>
          <p:cNvCxnSpPr/>
          <p:nvPr/>
        </p:nvCxnSpPr>
        <p:spPr>
          <a:xfrm flipH="1">
            <a:off x="3896720" y="5015135"/>
            <a:ext cx="11365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 rot="19760606">
            <a:off x="3940112" y="5263016"/>
            <a:ext cx="14359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he-IL" sz="1200" dirty="0" smtClean="0">
                <a:latin typeface="Blender" panose="02020003050405020304" pitchFamily="18" charset="-79"/>
                <a:cs typeface="Blender" panose="02020003050405020304" pitchFamily="18" charset="-79"/>
              </a:rPr>
              <a:t>מסגרות ותוכניות מגיל לידה עד 120</a:t>
            </a:r>
            <a:endParaRPr lang="en-US" sz="1200" dirty="0">
              <a:latin typeface="Blender" panose="02020003050405020304" pitchFamily="18" charset="-79"/>
              <a:cs typeface="Blender" panose="02020003050405020304" pitchFamily="18" charset="-79"/>
            </a:endParaRPr>
          </a:p>
        </p:txBody>
      </p:sp>
      <p:sp>
        <p:nvSpPr>
          <p:cNvPr id="80" name="Rectangle 17"/>
          <p:cNvSpPr>
            <a:spLocks noChangeArrowheads="1"/>
          </p:cNvSpPr>
          <p:nvPr/>
        </p:nvSpPr>
        <p:spPr bwMode="auto">
          <a:xfrm>
            <a:off x="8544272" y="2939488"/>
            <a:ext cx="2749270" cy="3217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b="1" dirty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בריאות הציבור</a:t>
            </a:r>
          </a:p>
        </p:txBody>
      </p:sp>
      <p:sp>
        <p:nvSpPr>
          <p:cNvPr id="81" name="Rectangle 17"/>
          <p:cNvSpPr>
            <a:spLocks noChangeArrowheads="1"/>
          </p:cNvSpPr>
          <p:nvPr/>
        </p:nvSpPr>
        <p:spPr bwMode="auto">
          <a:xfrm>
            <a:off x="8564401" y="3434570"/>
            <a:ext cx="2749270" cy="3217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b="1" dirty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ילד, נוער ומשפחה</a:t>
            </a:r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7532430" y="3964113"/>
            <a:ext cx="929970" cy="2486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100" b="1" dirty="0" smtClean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יח' </a:t>
            </a:r>
            <a:r>
              <a:rPr lang="he-IL" sz="1100" b="1" dirty="0" err="1" smtClean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לדרי</a:t>
            </a:r>
            <a:r>
              <a:rPr lang="he-IL" sz="1100" b="1" dirty="0" smtClean="0">
                <a:solidFill>
                  <a:schemeClr val="tx1"/>
                </a:solidFill>
                <a:latin typeface="Blender" pitchFamily="18" charset="-79"/>
                <a:cs typeface="Blender" pitchFamily="18" charset="-79"/>
              </a:rPr>
              <a:t> רחוב</a:t>
            </a:r>
            <a:endParaRPr lang="he-IL" sz="1100" b="1" dirty="0">
              <a:solidFill>
                <a:schemeClr val="tx1"/>
              </a:solidFill>
              <a:latin typeface="Blender" pitchFamily="18" charset="-79"/>
              <a:cs typeface="Blender" pitchFamily="18" charset="-79"/>
            </a:endParaRPr>
          </a:p>
        </p:txBody>
      </p:sp>
      <p:cxnSp>
        <p:nvCxnSpPr>
          <p:cNvPr id="93" name="מחבר חץ ישר 92"/>
          <p:cNvCxnSpPr/>
          <p:nvPr/>
        </p:nvCxnSpPr>
        <p:spPr>
          <a:xfrm flipH="1">
            <a:off x="8375912" y="4109842"/>
            <a:ext cx="234248" cy="2112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יצוב ברירת מחדל">
  <a:themeElements>
    <a:clrScheme name="עיצוב ברירת מחד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עיצוב ברירת מחדל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עיצוב ברירת מחדל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ערכת נושא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2334</TotalTime>
  <Words>78</Words>
  <Application>Microsoft Office PowerPoint</Application>
  <PresentationFormat>מסך רחב</PresentationFormat>
  <Paragraphs>26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4" baseType="lpstr">
      <vt:lpstr>Arial</vt:lpstr>
      <vt:lpstr>Blender</vt:lpstr>
      <vt:lpstr>עיצוב ברירת מחדל</vt:lpstr>
      <vt:lpstr>מצגת של PowerPoint‏</vt:lpstr>
    </vt:vector>
  </TitlesOfParts>
  <Company>Tel Aviv Municipality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TLV User</dc:creator>
  <cp:lastModifiedBy>שרון מלמד - מנהלת מינהל השירותים החברתיים</cp:lastModifiedBy>
  <cp:revision>390</cp:revision>
  <cp:lastPrinted>2021-12-22T07:46:02Z</cp:lastPrinted>
  <dcterms:created xsi:type="dcterms:W3CDTF">2013-06-18T04:44:01Z</dcterms:created>
  <dcterms:modified xsi:type="dcterms:W3CDTF">2022-02-27T14:11:22Z</dcterms:modified>
</cp:coreProperties>
</file>