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theme/themeOverride1.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omments/comment1.xml" ContentType="application/vnd.openxmlformats-officedocument.presentationml.comment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22" r:id="rId1"/>
    <p:sldMasterId id="2147484133" r:id="rId2"/>
    <p:sldMasterId id="2147484158" r:id="rId3"/>
    <p:sldMasterId id="2147484173" r:id="rId4"/>
  </p:sldMasterIdLst>
  <p:notesMasterIdLst>
    <p:notesMasterId r:id="rId35"/>
  </p:notesMasterIdLst>
  <p:handoutMasterIdLst>
    <p:handoutMasterId r:id="rId36"/>
  </p:handoutMasterIdLst>
  <p:sldIdLst>
    <p:sldId id="1541" r:id="rId5"/>
    <p:sldId id="1542" r:id="rId6"/>
    <p:sldId id="419" r:id="rId7"/>
    <p:sldId id="1639" r:id="rId8"/>
    <p:sldId id="1544" r:id="rId9"/>
    <p:sldId id="885" r:id="rId10"/>
    <p:sldId id="886" r:id="rId11"/>
    <p:sldId id="1640" r:id="rId12"/>
    <p:sldId id="1645" r:id="rId13"/>
    <p:sldId id="1637" r:id="rId14"/>
    <p:sldId id="1642" r:id="rId15"/>
    <p:sldId id="1627" r:id="rId16"/>
    <p:sldId id="1521" r:id="rId17"/>
    <p:sldId id="1643" r:id="rId18"/>
    <p:sldId id="767" r:id="rId19"/>
    <p:sldId id="793" r:id="rId20"/>
    <p:sldId id="1628" r:id="rId21"/>
    <p:sldId id="708" r:id="rId22"/>
    <p:sldId id="798" r:id="rId23"/>
    <p:sldId id="799" r:id="rId24"/>
    <p:sldId id="800" r:id="rId25"/>
    <p:sldId id="1531" r:id="rId26"/>
    <p:sldId id="1631" r:id="rId27"/>
    <p:sldId id="1632" r:id="rId28"/>
    <p:sldId id="832" r:id="rId29"/>
    <p:sldId id="1633" r:id="rId30"/>
    <p:sldId id="1201" r:id="rId31"/>
    <p:sldId id="1202" r:id="rId32"/>
    <p:sldId id="1203" r:id="rId33"/>
    <p:sldId id="717" r:id="rId34"/>
  </p:sldIdLst>
  <p:sldSz cx="12192000" cy="6858000"/>
  <p:notesSz cx="6865938" cy="9998075"/>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initials="S" lastIdx="81" clrIdx="0">
    <p:extLst/>
  </p:cmAuthor>
  <p:cmAuthor id="2" name="Gali" initials="G" lastIdx="160" clrIdx="1"/>
  <p:cmAuthor id="3" name="Office" initials="O" lastIdx="15" clrIdx="2"/>
  <p:cmAuthor id="4" name="Nitzan" initials="N" lastIdx="74" clrIdx="3"/>
  <p:cmAuthor id="5" name="User" initials="U" lastIdx="5" clrIdx="4"/>
  <p:cmAuthor id="6" name="Nirit" initials="N" lastIdx="19" clrIdx="5"/>
  <p:cmAuthor id="7" name="Nitzan Ayalon" initials="NA" lastIdx="50" clrIdx="6">
    <p:extLst/>
  </p:cmAuthor>
  <p:cmAuthor id="8" name="Gali Hershenzon" initials="GH" lastIdx="37" clrIdx="7">
    <p:extLst>
      <p:ext uri="{19B8F6BF-5375-455C-9EA6-DF929625EA0E}">
        <p15:presenceInfo xmlns:p15="http://schemas.microsoft.com/office/powerpoint/2012/main" userId="Gali Hershenzon" providerId="None"/>
      </p:ext>
    </p:extLst>
  </p:cmAuthor>
  <p:cmAuthor id="9" name="Shiri Omer Gal" initials="SOG" lastIdx="15" clrIdx="8">
    <p:extLst>
      <p:ext uri="{19B8F6BF-5375-455C-9EA6-DF929625EA0E}">
        <p15:presenceInfo xmlns:p15="http://schemas.microsoft.com/office/powerpoint/2012/main" userId="S-1-5-21-3782008558-1975036155-775740983-1001" providerId="AD"/>
      </p:ext>
    </p:extLst>
  </p:cmAuthor>
  <p:cmAuthor id="10" name="Netanella Velleman" initials="NV" lastIdx="12" clrIdx="9">
    <p:extLst>
      <p:ext uri="{19B8F6BF-5375-455C-9EA6-DF929625EA0E}">
        <p15:presenceInfo xmlns:p15="http://schemas.microsoft.com/office/powerpoint/2012/main" userId="Netanella Velleman" providerId="None"/>
      </p:ext>
    </p:extLst>
  </p:cmAuthor>
  <p:cmAuthor id="11" name="Noa Koshitzky" initials="NK" lastIdx="6" clrIdx="10">
    <p:extLst>
      <p:ext uri="{19B8F6BF-5375-455C-9EA6-DF929625EA0E}">
        <p15:presenceInfo xmlns:p15="http://schemas.microsoft.com/office/powerpoint/2012/main" userId="Noa Koshitzky" providerId="None"/>
      </p:ext>
    </p:extLst>
  </p:cmAuthor>
  <p:cmAuthor id="12" name="Itai Delavega" initials="ID" lastIdx="56" clrIdx="11">
    <p:extLst>
      <p:ext uri="{19B8F6BF-5375-455C-9EA6-DF929625EA0E}">
        <p15:presenceInfo xmlns:p15="http://schemas.microsoft.com/office/powerpoint/2012/main" userId="Itai Delavega" providerId="None"/>
      </p:ext>
    </p:extLst>
  </p:cmAuthor>
  <p:cmAuthor id="13" name="Limor" initials="L" lastIdx="40" clrIdx="12">
    <p:extLst>
      <p:ext uri="{19B8F6BF-5375-455C-9EA6-DF929625EA0E}">
        <p15:presenceInfo xmlns:p15="http://schemas.microsoft.com/office/powerpoint/2012/main" userId="Limor" providerId="None"/>
      </p:ext>
    </p:extLst>
  </p:cmAuthor>
  <p:cmAuthor id="14" name="Dana Dezinger Nevo" initials="DDN" lastIdx="8" clrIdx="13">
    <p:extLst>
      <p:ext uri="{19B8F6BF-5375-455C-9EA6-DF929625EA0E}">
        <p15:presenceInfo xmlns:p15="http://schemas.microsoft.com/office/powerpoint/2012/main" userId="Dana Dezinger Ne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C00000"/>
    <a:srgbClr val="132586"/>
    <a:srgbClr val="DF7F7F"/>
    <a:srgbClr val="FCB247"/>
    <a:srgbClr val="7FD7A7"/>
    <a:srgbClr val="E6E6E6"/>
    <a:srgbClr val="7030A0"/>
    <a:srgbClr val="236755"/>
    <a:srgbClr val="673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סגנון בהיר 2 - הדגשה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37" autoAdjust="0"/>
    <p:restoredTop sz="97312" autoAdjust="0"/>
  </p:normalViewPr>
  <p:slideViewPr>
    <p:cSldViewPr>
      <p:cViewPr varScale="1">
        <p:scale>
          <a:sx n="106" d="100"/>
          <a:sy n="106" d="100"/>
        </p:scale>
        <p:origin x="420" y="78"/>
      </p:cViewPr>
      <p:guideLst>
        <p:guide orient="horz" pos="2160"/>
        <p:guide pos="3840"/>
      </p:guideLst>
    </p:cSldViewPr>
  </p:slideViewPr>
  <p:notesTextViewPr>
    <p:cViewPr>
      <p:scale>
        <a:sx n="100" d="100"/>
        <a:sy n="100" d="100"/>
      </p:scale>
      <p:origin x="0" y="0"/>
    </p:cViewPr>
  </p:notesTextViewPr>
  <p:sorterViewPr>
    <p:cViewPr>
      <p:scale>
        <a:sx n="90" d="100"/>
        <a:sy n="90" d="100"/>
      </p:scale>
      <p:origin x="0" y="-2554"/>
    </p:cViewPr>
  </p:sorterViewPr>
  <p:notesViewPr>
    <p:cSldViewPr>
      <p:cViewPr varScale="1">
        <p:scale>
          <a:sx n="46" d="100"/>
          <a:sy n="46" d="100"/>
        </p:scale>
        <p:origin x="-2796" y="-96"/>
      </p:cViewPr>
      <p:guideLst>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08057244285519E-2"/>
          <c:y val="4.6103292632410357E-2"/>
          <c:w val="0.68675788226228984"/>
          <c:h val="0.7525918259265818"/>
        </c:manualLayout>
      </c:layout>
      <c:barChart>
        <c:barDir val="col"/>
        <c:grouping val="percentStacked"/>
        <c:varyColors val="0"/>
        <c:ser>
          <c:idx val="0"/>
          <c:order val="0"/>
          <c:tx>
            <c:strRef>
              <c:f>גיליון1!$B$1</c:f>
              <c:strCache>
                <c:ptCount val="1"/>
                <c:pt idx="0">
                  <c:v>לא יודע/ת</c:v>
                </c:pt>
              </c:strCache>
            </c:strRef>
          </c:tx>
          <c:spPr>
            <a:solidFill>
              <a:schemeClr val="bg1">
                <a:lumMod val="50000"/>
              </a:schemeClr>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גיליון1!$B$2:$B$3</c:f>
              <c:numCache>
                <c:formatCode>###0%</c:formatCode>
                <c:ptCount val="2"/>
                <c:pt idx="0">
                  <c:v>9.2165898617511521E-3</c:v>
                </c:pt>
                <c:pt idx="1">
                  <c:v>1.7543859649122806E-2</c:v>
                </c:pt>
              </c:numCache>
            </c:numRef>
          </c:val>
          <c:extLst>
            <c:ext xmlns:c16="http://schemas.microsoft.com/office/drawing/2014/chart" uri="{C3380CC4-5D6E-409C-BE32-E72D297353CC}">
              <c16:uniqueId val="{00000000-AB76-44FC-ACCD-1BCDAA6C5219}"/>
            </c:ext>
          </c:extLst>
        </c:ser>
        <c:ser>
          <c:idx val="1"/>
          <c:order val="1"/>
          <c:tx>
            <c:strRef>
              <c:f>גיליון1!$C$1</c:f>
              <c:strCache>
                <c:ptCount val="1"/>
                <c:pt idx="0">
                  <c:v>מאוד לא מעריך</c:v>
                </c:pt>
              </c:strCache>
            </c:strRef>
          </c:tx>
          <c:spPr>
            <a:solidFill>
              <a:srgbClr val="C00000"/>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גיליון1!$C$2:$C$3</c:f>
              <c:numCache>
                <c:formatCode>###0%</c:formatCode>
                <c:ptCount val="2"/>
                <c:pt idx="0">
                  <c:v>0.20737327188940091</c:v>
                </c:pt>
                <c:pt idx="1">
                  <c:v>0.18596491228070175</c:v>
                </c:pt>
              </c:numCache>
            </c:numRef>
          </c:val>
          <c:extLst>
            <c:ext xmlns:c16="http://schemas.microsoft.com/office/drawing/2014/chart" uri="{C3380CC4-5D6E-409C-BE32-E72D297353CC}">
              <c16:uniqueId val="{00000001-AB76-44FC-ACCD-1BCDAA6C5219}"/>
            </c:ext>
          </c:extLst>
        </c:ser>
        <c:ser>
          <c:idx val="2"/>
          <c:order val="2"/>
          <c:tx>
            <c:strRef>
              <c:f>גיליון1!$D$1</c:f>
              <c:strCache>
                <c:ptCount val="1"/>
                <c:pt idx="0">
                  <c:v>לא מעריך</c:v>
                </c:pt>
              </c:strCache>
            </c:strRef>
          </c:tx>
          <c:spPr>
            <a:solidFill>
              <a:srgbClr val="DF7F7F"/>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גיליון1!$D$2:$D$3</c:f>
              <c:numCache>
                <c:formatCode>###0%</c:formatCode>
                <c:ptCount val="2"/>
                <c:pt idx="0">
                  <c:v>0.29493087557603687</c:v>
                </c:pt>
                <c:pt idx="1">
                  <c:v>0.27719298245614032</c:v>
                </c:pt>
              </c:numCache>
            </c:numRef>
          </c:val>
          <c:extLst>
            <c:ext xmlns:c16="http://schemas.microsoft.com/office/drawing/2014/chart" uri="{C3380CC4-5D6E-409C-BE32-E72D297353CC}">
              <c16:uniqueId val="{00000002-AB76-44FC-ACCD-1BCDAA6C5219}"/>
            </c:ext>
          </c:extLst>
        </c:ser>
        <c:ser>
          <c:idx val="3"/>
          <c:order val="3"/>
          <c:tx>
            <c:strRef>
              <c:f>גיליון1!$E$1</c:f>
              <c:strCache>
                <c:ptCount val="1"/>
                <c:pt idx="0">
                  <c:v>ניטראלי</c:v>
                </c:pt>
              </c:strCache>
            </c:strRef>
          </c:tx>
          <c:spPr>
            <a:solidFill>
              <a:srgbClr val="FCB247"/>
            </a:solidFill>
            <a:ln w="15875">
              <a:solidFill>
                <a:schemeClr val="bg1"/>
              </a:solidFill>
            </a:ln>
            <a:effectLst/>
          </c:spPr>
          <c:invertIfNegative val="0"/>
          <c:dPt>
            <c:idx val="0"/>
            <c:invertIfNegative val="0"/>
            <c:bubble3D val="0"/>
            <c:spPr>
              <a:solidFill>
                <a:srgbClr val="FCB247"/>
              </a:solidFill>
              <a:ln w="15875">
                <a:solidFill>
                  <a:schemeClr val="bg1"/>
                </a:solidFill>
              </a:ln>
              <a:effectLst/>
            </c:spPr>
            <c:extLst>
              <c:ext xmlns:c16="http://schemas.microsoft.com/office/drawing/2014/chart" uri="{C3380CC4-5D6E-409C-BE32-E72D297353CC}">
                <c16:uniqueId val="{00000004-AB76-44FC-ACCD-1BCDAA6C5219}"/>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גיליון1!$E$2:$E$3</c:f>
              <c:numCache>
                <c:formatCode>###0%</c:formatCode>
                <c:ptCount val="2"/>
                <c:pt idx="0">
                  <c:v>0.21198156682027652</c:v>
                </c:pt>
                <c:pt idx="1">
                  <c:v>0.28421052631578947</c:v>
                </c:pt>
              </c:numCache>
            </c:numRef>
          </c:val>
          <c:extLst>
            <c:ext xmlns:c16="http://schemas.microsoft.com/office/drawing/2014/chart" uri="{C3380CC4-5D6E-409C-BE32-E72D297353CC}">
              <c16:uniqueId val="{00000005-AB76-44FC-ACCD-1BCDAA6C5219}"/>
            </c:ext>
          </c:extLst>
        </c:ser>
        <c:ser>
          <c:idx val="4"/>
          <c:order val="4"/>
          <c:tx>
            <c:strRef>
              <c:f>גיליון1!$F$1</c:f>
              <c:strCache>
                <c:ptCount val="1"/>
                <c:pt idx="0">
                  <c:v>מעריך</c:v>
                </c:pt>
              </c:strCache>
            </c:strRef>
          </c:tx>
          <c:spPr>
            <a:solidFill>
              <a:srgbClr val="7FD7A7"/>
            </a:solidFill>
            <a:ln w="15875">
              <a:solidFill>
                <a:schemeClr val="bg1"/>
              </a:solidFill>
            </a:ln>
            <a:effectLst/>
          </c:spPr>
          <c:invertIfNegative val="0"/>
          <c:dLbls>
            <c:dLbl>
              <c:idx val="0"/>
              <c:layout>
                <c:manualLayout>
                  <c:x val="-6.0324336306887553E-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76-44FC-ACCD-1BCDAA6C5219}"/>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גיליון1!$F$2:$F$3</c:f>
              <c:numCache>
                <c:formatCode>###0%</c:formatCode>
                <c:ptCount val="2"/>
                <c:pt idx="0">
                  <c:v>0.23963133640552992</c:v>
                </c:pt>
                <c:pt idx="1">
                  <c:v>0.21052631578947367</c:v>
                </c:pt>
              </c:numCache>
            </c:numRef>
          </c:val>
          <c:extLst>
            <c:ext xmlns:c16="http://schemas.microsoft.com/office/drawing/2014/chart" uri="{C3380CC4-5D6E-409C-BE32-E72D297353CC}">
              <c16:uniqueId val="{00000006-AB76-44FC-ACCD-1BCDAA6C5219}"/>
            </c:ext>
          </c:extLst>
        </c:ser>
        <c:ser>
          <c:idx val="5"/>
          <c:order val="5"/>
          <c:tx>
            <c:strRef>
              <c:f>גיליון1!$G$1</c:f>
              <c:strCache>
                <c:ptCount val="1"/>
                <c:pt idx="0">
                  <c:v>מאוד מעריך</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גיליון1!$G$2:$G$3</c:f>
              <c:numCache>
                <c:formatCode>###0%</c:formatCode>
                <c:ptCount val="2"/>
                <c:pt idx="0">
                  <c:v>3.6866359447004608E-2</c:v>
                </c:pt>
                <c:pt idx="1">
                  <c:v>2.456140350877193E-2</c:v>
                </c:pt>
              </c:numCache>
            </c:numRef>
          </c:val>
          <c:extLst>
            <c:ext xmlns:c16="http://schemas.microsoft.com/office/drawing/2014/chart" uri="{C3380CC4-5D6E-409C-BE32-E72D297353CC}">
              <c16:uniqueId val="{00000000-ACCF-4B57-8F73-3D7A00D48598}"/>
            </c:ext>
          </c:extLst>
        </c:ser>
        <c:dLbls>
          <c:dLblPos val="ctr"/>
          <c:showLegendKey val="0"/>
          <c:showVal val="1"/>
          <c:showCatName val="0"/>
          <c:showSerName val="0"/>
          <c:showPercent val="0"/>
          <c:showBubbleSize val="0"/>
        </c:dLbls>
        <c:gapWidth val="150"/>
        <c:overlap val="100"/>
        <c:axId val="696446368"/>
        <c:axId val="696439704"/>
      </c:barChart>
      <c:catAx>
        <c:axId val="69644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he-IL"/>
          </a:p>
        </c:txPr>
        <c:crossAx val="696439704"/>
        <c:crosses val="autoZero"/>
        <c:auto val="1"/>
        <c:lblAlgn val="ctr"/>
        <c:lblOffset val="100"/>
        <c:noMultiLvlLbl val="0"/>
      </c:catAx>
      <c:valAx>
        <c:axId val="696439704"/>
        <c:scaling>
          <c:orientation val="minMax"/>
        </c:scaling>
        <c:delete val="1"/>
        <c:axPos val="l"/>
        <c:numFmt formatCode="0%" sourceLinked="1"/>
        <c:majorTickMark val="none"/>
        <c:minorTickMark val="none"/>
        <c:tickLblPos val="nextTo"/>
        <c:crossAx val="696446368"/>
        <c:crosses val="autoZero"/>
        <c:crossBetween val="between"/>
      </c:valAx>
      <c:spPr>
        <a:noFill/>
        <a:ln>
          <a:noFill/>
        </a:ln>
        <a:effectLst/>
      </c:spPr>
    </c:plotArea>
    <c:legend>
      <c:legendPos val="r"/>
      <c:layout>
        <c:manualLayout>
          <c:xMode val="edge"/>
          <c:yMode val="edge"/>
          <c:x val="0.69060766297834519"/>
          <c:y val="9.7686507740615852E-2"/>
          <c:w val="0.20188832446513036"/>
          <c:h val="0.374834681564821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sz="1400" b="1">
          <a:solidFill>
            <a:schemeClr val="bg1"/>
          </a:solidFill>
        </a:defRPr>
      </a:pPr>
      <a:endParaRPr lang="he-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61172389242725E-3"/>
          <c:y val="0.10453695915616207"/>
          <c:w val="0.96754981613839874"/>
          <c:h val="0.56843787133526968"/>
        </c:manualLayout>
      </c:layout>
      <c:barChart>
        <c:barDir val="col"/>
        <c:grouping val="clustered"/>
        <c:varyColors val="0"/>
        <c:ser>
          <c:idx val="0"/>
          <c:order val="0"/>
          <c:tx>
            <c:strRef>
              <c:f>גיליון1!$B$1</c:f>
              <c:strCache>
                <c:ptCount val="1"/>
                <c:pt idx="0">
                  <c:v>נחשפים
N=217</c:v>
                </c:pt>
              </c:strCache>
            </c:strRef>
          </c:tx>
          <c:spPr>
            <a:solidFill>
              <a:srgbClr val="0070C0"/>
            </a:solidFill>
            <a:ln>
              <a:noFill/>
            </a:ln>
            <a:effectLst/>
          </c:spPr>
          <c:invertIfNegative val="0"/>
          <c:dPt>
            <c:idx val="8"/>
            <c:invertIfNegative val="0"/>
            <c:bubble3D val="0"/>
            <c:spPr>
              <a:solidFill>
                <a:srgbClr val="0070C0"/>
              </a:solidFill>
              <a:ln>
                <a:noFill/>
              </a:ln>
              <a:effectLst/>
            </c:spPr>
            <c:extLst>
              <c:ext xmlns:c16="http://schemas.microsoft.com/office/drawing/2014/chart" uri="{C3380CC4-5D6E-409C-BE32-E72D297353CC}">
                <c16:uniqueId val="{00000000-CC39-4949-A656-E9D7551F1C76}"/>
              </c:ext>
            </c:extLst>
          </c:dPt>
          <c:dPt>
            <c:idx val="9"/>
            <c:invertIfNegative val="0"/>
            <c:bubble3D val="0"/>
            <c:spPr>
              <a:solidFill>
                <a:srgbClr val="0070C0"/>
              </a:solidFill>
              <a:ln>
                <a:noFill/>
              </a:ln>
              <a:effectLst/>
            </c:spPr>
            <c:extLst>
              <c:ext xmlns:c16="http://schemas.microsoft.com/office/drawing/2014/chart" uri="{C3380CC4-5D6E-409C-BE32-E72D297353CC}">
                <c16:uniqueId val="{00000001-CC39-4949-A656-E9D7551F1C76}"/>
              </c:ext>
            </c:extLst>
          </c:dPt>
          <c:dPt>
            <c:idx val="10"/>
            <c:invertIfNegative val="0"/>
            <c:bubble3D val="0"/>
            <c:spPr>
              <a:solidFill>
                <a:schemeClr val="bg1">
                  <a:lumMod val="50000"/>
                </a:schemeClr>
              </a:solidFill>
              <a:ln>
                <a:noFill/>
              </a:ln>
              <a:effectLst/>
            </c:spPr>
            <c:extLst>
              <c:ext xmlns:c16="http://schemas.microsoft.com/office/drawing/2014/chart" uri="{C3380CC4-5D6E-409C-BE32-E72D297353CC}">
                <c16:uniqueId val="{00000000-1A95-4123-9ED3-CFF1212F8962}"/>
              </c:ext>
            </c:extLst>
          </c:dPt>
          <c:dLbls>
            <c:dLbl>
              <c:idx val="10"/>
              <c:spPr>
                <a:noFill/>
                <a:ln>
                  <a:noFill/>
                </a:ln>
                <a:effectLst/>
              </c:spPr>
              <c:txPr>
                <a:bodyPr rot="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he-IL"/>
                </a:p>
              </c:txPr>
              <c:showLegendKey val="0"/>
              <c:showVal val="1"/>
              <c:showCatName val="0"/>
              <c:showSerName val="0"/>
              <c:showPercent val="0"/>
              <c:showBubbleSize val="0"/>
              <c:extLst>
                <c:ext xmlns:c16="http://schemas.microsoft.com/office/drawing/2014/chart" uri="{C3380CC4-5D6E-409C-BE32-E72D297353CC}">
                  <c16:uniqueId val="{00000000-1A95-4123-9ED3-CFF1212F8962}"/>
                </c:ext>
              </c:extLst>
            </c:dLbl>
            <c:spPr>
              <a:noFill/>
              <a:ln>
                <a:noFill/>
              </a:ln>
              <a:effectLst/>
            </c:spPr>
            <c:txPr>
              <a:bodyPr rot="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גיליון1!$A$2:$A$12</c:f>
              <c:strCache>
                <c:ptCount val="11"/>
                <c:pt idx="0">
                  <c:v>סרטון העוסק בביקור סאדאת בישראל</c:v>
                </c:pt>
                <c:pt idx="1">
                  <c:v>סרטון העוסק בהתנתקות מעזה</c:v>
                </c:pt>
                <c:pt idx="2">
                  <c:v>סרטון העוסק במלחמת יום כיפור</c:v>
                </c:pt>
                <c:pt idx="3">
                  <c:v>סרטון העוסק בימיה הראשונים של הכנסת</c:v>
                </c:pt>
                <c:pt idx="4">
                  <c:v>סרטון העוסק במשפט אייכמן</c:v>
                </c:pt>
                <c:pt idx="5">
                  <c:v>סרטון העוסק בהתמודדות עם השלכות רצח רבין</c:v>
                </c:pt>
                <c:pt idx="6">
                  <c:v>סרטון העוסק במנהיגי העולם</c:v>
                </c:pt>
                <c:pt idx="7">
                  <c:v>סרטון העוסק בסיפוח רמת הגולן</c:v>
                </c:pt>
                <c:pt idx="8">
                  <c:v>סרטון העוסק בקרב על השבת</c:v>
                </c:pt>
                <c:pt idx="9">
                  <c:v>סרטון העוסק בהסכם השילומים עם גרמניה</c:v>
                </c:pt>
                <c:pt idx="10">
                  <c:v>לא זוכר איזה מהסרטונים ראיתי</c:v>
                </c:pt>
              </c:strCache>
            </c:strRef>
          </c:cat>
          <c:val>
            <c:numRef>
              <c:f>גיליון1!$B$2:$B$12</c:f>
              <c:numCache>
                <c:formatCode>###0%</c:formatCode>
                <c:ptCount val="11"/>
                <c:pt idx="0">
                  <c:v>0.45622119815668205</c:v>
                </c:pt>
                <c:pt idx="1">
                  <c:v>0.41474654377880182</c:v>
                </c:pt>
                <c:pt idx="2">
                  <c:v>0.26728110599078342</c:v>
                </c:pt>
                <c:pt idx="3">
                  <c:v>0.25345622119815669</c:v>
                </c:pt>
                <c:pt idx="4">
                  <c:v>0.21198156682027652</c:v>
                </c:pt>
                <c:pt idx="5">
                  <c:v>0.19354838709677419</c:v>
                </c:pt>
                <c:pt idx="6">
                  <c:v>0.16129032258064516</c:v>
                </c:pt>
                <c:pt idx="7">
                  <c:v>0.1152073732718894</c:v>
                </c:pt>
                <c:pt idx="8">
                  <c:v>0.1152073732718894</c:v>
                </c:pt>
                <c:pt idx="9">
                  <c:v>9.6774193548387094E-2</c:v>
                </c:pt>
                <c:pt idx="10">
                  <c:v>0.24884792626728111</c:v>
                </c:pt>
              </c:numCache>
            </c:numRef>
          </c:val>
          <c:extLst>
            <c:ext xmlns:c16="http://schemas.microsoft.com/office/drawing/2014/chart" uri="{C3380CC4-5D6E-409C-BE32-E72D297353CC}">
              <c16:uniqueId val="{00000000-C514-4452-87D9-7ADE5FAD2196}"/>
            </c:ext>
          </c:extLst>
        </c:ser>
        <c:dLbls>
          <c:showLegendKey val="0"/>
          <c:showVal val="0"/>
          <c:showCatName val="0"/>
          <c:showSerName val="0"/>
          <c:showPercent val="0"/>
          <c:showBubbleSize val="0"/>
        </c:dLbls>
        <c:gapWidth val="120"/>
        <c:overlap val="-20"/>
        <c:axId val="696458912"/>
        <c:axId val="696452640"/>
      </c:barChart>
      <c:catAx>
        <c:axId val="69645891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808080"/>
                </a:solidFill>
                <a:latin typeface="+mn-lt"/>
                <a:ea typeface="+mn-ea"/>
                <a:cs typeface="+mn-cs"/>
              </a:defRPr>
            </a:pPr>
            <a:endParaRPr lang="he-IL"/>
          </a:p>
        </c:txPr>
        <c:crossAx val="696452640"/>
        <c:crosses val="autoZero"/>
        <c:auto val="1"/>
        <c:lblAlgn val="ctr"/>
        <c:lblOffset val="100"/>
        <c:noMultiLvlLbl val="0"/>
      </c:catAx>
      <c:valAx>
        <c:axId val="696452640"/>
        <c:scaling>
          <c:orientation val="minMax"/>
          <c:max val="0.75000000000000011"/>
        </c:scaling>
        <c:delete val="1"/>
        <c:axPos val="l"/>
        <c:numFmt formatCode="###0%" sourceLinked="1"/>
        <c:majorTickMark val="out"/>
        <c:minorTickMark val="none"/>
        <c:tickLblPos val="nextTo"/>
        <c:crossAx val="696458912"/>
        <c:crosses val="autoZero"/>
        <c:crossBetween val="between"/>
      </c:valAx>
      <c:spPr>
        <a:noFill/>
        <a:ln w="25400">
          <a:noFill/>
        </a:ln>
        <a:effectLst/>
      </c:spPr>
    </c:plotArea>
    <c:plotVisOnly val="1"/>
    <c:dispBlanksAs val="gap"/>
    <c:showDLblsOverMax val="0"/>
  </c:chart>
  <c:spPr>
    <a:noFill/>
    <a:ln w="9525" cap="flat" cmpd="sng" algn="ctr">
      <a:noFill/>
      <a:prstDash val="solid"/>
    </a:ln>
    <a:effectLst/>
  </c:spPr>
  <c:txPr>
    <a:bodyPr/>
    <a:lstStyle/>
    <a:p>
      <a:pPr>
        <a:defRPr sz="1800"/>
      </a:pPr>
      <a:endParaRPr lang="he-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88178902909097"/>
          <c:y val="6.7541459611832208E-2"/>
          <c:w val="0.6344097952932084"/>
          <c:h val="0.67623066659051845"/>
        </c:manualLayout>
      </c:layout>
      <c:barChart>
        <c:barDir val="bar"/>
        <c:grouping val="percentStacked"/>
        <c:varyColors val="0"/>
        <c:ser>
          <c:idx val="2"/>
          <c:order val="0"/>
          <c:tx>
            <c:strRef>
              <c:f>Sheet1!$A$7</c:f>
              <c:strCache>
                <c:ptCount val="1"/>
                <c:pt idx="0">
                  <c:v>לא יודע/ת</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התנתקות
N=168</c:v>
                </c:pt>
                <c:pt idx="1">
                  <c:v>יום כיפור
N=167</c:v>
                </c:pt>
                <c:pt idx="2">
                  <c:v>סאדאת
N=167</c:v>
                </c:pt>
              </c:strCache>
            </c:strRef>
          </c:cat>
          <c:val>
            <c:numRef>
              <c:f>Sheet1!$B$7:$D$7</c:f>
              <c:numCache>
                <c:formatCode>###0%</c:formatCode>
                <c:ptCount val="3"/>
                <c:pt idx="0">
                  <c:v>1.1904761904761904E-2</c:v>
                </c:pt>
                <c:pt idx="1">
                  <c:v>2.3952095808383235E-2</c:v>
                </c:pt>
                <c:pt idx="2">
                  <c:v>2.9940119760479042E-2</c:v>
                </c:pt>
              </c:numCache>
            </c:numRef>
          </c:val>
          <c:extLst>
            <c:ext xmlns:c16="http://schemas.microsoft.com/office/drawing/2014/chart" uri="{C3380CC4-5D6E-409C-BE32-E72D297353CC}">
              <c16:uniqueId val="{0000000B-F6E1-4284-9C25-FCB54F919D2C}"/>
            </c:ext>
          </c:extLst>
        </c:ser>
        <c:ser>
          <c:idx val="1"/>
          <c:order val="1"/>
          <c:tx>
            <c:strRef>
              <c:f>Sheet1!$A$2</c:f>
              <c:strCache>
                <c:ptCount val="1"/>
                <c:pt idx="0">
                  <c:v>כלל לא1</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התנתקות
N=168</c:v>
                </c:pt>
                <c:pt idx="1">
                  <c:v>יום כיפור
N=167</c:v>
                </c:pt>
                <c:pt idx="2">
                  <c:v>סאדאת
N=167</c:v>
                </c:pt>
              </c:strCache>
            </c:strRef>
          </c:cat>
          <c:val>
            <c:numRef>
              <c:f>Sheet1!$B$2:$D$2</c:f>
              <c:numCache>
                <c:formatCode>###0%</c:formatCode>
                <c:ptCount val="3"/>
                <c:pt idx="0">
                  <c:v>0.161</c:v>
                </c:pt>
                <c:pt idx="1">
                  <c:v>2.9940119760479042E-2</c:v>
                </c:pt>
                <c:pt idx="2">
                  <c:v>6.5868263473053898E-2</c:v>
                </c:pt>
              </c:numCache>
            </c:numRef>
          </c:val>
          <c:extLst>
            <c:ext xmlns:c16="http://schemas.microsoft.com/office/drawing/2014/chart" uri="{C3380CC4-5D6E-409C-BE32-E72D297353CC}">
              <c16:uniqueId val="{00000009-F6E1-4284-9C25-FCB54F919D2C}"/>
            </c:ext>
          </c:extLst>
        </c:ser>
        <c:ser>
          <c:idx val="0"/>
          <c:order val="2"/>
          <c:tx>
            <c:strRef>
              <c:f>Sheet1!$A$3</c:f>
              <c:strCache>
                <c:ptCount val="1"/>
                <c:pt idx="0">
                  <c:v>2</c:v>
                </c:pt>
              </c:strCache>
            </c:strRef>
          </c:tx>
          <c:spPr>
            <a:solidFill>
              <a:srgbClr val="C00000">
                <a:alpha val="50196"/>
              </a:srgb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8208-4F80-A738-08E283565EBF}"/>
              </c:ext>
            </c:extLst>
          </c:dPt>
          <c:dPt>
            <c:idx val="1"/>
            <c:invertIfNegative val="0"/>
            <c:bubble3D val="0"/>
            <c:extLst>
              <c:ext xmlns:c16="http://schemas.microsoft.com/office/drawing/2014/chart" uri="{C3380CC4-5D6E-409C-BE32-E72D297353CC}">
                <c16:uniqueId val="{00000003-8208-4F80-A738-08E283565EBF}"/>
              </c:ext>
            </c:extLst>
          </c:dPt>
          <c:dPt>
            <c:idx val="2"/>
            <c:invertIfNegative val="0"/>
            <c:bubble3D val="0"/>
            <c:extLst>
              <c:ext xmlns:c16="http://schemas.microsoft.com/office/drawing/2014/chart" uri="{C3380CC4-5D6E-409C-BE32-E72D297353CC}">
                <c16:uniqueId val="{00000005-8208-4F80-A738-08E283565EB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התנתקות
N=168</c:v>
                </c:pt>
                <c:pt idx="1">
                  <c:v>יום כיפור
N=167</c:v>
                </c:pt>
                <c:pt idx="2">
                  <c:v>סאדאת
N=167</c:v>
                </c:pt>
              </c:strCache>
            </c:strRef>
          </c:cat>
          <c:val>
            <c:numRef>
              <c:f>Sheet1!$B$3:$D$3</c:f>
              <c:numCache>
                <c:formatCode>###0%</c:formatCode>
                <c:ptCount val="3"/>
                <c:pt idx="0">
                  <c:v>0.161</c:v>
                </c:pt>
                <c:pt idx="1">
                  <c:v>7.7844311377245512E-2</c:v>
                </c:pt>
                <c:pt idx="2">
                  <c:v>5.9880239520958084E-2</c:v>
                </c:pt>
              </c:numCache>
            </c:numRef>
          </c:val>
          <c:extLst>
            <c:ext xmlns:c16="http://schemas.microsoft.com/office/drawing/2014/chart" uri="{C3380CC4-5D6E-409C-BE32-E72D297353CC}">
              <c16:uniqueId val="{00000006-8208-4F80-A738-08E283565EBF}"/>
            </c:ext>
          </c:extLst>
        </c:ser>
        <c:ser>
          <c:idx val="5"/>
          <c:order val="3"/>
          <c:tx>
            <c:strRef>
              <c:f>Sheet1!$A$4</c:f>
              <c:strCache>
                <c:ptCount val="1"/>
                <c:pt idx="0">
                  <c:v>3</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התנתקות
N=168</c:v>
                </c:pt>
                <c:pt idx="1">
                  <c:v>יום כיפור
N=167</c:v>
                </c:pt>
                <c:pt idx="2">
                  <c:v>סאדאת
N=167</c:v>
                </c:pt>
              </c:strCache>
            </c:strRef>
          </c:cat>
          <c:val>
            <c:numRef>
              <c:f>Sheet1!$B$4:$D$4</c:f>
              <c:numCache>
                <c:formatCode>###0%</c:formatCode>
                <c:ptCount val="3"/>
                <c:pt idx="0">
                  <c:v>0.25600000000000001</c:v>
                </c:pt>
                <c:pt idx="1">
                  <c:v>0.246</c:v>
                </c:pt>
                <c:pt idx="2">
                  <c:v>0.1377245508982036</c:v>
                </c:pt>
              </c:numCache>
            </c:numRef>
          </c:val>
          <c:extLst>
            <c:ext xmlns:c16="http://schemas.microsoft.com/office/drawing/2014/chart" uri="{C3380CC4-5D6E-409C-BE32-E72D297353CC}">
              <c16:uniqueId val="{0000000E-F6E1-4284-9C25-FCB54F919D2C}"/>
            </c:ext>
          </c:extLst>
        </c:ser>
        <c:ser>
          <c:idx val="4"/>
          <c:order val="4"/>
          <c:tx>
            <c:strRef>
              <c:f>Sheet1!$A$5</c:f>
              <c:strCache>
                <c:ptCount val="1"/>
                <c:pt idx="0">
                  <c:v>4</c:v>
                </c:pt>
              </c:strCache>
            </c:strRef>
          </c:tx>
          <c:spPr>
            <a:solidFill>
              <a:srgbClr val="00B050">
                <a:alpha val="50196"/>
              </a:srgb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התנתקות
N=168</c:v>
                </c:pt>
                <c:pt idx="1">
                  <c:v>יום כיפור
N=167</c:v>
                </c:pt>
                <c:pt idx="2">
                  <c:v>סאדאת
N=167</c:v>
                </c:pt>
              </c:strCache>
            </c:strRef>
          </c:cat>
          <c:val>
            <c:numRef>
              <c:f>Sheet1!$B$5:$D$5</c:f>
              <c:numCache>
                <c:formatCode>###0%</c:formatCode>
                <c:ptCount val="3"/>
                <c:pt idx="0">
                  <c:v>0.27976190476190477</c:v>
                </c:pt>
                <c:pt idx="1">
                  <c:v>0.40699999999999997</c:v>
                </c:pt>
                <c:pt idx="2">
                  <c:v>0.437</c:v>
                </c:pt>
              </c:numCache>
            </c:numRef>
          </c:val>
          <c:extLst>
            <c:ext xmlns:c16="http://schemas.microsoft.com/office/drawing/2014/chart" uri="{C3380CC4-5D6E-409C-BE32-E72D297353CC}">
              <c16:uniqueId val="{0000000D-F6E1-4284-9C25-FCB54F919D2C}"/>
            </c:ext>
          </c:extLst>
        </c:ser>
        <c:ser>
          <c:idx val="3"/>
          <c:order val="5"/>
          <c:tx>
            <c:strRef>
              <c:f>Sheet1!$A$6</c:f>
              <c:strCache>
                <c:ptCount val="1"/>
                <c:pt idx="0">
                  <c:v>במידה רבה מאוד5</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התנתקות
N=168</c:v>
                </c:pt>
                <c:pt idx="1">
                  <c:v>יום כיפור
N=167</c:v>
                </c:pt>
                <c:pt idx="2">
                  <c:v>סאדאת
N=167</c:v>
                </c:pt>
              </c:strCache>
            </c:strRef>
          </c:cat>
          <c:val>
            <c:numRef>
              <c:f>Sheet1!$B$6:$D$6</c:f>
              <c:numCache>
                <c:formatCode>###0%</c:formatCode>
                <c:ptCount val="3"/>
                <c:pt idx="0">
                  <c:v>0.13095238095238096</c:v>
                </c:pt>
                <c:pt idx="1">
                  <c:v>0.21556886227544911</c:v>
                </c:pt>
                <c:pt idx="2">
                  <c:v>0.26900000000000002</c:v>
                </c:pt>
              </c:numCache>
            </c:numRef>
          </c:val>
          <c:extLst>
            <c:ext xmlns:c16="http://schemas.microsoft.com/office/drawing/2014/chart" uri="{C3380CC4-5D6E-409C-BE32-E72D297353CC}">
              <c16:uniqueId val="{0000000C-F6E1-4284-9C25-FCB54F919D2C}"/>
            </c:ext>
          </c:extLst>
        </c:ser>
        <c:dLbls>
          <c:showLegendKey val="0"/>
          <c:showVal val="0"/>
          <c:showCatName val="0"/>
          <c:showSerName val="0"/>
          <c:showPercent val="0"/>
          <c:showBubbleSize val="0"/>
        </c:dLbls>
        <c:gapWidth val="100"/>
        <c:overlap val="100"/>
        <c:axId val="615974160"/>
        <c:axId val="615969064"/>
      </c:barChart>
      <c:catAx>
        <c:axId val="6159741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he-IL"/>
          </a:p>
        </c:txPr>
        <c:crossAx val="615969064"/>
        <c:crosses val="autoZero"/>
        <c:auto val="1"/>
        <c:lblAlgn val="ctr"/>
        <c:lblOffset val="100"/>
        <c:noMultiLvlLbl val="0"/>
      </c:catAx>
      <c:valAx>
        <c:axId val="615969064"/>
        <c:scaling>
          <c:orientation val="minMax"/>
        </c:scaling>
        <c:delete val="1"/>
        <c:axPos val="b"/>
        <c:numFmt formatCode="0%" sourceLinked="1"/>
        <c:majorTickMark val="out"/>
        <c:minorTickMark val="none"/>
        <c:tickLblPos val="nextTo"/>
        <c:crossAx val="615974160"/>
        <c:crosses val="autoZero"/>
        <c:crossBetween val="between"/>
      </c:valAx>
      <c:spPr>
        <a:noFill/>
        <a:ln>
          <a:noFill/>
        </a:ln>
        <a:effectLst/>
      </c:spPr>
    </c:plotArea>
    <c:legend>
      <c:legendPos val="r"/>
      <c:layout>
        <c:manualLayout>
          <c:xMode val="edge"/>
          <c:yMode val="edge"/>
          <c:x val="0.11906461056565854"/>
          <c:y val="0.77854097370254183"/>
          <c:w val="0.6740911020616549"/>
          <c:h val="6.272918429755927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82310033718159E-2"/>
          <c:y val="0.10453695915616207"/>
          <c:w val="0.90087850197522534"/>
          <c:h val="0.56843787133526968"/>
        </c:manualLayout>
      </c:layout>
      <c:barChart>
        <c:barDir val="col"/>
        <c:grouping val="clustered"/>
        <c:varyColors val="0"/>
        <c:ser>
          <c:idx val="0"/>
          <c:order val="0"/>
          <c:tx>
            <c:strRef>
              <c:f>גיליון1!$B$1</c:f>
              <c:strCache>
                <c:ptCount val="1"/>
                <c:pt idx="0">
                  <c:v>Column1</c:v>
                </c:pt>
              </c:strCache>
            </c:strRef>
          </c:tx>
          <c:spPr>
            <a:solidFill>
              <a:srgbClr val="0070C0"/>
            </a:solidFill>
            <a:ln>
              <a:noFill/>
            </a:ln>
            <a:effectLst/>
          </c:spPr>
          <c:invertIfNegative val="0"/>
          <c:dPt>
            <c:idx val="6"/>
            <c:invertIfNegative val="0"/>
            <c:bubble3D val="0"/>
            <c:spPr>
              <a:solidFill>
                <a:schemeClr val="bg1">
                  <a:lumMod val="50000"/>
                </a:schemeClr>
              </a:solidFill>
              <a:ln>
                <a:noFill/>
              </a:ln>
              <a:effectLst/>
            </c:spPr>
            <c:extLst>
              <c:ext xmlns:c16="http://schemas.microsoft.com/office/drawing/2014/chart" uri="{C3380CC4-5D6E-409C-BE32-E72D297353CC}">
                <c16:uniqueId val="{00000006-71F1-4F0C-B208-0B4C48878334}"/>
              </c:ext>
            </c:extLst>
          </c:dPt>
          <c:dPt>
            <c:idx val="7"/>
            <c:invertIfNegative val="0"/>
            <c:bubble3D val="0"/>
            <c:spPr>
              <a:solidFill>
                <a:schemeClr val="bg1">
                  <a:lumMod val="50000"/>
                </a:schemeClr>
              </a:solidFill>
              <a:ln>
                <a:noFill/>
              </a:ln>
              <a:effectLst/>
            </c:spPr>
            <c:extLst>
              <c:ext xmlns:c16="http://schemas.microsoft.com/office/drawing/2014/chart" uri="{C3380CC4-5D6E-409C-BE32-E72D297353CC}">
                <c16:uniqueId val="{00000007-71F1-4F0C-B208-0B4C48878334}"/>
              </c:ext>
            </c:extLst>
          </c:dPt>
          <c:dPt>
            <c:idx val="8"/>
            <c:invertIfNegative val="0"/>
            <c:bubble3D val="0"/>
            <c:spPr>
              <a:solidFill>
                <a:srgbClr val="0070C0"/>
              </a:solidFill>
              <a:ln>
                <a:noFill/>
              </a:ln>
              <a:effectLst/>
            </c:spPr>
            <c:extLst>
              <c:ext xmlns:c16="http://schemas.microsoft.com/office/drawing/2014/chart" uri="{C3380CC4-5D6E-409C-BE32-E72D297353CC}">
                <c16:uniqueId val="{00000000-CC39-4949-A656-E9D7551F1C76}"/>
              </c:ext>
            </c:extLst>
          </c:dPt>
          <c:dPt>
            <c:idx val="9"/>
            <c:invertIfNegative val="0"/>
            <c:bubble3D val="0"/>
            <c:spPr>
              <a:solidFill>
                <a:schemeClr val="bg1">
                  <a:lumMod val="50000"/>
                </a:schemeClr>
              </a:solidFill>
              <a:ln>
                <a:noFill/>
              </a:ln>
              <a:effectLst/>
            </c:spPr>
            <c:extLst>
              <c:ext xmlns:c16="http://schemas.microsoft.com/office/drawing/2014/chart" uri="{C3380CC4-5D6E-409C-BE32-E72D297353CC}">
                <c16:uniqueId val="{00000001-CC39-4949-A656-E9D7551F1C76}"/>
              </c:ext>
            </c:extLst>
          </c:dPt>
          <c:dPt>
            <c:idx val="10"/>
            <c:invertIfNegative val="0"/>
            <c:bubble3D val="0"/>
            <c:spPr>
              <a:solidFill>
                <a:schemeClr val="bg1">
                  <a:lumMod val="50000"/>
                </a:schemeClr>
              </a:solidFill>
              <a:ln>
                <a:noFill/>
              </a:ln>
              <a:effectLst/>
            </c:spPr>
            <c:extLst>
              <c:ext xmlns:c16="http://schemas.microsoft.com/office/drawing/2014/chart" uri="{C3380CC4-5D6E-409C-BE32-E72D297353CC}">
                <c16:uniqueId val="{00000000-1A95-4123-9ED3-CFF1212F8962}"/>
              </c:ext>
            </c:extLst>
          </c:dPt>
          <c:dLbls>
            <c:dLbl>
              <c:idx val="6"/>
              <c:spPr>
                <a:noFill/>
                <a:ln>
                  <a:noFill/>
                </a:ln>
                <a:effectLst/>
              </c:spPr>
              <c:txPr>
                <a:bodyPr rot="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he-IL"/>
                </a:p>
              </c:txPr>
              <c:showLegendKey val="0"/>
              <c:showVal val="1"/>
              <c:showCatName val="0"/>
              <c:showSerName val="0"/>
              <c:showPercent val="0"/>
              <c:showBubbleSize val="0"/>
              <c:extLst>
                <c:ext xmlns:c16="http://schemas.microsoft.com/office/drawing/2014/chart" uri="{C3380CC4-5D6E-409C-BE32-E72D297353CC}">
                  <c16:uniqueId val="{00000006-71F1-4F0C-B208-0B4C48878334}"/>
                </c:ext>
              </c:extLst>
            </c:dLbl>
            <c:dLbl>
              <c:idx val="7"/>
              <c:spPr>
                <a:noFill/>
                <a:ln>
                  <a:noFill/>
                </a:ln>
                <a:effectLst/>
              </c:spPr>
              <c:txPr>
                <a:bodyPr rot="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he-IL"/>
                </a:p>
              </c:txPr>
              <c:showLegendKey val="0"/>
              <c:showVal val="1"/>
              <c:showCatName val="0"/>
              <c:showSerName val="0"/>
              <c:showPercent val="0"/>
              <c:showBubbleSize val="0"/>
              <c:extLst>
                <c:ext xmlns:c16="http://schemas.microsoft.com/office/drawing/2014/chart" uri="{C3380CC4-5D6E-409C-BE32-E72D297353CC}">
                  <c16:uniqueId val="{00000007-71F1-4F0C-B208-0B4C48878334}"/>
                </c:ext>
              </c:extLst>
            </c:dLbl>
            <c:dLbl>
              <c:idx val="9"/>
              <c:spPr>
                <a:noFill/>
                <a:ln>
                  <a:noFill/>
                </a:ln>
                <a:effectLst/>
              </c:spPr>
              <c:txPr>
                <a:bodyPr rot="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he-IL"/>
                </a:p>
              </c:txPr>
              <c:showLegendKey val="0"/>
              <c:showVal val="1"/>
              <c:showCatName val="0"/>
              <c:showSerName val="0"/>
              <c:showPercent val="0"/>
              <c:showBubbleSize val="0"/>
              <c:extLst>
                <c:ext xmlns:c16="http://schemas.microsoft.com/office/drawing/2014/chart" uri="{C3380CC4-5D6E-409C-BE32-E72D297353CC}">
                  <c16:uniqueId val="{00000001-CC39-4949-A656-E9D7551F1C76}"/>
                </c:ext>
              </c:extLst>
            </c:dLbl>
            <c:dLbl>
              <c:idx val="10"/>
              <c:spPr>
                <a:noFill/>
                <a:ln>
                  <a:noFill/>
                </a:ln>
                <a:effectLst/>
              </c:spPr>
              <c:txPr>
                <a:bodyPr rot="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he-IL"/>
                </a:p>
              </c:txPr>
              <c:showLegendKey val="0"/>
              <c:showVal val="1"/>
              <c:showCatName val="0"/>
              <c:showSerName val="0"/>
              <c:showPercent val="0"/>
              <c:showBubbleSize val="0"/>
              <c:extLst>
                <c:ext xmlns:c16="http://schemas.microsoft.com/office/drawing/2014/chart" uri="{C3380CC4-5D6E-409C-BE32-E72D297353CC}">
                  <c16:uniqueId val="{00000000-1A95-4123-9ED3-CFF1212F8962}"/>
                </c:ext>
              </c:extLst>
            </c:dLbl>
            <c:spPr>
              <a:noFill/>
              <a:ln>
                <a:noFill/>
              </a:ln>
              <a:effectLst/>
            </c:spPr>
            <c:txPr>
              <a:bodyPr rot="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גיליון1!$A$2:$A$7</c:f>
              <c:strCache>
                <c:ptCount val="6"/>
                <c:pt idx="0">
                  <c:v>התייחסות שלילית לאירוע המרכזי בסרטון</c:v>
                </c:pt>
                <c:pt idx="1">
                  <c:v>ביקורת על הכנסת</c:v>
                </c:pt>
                <c:pt idx="2">
                  <c:v>אינו משקף את המציאות</c:v>
                </c:pt>
                <c:pt idx="3">
                  <c:v>ביקורת עריכתית</c:v>
                </c:pt>
                <c:pt idx="4">
                  <c:v>מיושן | לא רלוונטי</c:v>
                </c:pt>
                <c:pt idx="5">
                  <c:v>משעמם | לא מעניין</c:v>
                </c:pt>
              </c:strCache>
            </c:strRef>
          </c:cat>
          <c:val>
            <c:numRef>
              <c:f>גיליון1!$B$2:$B$7</c:f>
              <c:numCache>
                <c:formatCode>###0%</c:formatCode>
                <c:ptCount val="6"/>
                <c:pt idx="0">
                  <c:v>0.46236559139784944</c:v>
                </c:pt>
                <c:pt idx="1">
                  <c:v>0.26881720430107525</c:v>
                </c:pt>
                <c:pt idx="2">
                  <c:v>0.25806451612903225</c:v>
                </c:pt>
                <c:pt idx="3">
                  <c:v>0.13978494623655913</c:v>
                </c:pt>
                <c:pt idx="4">
                  <c:v>0.11827956989247312</c:v>
                </c:pt>
                <c:pt idx="5">
                  <c:v>5.3763440860215048E-2</c:v>
                </c:pt>
              </c:numCache>
            </c:numRef>
          </c:val>
          <c:extLst>
            <c:ext xmlns:c16="http://schemas.microsoft.com/office/drawing/2014/chart" uri="{C3380CC4-5D6E-409C-BE32-E72D297353CC}">
              <c16:uniqueId val="{00000000-C514-4452-87D9-7ADE5FAD2196}"/>
            </c:ext>
          </c:extLst>
        </c:ser>
        <c:dLbls>
          <c:showLegendKey val="0"/>
          <c:showVal val="0"/>
          <c:showCatName val="0"/>
          <c:showSerName val="0"/>
          <c:showPercent val="0"/>
          <c:showBubbleSize val="0"/>
        </c:dLbls>
        <c:gapWidth val="120"/>
        <c:overlap val="-20"/>
        <c:axId val="696458912"/>
        <c:axId val="696452640"/>
      </c:barChart>
      <c:catAx>
        <c:axId val="69645891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808080"/>
                </a:solidFill>
                <a:latin typeface="+mn-lt"/>
                <a:ea typeface="+mn-ea"/>
                <a:cs typeface="+mn-cs"/>
              </a:defRPr>
            </a:pPr>
            <a:endParaRPr lang="he-IL"/>
          </a:p>
        </c:txPr>
        <c:crossAx val="696452640"/>
        <c:crosses val="autoZero"/>
        <c:auto val="1"/>
        <c:lblAlgn val="ctr"/>
        <c:lblOffset val="100"/>
        <c:noMultiLvlLbl val="0"/>
      </c:catAx>
      <c:valAx>
        <c:axId val="696452640"/>
        <c:scaling>
          <c:orientation val="minMax"/>
          <c:max val="0.75000000000000011"/>
        </c:scaling>
        <c:delete val="1"/>
        <c:axPos val="l"/>
        <c:numFmt formatCode="###0%" sourceLinked="1"/>
        <c:majorTickMark val="out"/>
        <c:minorTickMark val="none"/>
        <c:tickLblPos val="nextTo"/>
        <c:crossAx val="696458912"/>
        <c:crosses val="autoZero"/>
        <c:crossBetween val="between"/>
      </c:valAx>
      <c:spPr>
        <a:noFill/>
        <a:ln w="25400">
          <a:noFill/>
        </a:ln>
        <a:effectLst/>
      </c:spPr>
    </c:plotArea>
    <c:plotVisOnly val="1"/>
    <c:dispBlanksAs val="gap"/>
    <c:showDLblsOverMax val="0"/>
  </c:chart>
  <c:spPr>
    <a:noFill/>
    <a:ln w="9525" cap="flat" cmpd="sng" algn="ctr">
      <a:noFill/>
      <a:prstDash val="solid"/>
    </a:ln>
    <a:effectLst/>
  </c:spPr>
  <c:txPr>
    <a:bodyPr/>
    <a:lstStyle/>
    <a:p>
      <a:pPr>
        <a:defRPr sz="1800"/>
      </a:pPr>
      <a:endParaRPr lang="he-I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577625278103"/>
          <c:y val="2.2849488091202848E-2"/>
          <c:w val="0.31135634146063546"/>
          <c:h val="0.94384600218305204"/>
        </c:manualLayout>
      </c:layout>
      <c:barChart>
        <c:barDir val="bar"/>
        <c:grouping val="clustered"/>
        <c:varyColors val="0"/>
        <c:ser>
          <c:idx val="0"/>
          <c:order val="0"/>
          <c:tx>
            <c:strRef>
              <c:f>Sheet1!$B$1</c:f>
              <c:strCache>
                <c:ptCount val="1"/>
                <c:pt idx="0">
                  <c:v>סאדאת N=167</c:v>
                </c:pt>
              </c:strCache>
            </c:strRef>
          </c:tx>
          <c:spPr>
            <a:solidFill>
              <a:srgbClr val="673F4A"/>
            </a:solidFill>
            <a:ln>
              <a:noFill/>
            </a:ln>
            <a:effectLst/>
          </c:spPr>
          <c:invertIfNegative val="0"/>
          <c:dPt>
            <c:idx val="0"/>
            <c:invertIfNegative val="0"/>
            <c:bubble3D val="0"/>
            <c:spPr>
              <a:solidFill>
                <a:srgbClr val="673F4A"/>
              </a:solidFill>
              <a:ln>
                <a:noFill/>
              </a:ln>
              <a:effectLst/>
            </c:spPr>
            <c:extLst>
              <c:ext xmlns:c16="http://schemas.microsoft.com/office/drawing/2014/chart" uri="{C3380CC4-5D6E-409C-BE32-E72D297353CC}">
                <c16:uniqueId val="{00000001-3BBC-46CE-8673-E14696D087FD}"/>
              </c:ext>
            </c:extLst>
          </c:dPt>
          <c:dPt>
            <c:idx val="1"/>
            <c:invertIfNegative val="0"/>
            <c:bubble3D val="0"/>
            <c:spPr>
              <a:solidFill>
                <a:srgbClr val="673F4A"/>
              </a:solidFill>
              <a:ln>
                <a:noFill/>
              </a:ln>
              <a:effectLst/>
            </c:spPr>
            <c:extLst>
              <c:ext xmlns:c16="http://schemas.microsoft.com/office/drawing/2014/chart" uri="{C3380CC4-5D6E-409C-BE32-E72D297353CC}">
                <c16:uniqueId val="{00000003-3BBC-46CE-8673-E14696D087FD}"/>
              </c:ext>
            </c:extLst>
          </c:dPt>
          <c:dPt>
            <c:idx val="6"/>
            <c:invertIfNegative val="0"/>
            <c:bubble3D val="0"/>
            <c:spPr>
              <a:solidFill>
                <a:srgbClr val="673F4A"/>
              </a:solidFill>
              <a:ln>
                <a:noFill/>
              </a:ln>
              <a:effectLst/>
            </c:spPr>
            <c:extLst>
              <c:ext xmlns:c16="http://schemas.microsoft.com/office/drawing/2014/chart" uri="{C3380CC4-5D6E-409C-BE32-E72D297353CC}">
                <c16:uniqueId val="{00000005-134D-44A6-9B41-2CAA31EAED49}"/>
              </c:ext>
            </c:extLst>
          </c:dPt>
          <c:dPt>
            <c:idx val="13"/>
            <c:invertIfNegative val="0"/>
            <c:bubble3D val="0"/>
            <c:spPr>
              <a:solidFill>
                <a:srgbClr val="673F4A"/>
              </a:solidFill>
              <a:ln>
                <a:noFill/>
              </a:ln>
              <a:effectLst/>
            </c:spPr>
            <c:extLst>
              <c:ext xmlns:c16="http://schemas.microsoft.com/office/drawing/2014/chart" uri="{C3380CC4-5D6E-409C-BE32-E72D297353CC}">
                <c16:uniqueId val="{00000005-3BBC-46CE-8673-E14696D087FD}"/>
              </c:ext>
            </c:extLst>
          </c:dPt>
          <c:dLbls>
            <c:spPr>
              <a:noFill/>
              <a:ln>
                <a:noFill/>
              </a:ln>
              <a:effectLst/>
            </c:spPr>
            <c:txPr>
              <a:bodyPr rot="0" spcFirstLastPara="1" vertOverflow="ellipsis" vert="horz" wrap="square" anchor="ctr" anchorCtr="1"/>
              <a:lstStyle/>
              <a:p>
                <a:pPr>
                  <a:defRPr sz="1400" b="1" i="0" u="none" strike="noStrike" kern="1200" baseline="0">
                    <a:solidFill>
                      <a:srgbClr val="673F4A"/>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מתווכחים מחליטים ממשיכים יחד</c:v>
                </c:pt>
                <c:pt idx="1">
                  <c:v>להראות את החלטות, פעולות ומעורבות הכנסת </c:v>
                </c:pt>
                <c:pt idx="2">
                  <c:v>חשיבות והשפעת הכנסת</c:v>
                </c:pt>
                <c:pt idx="3">
                  <c:v>הכנסת הינו מנגון דמוקרטי,
חשובה ושומרת על לדמוקרטיה בישראל</c:v>
                </c:pt>
                <c:pt idx="4">
                  <c:v>הכנסת פועלת למען העם ומדינת ישראל</c:v>
                </c:pt>
                <c:pt idx="5">
                  <c:v>מסר של אחדות</c:v>
                </c:pt>
                <c:pt idx="6">
                  <c:v>לשפר את התדמית של הכנסת | פרסום הכנסת</c:v>
                </c:pt>
                <c:pt idx="7">
                  <c:v>ריובי חילוקי דעות בכנסת | ויכוחים בכנסת</c:v>
                </c:pt>
                <c:pt idx="8">
                  <c:v>הצגת מידע היסטורי</c:v>
                </c:pt>
                <c:pt idx="9">
                  <c:v>התייחסות לאירוע המרכזי בסרטון </c:v>
                </c:pt>
                <c:pt idx="10">
                  <c:v>אחר מסר שלילי על הכנסת</c:v>
                </c:pt>
                <c:pt idx="11">
                  <c:v>אחר מסר חיובי על הכנסת</c:v>
                </c:pt>
              </c:strCache>
            </c:strRef>
          </c:cat>
          <c:val>
            <c:numRef>
              <c:f>Sheet1!$B$2:$B$13</c:f>
              <c:numCache>
                <c:formatCode>###0%</c:formatCode>
                <c:ptCount val="12"/>
                <c:pt idx="0">
                  <c:v>0.23952095808383234</c:v>
                </c:pt>
                <c:pt idx="1">
                  <c:v>0.23353293413173654</c:v>
                </c:pt>
                <c:pt idx="2">
                  <c:v>0.20958083832335325</c:v>
                </c:pt>
                <c:pt idx="3">
                  <c:v>0.10179640718562874</c:v>
                </c:pt>
                <c:pt idx="4">
                  <c:v>8.3832335329341312E-2</c:v>
                </c:pt>
                <c:pt idx="5">
                  <c:v>6.5868263473053898E-2</c:v>
                </c:pt>
                <c:pt idx="6">
                  <c:v>4.790419161676647E-2</c:v>
                </c:pt>
                <c:pt idx="7">
                  <c:v>2.9940119760479042E-2</c:v>
                </c:pt>
                <c:pt idx="8">
                  <c:v>1.7964071856287425E-2</c:v>
                </c:pt>
                <c:pt idx="9">
                  <c:v>1.7964071856287425E-2</c:v>
                </c:pt>
                <c:pt idx="10">
                  <c:v>5.9880239520958084E-2</c:v>
                </c:pt>
                <c:pt idx="11">
                  <c:v>1.7964071856287425E-2</c:v>
                </c:pt>
              </c:numCache>
            </c:numRef>
          </c:val>
          <c:extLst>
            <c:ext xmlns:c16="http://schemas.microsoft.com/office/drawing/2014/chart" uri="{C3380CC4-5D6E-409C-BE32-E72D297353CC}">
              <c16:uniqueId val="{00000004-3BBC-46CE-8673-E14696D087FD}"/>
            </c:ext>
          </c:extLst>
        </c:ser>
        <c:ser>
          <c:idx val="1"/>
          <c:order val="1"/>
          <c:tx>
            <c:strRef>
              <c:f>Sheet1!$C$1</c:f>
              <c:strCache>
                <c:ptCount val="1"/>
                <c:pt idx="0">
                  <c:v>יום כיפור N=167</c:v>
                </c:pt>
              </c:strCache>
            </c:strRef>
          </c:tx>
          <c:spPr>
            <a:solidFill>
              <a:srgbClr val="23675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236755"/>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מתווכחים מחליטים ממשיכים יחד</c:v>
                </c:pt>
                <c:pt idx="1">
                  <c:v>להראות את החלטות, פעולות ומעורבות הכנסת </c:v>
                </c:pt>
                <c:pt idx="2">
                  <c:v>חשיבות והשפעת הכנסת</c:v>
                </c:pt>
                <c:pt idx="3">
                  <c:v>הכנסת הינו מנגון דמוקרטי,
חשובה ושומרת על לדמוקרטיה בישראל</c:v>
                </c:pt>
                <c:pt idx="4">
                  <c:v>הכנסת פועלת למען העם ומדינת ישראל</c:v>
                </c:pt>
                <c:pt idx="5">
                  <c:v>מסר של אחדות</c:v>
                </c:pt>
                <c:pt idx="6">
                  <c:v>לשפר את התדמית של הכנסת | פרסום הכנסת</c:v>
                </c:pt>
                <c:pt idx="7">
                  <c:v>ריובי חילוקי דעות בכנסת | ויכוחים בכנסת</c:v>
                </c:pt>
                <c:pt idx="8">
                  <c:v>הצגת מידע היסטורי</c:v>
                </c:pt>
                <c:pt idx="9">
                  <c:v>התייחסות לאירוע המרכזי בסרטון </c:v>
                </c:pt>
                <c:pt idx="10">
                  <c:v>אחר מסר שלילי על הכנסת</c:v>
                </c:pt>
                <c:pt idx="11">
                  <c:v>אחר מסר חיובי על הכנסת</c:v>
                </c:pt>
              </c:strCache>
            </c:strRef>
          </c:cat>
          <c:val>
            <c:numRef>
              <c:f>Sheet1!$C$2:$C$13</c:f>
              <c:numCache>
                <c:formatCode>###0%</c:formatCode>
                <c:ptCount val="12"/>
                <c:pt idx="0">
                  <c:v>0.31736526946107785</c:v>
                </c:pt>
                <c:pt idx="1">
                  <c:v>0.15568862275449102</c:v>
                </c:pt>
                <c:pt idx="2">
                  <c:v>0.1317365269461078</c:v>
                </c:pt>
                <c:pt idx="3">
                  <c:v>7.7844311377245512E-2</c:v>
                </c:pt>
                <c:pt idx="4">
                  <c:v>4.790419161676647E-2</c:v>
                </c:pt>
                <c:pt idx="5">
                  <c:v>9.580838323353294E-2</c:v>
                </c:pt>
                <c:pt idx="6">
                  <c:v>2.9940119760479042E-2</c:v>
                </c:pt>
                <c:pt idx="7">
                  <c:v>3.5928143712574849E-2</c:v>
                </c:pt>
                <c:pt idx="8">
                  <c:v>2.9940119760479042E-2</c:v>
                </c:pt>
                <c:pt idx="9">
                  <c:v>7.1856287425149698E-2</c:v>
                </c:pt>
                <c:pt idx="10">
                  <c:v>0.10179640718562874</c:v>
                </c:pt>
                <c:pt idx="11">
                  <c:v>1.1976047904191617E-2</c:v>
                </c:pt>
              </c:numCache>
            </c:numRef>
          </c:val>
          <c:extLst>
            <c:ext xmlns:c16="http://schemas.microsoft.com/office/drawing/2014/chart" uri="{C3380CC4-5D6E-409C-BE32-E72D297353CC}">
              <c16:uniqueId val="{00000000-1081-4E38-9C55-73BD15B3ADD4}"/>
            </c:ext>
          </c:extLst>
        </c:ser>
        <c:ser>
          <c:idx val="2"/>
          <c:order val="2"/>
          <c:tx>
            <c:strRef>
              <c:f>Sheet1!$D$1</c:f>
              <c:strCache>
                <c:ptCount val="1"/>
                <c:pt idx="0">
                  <c:v>ההתנתקות N=168</c:v>
                </c:pt>
              </c:strCache>
            </c:strRef>
          </c:tx>
          <c:spPr>
            <a:solidFill>
              <a:srgbClr val="13258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32586"/>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מתווכחים מחליטים ממשיכים יחד</c:v>
                </c:pt>
                <c:pt idx="1">
                  <c:v>להראות את החלטות, פעולות ומעורבות הכנסת </c:v>
                </c:pt>
                <c:pt idx="2">
                  <c:v>חשיבות והשפעת הכנסת</c:v>
                </c:pt>
                <c:pt idx="3">
                  <c:v>הכנסת הינו מנגון דמוקרטי,
חשובה ושומרת על לדמוקרטיה בישראל</c:v>
                </c:pt>
                <c:pt idx="4">
                  <c:v>הכנסת פועלת למען העם ומדינת ישראל</c:v>
                </c:pt>
                <c:pt idx="5">
                  <c:v>מסר של אחדות</c:v>
                </c:pt>
                <c:pt idx="6">
                  <c:v>לשפר את התדמית של הכנסת | פרסום הכנסת</c:v>
                </c:pt>
                <c:pt idx="7">
                  <c:v>ריובי חילוקי דעות בכנסת | ויכוחים בכנסת</c:v>
                </c:pt>
                <c:pt idx="8">
                  <c:v>הצגת מידע היסטורי</c:v>
                </c:pt>
                <c:pt idx="9">
                  <c:v>התייחסות לאירוע המרכזי בסרטון </c:v>
                </c:pt>
                <c:pt idx="10">
                  <c:v>אחר מסר שלילי על הכנסת</c:v>
                </c:pt>
                <c:pt idx="11">
                  <c:v>אחר מסר חיובי על הכנסת</c:v>
                </c:pt>
              </c:strCache>
            </c:strRef>
          </c:cat>
          <c:val>
            <c:numRef>
              <c:f>Sheet1!$D$2:$D$13</c:f>
              <c:numCache>
                <c:formatCode>###0%</c:formatCode>
                <c:ptCount val="12"/>
                <c:pt idx="0">
                  <c:v>0.3392857142857143</c:v>
                </c:pt>
                <c:pt idx="1">
                  <c:v>0.15476190476190477</c:v>
                </c:pt>
                <c:pt idx="2">
                  <c:v>0.11904761904761903</c:v>
                </c:pt>
                <c:pt idx="3">
                  <c:v>0.19</c:v>
                </c:pt>
                <c:pt idx="4">
                  <c:v>3.5714285714285712E-2</c:v>
                </c:pt>
                <c:pt idx="5">
                  <c:v>5.3571428571428568E-2</c:v>
                </c:pt>
                <c:pt idx="6">
                  <c:v>3.5714285714285712E-2</c:v>
                </c:pt>
                <c:pt idx="7">
                  <c:v>5.3571428571428568E-2</c:v>
                </c:pt>
                <c:pt idx="8">
                  <c:v>0</c:v>
                </c:pt>
                <c:pt idx="9">
                  <c:v>7.6999999999999999E-2</c:v>
                </c:pt>
                <c:pt idx="10">
                  <c:v>7.7380952380952384E-2</c:v>
                </c:pt>
                <c:pt idx="11">
                  <c:v>1.1904761904761904E-2</c:v>
                </c:pt>
              </c:numCache>
            </c:numRef>
          </c:val>
          <c:extLst>
            <c:ext xmlns:c16="http://schemas.microsoft.com/office/drawing/2014/chart" uri="{C3380CC4-5D6E-409C-BE32-E72D297353CC}">
              <c16:uniqueId val="{00000000-729F-4E76-8907-4DBE89A32E6A}"/>
            </c:ext>
          </c:extLst>
        </c:ser>
        <c:dLbls>
          <c:dLblPos val="outEnd"/>
          <c:showLegendKey val="0"/>
          <c:showVal val="1"/>
          <c:showCatName val="0"/>
          <c:showSerName val="0"/>
          <c:showPercent val="0"/>
          <c:showBubbleSize val="0"/>
        </c:dLbls>
        <c:gapWidth val="120"/>
        <c:overlap val="-20"/>
        <c:axId val="615967104"/>
        <c:axId val="615967888"/>
      </c:barChart>
      <c:catAx>
        <c:axId val="615967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he-IL"/>
          </a:p>
        </c:txPr>
        <c:crossAx val="615967888"/>
        <c:crosses val="autoZero"/>
        <c:auto val="1"/>
        <c:lblAlgn val="ctr"/>
        <c:lblOffset val="100"/>
        <c:noMultiLvlLbl val="0"/>
      </c:catAx>
      <c:valAx>
        <c:axId val="615967888"/>
        <c:scaling>
          <c:orientation val="minMax"/>
        </c:scaling>
        <c:delete val="1"/>
        <c:axPos val="t"/>
        <c:numFmt formatCode="###0%" sourceLinked="1"/>
        <c:majorTickMark val="none"/>
        <c:minorTickMark val="none"/>
        <c:tickLblPos val="nextTo"/>
        <c:crossAx val="615967104"/>
        <c:crosses val="autoZero"/>
        <c:crossBetween val="between"/>
      </c:valAx>
      <c:spPr>
        <a:noFill/>
        <a:ln>
          <a:noFill/>
        </a:ln>
        <a:effectLst/>
      </c:spPr>
    </c:plotArea>
    <c:legend>
      <c:legendPos val="r"/>
      <c:layout>
        <c:manualLayout>
          <c:xMode val="edge"/>
          <c:yMode val="edge"/>
          <c:x val="0.84606062861127307"/>
          <c:y val="3.032473336432755E-2"/>
          <c:w val="9.1840000978637162E-2"/>
          <c:h val="0.32607994573336618"/>
        </c:manualLayout>
      </c:layout>
      <c:overlay val="0"/>
      <c:spPr>
        <a:noFill/>
        <a:ln>
          <a:noFill/>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b="1"/>
      </a:pPr>
      <a:endParaRPr lang="he-I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303801993015272E-2"/>
          <c:y val="8.3370717175916209E-2"/>
          <c:w val="0.6784342802490545"/>
          <c:h val="0.76760618482571774"/>
        </c:manualLayout>
      </c:layout>
      <c:barChart>
        <c:barDir val="col"/>
        <c:grouping val="stacked"/>
        <c:varyColors val="0"/>
        <c:ser>
          <c:idx val="2"/>
          <c:order val="0"/>
          <c:tx>
            <c:strRef>
              <c:f>Sheet1!$A$7</c:f>
              <c:strCache>
                <c:ptCount val="1"/>
                <c:pt idx="0">
                  <c:v>לא יודע/ת</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סאדאת
N=167</c:v>
                </c:pt>
                <c:pt idx="1">
                  <c:v>יום כיפור
N=167</c:v>
                </c:pt>
                <c:pt idx="2">
                  <c:v>התנתקות
N=168</c:v>
                </c:pt>
              </c:strCache>
            </c:strRef>
          </c:cat>
          <c:val>
            <c:numRef>
              <c:f>Sheet1!$B$7:$D$7</c:f>
              <c:numCache>
                <c:formatCode>###0%</c:formatCode>
                <c:ptCount val="3"/>
                <c:pt idx="0">
                  <c:v>2.9940119760479042E-2</c:v>
                </c:pt>
                <c:pt idx="1">
                  <c:v>2.9940119760479042E-2</c:v>
                </c:pt>
                <c:pt idx="2">
                  <c:v>1.1904761904761904E-2</c:v>
                </c:pt>
              </c:numCache>
            </c:numRef>
          </c:val>
          <c:extLst>
            <c:ext xmlns:c16="http://schemas.microsoft.com/office/drawing/2014/chart" uri="{C3380CC4-5D6E-409C-BE32-E72D297353CC}">
              <c16:uniqueId val="{00000000-20D2-4A5A-A06F-58EB4AC1D6E4}"/>
            </c:ext>
          </c:extLst>
        </c:ser>
        <c:ser>
          <c:idx val="1"/>
          <c:order val="1"/>
          <c:tx>
            <c:strRef>
              <c:f>Sheet1!$A$6</c:f>
              <c:strCache>
                <c:ptCount val="1"/>
                <c:pt idx="0">
                  <c:v>משנה מאוד את עמדתי לשלילה</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סאדאת
N=167</c:v>
                </c:pt>
                <c:pt idx="1">
                  <c:v>יום כיפור
N=167</c:v>
                </c:pt>
                <c:pt idx="2">
                  <c:v>התנתקות
N=168</c:v>
                </c:pt>
              </c:strCache>
            </c:strRef>
          </c:cat>
          <c:val>
            <c:numRef>
              <c:f>Sheet1!$B$6:$D$6</c:f>
              <c:numCache>
                <c:formatCode>###0%</c:formatCode>
                <c:ptCount val="3"/>
                <c:pt idx="0">
                  <c:v>2.9940119760479042E-2</c:v>
                </c:pt>
                <c:pt idx="1">
                  <c:v>1.1976047904191617E-2</c:v>
                </c:pt>
                <c:pt idx="2">
                  <c:v>5.3571428571428568E-2</c:v>
                </c:pt>
              </c:numCache>
            </c:numRef>
          </c:val>
          <c:extLst>
            <c:ext xmlns:c16="http://schemas.microsoft.com/office/drawing/2014/chart" uri="{C3380CC4-5D6E-409C-BE32-E72D297353CC}">
              <c16:uniqueId val="{00000004-C788-47F8-94AC-87A819FDE017}"/>
            </c:ext>
          </c:extLst>
        </c:ser>
        <c:ser>
          <c:idx val="0"/>
          <c:order val="2"/>
          <c:tx>
            <c:strRef>
              <c:f>Sheet1!$A$5</c:f>
              <c:strCache>
                <c:ptCount val="1"/>
                <c:pt idx="0">
                  <c:v>משנה את עמדתי לשלילה</c:v>
                </c:pt>
              </c:strCache>
            </c:strRef>
          </c:tx>
          <c:spPr>
            <a:solidFill>
              <a:srgbClr val="C00000">
                <a:alpha val="50196"/>
              </a:srgb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סאדאת
N=167</c:v>
                </c:pt>
                <c:pt idx="1">
                  <c:v>יום כיפור
N=167</c:v>
                </c:pt>
                <c:pt idx="2">
                  <c:v>התנתקות
N=168</c:v>
                </c:pt>
              </c:strCache>
            </c:strRef>
          </c:cat>
          <c:val>
            <c:numRef>
              <c:f>Sheet1!$B$5:$D$5</c:f>
              <c:numCache>
                <c:formatCode>###0%</c:formatCode>
                <c:ptCount val="3"/>
                <c:pt idx="0">
                  <c:v>4.790419161676647E-2</c:v>
                </c:pt>
                <c:pt idx="1">
                  <c:v>3.5928143712574849E-2</c:v>
                </c:pt>
                <c:pt idx="2">
                  <c:v>0.14299999999999999</c:v>
                </c:pt>
              </c:numCache>
            </c:numRef>
          </c:val>
          <c:extLst>
            <c:ext xmlns:c16="http://schemas.microsoft.com/office/drawing/2014/chart" uri="{C3380CC4-5D6E-409C-BE32-E72D297353CC}">
              <c16:uniqueId val="{00000003-C788-47F8-94AC-87A819FDE017}"/>
            </c:ext>
          </c:extLst>
        </c:ser>
        <c:ser>
          <c:idx val="5"/>
          <c:order val="3"/>
          <c:tx>
            <c:strRef>
              <c:f>Sheet1!$A$4</c:f>
              <c:strCache>
                <c:ptCount val="1"/>
                <c:pt idx="0">
                  <c:v>עמדתי נותרה אותו הדבר</c:v>
                </c:pt>
              </c:strCache>
            </c:strRef>
          </c:tx>
          <c:spPr>
            <a:solidFill>
              <a:srgbClr val="FCB247"/>
            </a:solidFill>
            <a:ln w="19050">
              <a:solidFill>
                <a:schemeClr val="lt1"/>
              </a:solidFill>
            </a:ln>
            <a:effectLst/>
          </c:spPr>
          <c:invertIfNegative val="0"/>
          <c:dLbls>
            <c:dLbl>
              <c:idx val="0"/>
              <c:layout>
                <c:manualLayout>
                  <c:x val="-1.5336460200074669E-3"/>
                  <c:y val="-2.547986408599113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88-47F8-94AC-87A819FDE017}"/>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סאדאת
N=167</c:v>
                </c:pt>
                <c:pt idx="1">
                  <c:v>יום כיפור
N=167</c:v>
                </c:pt>
                <c:pt idx="2">
                  <c:v>התנתקות
N=168</c:v>
                </c:pt>
              </c:strCache>
            </c:strRef>
          </c:cat>
          <c:val>
            <c:numRef>
              <c:f>Sheet1!$B$4:$D$4</c:f>
              <c:numCache>
                <c:formatCode>###0%</c:formatCode>
                <c:ptCount val="3"/>
                <c:pt idx="0">
                  <c:v>0.68862275449101806</c:v>
                </c:pt>
                <c:pt idx="1">
                  <c:v>0.77245508982035926</c:v>
                </c:pt>
                <c:pt idx="2">
                  <c:v>0.66666666666666652</c:v>
                </c:pt>
              </c:numCache>
            </c:numRef>
          </c:val>
          <c:extLst>
            <c:ext xmlns:c16="http://schemas.microsoft.com/office/drawing/2014/chart" uri="{C3380CC4-5D6E-409C-BE32-E72D297353CC}">
              <c16:uniqueId val="{0000000D-EFC3-4DAC-BE66-B712A8227430}"/>
            </c:ext>
          </c:extLst>
        </c:ser>
        <c:ser>
          <c:idx val="4"/>
          <c:order val="4"/>
          <c:tx>
            <c:strRef>
              <c:f>Sheet1!$A$3</c:f>
              <c:strCache>
                <c:ptCount val="1"/>
                <c:pt idx="0">
                  <c:v>משנה את עמדתי לחיוב</c:v>
                </c:pt>
              </c:strCache>
            </c:strRef>
          </c:tx>
          <c:spPr>
            <a:solidFill>
              <a:srgbClr val="00B050">
                <a:alpha val="50196"/>
              </a:srgb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סאדאת
N=167</c:v>
                </c:pt>
                <c:pt idx="1">
                  <c:v>יום כיפור
N=167</c:v>
                </c:pt>
                <c:pt idx="2">
                  <c:v>התנתקות
N=168</c:v>
                </c:pt>
              </c:strCache>
            </c:strRef>
          </c:cat>
          <c:val>
            <c:numRef>
              <c:f>Sheet1!$B$3:$D$3</c:f>
              <c:numCache>
                <c:formatCode>###0%</c:formatCode>
                <c:ptCount val="3"/>
                <c:pt idx="0">
                  <c:v>0.18562874251497002</c:v>
                </c:pt>
                <c:pt idx="1">
                  <c:v>0.11377245508982035</c:v>
                </c:pt>
                <c:pt idx="2">
                  <c:v>0.1130952380952381</c:v>
                </c:pt>
              </c:numCache>
            </c:numRef>
          </c:val>
          <c:extLst>
            <c:ext xmlns:c16="http://schemas.microsoft.com/office/drawing/2014/chart" uri="{C3380CC4-5D6E-409C-BE32-E72D297353CC}">
              <c16:uniqueId val="{00000002-1DA5-4E59-9BFA-D08B81E77517}"/>
            </c:ext>
          </c:extLst>
        </c:ser>
        <c:ser>
          <c:idx val="3"/>
          <c:order val="5"/>
          <c:tx>
            <c:strRef>
              <c:f>Sheet1!$A$2</c:f>
              <c:strCache>
                <c:ptCount val="1"/>
                <c:pt idx="0">
                  <c:v>משנה מאוד את עמדתי לחיוב</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סאדאת
N=167</c:v>
                </c:pt>
                <c:pt idx="1">
                  <c:v>יום כיפור
N=167</c:v>
                </c:pt>
                <c:pt idx="2">
                  <c:v>התנתקות
N=168</c:v>
                </c:pt>
              </c:strCache>
            </c:strRef>
          </c:cat>
          <c:val>
            <c:numRef>
              <c:f>Sheet1!$B$2:$D$2</c:f>
              <c:numCache>
                <c:formatCode>###0%</c:formatCode>
                <c:ptCount val="3"/>
                <c:pt idx="0">
                  <c:v>1.7964071856287425E-2</c:v>
                </c:pt>
                <c:pt idx="1">
                  <c:v>3.5928143712574849E-2</c:v>
                </c:pt>
                <c:pt idx="2">
                  <c:v>1.1904761904761904E-2</c:v>
                </c:pt>
              </c:numCache>
            </c:numRef>
          </c:val>
          <c:extLst>
            <c:ext xmlns:c16="http://schemas.microsoft.com/office/drawing/2014/chart" uri="{C3380CC4-5D6E-409C-BE32-E72D297353CC}">
              <c16:uniqueId val="{00000006-C788-47F8-94AC-87A819FDE017}"/>
            </c:ext>
          </c:extLst>
        </c:ser>
        <c:dLbls>
          <c:dLblPos val="ctr"/>
          <c:showLegendKey val="0"/>
          <c:showVal val="1"/>
          <c:showCatName val="0"/>
          <c:showSerName val="0"/>
          <c:showPercent val="0"/>
          <c:showBubbleSize val="0"/>
        </c:dLbls>
        <c:gapWidth val="100"/>
        <c:overlap val="100"/>
        <c:axId val="615968672"/>
        <c:axId val="615974944"/>
      </c:barChart>
      <c:catAx>
        <c:axId val="6159686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he-IL"/>
          </a:p>
        </c:txPr>
        <c:crossAx val="615974944"/>
        <c:crosses val="autoZero"/>
        <c:auto val="1"/>
        <c:lblAlgn val="ctr"/>
        <c:lblOffset val="100"/>
        <c:noMultiLvlLbl val="0"/>
      </c:catAx>
      <c:valAx>
        <c:axId val="615974944"/>
        <c:scaling>
          <c:orientation val="minMax"/>
        </c:scaling>
        <c:delete val="1"/>
        <c:axPos val="l"/>
        <c:numFmt formatCode="###0%" sourceLinked="1"/>
        <c:majorTickMark val="out"/>
        <c:minorTickMark val="none"/>
        <c:tickLblPos val="nextTo"/>
        <c:crossAx val="615968672"/>
        <c:crosses val="autoZero"/>
        <c:crossBetween val="between"/>
      </c:valAx>
      <c:spPr>
        <a:noFill/>
        <a:ln>
          <a:noFill/>
        </a:ln>
        <a:effectLst/>
      </c:spPr>
    </c:plotArea>
    <c:legend>
      <c:legendPos val="r"/>
      <c:layout>
        <c:manualLayout>
          <c:xMode val="edge"/>
          <c:yMode val="edge"/>
          <c:x val="0.67997021994062157"/>
          <c:y val="0.22288882272595223"/>
          <c:w val="0.21793918425555792"/>
          <c:h val="0.3503834418601664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solidFill>
            <a:schemeClr val="bg1"/>
          </a:solidFill>
        </a:defRPr>
      </a:pPr>
      <a:endParaRPr lang="he-I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8574518443099"/>
          <c:y val="0.11336465498263057"/>
          <c:w val="0.62824682630200024"/>
          <c:h val="0.7495636300967401"/>
        </c:manualLayout>
      </c:layout>
      <c:barChart>
        <c:barDir val="col"/>
        <c:grouping val="stacked"/>
        <c:varyColors val="0"/>
        <c:ser>
          <c:idx val="0"/>
          <c:order val="0"/>
          <c:tx>
            <c:strRef>
              <c:f>Sheet1!$A$5</c:f>
              <c:strCache>
                <c:ptCount val="1"/>
                <c:pt idx="0">
                  <c:v>כלל לא לימד אותי</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סאדאת
N=167</c:v>
                </c:pt>
                <c:pt idx="1">
                  <c:v>יום כיפור
N=167</c:v>
                </c:pt>
                <c:pt idx="2">
                  <c:v>התנתקות
N=168</c:v>
                </c:pt>
              </c:strCache>
            </c:strRef>
          </c:cat>
          <c:val>
            <c:numRef>
              <c:f>Sheet1!$B$5:$D$5</c:f>
              <c:numCache>
                <c:formatCode>###0%</c:formatCode>
                <c:ptCount val="3"/>
                <c:pt idx="0">
                  <c:v>0.33532934131736525</c:v>
                </c:pt>
                <c:pt idx="1">
                  <c:v>0.32934131736526945</c:v>
                </c:pt>
                <c:pt idx="2">
                  <c:v>0.48199999999999998</c:v>
                </c:pt>
              </c:numCache>
            </c:numRef>
          </c:val>
          <c:extLst>
            <c:ext xmlns:c16="http://schemas.microsoft.com/office/drawing/2014/chart" uri="{C3380CC4-5D6E-409C-BE32-E72D297353CC}">
              <c16:uniqueId val="{00000000-2B27-4CE9-86BA-D9F0812ACBC7}"/>
            </c:ext>
          </c:extLst>
        </c:ser>
        <c:ser>
          <c:idx val="2"/>
          <c:order val="1"/>
          <c:tx>
            <c:strRef>
              <c:f>Sheet1!$A$4</c:f>
              <c:strCache>
                <c:ptCount val="1"/>
                <c:pt idx="0">
                  <c:v>לימד אותי במידה מועטה</c:v>
                </c:pt>
              </c:strCache>
            </c:strRef>
          </c:tx>
          <c:spPr>
            <a:solidFill>
              <a:srgbClr val="C00000">
                <a:alpha val="50196"/>
              </a:srgb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סאדאת
N=167</c:v>
                </c:pt>
                <c:pt idx="1">
                  <c:v>יום כיפור
N=167</c:v>
                </c:pt>
                <c:pt idx="2">
                  <c:v>התנתקות
N=168</c:v>
                </c:pt>
              </c:strCache>
            </c:strRef>
          </c:cat>
          <c:val>
            <c:numRef>
              <c:f>Sheet1!$B$4:$D$4</c:f>
              <c:numCache>
                <c:formatCode>###0%</c:formatCode>
                <c:ptCount val="3"/>
                <c:pt idx="0">
                  <c:v>0.38922155688622762</c:v>
                </c:pt>
                <c:pt idx="1">
                  <c:v>0.4191616766467065</c:v>
                </c:pt>
                <c:pt idx="2">
                  <c:v>0.33333333333333326</c:v>
                </c:pt>
              </c:numCache>
            </c:numRef>
          </c:val>
          <c:extLst>
            <c:ext xmlns:c16="http://schemas.microsoft.com/office/drawing/2014/chart" uri="{C3380CC4-5D6E-409C-BE32-E72D297353CC}">
              <c16:uniqueId val="{00000008-F5A9-496B-8A7B-10AA01808D64}"/>
            </c:ext>
          </c:extLst>
        </c:ser>
        <c:ser>
          <c:idx val="3"/>
          <c:order val="2"/>
          <c:tx>
            <c:strRef>
              <c:f>Sheet1!$A$3</c:f>
              <c:strCache>
                <c:ptCount val="1"/>
                <c:pt idx="0">
                  <c:v>לימד אותי במידה רבה</c:v>
                </c:pt>
              </c:strCache>
            </c:strRef>
          </c:tx>
          <c:spPr>
            <a:solidFill>
              <a:srgbClr val="00B050">
                <a:alpha val="50196"/>
              </a:srgb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סאדאת
N=167</c:v>
                </c:pt>
                <c:pt idx="1">
                  <c:v>יום כיפור
N=167</c:v>
                </c:pt>
                <c:pt idx="2">
                  <c:v>התנתקות
N=168</c:v>
                </c:pt>
              </c:strCache>
            </c:strRef>
          </c:cat>
          <c:val>
            <c:numRef>
              <c:f>Sheet1!$B$3:$D$3</c:f>
              <c:numCache>
                <c:formatCode>###0%</c:formatCode>
                <c:ptCount val="3"/>
                <c:pt idx="0">
                  <c:v>0.22155688622754488</c:v>
                </c:pt>
                <c:pt idx="1">
                  <c:v>0.19161676646706588</c:v>
                </c:pt>
                <c:pt idx="2">
                  <c:v>0.16666666666666663</c:v>
                </c:pt>
              </c:numCache>
            </c:numRef>
          </c:val>
          <c:extLst>
            <c:ext xmlns:c16="http://schemas.microsoft.com/office/drawing/2014/chart" uri="{C3380CC4-5D6E-409C-BE32-E72D297353CC}">
              <c16:uniqueId val="{00000009-F5A9-496B-8A7B-10AA01808D64}"/>
            </c:ext>
          </c:extLst>
        </c:ser>
        <c:ser>
          <c:idx val="4"/>
          <c:order val="3"/>
          <c:tx>
            <c:strRef>
              <c:f>Sheet1!$A$2</c:f>
              <c:strCache>
                <c:ptCount val="1"/>
                <c:pt idx="0">
                  <c:v>לימד אותי במידה רבה מאוד</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סאדאת
N=167</c:v>
                </c:pt>
                <c:pt idx="1">
                  <c:v>יום כיפור
N=167</c:v>
                </c:pt>
                <c:pt idx="2">
                  <c:v>התנתקות
N=168</c:v>
                </c:pt>
              </c:strCache>
            </c:strRef>
          </c:cat>
          <c:val>
            <c:numRef>
              <c:f>Sheet1!$B$2:$D$2</c:f>
              <c:numCache>
                <c:formatCode>###0%</c:formatCode>
                <c:ptCount val="3"/>
                <c:pt idx="0">
                  <c:v>5.3892215568862277E-2</c:v>
                </c:pt>
                <c:pt idx="1">
                  <c:v>5.9880239520958084E-2</c:v>
                </c:pt>
                <c:pt idx="2">
                  <c:v>1.7857142857142856E-2</c:v>
                </c:pt>
              </c:numCache>
            </c:numRef>
          </c:val>
          <c:extLst>
            <c:ext xmlns:c16="http://schemas.microsoft.com/office/drawing/2014/chart" uri="{C3380CC4-5D6E-409C-BE32-E72D297353CC}">
              <c16:uniqueId val="{0000000A-F5A9-496B-8A7B-10AA01808D64}"/>
            </c:ext>
          </c:extLst>
        </c:ser>
        <c:dLbls>
          <c:dLblPos val="ctr"/>
          <c:showLegendKey val="0"/>
          <c:showVal val="1"/>
          <c:showCatName val="0"/>
          <c:showSerName val="0"/>
          <c:showPercent val="0"/>
          <c:showBubbleSize val="0"/>
        </c:dLbls>
        <c:gapWidth val="100"/>
        <c:overlap val="100"/>
        <c:axId val="615965144"/>
        <c:axId val="615973376"/>
      </c:barChart>
      <c:catAx>
        <c:axId val="6159651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he-IL"/>
          </a:p>
        </c:txPr>
        <c:crossAx val="615973376"/>
        <c:crosses val="autoZero"/>
        <c:auto val="1"/>
        <c:lblAlgn val="ctr"/>
        <c:lblOffset val="100"/>
        <c:noMultiLvlLbl val="0"/>
      </c:catAx>
      <c:valAx>
        <c:axId val="615973376"/>
        <c:scaling>
          <c:orientation val="minMax"/>
        </c:scaling>
        <c:delete val="1"/>
        <c:axPos val="l"/>
        <c:numFmt formatCode="###0%" sourceLinked="1"/>
        <c:majorTickMark val="out"/>
        <c:minorTickMark val="none"/>
        <c:tickLblPos val="nextTo"/>
        <c:crossAx val="615965144"/>
        <c:crosses val="autoZero"/>
        <c:crossBetween val="between"/>
      </c:valAx>
      <c:spPr>
        <a:noFill/>
        <a:ln>
          <a:noFill/>
        </a:ln>
        <a:effectLst/>
      </c:spPr>
    </c:plotArea>
    <c:legend>
      <c:legendPos val="r"/>
      <c:layout>
        <c:manualLayout>
          <c:xMode val="edge"/>
          <c:yMode val="edge"/>
          <c:x val="0.71009374485816634"/>
          <c:y val="0.24873482893184251"/>
          <c:w val="0.28313904444540111"/>
          <c:h val="0.3443894794045016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08057244285519E-2"/>
          <c:y val="4.6103292632410357E-2"/>
          <c:w val="0.68675788226228984"/>
          <c:h val="0.7525918259265818"/>
        </c:manualLayout>
      </c:layout>
      <c:barChart>
        <c:barDir val="col"/>
        <c:grouping val="percentStacked"/>
        <c:varyColors val="0"/>
        <c:ser>
          <c:idx val="0"/>
          <c:order val="0"/>
          <c:tx>
            <c:strRef>
              <c:f>גיליון1!$B$1</c:f>
              <c:strCache>
                <c:ptCount val="1"/>
                <c:pt idx="0">
                  <c:v>שינוי משמעותי לרעה</c:v>
                </c:pt>
              </c:strCache>
            </c:strRef>
          </c:tx>
          <c:spPr>
            <a:solidFill>
              <a:srgbClr val="C00000"/>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גיליון1!$B$2:$B$3</c:f>
              <c:numCache>
                <c:formatCode>###0%</c:formatCode>
                <c:ptCount val="2"/>
                <c:pt idx="0">
                  <c:v>0.17972350230414746</c:v>
                </c:pt>
                <c:pt idx="1">
                  <c:v>0.17543859649122806</c:v>
                </c:pt>
              </c:numCache>
            </c:numRef>
          </c:val>
          <c:extLst>
            <c:ext xmlns:c16="http://schemas.microsoft.com/office/drawing/2014/chart" uri="{C3380CC4-5D6E-409C-BE32-E72D297353CC}">
              <c16:uniqueId val="{00000000-AB76-44FC-ACCD-1BCDAA6C5219}"/>
            </c:ext>
          </c:extLst>
        </c:ser>
        <c:ser>
          <c:idx val="1"/>
          <c:order val="1"/>
          <c:tx>
            <c:strRef>
              <c:f>גיליון1!$C$1</c:f>
              <c:strCache>
                <c:ptCount val="1"/>
                <c:pt idx="0">
                  <c:v>שינוי מסוים לרעה</c:v>
                </c:pt>
              </c:strCache>
            </c:strRef>
          </c:tx>
          <c:spPr>
            <a:solidFill>
              <a:srgbClr val="C00000">
                <a:alpha val="50196"/>
              </a:srgbClr>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גיליון1!$C$2:$C$3</c:f>
              <c:numCache>
                <c:formatCode>###0%</c:formatCode>
                <c:ptCount val="2"/>
                <c:pt idx="0">
                  <c:v>0.3686635944700461</c:v>
                </c:pt>
                <c:pt idx="1">
                  <c:v>0.30526315789473685</c:v>
                </c:pt>
              </c:numCache>
            </c:numRef>
          </c:val>
          <c:extLst>
            <c:ext xmlns:c16="http://schemas.microsoft.com/office/drawing/2014/chart" uri="{C3380CC4-5D6E-409C-BE32-E72D297353CC}">
              <c16:uniqueId val="{00000001-AB76-44FC-ACCD-1BCDAA6C5219}"/>
            </c:ext>
          </c:extLst>
        </c:ser>
        <c:ser>
          <c:idx val="2"/>
          <c:order val="2"/>
          <c:tx>
            <c:strRef>
              <c:f>גיליון1!$D$1</c:f>
              <c:strCache>
                <c:ptCount val="1"/>
                <c:pt idx="0">
                  <c:v>ללא שינוי</c:v>
                </c:pt>
              </c:strCache>
            </c:strRef>
          </c:tx>
          <c:spPr>
            <a:solidFill>
              <a:schemeClr val="accent2"/>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גיליון1!$D$2:$D$3</c:f>
              <c:numCache>
                <c:formatCode>###0%</c:formatCode>
                <c:ptCount val="2"/>
                <c:pt idx="0">
                  <c:v>0.33179723502304148</c:v>
                </c:pt>
                <c:pt idx="1">
                  <c:v>0.41403508771929831</c:v>
                </c:pt>
              </c:numCache>
            </c:numRef>
          </c:val>
          <c:extLst>
            <c:ext xmlns:c16="http://schemas.microsoft.com/office/drawing/2014/chart" uri="{C3380CC4-5D6E-409C-BE32-E72D297353CC}">
              <c16:uniqueId val="{00000002-AB76-44FC-ACCD-1BCDAA6C5219}"/>
            </c:ext>
          </c:extLst>
        </c:ser>
        <c:ser>
          <c:idx val="3"/>
          <c:order val="3"/>
          <c:tx>
            <c:strRef>
              <c:f>גיליון1!$E$1</c:f>
              <c:strCache>
                <c:ptCount val="1"/>
                <c:pt idx="0">
                  <c:v>שינוי מסוים לטובה</c:v>
                </c:pt>
              </c:strCache>
            </c:strRef>
          </c:tx>
          <c:spPr>
            <a:solidFill>
              <a:srgbClr val="00B050">
                <a:alpha val="50196"/>
              </a:srgbClr>
            </a:solidFill>
            <a:ln w="15875">
              <a:solidFill>
                <a:schemeClr val="bg1"/>
              </a:solidFill>
            </a:ln>
            <a:effectLst/>
          </c:spPr>
          <c:invertIfNegative val="0"/>
          <c:dPt>
            <c:idx val="0"/>
            <c:invertIfNegative val="0"/>
            <c:bubble3D val="0"/>
            <c:spPr>
              <a:solidFill>
                <a:srgbClr val="00B050">
                  <a:alpha val="50196"/>
                </a:srgbClr>
              </a:solidFill>
              <a:ln w="15875">
                <a:solidFill>
                  <a:schemeClr val="bg1"/>
                </a:solidFill>
              </a:ln>
              <a:effectLst/>
            </c:spPr>
            <c:extLst>
              <c:ext xmlns:c16="http://schemas.microsoft.com/office/drawing/2014/chart" uri="{C3380CC4-5D6E-409C-BE32-E72D297353CC}">
                <c16:uniqueId val="{00000004-AB76-44FC-ACCD-1BCDAA6C5219}"/>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גיליון1!$E$2:$E$3</c:f>
              <c:numCache>
                <c:formatCode>###0%</c:formatCode>
                <c:ptCount val="2"/>
                <c:pt idx="0">
                  <c:v>0.11059907834101383</c:v>
                </c:pt>
                <c:pt idx="1">
                  <c:v>8.4210526315789472E-2</c:v>
                </c:pt>
              </c:numCache>
            </c:numRef>
          </c:val>
          <c:extLst>
            <c:ext xmlns:c16="http://schemas.microsoft.com/office/drawing/2014/chart" uri="{C3380CC4-5D6E-409C-BE32-E72D297353CC}">
              <c16:uniqueId val="{00000005-AB76-44FC-ACCD-1BCDAA6C5219}"/>
            </c:ext>
          </c:extLst>
        </c:ser>
        <c:ser>
          <c:idx val="4"/>
          <c:order val="4"/>
          <c:tx>
            <c:strRef>
              <c:f>גיליון1!$F$1</c:f>
              <c:strCache>
                <c:ptCount val="1"/>
                <c:pt idx="0">
                  <c:v>שינוי משמעותי לטובה</c:v>
                </c:pt>
              </c:strCache>
            </c:strRef>
          </c:tx>
          <c:spPr>
            <a:solidFill>
              <a:srgbClr val="00B050"/>
            </a:solidFill>
            <a:ln w="15875">
              <a:solidFill>
                <a:schemeClr val="bg1"/>
              </a:solidFill>
            </a:ln>
            <a:effectLst/>
          </c:spPr>
          <c:invertIfNegative val="0"/>
          <c:dLbls>
            <c:dLbl>
              <c:idx val="0"/>
              <c:layout>
                <c:manualLayout>
                  <c:x val="-6.0324336306887553E-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76-44FC-ACCD-1BCDAA6C5219}"/>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גיליון1!$F$2:$F$3</c:f>
              <c:numCache>
                <c:formatCode>###0%</c:formatCode>
                <c:ptCount val="2"/>
                <c:pt idx="0">
                  <c:v>9.2165898617511521E-3</c:v>
                </c:pt>
                <c:pt idx="1">
                  <c:v>2.1052631578947368E-2</c:v>
                </c:pt>
              </c:numCache>
            </c:numRef>
          </c:val>
          <c:extLst>
            <c:ext xmlns:c16="http://schemas.microsoft.com/office/drawing/2014/chart" uri="{C3380CC4-5D6E-409C-BE32-E72D297353CC}">
              <c16:uniqueId val="{00000006-AB76-44FC-ACCD-1BCDAA6C5219}"/>
            </c:ext>
          </c:extLst>
        </c:ser>
        <c:dLbls>
          <c:dLblPos val="ctr"/>
          <c:showLegendKey val="0"/>
          <c:showVal val="1"/>
          <c:showCatName val="0"/>
          <c:showSerName val="0"/>
          <c:showPercent val="0"/>
          <c:showBubbleSize val="0"/>
        </c:dLbls>
        <c:gapWidth val="150"/>
        <c:overlap val="100"/>
        <c:axId val="696446368"/>
        <c:axId val="696439704"/>
      </c:barChart>
      <c:catAx>
        <c:axId val="69644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he-IL"/>
          </a:p>
        </c:txPr>
        <c:crossAx val="696439704"/>
        <c:crosses val="autoZero"/>
        <c:auto val="1"/>
        <c:lblAlgn val="ctr"/>
        <c:lblOffset val="100"/>
        <c:noMultiLvlLbl val="0"/>
      </c:catAx>
      <c:valAx>
        <c:axId val="696439704"/>
        <c:scaling>
          <c:orientation val="minMax"/>
        </c:scaling>
        <c:delete val="1"/>
        <c:axPos val="l"/>
        <c:numFmt formatCode="0%" sourceLinked="1"/>
        <c:majorTickMark val="none"/>
        <c:minorTickMark val="none"/>
        <c:tickLblPos val="nextTo"/>
        <c:crossAx val="696446368"/>
        <c:crosses val="autoZero"/>
        <c:crossBetween val="between"/>
      </c:valAx>
      <c:spPr>
        <a:noFill/>
        <a:ln>
          <a:noFill/>
        </a:ln>
        <a:effectLst/>
      </c:spPr>
    </c:plotArea>
    <c:legend>
      <c:legendPos val="r"/>
      <c:layout>
        <c:manualLayout>
          <c:xMode val="edge"/>
          <c:yMode val="edge"/>
          <c:x val="0.69060766297834519"/>
          <c:y val="9.7686507740615852E-2"/>
          <c:w val="0.30939233702165475"/>
          <c:h val="0.4066608144334101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sz="1400" b="1">
          <a:solidFill>
            <a:schemeClr val="bg1"/>
          </a:solidFill>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36626003094751"/>
          <c:y val="0.13603215959779921"/>
          <c:w val="0.40630127928316961"/>
          <c:h val="0.65227389746104258"/>
        </c:manualLayout>
      </c:layout>
      <c:radarChart>
        <c:radarStyle val="marker"/>
        <c:varyColors val="0"/>
        <c:ser>
          <c:idx val="0"/>
          <c:order val="0"/>
          <c:tx>
            <c:strRef>
              <c:f>Sheet1!$B$1</c:f>
              <c:strCache>
                <c:ptCount val="1"/>
                <c:pt idx="0">
                  <c:v>נחשפים
N=217</c:v>
                </c:pt>
              </c:strCache>
            </c:strRef>
          </c:tx>
          <c:spPr>
            <a:ln w="28575" cap="rnd">
              <a:solidFill>
                <a:srgbClr val="00B050"/>
              </a:solidFill>
              <a:round/>
            </a:ln>
            <a:effectLst/>
          </c:spPr>
          <c:marker>
            <c:symbol val="none"/>
          </c:marker>
          <c:dLbls>
            <c:dLbl>
              <c:idx val="0"/>
              <c:layout>
                <c:manualLayout>
                  <c:x val="-7.1408650905034369E-3"/>
                  <c:y val="3.7768426920935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F5-471F-B790-71B19370AF70}"/>
                </c:ext>
              </c:extLst>
            </c:dLbl>
            <c:dLbl>
              <c:idx val="1"/>
              <c:layout>
                <c:manualLayout>
                  <c:x val="-6.3231541597399687E-3"/>
                  <c:y val="2.7178580925028901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00B050"/>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15:layout>
                    <c:manualLayout>
                      <c:w val="5.3956709061498138E-2"/>
                      <c:h val="4.1476424751556384E-2"/>
                    </c:manualLayout>
                  </c15:layout>
                </c:ext>
                <c:ext xmlns:c16="http://schemas.microsoft.com/office/drawing/2014/chart" uri="{C3380CC4-5D6E-409C-BE32-E72D297353CC}">
                  <c16:uniqueId val="{00000001-42F5-471F-B790-71B19370AF70}"/>
                </c:ext>
              </c:extLst>
            </c:dLbl>
            <c:dLbl>
              <c:idx val="2"/>
              <c:layout>
                <c:manualLayout>
                  <c:x val="-1.4349090467451255E-2"/>
                  <c:y val="1.0575860009633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F5-471F-B790-71B19370AF70}"/>
                </c:ext>
              </c:extLst>
            </c:dLbl>
            <c:dLbl>
              <c:idx val="3"/>
              <c:layout>
                <c:manualLayout>
                  <c:x val="-8.1284411097917487E-3"/>
                  <c:y val="-3.1926708988641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F5-471F-B790-71B19370AF70}"/>
                </c:ext>
              </c:extLst>
            </c:dLbl>
            <c:dLbl>
              <c:idx val="4"/>
              <c:layout>
                <c:manualLayout>
                  <c:x val="6.7067904566549871E-4"/>
                  <c:y val="-3.5451995658519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F5-471F-B790-71B19370AF70}"/>
                </c:ext>
              </c:extLst>
            </c:dLbl>
            <c:dLbl>
              <c:idx val="5"/>
              <c:layout>
                <c:manualLayout>
                  <c:x val="4.9551980999676132E-3"/>
                  <c:y val="-7.12477279800929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F5-471F-B790-71B19370AF70}"/>
                </c:ext>
              </c:extLst>
            </c:dLbl>
            <c:dLbl>
              <c:idx val="6"/>
              <c:layout>
                <c:manualLayout>
                  <c:x val="9.9298508402604832E-3"/>
                  <c:y val="-1.4249726129980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F5-471F-B790-71B19370AF70}"/>
                </c:ext>
              </c:extLst>
            </c:dLbl>
            <c:dLbl>
              <c:idx val="7"/>
              <c:layout>
                <c:manualLayout>
                  <c:x val="2.7067927057468782E-2"/>
                  <c:y val="-7.79004044682877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F5-471F-B790-71B19370AF70}"/>
                </c:ext>
              </c:extLst>
            </c:dLbl>
            <c:dLbl>
              <c:idx val="8"/>
              <c:layout>
                <c:manualLayout>
                  <c:x val="2.0847390154377581E-2"/>
                  <c:y val="3.7079509323134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2F5-471F-B790-71B19370AF70}"/>
                </c:ext>
              </c:extLst>
            </c:dLbl>
            <c:dLbl>
              <c:idx val="9"/>
              <c:layout>
                <c:manualLayout>
                  <c:x val="-1.543209876543323E-3"/>
                  <c:y val="-4.5707028345355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2F5-471F-B790-71B19370AF70}"/>
                </c:ext>
              </c:extLst>
            </c:dLbl>
            <c:dLbl>
              <c:idx val="10"/>
              <c:layout>
                <c:manualLayout>
                  <c:x val="6.1728395061728392E-3"/>
                  <c:y val="-5.0785587050395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2F5-471F-B790-71B19370AF70}"/>
                </c:ext>
              </c:extLst>
            </c:dLbl>
            <c:dLbl>
              <c:idx val="11"/>
              <c:layout>
                <c:manualLayout>
                  <c:x val="2.1604938271604882E-2"/>
                  <c:y val="-4.5707028345355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2F5-471F-B790-71B19370AF70}"/>
                </c:ext>
              </c:extLst>
            </c:dLbl>
            <c:dLbl>
              <c:idx val="12"/>
              <c:layout>
                <c:manualLayout>
                  <c:x val="1.5432098765432098E-2"/>
                  <c:y val="-3.8089190287796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2F5-471F-B790-71B19370AF70}"/>
                </c:ext>
              </c:extLst>
            </c:dLbl>
            <c:dLbl>
              <c:idx val="13"/>
              <c:layout>
                <c:manualLayout>
                  <c:x val="1.8518518518518517E-2"/>
                  <c:y val="-3.3010631582756814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00B050"/>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2F5-471F-B790-71B19370AF70}"/>
                </c:ext>
              </c:extLst>
            </c:dLbl>
            <c:dLbl>
              <c:idx val="14"/>
              <c:layout>
                <c:manualLayout>
                  <c:x val="2.3148148148148147E-2"/>
                  <c:y val="-1.5235676115118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2F5-471F-B790-71B19370AF70}"/>
                </c:ext>
              </c:extLst>
            </c:dLbl>
            <c:dLbl>
              <c:idx val="15"/>
              <c:layout>
                <c:manualLayout>
                  <c:x val="1.2345679012345678E-2"/>
                  <c:y val="1.7774955467638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2F5-471F-B790-71B19370AF70}"/>
                </c:ext>
              </c:extLst>
            </c:dLbl>
            <c:dLbl>
              <c:idx val="16"/>
              <c:layout>
                <c:manualLayout>
                  <c:x val="1.6975308641975252E-2"/>
                  <c:y val="3.3010631582756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2F5-471F-B790-71B19370AF70}"/>
                </c:ext>
              </c:extLst>
            </c:dLbl>
            <c:dLbl>
              <c:idx val="17"/>
              <c:layout>
                <c:manualLayout>
                  <c:x val="2.0061728395061672E-2"/>
                  <c:y val="3.554991093527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2F5-471F-B790-71B19370AF70}"/>
                </c:ext>
              </c:extLst>
            </c:dLbl>
            <c:dLbl>
              <c:idx val="18"/>
              <c:layout>
                <c:manualLayout>
                  <c:x val="1.080055177743576E-2"/>
                  <c:y val="1.6582066840750646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00B050"/>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15:layout>
                    <c:manualLayout>
                      <c:w val="6.3075052048506566E-2"/>
                      <c:h val="4.2330972553587198E-2"/>
                    </c:manualLayout>
                  </c15:layout>
                </c:ext>
                <c:ext xmlns:c16="http://schemas.microsoft.com/office/drawing/2014/chart" uri="{C3380CC4-5D6E-409C-BE32-E72D297353CC}">
                  <c16:uniqueId val="{00000012-42F5-471F-B790-71B19370AF70}"/>
                </c:ext>
              </c:extLst>
            </c:dLbl>
            <c:dLbl>
              <c:idx val="19"/>
              <c:layout>
                <c:manualLayout>
                  <c:x val="7.716049382716049E-3"/>
                  <c:y val="3.3010631582756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2F5-471F-B790-71B19370AF7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B050"/>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הכנסת היא גוף משמעותי ומשפיע במדינה</c:v>
                </c:pt>
                <c:pt idx="1">
                  <c:v>הכנסת לוקחת חלק באירועים משמעותיים שקורים במדינת ישראל מאז הקמתה </c:v>
                </c:pt>
                <c:pt idx="2">
                  <c:v>הכנסת משפיעה על החלטות המעצבות את פני האומה</c:v>
                </c:pt>
                <c:pt idx="3">
                  <c:v>הכנסת היא גוף הפועל לשמירת ערכי הדמוקרטיה בישראל </c:v>
                </c:pt>
                <c:pt idx="4">
                  <c:v>הכנסת נותנת אפשרות ביטוי לקבוצות השונות במדינת ישראל</c:v>
                </c:pt>
                <c:pt idx="5">
                  <c:v>הכנסת מסייעת לליבון מחלוקות והגעה לקונצנזוס בכל הנוגע למתרחש במדינה</c:v>
                </c:pt>
                <c:pt idx="6">
                  <c:v>הכנסת תורמת לאחדות העם</c:v>
                </c:pt>
              </c:strCache>
            </c:strRef>
          </c:cat>
          <c:val>
            <c:numRef>
              <c:f>Sheet1!$B$2:$B$8</c:f>
              <c:numCache>
                <c:formatCode>###0%</c:formatCode>
                <c:ptCount val="7"/>
                <c:pt idx="0">
                  <c:v>0.66359447004608296</c:v>
                </c:pt>
                <c:pt idx="1">
                  <c:v>0.58986175115207373</c:v>
                </c:pt>
                <c:pt idx="2">
                  <c:v>0.58064516129032262</c:v>
                </c:pt>
                <c:pt idx="3">
                  <c:v>0.35483870967741937</c:v>
                </c:pt>
                <c:pt idx="4">
                  <c:v>0.31797235023041476</c:v>
                </c:pt>
                <c:pt idx="5">
                  <c:v>0.19354838709677419</c:v>
                </c:pt>
                <c:pt idx="6">
                  <c:v>0.15668202764976957</c:v>
                </c:pt>
              </c:numCache>
            </c:numRef>
          </c:val>
          <c:extLst>
            <c:ext xmlns:c16="http://schemas.microsoft.com/office/drawing/2014/chart" uri="{C3380CC4-5D6E-409C-BE32-E72D297353CC}">
              <c16:uniqueId val="{00000014-42F5-471F-B790-71B19370AF70}"/>
            </c:ext>
          </c:extLst>
        </c:ser>
        <c:ser>
          <c:idx val="1"/>
          <c:order val="1"/>
          <c:tx>
            <c:strRef>
              <c:f>Sheet1!$C$1</c:f>
              <c:strCache>
                <c:ptCount val="1"/>
                <c:pt idx="0">
                  <c:v>לא נחשפים
N=285</c:v>
                </c:pt>
              </c:strCache>
            </c:strRef>
          </c:tx>
          <c:spPr>
            <a:ln>
              <a:solidFill>
                <a:srgbClr val="C00000"/>
              </a:solidFill>
            </a:ln>
          </c:spPr>
          <c:marker>
            <c:symbol val="none"/>
          </c:marker>
          <c:dLbls>
            <c:dLbl>
              <c:idx val="0"/>
              <c:layout>
                <c:manualLayout>
                  <c:x val="1.45025661340893E-2"/>
                  <c:y val="0.142293324785225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15-4661-8DE7-6D589AD1C8F4}"/>
                </c:ext>
              </c:extLst>
            </c:dLbl>
            <c:dLbl>
              <c:idx val="1"/>
              <c:layout>
                <c:manualLayout>
                  <c:x val="-5.5373434330158962E-2"/>
                  <c:y val="6.9940786758839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15-4661-8DE7-6D589AD1C8F4}"/>
                </c:ext>
              </c:extLst>
            </c:dLbl>
            <c:dLbl>
              <c:idx val="2"/>
              <c:layout>
                <c:manualLayout>
                  <c:x val="-6.7239170258050165E-2"/>
                  <c:y val="-3.3764517745646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15-4661-8DE7-6D589AD1C8F4}"/>
                </c:ext>
              </c:extLst>
            </c:dLbl>
            <c:dLbl>
              <c:idx val="3"/>
              <c:layout>
                <c:manualLayout>
                  <c:x val="-1.8457811443386419E-2"/>
                  <c:y val="-0.118175812109763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15-4661-8DE7-6D589AD1C8F4}"/>
                </c:ext>
              </c:extLst>
            </c:dLbl>
            <c:dLbl>
              <c:idx val="4"/>
              <c:layout>
                <c:manualLayout>
                  <c:x val="4.0870868196069665E-2"/>
                  <c:y val="-0.10611705577203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15-4661-8DE7-6D589AD1C8F4}"/>
                </c:ext>
              </c:extLst>
            </c:dLbl>
            <c:dLbl>
              <c:idx val="5"/>
              <c:layout>
                <c:manualLayout>
                  <c:x val="7.1194415567347194E-2"/>
                  <c:y val="4.82350253509231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15-4661-8DE7-6D589AD1C8F4}"/>
                </c:ext>
              </c:extLst>
            </c:dLbl>
            <c:dLbl>
              <c:idx val="6"/>
              <c:layout>
                <c:manualLayout>
                  <c:x val="6.1965509845653979E-2"/>
                  <c:y val="6.2705532956201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15-4661-8DE7-6D589AD1C8F4}"/>
                </c:ext>
              </c:extLst>
            </c:dLbl>
            <c:spPr>
              <a:noFill/>
              <a:ln>
                <a:noFill/>
              </a:ln>
              <a:effectLst/>
            </c:spPr>
            <c:txPr>
              <a:bodyPr wrap="square" lIns="38100" tIns="19050" rIns="38100" bIns="19050" anchor="ctr">
                <a:spAutoFit/>
              </a:bodyPr>
              <a:lstStyle/>
              <a:p>
                <a:pPr>
                  <a:defRPr sz="1400" b="1">
                    <a:solidFill>
                      <a:srgbClr val="C00000"/>
                    </a:solidFill>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הכנסת היא גוף משמעותי ומשפיע במדינה</c:v>
                </c:pt>
                <c:pt idx="1">
                  <c:v>הכנסת לוקחת חלק באירועים משמעותיים שקורים במדינת ישראל מאז הקמתה </c:v>
                </c:pt>
                <c:pt idx="2">
                  <c:v>הכנסת משפיעה על החלטות המעצבות את פני האומה</c:v>
                </c:pt>
                <c:pt idx="3">
                  <c:v>הכנסת היא גוף הפועל לשמירת ערכי הדמוקרטיה בישראל </c:v>
                </c:pt>
                <c:pt idx="4">
                  <c:v>הכנסת נותנת אפשרות ביטוי לקבוצות השונות במדינת ישראל</c:v>
                </c:pt>
                <c:pt idx="5">
                  <c:v>הכנסת מסייעת לליבון מחלוקות והגעה לקונצנזוס בכל הנוגע למתרחש במדינה</c:v>
                </c:pt>
                <c:pt idx="6">
                  <c:v>הכנסת תורמת לאחדות העם</c:v>
                </c:pt>
              </c:strCache>
            </c:strRef>
          </c:cat>
          <c:val>
            <c:numRef>
              <c:f>Sheet1!$C$2:$C$8</c:f>
              <c:numCache>
                <c:formatCode>###0%</c:formatCode>
                <c:ptCount val="7"/>
                <c:pt idx="0">
                  <c:v>0.60701754385964912</c:v>
                </c:pt>
                <c:pt idx="1">
                  <c:v>0.50526315789473686</c:v>
                </c:pt>
                <c:pt idx="2">
                  <c:v>0.53333333333333333</c:v>
                </c:pt>
                <c:pt idx="3">
                  <c:v>0.32280701754385965</c:v>
                </c:pt>
                <c:pt idx="4">
                  <c:v>0.2982456140350877</c:v>
                </c:pt>
                <c:pt idx="5">
                  <c:v>0.16491228070175437</c:v>
                </c:pt>
                <c:pt idx="6">
                  <c:v>0.10526315789473684</c:v>
                </c:pt>
              </c:numCache>
            </c:numRef>
          </c:val>
          <c:extLst>
            <c:ext xmlns:c16="http://schemas.microsoft.com/office/drawing/2014/chart" uri="{C3380CC4-5D6E-409C-BE32-E72D297353CC}">
              <c16:uniqueId val="{00000000-D715-4661-8DE7-6D589AD1C8F4}"/>
            </c:ext>
          </c:extLst>
        </c:ser>
        <c:dLbls>
          <c:showLegendKey val="0"/>
          <c:showVal val="1"/>
          <c:showCatName val="0"/>
          <c:showSerName val="0"/>
          <c:showPercent val="0"/>
          <c:showBubbleSize val="0"/>
        </c:dLbls>
        <c:axId val="696440488"/>
        <c:axId val="696445192"/>
      </c:radarChart>
      <c:catAx>
        <c:axId val="696440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e-IL"/>
          </a:p>
        </c:txPr>
        <c:crossAx val="696445192"/>
        <c:crosses val="autoZero"/>
        <c:auto val="1"/>
        <c:lblAlgn val="ctr"/>
        <c:lblOffset val="100"/>
        <c:noMultiLvlLbl val="0"/>
      </c:catAx>
      <c:valAx>
        <c:axId val="696445192"/>
        <c:scaling>
          <c:orientation val="minMax"/>
          <c:max val="0.7500000000000001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6440488"/>
        <c:crosses val="autoZero"/>
        <c:crossBetween val="between"/>
        <c:majorUnit val="0.2"/>
      </c:valAx>
      <c:spPr>
        <a:noFill/>
        <a:ln>
          <a:noFill/>
        </a:ln>
        <a:effectLst/>
      </c:spPr>
    </c:plotArea>
    <c:legend>
      <c:legendPos val="r"/>
      <c:layout>
        <c:manualLayout>
          <c:xMode val="edge"/>
          <c:yMode val="edge"/>
          <c:x val="0.86265447985424104"/>
          <c:y val="4.6190733823748054E-2"/>
          <c:w val="0.1373455201457589"/>
          <c:h val="0.24568916984922246"/>
        </c:manualLayout>
      </c:layout>
      <c:overlay val="0"/>
      <c:txPr>
        <a:bodyPr/>
        <a:lstStyle/>
        <a:p>
          <a:pPr rtl="0">
            <a:defRPr sz="1400" b="1">
              <a:solidFill>
                <a:schemeClr val="bg1">
                  <a:lumMod val="50000"/>
                </a:schemeClr>
              </a:solidFill>
            </a:defRPr>
          </a:pPr>
          <a:endParaRPr lang="he-IL"/>
        </a:p>
      </c:txPr>
    </c:legend>
    <c:plotVisOnly val="1"/>
    <c:dispBlanksAs val="gap"/>
    <c:showDLblsOverMax val="0"/>
  </c:chart>
  <c:spPr>
    <a:noFill/>
    <a:ln>
      <a:noFill/>
    </a:ln>
    <a:effectLst/>
  </c:spPr>
  <c:txPr>
    <a:bodyPr/>
    <a:lstStyle/>
    <a:p>
      <a:pPr>
        <a:defRPr/>
      </a:pPr>
      <a:endParaRPr lang="he-IL"/>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09666874620766"/>
          <c:y val="2.5087102021454831E-2"/>
          <c:w val="0.57290333125379234"/>
          <c:h val="0.96650166844717023"/>
        </c:manualLayout>
      </c:layout>
      <c:barChart>
        <c:barDir val="bar"/>
        <c:grouping val="clustered"/>
        <c:varyColors val="0"/>
        <c:ser>
          <c:idx val="0"/>
          <c:order val="0"/>
          <c:tx>
            <c:strRef>
              <c:f>גיליון1!$B$1</c:f>
              <c:strCache>
                <c:ptCount val="1"/>
                <c:pt idx="0">
                  <c:v>נחשפים</c:v>
                </c:pt>
              </c:strCache>
            </c:strRef>
          </c:tx>
          <c:spPr>
            <a:solidFill>
              <a:srgbClr val="00B050"/>
            </a:solidFill>
            <a:ln>
              <a:noFill/>
            </a:ln>
            <a:effectLst/>
          </c:spPr>
          <c:invertIfNegative val="0"/>
          <c:dPt>
            <c:idx val="15"/>
            <c:invertIfNegative val="0"/>
            <c:bubble3D val="0"/>
            <c:spPr>
              <a:solidFill>
                <a:srgbClr val="00B050"/>
              </a:solidFill>
              <a:ln>
                <a:noFill/>
              </a:ln>
              <a:effectLst/>
            </c:spPr>
            <c:extLst>
              <c:ext xmlns:c16="http://schemas.microsoft.com/office/drawing/2014/chart" uri="{C3380CC4-5D6E-409C-BE32-E72D297353CC}">
                <c16:uniqueId val="{00000001-CE60-49A3-B236-C637BE943E7A}"/>
              </c:ext>
            </c:extLst>
          </c:dPt>
          <c:dPt>
            <c:idx val="16"/>
            <c:invertIfNegative val="0"/>
            <c:bubble3D val="0"/>
            <c:spPr>
              <a:solidFill>
                <a:srgbClr val="00B050"/>
              </a:solidFill>
              <a:ln>
                <a:noFill/>
              </a:ln>
              <a:effectLst/>
            </c:spPr>
            <c:extLst>
              <c:ext xmlns:c16="http://schemas.microsoft.com/office/drawing/2014/chart" uri="{C3380CC4-5D6E-409C-BE32-E72D297353CC}">
                <c16:uniqueId val="{00000000-CE60-49A3-B236-C637BE943E7A}"/>
              </c:ext>
            </c:extLst>
          </c:dPt>
          <c:dPt>
            <c:idx val="18"/>
            <c:invertIfNegative val="0"/>
            <c:bubble3D val="0"/>
            <c:spPr>
              <a:solidFill>
                <a:srgbClr val="00B050"/>
              </a:solidFill>
              <a:ln>
                <a:noFill/>
              </a:ln>
              <a:effectLst/>
            </c:spPr>
            <c:extLst>
              <c:ext xmlns:c16="http://schemas.microsoft.com/office/drawing/2014/chart" uri="{C3380CC4-5D6E-409C-BE32-E72D297353CC}">
                <c16:uniqueId val="{00000004-CC51-4E98-93FC-E3B29E2882AC}"/>
              </c:ext>
            </c:extLst>
          </c:dPt>
          <c:dLbls>
            <c:spPr>
              <a:noFill/>
              <a:ln>
                <a:noFill/>
              </a:ln>
              <a:effectLst/>
            </c:spPr>
            <c:txPr>
              <a:bodyPr rot="0" spcFirstLastPara="1" vertOverflow="ellipsis" vert="horz" wrap="square" anchor="ctr" anchorCtr="1"/>
              <a:lstStyle/>
              <a:p>
                <a:pPr>
                  <a:defRPr sz="1400" b="1" i="0" u="none" strike="noStrike" kern="1200" baseline="0">
                    <a:solidFill>
                      <a:srgbClr val="00B050"/>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גיליון1!$A$2:$A$14</c:f>
              <c:strCache>
                <c:ptCount val="13"/>
                <c:pt idx="0">
                  <c:v>חקיקה | חוקים ספציפיים</c:v>
                </c:pt>
                <c:pt idx="1">
                  <c:v>מלחמות ומבצעים צבאיים אחרים</c:v>
                </c:pt>
                <c:pt idx="2">
                  <c:v>הסכמי שלום כולל גם את הסכם אוסלו</c:v>
                </c:pt>
                <c:pt idx="3">
                  <c:v>ההתנתקות מעזה</c:v>
                </c:pt>
                <c:pt idx="4">
                  <c:v>הקמת המדינה | הכרזת המדינה | הכרזת העצמאות</c:v>
                </c:pt>
                <c:pt idx="5">
                  <c:v>ביקור סאדאת בישראל</c:v>
                </c:pt>
                <c:pt idx="6">
                  <c:v>ארוע הדלקת המשואות וחגיגות יום העצמאות</c:v>
                </c:pt>
                <c:pt idx="7">
                  <c:v>טקסים ממלכתיים נוספים</c:v>
                </c:pt>
                <c:pt idx="8">
                  <c:v>פינוי שטחים אחרים</c:v>
                </c:pt>
                <c:pt idx="9">
                  <c:v>התמודדות עם השלכות רצח רבין</c:v>
                </c:pt>
                <c:pt idx="10">
                  <c:v>אירוח ראשי ממשלה ואחמים אחרים מחול</c:v>
                </c:pt>
                <c:pt idx="11">
                  <c:v>לא יודע</c:v>
                </c:pt>
                <c:pt idx="12">
                  <c:v>אחר</c:v>
                </c:pt>
              </c:strCache>
            </c:strRef>
          </c:cat>
          <c:val>
            <c:numRef>
              <c:f>גיליון1!$B$2:$B$14</c:f>
              <c:numCache>
                <c:formatCode>###0%</c:formatCode>
                <c:ptCount val="13"/>
                <c:pt idx="0">
                  <c:v>0.2857142857142857</c:v>
                </c:pt>
                <c:pt idx="1">
                  <c:v>0.28110599078341014</c:v>
                </c:pt>
                <c:pt idx="2">
                  <c:v>0.26700000000000002</c:v>
                </c:pt>
                <c:pt idx="3">
                  <c:v>0.18</c:v>
                </c:pt>
                <c:pt idx="4">
                  <c:v>9.6774193548387094E-2</c:v>
                </c:pt>
                <c:pt idx="5">
                  <c:v>8.3000000000000004E-2</c:v>
                </c:pt>
                <c:pt idx="6">
                  <c:v>8.294930875576037E-2</c:v>
                </c:pt>
                <c:pt idx="7">
                  <c:v>7.3732718894009217E-2</c:v>
                </c:pt>
                <c:pt idx="8">
                  <c:v>4.1474654377880185E-2</c:v>
                </c:pt>
                <c:pt idx="9">
                  <c:v>4.1474654377880185E-2</c:v>
                </c:pt>
                <c:pt idx="10">
                  <c:v>3.6866359447004608E-2</c:v>
                </c:pt>
                <c:pt idx="11">
                  <c:v>0.1152073732718894</c:v>
                </c:pt>
                <c:pt idx="12">
                  <c:v>0.41899999999999998</c:v>
                </c:pt>
              </c:numCache>
            </c:numRef>
          </c:val>
          <c:extLst>
            <c:ext xmlns:c16="http://schemas.microsoft.com/office/drawing/2014/chart" uri="{C3380CC4-5D6E-409C-BE32-E72D297353CC}">
              <c16:uniqueId val="{00000000-C514-4452-87D9-7ADE5FAD2196}"/>
            </c:ext>
          </c:extLst>
        </c:ser>
        <c:ser>
          <c:idx val="1"/>
          <c:order val="1"/>
          <c:tx>
            <c:strRef>
              <c:f>גיליון1!$C$1</c:f>
              <c:strCache>
                <c:ptCount val="1"/>
                <c:pt idx="0">
                  <c:v>לא נחשפים</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גיליון1!$A$2:$A$14</c:f>
              <c:strCache>
                <c:ptCount val="13"/>
                <c:pt idx="0">
                  <c:v>חקיקה | חוקים ספציפיים</c:v>
                </c:pt>
                <c:pt idx="1">
                  <c:v>מלחמות ומבצעים צבאיים אחרים</c:v>
                </c:pt>
                <c:pt idx="2">
                  <c:v>הסכמי שלום כולל גם את הסכם אוסלו</c:v>
                </c:pt>
                <c:pt idx="3">
                  <c:v>ההתנתקות מעזה</c:v>
                </c:pt>
                <c:pt idx="4">
                  <c:v>הקמת המדינה | הכרזת המדינה | הכרזת העצמאות</c:v>
                </c:pt>
                <c:pt idx="5">
                  <c:v>ביקור סאדאת בישראל</c:v>
                </c:pt>
                <c:pt idx="6">
                  <c:v>ארוע הדלקת המשואות וחגיגות יום העצמאות</c:v>
                </c:pt>
                <c:pt idx="7">
                  <c:v>טקסים ממלכתיים נוספים</c:v>
                </c:pt>
                <c:pt idx="8">
                  <c:v>פינוי שטחים אחרים</c:v>
                </c:pt>
                <c:pt idx="9">
                  <c:v>התמודדות עם השלכות רצח רבין</c:v>
                </c:pt>
                <c:pt idx="10">
                  <c:v>אירוח ראשי ממשלה ואחמים אחרים מחול</c:v>
                </c:pt>
                <c:pt idx="11">
                  <c:v>לא יודע</c:v>
                </c:pt>
                <c:pt idx="12">
                  <c:v>אחר</c:v>
                </c:pt>
              </c:strCache>
            </c:strRef>
          </c:cat>
          <c:val>
            <c:numRef>
              <c:f>גיליון1!$C$2:$C$14</c:f>
              <c:numCache>
                <c:formatCode>###0%</c:formatCode>
                <c:ptCount val="13"/>
                <c:pt idx="0">
                  <c:v>0.256140350877193</c:v>
                </c:pt>
                <c:pt idx="1">
                  <c:v>0.21052631578947367</c:v>
                </c:pt>
                <c:pt idx="2">
                  <c:v>0.14035087719298245</c:v>
                </c:pt>
                <c:pt idx="3">
                  <c:v>8.0701754385964913E-2</c:v>
                </c:pt>
                <c:pt idx="4">
                  <c:v>6.3157894736842107E-2</c:v>
                </c:pt>
                <c:pt idx="5">
                  <c:v>3.8596491228070177E-2</c:v>
                </c:pt>
                <c:pt idx="6">
                  <c:v>5.2631578947368418E-2</c:v>
                </c:pt>
                <c:pt idx="7">
                  <c:v>8.0701754385964913E-2</c:v>
                </c:pt>
                <c:pt idx="8">
                  <c:v>3.5087719298245612E-2</c:v>
                </c:pt>
                <c:pt idx="9">
                  <c:v>4.5614035087719301E-2</c:v>
                </c:pt>
                <c:pt idx="10">
                  <c:v>4.5614035087719301E-2</c:v>
                </c:pt>
                <c:pt idx="11">
                  <c:v>0.25600000000000001</c:v>
                </c:pt>
                <c:pt idx="12">
                  <c:v>0.32982456140350874</c:v>
                </c:pt>
              </c:numCache>
            </c:numRef>
          </c:val>
          <c:extLst>
            <c:ext xmlns:c16="http://schemas.microsoft.com/office/drawing/2014/chart" uri="{C3380CC4-5D6E-409C-BE32-E72D297353CC}">
              <c16:uniqueId val="{00000006-0D96-4879-B327-FAB5CDDFF9F4}"/>
            </c:ext>
          </c:extLst>
        </c:ser>
        <c:dLbls>
          <c:showLegendKey val="0"/>
          <c:showVal val="0"/>
          <c:showCatName val="0"/>
          <c:showSerName val="0"/>
          <c:showPercent val="0"/>
          <c:showBubbleSize val="0"/>
        </c:dLbls>
        <c:gapWidth val="120"/>
        <c:overlap val="-20"/>
        <c:axId val="696458128"/>
        <c:axId val="696453424"/>
      </c:barChart>
      <c:catAx>
        <c:axId val="696458128"/>
        <c:scaling>
          <c:orientation val="maxMin"/>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rtl="1">
              <a:defRPr sz="1400" b="1" i="0" u="none" strike="noStrike" kern="1200" baseline="0">
                <a:solidFill>
                  <a:schemeClr val="tx1">
                    <a:lumMod val="50000"/>
                    <a:lumOff val="50000"/>
                  </a:schemeClr>
                </a:solidFill>
                <a:latin typeface="+mn-lt"/>
                <a:ea typeface="+mn-ea"/>
                <a:cs typeface="+mn-cs"/>
              </a:defRPr>
            </a:pPr>
            <a:endParaRPr lang="he-IL"/>
          </a:p>
        </c:txPr>
        <c:crossAx val="696453424"/>
        <c:crosses val="autoZero"/>
        <c:auto val="1"/>
        <c:lblAlgn val="ctr"/>
        <c:lblOffset val="100"/>
        <c:noMultiLvlLbl val="0"/>
      </c:catAx>
      <c:valAx>
        <c:axId val="696453424"/>
        <c:scaling>
          <c:orientation val="minMax"/>
          <c:max val="1"/>
        </c:scaling>
        <c:delete val="1"/>
        <c:axPos val="t"/>
        <c:numFmt formatCode="###0%" sourceLinked="1"/>
        <c:majorTickMark val="out"/>
        <c:minorTickMark val="none"/>
        <c:tickLblPos val="nextTo"/>
        <c:crossAx val="69645812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2991990788902E-2"/>
          <c:y val="0.1070736822173117"/>
          <c:w val="0.88698604195493413"/>
          <c:h val="0.56843787133526968"/>
        </c:manualLayout>
      </c:layout>
      <c:barChart>
        <c:barDir val="col"/>
        <c:grouping val="clustered"/>
        <c:varyColors val="0"/>
        <c:ser>
          <c:idx val="0"/>
          <c:order val="0"/>
          <c:tx>
            <c:strRef>
              <c:f>גיליון1!$B$1</c:f>
              <c:strCache>
                <c:ptCount val="1"/>
                <c:pt idx="0">
                  <c:v>נחשפים
N=217</c:v>
                </c:pt>
              </c:strCache>
            </c:strRef>
          </c:tx>
          <c:spPr>
            <a:solidFill>
              <a:srgbClr val="00B050"/>
            </a:solidFill>
            <a:ln>
              <a:noFill/>
            </a:ln>
            <a:effectLst/>
          </c:spPr>
          <c:invertIfNegative val="0"/>
          <c:dPt>
            <c:idx val="8"/>
            <c:invertIfNegative val="0"/>
            <c:bubble3D val="0"/>
            <c:spPr>
              <a:solidFill>
                <a:srgbClr val="00B050"/>
              </a:solidFill>
              <a:ln>
                <a:noFill/>
              </a:ln>
              <a:effectLst/>
            </c:spPr>
            <c:extLst>
              <c:ext xmlns:c16="http://schemas.microsoft.com/office/drawing/2014/chart" uri="{C3380CC4-5D6E-409C-BE32-E72D297353CC}">
                <c16:uniqueId val="{00000000-CC39-4949-A656-E9D7551F1C76}"/>
              </c:ext>
            </c:extLst>
          </c:dPt>
          <c:dPt>
            <c:idx val="9"/>
            <c:invertIfNegative val="0"/>
            <c:bubble3D val="0"/>
            <c:spPr>
              <a:solidFill>
                <a:srgbClr val="00B050"/>
              </a:solidFill>
              <a:ln>
                <a:noFill/>
              </a:ln>
              <a:effectLst/>
            </c:spPr>
            <c:extLst>
              <c:ext xmlns:c16="http://schemas.microsoft.com/office/drawing/2014/chart" uri="{C3380CC4-5D6E-409C-BE32-E72D297353CC}">
                <c16:uniqueId val="{00000001-CC39-4949-A656-E9D7551F1C76}"/>
              </c:ext>
            </c:extLst>
          </c:dPt>
          <c:dLbls>
            <c:spPr>
              <a:noFill/>
              <a:ln>
                <a:noFill/>
              </a:ln>
              <a:effectLst/>
            </c:spPr>
            <c:txPr>
              <a:bodyPr rot="0" spcFirstLastPara="1" vertOverflow="ellipsis" vert="horz" wrap="square" anchor="ctr" anchorCtr="1"/>
              <a:lstStyle/>
              <a:p>
                <a:pPr>
                  <a:defRPr sz="1400" b="1" i="0" u="none" strike="noStrike" kern="1200" baseline="0">
                    <a:solidFill>
                      <a:srgbClr val="00B050"/>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גיליון1!$A$2:$A$11</c:f>
              <c:strCache>
                <c:ptCount val="10"/>
                <c:pt idx="0">
                  <c:v>ההתנתקות מעזה</c:v>
                </c:pt>
                <c:pt idx="1">
                  <c:v>ביקור סאדאת בישראל</c:v>
                </c:pt>
                <c:pt idx="2">
                  <c:v>הסכם השילומים עם גרמניה</c:v>
                </c:pt>
                <c:pt idx="3">
                  <c:v>בחירת נשיא המדינה הראשון</c:v>
                </c:pt>
                <c:pt idx="4">
                  <c:v>סיפוח רמת הגולן</c:v>
                </c:pt>
                <c:pt idx="5">
                  <c:v>התמודדות עם השלכות רצח רבין</c:v>
                </c:pt>
                <c:pt idx="6">
                  <c:v>מלחמת יום כיפור</c:v>
                </c:pt>
                <c:pt idx="7">
                  <c:v>משפט אייכמן</c:v>
                </c:pt>
                <c:pt idx="8">
                  <c:v>לא יודע</c:v>
                </c:pt>
                <c:pt idx="9">
                  <c:v>כנסת ישראל לא הייתה מעורבת באף אחד מהאירועים הללו</c:v>
                </c:pt>
              </c:strCache>
            </c:strRef>
          </c:cat>
          <c:val>
            <c:numRef>
              <c:f>גיליון1!$B$2:$B$11</c:f>
              <c:numCache>
                <c:formatCode>###0%</c:formatCode>
                <c:ptCount val="10"/>
                <c:pt idx="0">
                  <c:v>0.78800000000000003</c:v>
                </c:pt>
                <c:pt idx="1">
                  <c:v>0.67300000000000004</c:v>
                </c:pt>
                <c:pt idx="2">
                  <c:v>0.58099999999999996</c:v>
                </c:pt>
                <c:pt idx="3">
                  <c:v>0.56699999999999995</c:v>
                </c:pt>
                <c:pt idx="4">
                  <c:v>0.56200000000000006</c:v>
                </c:pt>
                <c:pt idx="5">
                  <c:v>0.48399999999999999</c:v>
                </c:pt>
                <c:pt idx="6">
                  <c:v>0.47899999999999998</c:v>
                </c:pt>
                <c:pt idx="7">
                  <c:v>0.46100000000000002</c:v>
                </c:pt>
                <c:pt idx="8">
                  <c:v>5.5299539170506916E-2</c:v>
                </c:pt>
                <c:pt idx="9">
                  <c:v>1.3824884792626729E-2</c:v>
                </c:pt>
              </c:numCache>
            </c:numRef>
          </c:val>
          <c:extLst>
            <c:ext xmlns:c16="http://schemas.microsoft.com/office/drawing/2014/chart" uri="{C3380CC4-5D6E-409C-BE32-E72D297353CC}">
              <c16:uniqueId val="{00000000-C514-4452-87D9-7ADE5FAD2196}"/>
            </c:ext>
          </c:extLst>
        </c:ser>
        <c:ser>
          <c:idx val="1"/>
          <c:order val="1"/>
          <c:tx>
            <c:strRef>
              <c:f>גיליון1!$C$1</c:f>
              <c:strCache>
                <c:ptCount val="1"/>
                <c:pt idx="0">
                  <c:v>לא נחשפים
N=285</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גיליון1!$A$2:$A$11</c:f>
              <c:strCache>
                <c:ptCount val="10"/>
                <c:pt idx="0">
                  <c:v>ההתנתקות מעזה</c:v>
                </c:pt>
                <c:pt idx="1">
                  <c:v>ביקור סאדאת בישראל</c:v>
                </c:pt>
                <c:pt idx="2">
                  <c:v>הסכם השילומים עם גרמניה</c:v>
                </c:pt>
                <c:pt idx="3">
                  <c:v>בחירת נשיא המדינה הראשון</c:v>
                </c:pt>
                <c:pt idx="4">
                  <c:v>סיפוח רמת הגולן</c:v>
                </c:pt>
                <c:pt idx="5">
                  <c:v>התמודדות עם השלכות רצח רבין</c:v>
                </c:pt>
                <c:pt idx="6">
                  <c:v>מלחמת יום כיפור</c:v>
                </c:pt>
                <c:pt idx="7">
                  <c:v>משפט אייכמן</c:v>
                </c:pt>
                <c:pt idx="8">
                  <c:v>לא יודע</c:v>
                </c:pt>
                <c:pt idx="9">
                  <c:v>כנסת ישראל לא הייתה מעורבת באף אחד מהאירועים הללו</c:v>
                </c:pt>
              </c:strCache>
            </c:strRef>
          </c:cat>
          <c:val>
            <c:numRef>
              <c:f>גיליון1!$C$2:$C$11</c:f>
              <c:numCache>
                <c:formatCode>###0%</c:formatCode>
                <c:ptCount val="10"/>
                <c:pt idx="0">
                  <c:v>0.67368421052631577</c:v>
                </c:pt>
                <c:pt idx="1">
                  <c:v>0.50526315789473686</c:v>
                </c:pt>
                <c:pt idx="2">
                  <c:v>0.44912280701754381</c:v>
                </c:pt>
                <c:pt idx="3">
                  <c:v>0.43157894736842112</c:v>
                </c:pt>
                <c:pt idx="4">
                  <c:v>0.41754385964912283</c:v>
                </c:pt>
                <c:pt idx="5">
                  <c:v>0.38947368421052631</c:v>
                </c:pt>
                <c:pt idx="6">
                  <c:v>0.3789473684210527</c:v>
                </c:pt>
                <c:pt idx="7">
                  <c:v>0.32982456140350874</c:v>
                </c:pt>
                <c:pt idx="8">
                  <c:v>0.161</c:v>
                </c:pt>
                <c:pt idx="9">
                  <c:v>2.1052631578947368E-2</c:v>
                </c:pt>
              </c:numCache>
            </c:numRef>
          </c:val>
          <c:extLst>
            <c:ext xmlns:c16="http://schemas.microsoft.com/office/drawing/2014/chart" uri="{C3380CC4-5D6E-409C-BE32-E72D297353CC}">
              <c16:uniqueId val="{00000004-A085-452D-B845-9A2F26BB3060}"/>
            </c:ext>
          </c:extLst>
        </c:ser>
        <c:dLbls>
          <c:showLegendKey val="0"/>
          <c:showVal val="0"/>
          <c:showCatName val="0"/>
          <c:showSerName val="0"/>
          <c:showPercent val="0"/>
          <c:showBubbleSize val="0"/>
        </c:dLbls>
        <c:gapWidth val="120"/>
        <c:overlap val="-20"/>
        <c:axId val="696458912"/>
        <c:axId val="696452640"/>
      </c:barChart>
      <c:catAx>
        <c:axId val="69645891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808080"/>
                </a:solidFill>
                <a:latin typeface="+mn-lt"/>
                <a:ea typeface="+mn-ea"/>
                <a:cs typeface="+mn-cs"/>
              </a:defRPr>
            </a:pPr>
            <a:endParaRPr lang="he-IL"/>
          </a:p>
        </c:txPr>
        <c:crossAx val="696452640"/>
        <c:crosses val="autoZero"/>
        <c:auto val="1"/>
        <c:lblAlgn val="ctr"/>
        <c:lblOffset val="100"/>
        <c:noMultiLvlLbl val="0"/>
      </c:catAx>
      <c:valAx>
        <c:axId val="696452640"/>
        <c:scaling>
          <c:orientation val="minMax"/>
          <c:max val="1"/>
        </c:scaling>
        <c:delete val="1"/>
        <c:axPos val="l"/>
        <c:numFmt formatCode="###0%" sourceLinked="1"/>
        <c:majorTickMark val="out"/>
        <c:minorTickMark val="none"/>
        <c:tickLblPos val="none"/>
        <c:crossAx val="696458912"/>
        <c:crosses val="autoZero"/>
        <c:crossBetween val="between"/>
      </c:valAx>
      <c:spPr>
        <a:noFill/>
        <a:ln w="25400">
          <a:noFill/>
        </a:ln>
        <a:effectLst/>
      </c:spPr>
    </c:plotArea>
    <c:legend>
      <c:legendPos val="r"/>
      <c:legendEntry>
        <c:idx val="0"/>
        <c:txPr>
          <a:bodyPr rot="0" spcFirstLastPara="1" vertOverflow="ellipsis" vert="horz" wrap="square" anchor="ctr" anchorCtr="1"/>
          <a:lstStyle/>
          <a:p>
            <a:pPr rtl="0">
              <a:defRPr sz="1400" b="1" i="0" u="none" strike="noStrike" kern="1200" baseline="0">
                <a:solidFill>
                  <a:schemeClr val="bg1">
                    <a:lumMod val="50000"/>
                  </a:schemeClr>
                </a:solidFill>
                <a:latin typeface="+mn-lt"/>
                <a:ea typeface="+mn-ea"/>
                <a:cs typeface="+mn-cs"/>
              </a:defRPr>
            </a:pPr>
            <a:endParaRPr lang="he-IL"/>
          </a:p>
        </c:txPr>
      </c:legendEntry>
      <c:legendEntry>
        <c:idx val="1"/>
        <c:txPr>
          <a:bodyPr rot="0" spcFirstLastPara="1" vertOverflow="ellipsis" vert="horz" wrap="square" anchor="ctr" anchorCtr="1"/>
          <a:lstStyle/>
          <a:p>
            <a:pPr rtl="0">
              <a:defRPr sz="1400" b="1" i="0" u="none" strike="noStrike" kern="1200" baseline="0">
                <a:solidFill>
                  <a:schemeClr val="bg1">
                    <a:lumMod val="50000"/>
                  </a:schemeClr>
                </a:solidFill>
                <a:latin typeface="+mn-lt"/>
                <a:ea typeface="+mn-ea"/>
                <a:cs typeface="+mn-cs"/>
              </a:defRPr>
            </a:pPr>
            <a:endParaRPr lang="he-IL"/>
          </a:p>
        </c:txPr>
      </c:legendEntry>
      <c:layout>
        <c:manualLayout>
          <c:xMode val="edge"/>
          <c:yMode val="edge"/>
          <c:x val="0.89579783342976327"/>
          <c:y val="3.1117202797426313E-2"/>
          <c:w val="9.7330635701372292E-2"/>
          <c:h val="0.2021157069297880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he-IL"/>
        </a:p>
      </c:txPr>
    </c:legend>
    <c:plotVisOnly val="1"/>
    <c:dispBlanksAs val="gap"/>
    <c:showDLblsOverMax val="0"/>
  </c:chart>
  <c:spPr>
    <a:noFill/>
    <a:ln w="9525" cap="flat" cmpd="sng" algn="ctr">
      <a:noFill/>
      <a:prstDash val="solid"/>
    </a:ln>
    <a:effectLst/>
  </c:spPr>
  <c:txPr>
    <a:bodyPr/>
    <a:lstStyle/>
    <a:p>
      <a:pPr>
        <a:defRPr sz="1800"/>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553876040995466E-3"/>
          <c:y val="5.4280679688958812E-2"/>
          <c:w val="0.68675788226228984"/>
          <c:h val="0.7525918259265818"/>
        </c:manualLayout>
      </c:layout>
      <c:barChart>
        <c:barDir val="col"/>
        <c:grouping val="percentStacked"/>
        <c:varyColors val="0"/>
        <c:ser>
          <c:idx val="0"/>
          <c:order val="0"/>
          <c:tx>
            <c:strRef>
              <c:f>גיליון1!$B$1</c:f>
              <c:strCache>
                <c:ptCount val="1"/>
                <c:pt idx="0">
                  <c:v>כלל לא</c:v>
                </c:pt>
              </c:strCache>
            </c:strRef>
          </c:tx>
          <c:spPr>
            <a:solidFill>
              <a:srgbClr val="C00000"/>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גיליון1!$B$2:$B$3</c:f>
              <c:numCache>
                <c:formatCode>###0%</c:formatCode>
                <c:ptCount val="2"/>
                <c:pt idx="0">
                  <c:v>0.1152073732718894</c:v>
                </c:pt>
                <c:pt idx="1">
                  <c:v>0.12631578947368421</c:v>
                </c:pt>
              </c:numCache>
            </c:numRef>
          </c:val>
          <c:extLst>
            <c:ext xmlns:c16="http://schemas.microsoft.com/office/drawing/2014/chart" uri="{C3380CC4-5D6E-409C-BE32-E72D297353CC}">
              <c16:uniqueId val="{00000000-AB76-44FC-ACCD-1BCDAA6C5219}"/>
            </c:ext>
          </c:extLst>
        </c:ser>
        <c:ser>
          <c:idx val="1"/>
          <c:order val="1"/>
          <c:tx>
            <c:strRef>
              <c:f>גיליון1!$C$1</c:f>
              <c:strCache>
                <c:ptCount val="1"/>
                <c:pt idx="0">
                  <c:v>במידה מועטה</c:v>
                </c:pt>
              </c:strCache>
            </c:strRef>
          </c:tx>
          <c:spPr>
            <a:solidFill>
              <a:srgbClr val="C00000">
                <a:alpha val="50196"/>
              </a:srgbClr>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גיליון1!$C$2:$C$3</c:f>
              <c:numCache>
                <c:formatCode>###0%</c:formatCode>
                <c:ptCount val="2"/>
                <c:pt idx="0">
                  <c:v>0.29493087557603687</c:v>
                </c:pt>
                <c:pt idx="1">
                  <c:v>0.32280701754385965</c:v>
                </c:pt>
              </c:numCache>
            </c:numRef>
          </c:val>
          <c:extLst>
            <c:ext xmlns:c16="http://schemas.microsoft.com/office/drawing/2014/chart" uri="{C3380CC4-5D6E-409C-BE32-E72D297353CC}">
              <c16:uniqueId val="{00000001-AB76-44FC-ACCD-1BCDAA6C5219}"/>
            </c:ext>
          </c:extLst>
        </c:ser>
        <c:ser>
          <c:idx val="2"/>
          <c:order val="2"/>
          <c:tx>
            <c:strRef>
              <c:f>גיליון1!$D$1</c:f>
              <c:strCache>
                <c:ptCount val="1"/>
                <c:pt idx="0">
                  <c:v>במידה רבה</c:v>
                </c:pt>
              </c:strCache>
            </c:strRef>
          </c:tx>
          <c:spPr>
            <a:solidFill>
              <a:srgbClr val="00B050">
                <a:alpha val="50196"/>
              </a:srgbClr>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גיליון1!$D$2:$D$3</c:f>
              <c:numCache>
                <c:formatCode>###0%</c:formatCode>
                <c:ptCount val="2"/>
                <c:pt idx="0">
                  <c:v>0.44700460829493088</c:v>
                </c:pt>
                <c:pt idx="1">
                  <c:v>0.44210526315789472</c:v>
                </c:pt>
              </c:numCache>
            </c:numRef>
          </c:val>
          <c:extLst>
            <c:ext xmlns:c16="http://schemas.microsoft.com/office/drawing/2014/chart" uri="{C3380CC4-5D6E-409C-BE32-E72D297353CC}">
              <c16:uniqueId val="{00000002-AB76-44FC-ACCD-1BCDAA6C5219}"/>
            </c:ext>
          </c:extLst>
        </c:ser>
        <c:ser>
          <c:idx val="3"/>
          <c:order val="3"/>
          <c:tx>
            <c:strRef>
              <c:f>גיליון1!$E$1</c:f>
              <c:strCache>
                <c:ptCount val="1"/>
                <c:pt idx="0">
                  <c:v>במידה רבה מאוד</c:v>
                </c:pt>
              </c:strCache>
            </c:strRef>
          </c:tx>
          <c:spPr>
            <a:solidFill>
              <a:srgbClr val="00B050"/>
            </a:solidFill>
            <a:ln w="15875">
              <a:solidFill>
                <a:schemeClr val="bg1"/>
              </a:solidFill>
            </a:ln>
            <a:effectLst/>
          </c:spPr>
          <c:invertIfNegative val="0"/>
          <c:dPt>
            <c:idx val="0"/>
            <c:invertIfNegative val="0"/>
            <c:bubble3D val="0"/>
            <c:spPr>
              <a:solidFill>
                <a:srgbClr val="00B050"/>
              </a:solidFill>
              <a:ln w="15875">
                <a:solidFill>
                  <a:schemeClr val="bg1"/>
                </a:solidFill>
              </a:ln>
              <a:effectLst/>
            </c:spPr>
            <c:extLst>
              <c:ext xmlns:c16="http://schemas.microsoft.com/office/drawing/2014/chart" uri="{C3380CC4-5D6E-409C-BE32-E72D297353CC}">
                <c16:uniqueId val="{00000004-AB76-44FC-ACCD-1BCDAA6C5219}"/>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גיליון1!$E$2:$E$3</c:f>
              <c:numCache>
                <c:formatCode>###0%</c:formatCode>
                <c:ptCount val="2"/>
                <c:pt idx="0">
                  <c:v>0.14285714285714285</c:v>
                </c:pt>
                <c:pt idx="1">
                  <c:v>0.10877192982456141</c:v>
                </c:pt>
              </c:numCache>
            </c:numRef>
          </c:val>
          <c:extLst>
            <c:ext xmlns:c16="http://schemas.microsoft.com/office/drawing/2014/chart" uri="{C3380CC4-5D6E-409C-BE32-E72D297353CC}">
              <c16:uniqueId val="{00000005-AB76-44FC-ACCD-1BCDAA6C5219}"/>
            </c:ext>
          </c:extLst>
        </c:ser>
        <c:dLbls>
          <c:dLblPos val="ctr"/>
          <c:showLegendKey val="0"/>
          <c:showVal val="1"/>
          <c:showCatName val="0"/>
          <c:showSerName val="0"/>
          <c:showPercent val="0"/>
          <c:showBubbleSize val="0"/>
        </c:dLbls>
        <c:gapWidth val="150"/>
        <c:overlap val="100"/>
        <c:axId val="696454208"/>
        <c:axId val="696453816"/>
      </c:barChart>
      <c:catAx>
        <c:axId val="69645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he-IL"/>
          </a:p>
        </c:txPr>
        <c:crossAx val="696453816"/>
        <c:crosses val="autoZero"/>
        <c:auto val="1"/>
        <c:lblAlgn val="ctr"/>
        <c:lblOffset val="100"/>
        <c:noMultiLvlLbl val="0"/>
      </c:catAx>
      <c:valAx>
        <c:axId val="696453816"/>
        <c:scaling>
          <c:orientation val="minMax"/>
        </c:scaling>
        <c:delete val="1"/>
        <c:axPos val="l"/>
        <c:numFmt formatCode="0%" sourceLinked="1"/>
        <c:majorTickMark val="none"/>
        <c:minorTickMark val="none"/>
        <c:tickLblPos val="nextTo"/>
        <c:crossAx val="696454208"/>
        <c:crosses val="autoZero"/>
        <c:crossBetween val="between"/>
      </c:valAx>
      <c:spPr>
        <a:noFill/>
        <a:ln>
          <a:noFill/>
        </a:ln>
        <a:effectLst/>
      </c:spPr>
    </c:plotArea>
    <c:legend>
      <c:legendPos val="r"/>
      <c:layout>
        <c:manualLayout>
          <c:xMode val="edge"/>
          <c:yMode val="edge"/>
          <c:x val="0.66613487457891674"/>
          <c:y val="9.5290737016480359E-2"/>
          <c:w val="0.23011986381855007"/>
          <c:h val="0.3548706964086032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sz="1400" b="1">
          <a:solidFill>
            <a:schemeClr val="bg1"/>
          </a:solidFill>
        </a:defRPr>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707572345028258E-2"/>
          <c:y val="5.2163573496680753E-3"/>
          <c:w val="0.68675788226228984"/>
          <c:h val="0.68989845874497491"/>
        </c:manualLayout>
      </c:layout>
      <c:barChart>
        <c:barDir val="col"/>
        <c:grouping val="percentStacked"/>
        <c:varyColors val="0"/>
        <c:ser>
          <c:idx val="0"/>
          <c:order val="0"/>
          <c:tx>
            <c:strRef>
              <c:f>גיליון1!$B$1</c:f>
              <c:strCache>
                <c:ptCount val="1"/>
                <c:pt idx="0">
                  <c:v>תחושה שלילית
        1-33</c:v>
                </c:pt>
              </c:strCache>
            </c:strRef>
          </c:tx>
          <c:spPr>
            <a:solidFill>
              <a:srgbClr val="C00000"/>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גיליון1!$B$2:$B$3</c:f>
              <c:numCache>
                <c:formatCode>###0%</c:formatCode>
                <c:ptCount val="2"/>
                <c:pt idx="0">
                  <c:v>0.35483870967741937</c:v>
                </c:pt>
                <c:pt idx="1">
                  <c:v>0.34385964912280703</c:v>
                </c:pt>
              </c:numCache>
            </c:numRef>
          </c:val>
          <c:extLst>
            <c:ext xmlns:c16="http://schemas.microsoft.com/office/drawing/2014/chart" uri="{C3380CC4-5D6E-409C-BE32-E72D297353CC}">
              <c16:uniqueId val="{00000000-78AC-4930-8D0B-6762702BEF56}"/>
            </c:ext>
          </c:extLst>
        </c:ser>
        <c:ser>
          <c:idx val="1"/>
          <c:order val="1"/>
          <c:tx>
            <c:strRef>
              <c:f>גיליון1!$C$1</c:f>
              <c:strCache>
                <c:ptCount val="1"/>
                <c:pt idx="0">
                  <c:v>תחושה בינונית
      34-66</c:v>
                </c:pt>
              </c:strCache>
            </c:strRef>
          </c:tx>
          <c:spPr>
            <a:solidFill>
              <a:schemeClr val="accent2"/>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גיליון1!$C$2:$C$3</c:f>
              <c:numCache>
                <c:formatCode>###0%</c:formatCode>
                <c:ptCount val="2"/>
                <c:pt idx="0">
                  <c:v>0.43778801843317972</c:v>
                </c:pt>
                <c:pt idx="1">
                  <c:v>0.46666666666666662</c:v>
                </c:pt>
              </c:numCache>
            </c:numRef>
          </c:val>
          <c:extLst>
            <c:ext xmlns:c16="http://schemas.microsoft.com/office/drawing/2014/chart" uri="{C3380CC4-5D6E-409C-BE32-E72D297353CC}">
              <c16:uniqueId val="{00000001-78AC-4930-8D0B-6762702BEF56}"/>
            </c:ext>
          </c:extLst>
        </c:ser>
        <c:ser>
          <c:idx val="2"/>
          <c:order val="2"/>
          <c:tx>
            <c:strRef>
              <c:f>גיליון1!$D$1</c:f>
              <c:strCache>
                <c:ptCount val="1"/>
                <c:pt idx="0">
                  <c:v>תחושה חיובית
     67-100</c:v>
                </c:pt>
              </c:strCache>
            </c:strRef>
          </c:tx>
          <c:spPr>
            <a:solidFill>
              <a:srgbClr val="00B050"/>
            </a:solidFill>
            <a:ln w="15875">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נחשפים
N=217</c:v>
                </c:pt>
                <c:pt idx="1">
                  <c:v>לא נחשפים
N=285</c:v>
                </c:pt>
              </c:strCache>
            </c:strRef>
          </c:cat>
          <c:val>
            <c:numRef>
              <c:f>גיליון1!$D$2:$D$3</c:f>
              <c:numCache>
                <c:formatCode>###0%</c:formatCode>
                <c:ptCount val="2"/>
                <c:pt idx="0">
                  <c:v>0.20737327188940091</c:v>
                </c:pt>
                <c:pt idx="1">
                  <c:v>0.18947368421052635</c:v>
                </c:pt>
              </c:numCache>
            </c:numRef>
          </c:val>
          <c:extLst>
            <c:ext xmlns:c16="http://schemas.microsoft.com/office/drawing/2014/chart" uri="{C3380CC4-5D6E-409C-BE32-E72D297353CC}">
              <c16:uniqueId val="{00000002-78AC-4930-8D0B-6762702BEF56}"/>
            </c:ext>
          </c:extLst>
        </c:ser>
        <c:dLbls>
          <c:dLblPos val="ctr"/>
          <c:showLegendKey val="0"/>
          <c:showVal val="1"/>
          <c:showCatName val="0"/>
          <c:showSerName val="0"/>
          <c:showPercent val="0"/>
          <c:showBubbleSize val="0"/>
        </c:dLbls>
        <c:gapWidth val="150"/>
        <c:overlap val="100"/>
        <c:axId val="696451856"/>
        <c:axId val="696451464"/>
      </c:barChart>
      <c:catAx>
        <c:axId val="69645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he-IL"/>
          </a:p>
        </c:txPr>
        <c:crossAx val="696451464"/>
        <c:crosses val="autoZero"/>
        <c:auto val="1"/>
        <c:lblAlgn val="ctr"/>
        <c:lblOffset val="100"/>
        <c:noMultiLvlLbl val="0"/>
      </c:catAx>
      <c:valAx>
        <c:axId val="696451464"/>
        <c:scaling>
          <c:orientation val="minMax"/>
        </c:scaling>
        <c:delete val="1"/>
        <c:axPos val="l"/>
        <c:numFmt formatCode="0%" sourceLinked="1"/>
        <c:majorTickMark val="none"/>
        <c:minorTickMark val="none"/>
        <c:tickLblPos val="nextTo"/>
        <c:crossAx val="696451856"/>
        <c:crosses val="autoZero"/>
        <c:crossBetween val="between"/>
      </c:valAx>
      <c:spPr>
        <a:noFill/>
        <a:ln>
          <a:noFill/>
        </a:ln>
        <a:effectLst/>
      </c:spPr>
    </c:plotArea>
    <c:legend>
      <c:legendPos val="r"/>
      <c:legendEntry>
        <c:idx val="0"/>
        <c:txPr>
          <a:bodyPr rot="0" spcFirstLastPara="1" vertOverflow="ellipsis" vert="horz" wrap="square" anchor="ctr" anchorCtr="1"/>
          <a:lstStyle/>
          <a:p>
            <a:pPr algn="just" rtl="1">
              <a:defRPr sz="1400" b="1" i="0" u="none" strike="noStrike" kern="1200" baseline="0">
                <a:solidFill>
                  <a:schemeClr val="tx1">
                    <a:lumMod val="65000"/>
                    <a:lumOff val="35000"/>
                  </a:schemeClr>
                </a:solidFill>
                <a:latin typeface="+mn-lt"/>
                <a:ea typeface="+mn-ea"/>
                <a:cs typeface="+mn-cs"/>
              </a:defRPr>
            </a:pPr>
            <a:endParaRPr lang="he-IL"/>
          </a:p>
        </c:txPr>
      </c:legendEntry>
      <c:layout>
        <c:manualLayout>
          <c:xMode val="edge"/>
          <c:yMode val="edge"/>
          <c:x val="0.6873249465347816"/>
          <c:y val="3.2267411288228208E-2"/>
          <c:w val="0.21967933024333688"/>
          <c:h val="0.63017606064573461"/>
        </c:manualLayout>
      </c:layout>
      <c:overlay val="0"/>
      <c:spPr>
        <a:noFill/>
        <a:ln>
          <a:noFill/>
        </a:ln>
        <a:effectLst/>
      </c:spPr>
      <c:txPr>
        <a:bodyPr rot="0" spcFirstLastPara="1" vertOverflow="ellipsis" vert="horz" wrap="square" anchor="ctr" anchorCtr="1"/>
        <a:lstStyle/>
        <a:p>
          <a:pPr rtl="1">
            <a:defRPr sz="1400" b="1"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sz="1400" b="1">
          <a:solidFill>
            <a:schemeClr val="bg1"/>
          </a:solidFill>
        </a:defRPr>
      </a:pPr>
      <a:endParaRPr lang="he-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73688166542967E-2"/>
          <c:y val="2.7300360401597275E-2"/>
          <c:w val="0.80639545075776675"/>
          <c:h val="0.97269963959840278"/>
        </c:manualLayout>
      </c:layout>
      <c:doughnutChart>
        <c:varyColors val="1"/>
        <c:ser>
          <c:idx val="0"/>
          <c:order val="0"/>
          <c:tx>
            <c:strRef>
              <c:f>גיליון1!$B$1</c:f>
              <c:strCache>
                <c:ptCount val="1"/>
                <c:pt idx="0">
                  <c:v>סידרה 1</c:v>
                </c:pt>
              </c:strCache>
            </c:strRef>
          </c:tx>
          <c:spPr>
            <a:solidFill>
              <a:srgbClr val="C33D24"/>
            </a:solidFill>
            <a:ln w="19050">
              <a:solidFill>
                <a:schemeClr val="bg1"/>
              </a:solidFill>
            </a:ln>
          </c:spPr>
          <c:dPt>
            <c:idx val="0"/>
            <c:bubble3D val="0"/>
            <c:spPr>
              <a:solidFill>
                <a:srgbClr val="00B050"/>
              </a:solidFill>
              <a:ln w="19050">
                <a:solidFill>
                  <a:schemeClr val="bg1"/>
                </a:solidFill>
              </a:ln>
              <a:effectLst/>
            </c:spPr>
            <c:extLst>
              <c:ext xmlns:c16="http://schemas.microsoft.com/office/drawing/2014/chart" uri="{C3380CC4-5D6E-409C-BE32-E72D297353CC}">
                <c16:uniqueId val="{00000001-DEEC-42C3-8A69-663A19D0DEBC}"/>
              </c:ext>
            </c:extLst>
          </c:dPt>
          <c:dPt>
            <c:idx val="1"/>
            <c:bubble3D val="0"/>
            <c:explosion val="1"/>
            <c:spPr>
              <a:solidFill>
                <a:srgbClr val="C00000"/>
              </a:solidFill>
              <a:ln w="19050">
                <a:solidFill>
                  <a:schemeClr val="bg1"/>
                </a:solidFill>
              </a:ln>
              <a:effectLst/>
            </c:spPr>
            <c:extLst>
              <c:ext xmlns:c16="http://schemas.microsoft.com/office/drawing/2014/chart" uri="{C3380CC4-5D6E-409C-BE32-E72D297353CC}">
                <c16:uniqueId val="{00000003-DEEC-42C3-8A69-663A19D0DEBC}"/>
              </c:ext>
            </c:extLst>
          </c:dPt>
          <c:dPt>
            <c:idx val="2"/>
            <c:bubble3D val="0"/>
            <c:spPr>
              <a:solidFill>
                <a:schemeClr val="accent2"/>
              </a:solidFill>
              <a:ln w="19050">
                <a:solidFill>
                  <a:schemeClr val="bg1"/>
                </a:solidFill>
              </a:ln>
              <a:effectLst/>
            </c:spPr>
            <c:extLst>
              <c:ext xmlns:c16="http://schemas.microsoft.com/office/drawing/2014/chart" uri="{C3380CC4-5D6E-409C-BE32-E72D297353CC}">
                <c16:uniqueId val="{00000005-DEEC-42C3-8A69-663A19D0DEBC}"/>
              </c:ext>
            </c:extLst>
          </c:dPt>
          <c:dPt>
            <c:idx val="3"/>
            <c:bubble3D val="0"/>
            <c:spPr>
              <a:solidFill>
                <a:srgbClr val="C00000"/>
              </a:solidFill>
              <a:ln w="19050">
                <a:solidFill>
                  <a:schemeClr val="bg1"/>
                </a:solidFill>
              </a:ln>
              <a:effectLst/>
            </c:spPr>
            <c:extLst>
              <c:ext xmlns:c16="http://schemas.microsoft.com/office/drawing/2014/chart" uri="{C3380CC4-5D6E-409C-BE32-E72D297353CC}">
                <c16:uniqueId val="{00000007-9300-4F60-B8CD-81D26AF46BC6}"/>
              </c:ext>
            </c:extLst>
          </c:dPt>
          <c:cat>
            <c:strRef>
              <c:f>גיליון1!$A$2:$A$3</c:f>
              <c:strCache>
                <c:ptCount val="2"/>
                <c:pt idx="0">
                  <c:v>ראיתי את הסרטונים </c:v>
                </c:pt>
                <c:pt idx="1">
                  <c:v>לא ראיתי את הסרטונים</c:v>
                </c:pt>
              </c:strCache>
            </c:strRef>
          </c:cat>
          <c:val>
            <c:numRef>
              <c:f>גיליון1!$B$2:$B$3</c:f>
              <c:numCache>
                <c:formatCode>###0%</c:formatCode>
                <c:ptCount val="2"/>
                <c:pt idx="0">
                  <c:v>0.38</c:v>
                </c:pt>
                <c:pt idx="1">
                  <c:v>0.62350597609561753</c:v>
                </c:pt>
              </c:numCache>
            </c:numRef>
          </c:val>
          <c:extLst>
            <c:ext xmlns:c16="http://schemas.microsoft.com/office/drawing/2014/chart" uri="{C3380CC4-5D6E-409C-BE32-E72D297353CC}">
              <c16:uniqueId val="{00000006-DEEC-42C3-8A69-663A19D0DEBC}"/>
            </c:ext>
          </c:extLst>
        </c:ser>
        <c:dLbls>
          <c:showLegendKey val="0"/>
          <c:showVal val="0"/>
          <c:showCatName val="0"/>
          <c:showSerName val="0"/>
          <c:showPercent val="0"/>
          <c:showBubbleSize val="0"/>
          <c:showLeaderLines val="1"/>
        </c:dLbls>
        <c:firstSliceAng val="80"/>
        <c:holeSize val="50"/>
      </c:doughnut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73688166542967E-2"/>
          <c:y val="2.7300360401597275E-2"/>
          <c:w val="0.80639545075776675"/>
          <c:h val="0.97269963959840278"/>
        </c:manualLayout>
      </c:layout>
      <c:doughnutChart>
        <c:varyColors val="1"/>
        <c:ser>
          <c:idx val="0"/>
          <c:order val="0"/>
          <c:tx>
            <c:strRef>
              <c:f>גיליון1!$B$1</c:f>
              <c:strCache>
                <c:ptCount val="1"/>
                <c:pt idx="0">
                  <c:v>סידרה 1</c:v>
                </c:pt>
              </c:strCache>
            </c:strRef>
          </c:tx>
          <c:spPr>
            <a:solidFill>
              <a:srgbClr val="C33D24"/>
            </a:solidFill>
            <a:ln>
              <a:solidFill>
                <a:schemeClr val="accent2"/>
              </a:solidFill>
            </a:ln>
          </c:spPr>
          <c:explosion val="1"/>
          <c:dPt>
            <c:idx val="0"/>
            <c:bubble3D val="0"/>
            <c:explosion val="0"/>
            <c:spPr>
              <a:solidFill>
                <a:srgbClr val="00B050"/>
              </a:solidFill>
              <a:ln>
                <a:solidFill>
                  <a:schemeClr val="bg1"/>
                </a:solidFill>
              </a:ln>
              <a:effectLst/>
            </c:spPr>
            <c:extLst>
              <c:ext xmlns:c16="http://schemas.microsoft.com/office/drawing/2014/chart" uri="{C3380CC4-5D6E-409C-BE32-E72D297353CC}">
                <c16:uniqueId val="{00000001-CDDA-430B-BBF9-5B3CCDA995DF}"/>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CDDA-430B-BBF9-5B3CCDA995DF}"/>
              </c:ext>
            </c:extLst>
          </c:dPt>
          <c:dPt>
            <c:idx val="2"/>
            <c:bubble3D val="0"/>
            <c:spPr>
              <a:solidFill>
                <a:srgbClr val="C33D24"/>
              </a:solidFill>
              <a:ln>
                <a:solidFill>
                  <a:schemeClr val="bg1"/>
                </a:solidFill>
              </a:ln>
              <a:effectLst/>
            </c:spPr>
            <c:extLst>
              <c:ext xmlns:c16="http://schemas.microsoft.com/office/drawing/2014/chart" uri="{C3380CC4-5D6E-409C-BE32-E72D297353CC}">
                <c16:uniqueId val="{00000005-CDDA-430B-BBF9-5B3CCDA995DF}"/>
              </c:ext>
            </c:extLst>
          </c:dPt>
          <c:cat>
            <c:strRef>
              <c:f>גיליון1!$A$2:$A$3</c:f>
              <c:strCache>
                <c:ptCount val="2"/>
                <c:pt idx="0">
                  <c:v>כן</c:v>
                </c:pt>
                <c:pt idx="1">
                  <c:v>לא</c:v>
                </c:pt>
              </c:strCache>
            </c:strRef>
          </c:cat>
          <c:val>
            <c:numRef>
              <c:f>גיליון1!$B$2:$B$3</c:f>
              <c:numCache>
                <c:formatCode>###0%</c:formatCode>
                <c:ptCount val="2"/>
                <c:pt idx="0">
                  <c:v>0.43227091633466136</c:v>
                </c:pt>
                <c:pt idx="1">
                  <c:v>0.5677290836653387</c:v>
                </c:pt>
              </c:numCache>
            </c:numRef>
          </c:val>
          <c:extLst>
            <c:ext xmlns:c16="http://schemas.microsoft.com/office/drawing/2014/chart" uri="{C3380CC4-5D6E-409C-BE32-E72D297353CC}">
              <c16:uniqueId val="{00000006-CDDA-430B-BBF9-5B3CCDA995D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4" dt="2018-12-23T14:51:26.462" idx="8">
    <p:pos x="7670" y="10"/>
    <p:text>להוריד את הזוכרים שיראהב כמו שמאל</p:text>
    <p:extLst>
      <p:ext uri="{C676402C-5697-4E1C-873F-D02D1690AC5C}">
        <p15:threadingInfo xmlns:p15="http://schemas.microsoft.com/office/powerpoint/2012/main" timeZoneBias="-120"/>
      </p:ext>
    </p:extLst>
  </p:cm>
</p:cmLst>
</file>

<file path=ppt/drawings/drawing1.xml><?xml version="1.0" encoding="utf-8"?>
<c:userShapes xmlns:c="http://schemas.openxmlformats.org/drawingml/2006/chart">
  <cdr:relSizeAnchor xmlns:cdr="http://schemas.openxmlformats.org/drawingml/2006/chartDrawing">
    <cdr:from>
      <cdr:x>0.34965</cdr:x>
      <cdr:y>0.34467</cdr:y>
    </cdr:from>
    <cdr:to>
      <cdr:x>0.3945</cdr:x>
      <cdr:y>0.4062</cdr:y>
    </cdr:to>
    <cdr:sp macro="" textlink="">
      <cdr:nvSpPr>
        <cdr:cNvPr id="2" name="Oval 1">
          <a:extLst xmlns:a="http://schemas.openxmlformats.org/drawingml/2006/main">
            <a:ext uri="{FF2B5EF4-FFF2-40B4-BE49-F238E27FC236}">
              <a16:creationId xmlns:a16="http://schemas.microsoft.com/office/drawing/2014/main" id="{FD19A2DD-37BB-4CFB-A02F-D751B1ADAA4C}"/>
            </a:ext>
          </a:extLst>
        </cdr:cNvPr>
        <cdr:cNvSpPr/>
      </cdr:nvSpPr>
      <cdr:spPr>
        <a:xfrm xmlns:a="http://schemas.openxmlformats.org/drawingml/2006/main">
          <a:off x="3368082" y="1814992"/>
          <a:ext cx="432048" cy="324000"/>
        </a:xfrm>
        <a:prstGeom xmlns:a="http://schemas.openxmlformats.org/drawingml/2006/main" prst="ellipse">
          <a:avLst/>
        </a:prstGeom>
        <a:noFill xmlns:a="http://schemas.openxmlformats.org/drawingml/2006/main"/>
        <a:ln xmlns:a="http://schemas.openxmlformats.org/drawingml/2006/main" w="12700">
          <a:solidFill>
            <a:srgbClr val="00B05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he-IL"/>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90494" y="0"/>
            <a:ext cx="2975445" cy="499361"/>
          </a:xfrm>
          <a:prstGeom prst="rect">
            <a:avLst/>
          </a:prstGeom>
        </p:spPr>
        <p:txBody>
          <a:bodyPr vert="horz" lIns="88953" tIns="44476" rIns="88953" bIns="44476" rtlCol="1"/>
          <a:lstStyle>
            <a:lvl1pPr algn="r" rtl="1" eaLnBrk="1" hangingPunct="1">
              <a:defRPr sz="1200"/>
            </a:lvl1pPr>
          </a:lstStyle>
          <a:p>
            <a:pPr>
              <a:defRPr/>
            </a:pPr>
            <a:endParaRPr lang="he-IL" dirty="0"/>
          </a:p>
        </p:txBody>
      </p:sp>
      <p:sp>
        <p:nvSpPr>
          <p:cNvPr id="3" name="מציין מיקום של תאריך 2"/>
          <p:cNvSpPr>
            <a:spLocks noGrp="1"/>
          </p:cNvSpPr>
          <p:nvPr>
            <p:ph type="dt" sz="quarter" idx="1"/>
          </p:nvPr>
        </p:nvSpPr>
        <p:spPr>
          <a:xfrm>
            <a:off x="1536" y="0"/>
            <a:ext cx="2975445" cy="499361"/>
          </a:xfrm>
          <a:prstGeom prst="rect">
            <a:avLst/>
          </a:prstGeom>
        </p:spPr>
        <p:txBody>
          <a:bodyPr vert="horz" lIns="88953" tIns="44476" rIns="88953" bIns="44476" rtlCol="1"/>
          <a:lstStyle>
            <a:lvl1pPr algn="l" rtl="1" eaLnBrk="1" hangingPunct="1">
              <a:defRPr sz="1200"/>
            </a:lvl1pPr>
          </a:lstStyle>
          <a:p>
            <a:pPr>
              <a:defRPr/>
            </a:pPr>
            <a:fld id="{8282AC42-DAEB-495A-B171-2FD6D87948BD}" type="datetimeFigureOut">
              <a:rPr lang="he-IL"/>
              <a:pPr>
                <a:defRPr/>
              </a:pPr>
              <a:t>ט"ו/טבת/תשע"ט</a:t>
            </a:fld>
            <a:endParaRPr lang="he-IL" dirty="0"/>
          </a:p>
        </p:txBody>
      </p:sp>
      <p:sp>
        <p:nvSpPr>
          <p:cNvPr id="4" name="מציין מיקום של כותרת תחתונה 3"/>
          <p:cNvSpPr>
            <a:spLocks noGrp="1"/>
          </p:cNvSpPr>
          <p:nvPr>
            <p:ph type="ftr" sz="quarter" idx="2"/>
          </p:nvPr>
        </p:nvSpPr>
        <p:spPr>
          <a:xfrm>
            <a:off x="3890494" y="9497163"/>
            <a:ext cx="2975445" cy="499361"/>
          </a:xfrm>
          <a:prstGeom prst="rect">
            <a:avLst/>
          </a:prstGeom>
        </p:spPr>
        <p:txBody>
          <a:bodyPr vert="horz" lIns="88953" tIns="44476" rIns="88953" bIns="44476" rtlCol="1" anchor="b"/>
          <a:lstStyle>
            <a:lvl1pPr algn="r" rtl="1" eaLnBrk="1" hangingPunct="1">
              <a:defRPr sz="1200"/>
            </a:lvl1pPr>
          </a:lstStyle>
          <a:p>
            <a:pPr>
              <a:defRPr/>
            </a:pPr>
            <a:endParaRPr lang="he-IL" dirty="0"/>
          </a:p>
        </p:txBody>
      </p:sp>
      <p:sp>
        <p:nvSpPr>
          <p:cNvPr id="5" name="מציין מיקום של מספר שקופית 4"/>
          <p:cNvSpPr>
            <a:spLocks noGrp="1"/>
          </p:cNvSpPr>
          <p:nvPr>
            <p:ph type="sldNum" sz="quarter" idx="3"/>
          </p:nvPr>
        </p:nvSpPr>
        <p:spPr>
          <a:xfrm>
            <a:off x="1536" y="9497163"/>
            <a:ext cx="2975445" cy="499361"/>
          </a:xfrm>
          <a:prstGeom prst="rect">
            <a:avLst/>
          </a:prstGeom>
        </p:spPr>
        <p:txBody>
          <a:bodyPr vert="horz" wrap="square" lIns="88953" tIns="44476" rIns="88953" bIns="44476" numCol="1" anchor="b" anchorCtr="0" compatLnSpc="1">
            <a:prstTxWarp prst="textNoShape">
              <a:avLst/>
            </a:prstTxWarp>
          </a:bodyPr>
          <a:lstStyle>
            <a:lvl1pPr rtl="1" eaLnBrk="1" hangingPunct="1">
              <a:defRPr sz="1200"/>
            </a:lvl1pPr>
          </a:lstStyle>
          <a:p>
            <a:fld id="{DBDF5610-C3A2-40ED-AEE4-80585F29AA5B}" type="slidenum">
              <a:rPr lang="he-IL"/>
              <a:pPr/>
              <a:t>‹#›</a:t>
            </a:fld>
            <a:endParaRPr lang="he-IL" dirty="0"/>
          </a:p>
        </p:txBody>
      </p:sp>
    </p:spTree>
    <p:extLst>
      <p:ext uri="{BB962C8B-B14F-4D97-AF65-F5344CB8AC3E}">
        <p14:creationId xmlns:p14="http://schemas.microsoft.com/office/powerpoint/2010/main" val="4187312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90494" y="0"/>
            <a:ext cx="2975445" cy="499361"/>
          </a:xfrm>
          <a:prstGeom prst="rect">
            <a:avLst/>
          </a:prstGeom>
        </p:spPr>
        <p:txBody>
          <a:bodyPr vert="horz" lIns="96354" tIns="48177" rIns="96354" bIns="48177" rtlCol="1"/>
          <a:lstStyle>
            <a:lvl1pPr algn="r" rtl="1" eaLnBrk="1" fontAlgn="auto" hangingPunct="1">
              <a:spcBef>
                <a:spcPts val="0"/>
              </a:spcBef>
              <a:spcAft>
                <a:spcPts val="0"/>
              </a:spcAft>
              <a:defRPr sz="1300">
                <a:latin typeface="+mn-lt"/>
                <a:cs typeface="+mn-cs"/>
              </a:defRPr>
            </a:lvl1pPr>
          </a:lstStyle>
          <a:p>
            <a:pPr>
              <a:defRPr/>
            </a:pPr>
            <a:endParaRPr lang="he-IL" dirty="0"/>
          </a:p>
        </p:txBody>
      </p:sp>
      <p:sp>
        <p:nvSpPr>
          <p:cNvPr id="3" name="מציין מיקום של תאריך 2"/>
          <p:cNvSpPr>
            <a:spLocks noGrp="1"/>
          </p:cNvSpPr>
          <p:nvPr>
            <p:ph type="dt" idx="1"/>
          </p:nvPr>
        </p:nvSpPr>
        <p:spPr>
          <a:xfrm>
            <a:off x="1536" y="0"/>
            <a:ext cx="2975445" cy="499361"/>
          </a:xfrm>
          <a:prstGeom prst="rect">
            <a:avLst/>
          </a:prstGeom>
        </p:spPr>
        <p:txBody>
          <a:bodyPr vert="horz" lIns="96354" tIns="48177" rIns="96354" bIns="48177" rtlCol="1"/>
          <a:lstStyle>
            <a:lvl1pPr algn="l" rtl="1" eaLnBrk="1" fontAlgn="auto" hangingPunct="1">
              <a:spcBef>
                <a:spcPts val="0"/>
              </a:spcBef>
              <a:spcAft>
                <a:spcPts val="0"/>
              </a:spcAft>
              <a:defRPr sz="1300">
                <a:latin typeface="+mn-lt"/>
                <a:cs typeface="+mn-cs"/>
              </a:defRPr>
            </a:lvl1pPr>
          </a:lstStyle>
          <a:p>
            <a:pPr>
              <a:defRPr/>
            </a:pPr>
            <a:fld id="{7D13FC01-AD59-4E1C-9994-56757B6B9F77}" type="datetimeFigureOut">
              <a:rPr lang="he-IL"/>
              <a:pPr>
                <a:defRPr/>
              </a:pPr>
              <a:t>ט"ו/טבת/תשע"ט</a:t>
            </a:fld>
            <a:endParaRPr lang="he-IL" dirty="0"/>
          </a:p>
        </p:txBody>
      </p:sp>
      <p:sp>
        <p:nvSpPr>
          <p:cNvPr id="4" name="מציין מיקום של תמונת שקופית 3"/>
          <p:cNvSpPr>
            <a:spLocks noGrp="1" noRot="1" noChangeAspect="1"/>
          </p:cNvSpPr>
          <p:nvPr>
            <p:ph type="sldImg" idx="2"/>
          </p:nvPr>
        </p:nvSpPr>
        <p:spPr>
          <a:xfrm>
            <a:off x="101600" y="750888"/>
            <a:ext cx="6662738" cy="3748087"/>
          </a:xfrm>
          <a:prstGeom prst="rect">
            <a:avLst/>
          </a:prstGeom>
          <a:noFill/>
          <a:ln w="12700">
            <a:solidFill>
              <a:prstClr val="black"/>
            </a:solidFill>
          </a:ln>
        </p:spPr>
        <p:txBody>
          <a:bodyPr vert="horz" lIns="96354" tIns="48177" rIns="96354" bIns="48177" rtlCol="1" anchor="ctr"/>
          <a:lstStyle/>
          <a:p>
            <a:pPr lvl="0"/>
            <a:endParaRPr lang="he-IL" noProof="0" dirty="0"/>
          </a:p>
        </p:txBody>
      </p:sp>
      <p:sp>
        <p:nvSpPr>
          <p:cNvPr id="5" name="מציין מיקום של הערות 4"/>
          <p:cNvSpPr>
            <a:spLocks noGrp="1"/>
          </p:cNvSpPr>
          <p:nvPr>
            <p:ph type="body" sz="quarter" idx="3"/>
          </p:nvPr>
        </p:nvSpPr>
        <p:spPr>
          <a:xfrm>
            <a:off x="686287" y="4748582"/>
            <a:ext cx="5493365" cy="4498901"/>
          </a:xfrm>
          <a:prstGeom prst="rect">
            <a:avLst/>
          </a:prstGeom>
        </p:spPr>
        <p:txBody>
          <a:bodyPr vert="horz" lIns="96354" tIns="48177" rIns="96354" bIns="48177" rtlCol="1">
            <a:normAutofit/>
          </a:bodyPr>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6" name="מציין מיקום של כותרת תחתונה 5"/>
          <p:cNvSpPr>
            <a:spLocks noGrp="1"/>
          </p:cNvSpPr>
          <p:nvPr>
            <p:ph type="ftr" sz="quarter" idx="4"/>
          </p:nvPr>
        </p:nvSpPr>
        <p:spPr>
          <a:xfrm>
            <a:off x="3890494" y="9497163"/>
            <a:ext cx="2975445" cy="499361"/>
          </a:xfrm>
          <a:prstGeom prst="rect">
            <a:avLst/>
          </a:prstGeom>
        </p:spPr>
        <p:txBody>
          <a:bodyPr vert="horz" lIns="96354" tIns="48177" rIns="96354" bIns="48177" rtlCol="1" anchor="b"/>
          <a:lstStyle>
            <a:lvl1pPr algn="r" rtl="1" eaLnBrk="1" fontAlgn="auto" hangingPunct="1">
              <a:spcBef>
                <a:spcPts val="0"/>
              </a:spcBef>
              <a:spcAft>
                <a:spcPts val="0"/>
              </a:spcAft>
              <a:defRPr sz="1300">
                <a:latin typeface="+mn-lt"/>
                <a:cs typeface="+mn-cs"/>
              </a:defRPr>
            </a:lvl1pPr>
          </a:lstStyle>
          <a:p>
            <a:pPr>
              <a:defRPr/>
            </a:pPr>
            <a:endParaRPr lang="he-IL" dirty="0"/>
          </a:p>
        </p:txBody>
      </p:sp>
      <p:sp>
        <p:nvSpPr>
          <p:cNvPr id="7" name="מציין מיקום של מספר שקופית 6"/>
          <p:cNvSpPr>
            <a:spLocks noGrp="1"/>
          </p:cNvSpPr>
          <p:nvPr>
            <p:ph type="sldNum" sz="quarter" idx="5"/>
          </p:nvPr>
        </p:nvSpPr>
        <p:spPr>
          <a:xfrm>
            <a:off x="1536" y="9497163"/>
            <a:ext cx="2975445" cy="499361"/>
          </a:xfrm>
          <a:prstGeom prst="rect">
            <a:avLst/>
          </a:prstGeom>
        </p:spPr>
        <p:txBody>
          <a:bodyPr vert="horz" wrap="square" lIns="96354" tIns="48177" rIns="96354" bIns="48177" numCol="1" anchor="b" anchorCtr="0" compatLnSpc="1">
            <a:prstTxWarp prst="textNoShape">
              <a:avLst/>
            </a:prstTxWarp>
          </a:bodyPr>
          <a:lstStyle>
            <a:lvl1pPr rtl="1" eaLnBrk="1" hangingPunct="1">
              <a:defRPr sz="1300">
                <a:latin typeface="Calibri" panose="020F0502020204030204" pitchFamily="34" charset="0"/>
              </a:defRPr>
            </a:lvl1pPr>
          </a:lstStyle>
          <a:p>
            <a:fld id="{6F99806D-5906-4559-AC63-40368149F5FA}" type="slidenum">
              <a:rPr lang="he-IL"/>
              <a:pPr/>
              <a:t>‹#›</a:t>
            </a:fld>
            <a:endParaRPr lang="he-IL" dirty="0"/>
          </a:p>
        </p:txBody>
      </p:sp>
    </p:spTree>
    <p:extLst>
      <p:ext uri="{BB962C8B-B14F-4D97-AF65-F5344CB8AC3E}">
        <p14:creationId xmlns:p14="http://schemas.microsoft.com/office/powerpoint/2010/main" val="393381230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D468B16-0C9E-4C07-B31D-BDA254060F0A}" type="slidenum">
              <a:rPr kumimoji="0" lang="he-IL"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he-IL"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6700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cs typeface="Arial" panose="020B060402020202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628" indent="-263702">
              <a:defRPr>
                <a:solidFill>
                  <a:schemeClr val="tx1"/>
                </a:solidFill>
                <a:latin typeface="Arial" panose="020B0604020202020204" pitchFamily="34" charset="0"/>
                <a:cs typeface="Arial" panose="020B0604020202020204" pitchFamily="34" charset="0"/>
              </a:defRPr>
            </a:lvl2pPr>
            <a:lvl3pPr marL="1054812" indent="-210963">
              <a:defRPr>
                <a:solidFill>
                  <a:schemeClr val="tx1"/>
                </a:solidFill>
                <a:latin typeface="Arial" panose="020B0604020202020204" pitchFamily="34" charset="0"/>
                <a:cs typeface="Arial" panose="020B0604020202020204" pitchFamily="34" charset="0"/>
              </a:defRPr>
            </a:lvl3pPr>
            <a:lvl4pPr marL="1476738" indent="-210963">
              <a:defRPr>
                <a:solidFill>
                  <a:schemeClr val="tx1"/>
                </a:solidFill>
                <a:latin typeface="Arial" panose="020B0604020202020204" pitchFamily="34" charset="0"/>
                <a:cs typeface="Arial" panose="020B0604020202020204" pitchFamily="34" charset="0"/>
              </a:defRPr>
            </a:lvl4pPr>
            <a:lvl5pPr marL="1898663" indent="-210963">
              <a:defRPr>
                <a:solidFill>
                  <a:schemeClr val="tx1"/>
                </a:solidFill>
                <a:latin typeface="Arial" panose="020B0604020202020204" pitchFamily="34" charset="0"/>
                <a:cs typeface="Arial" panose="020B0604020202020204" pitchFamily="34" charset="0"/>
              </a:defRPr>
            </a:lvl5pPr>
            <a:lvl6pPr marL="2320587"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2513"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4437"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86363"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FAD5F283-2D95-4D99-BC69-623D5D337F8F}" type="slidenum">
              <a:rPr kumimoji="0" lang="he-IL"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he-IL"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8451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cs typeface="Arial" panose="020B060402020202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628" indent="-263702">
              <a:defRPr>
                <a:solidFill>
                  <a:schemeClr val="tx1"/>
                </a:solidFill>
                <a:latin typeface="Arial" panose="020B0604020202020204" pitchFamily="34" charset="0"/>
                <a:cs typeface="Arial" panose="020B0604020202020204" pitchFamily="34" charset="0"/>
              </a:defRPr>
            </a:lvl2pPr>
            <a:lvl3pPr marL="1054812" indent="-210963">
              <a:defRPr>
                <a:solidFill>
                  <a:schemeClr val="tx1"/>
                </a:solidFill>
                <a:latin typeface="Arial" panose="020B0604020202020204" pitchFamily="34" charset="0"/>
                <a:cs typeface="Arial" panose="020B0604020202020204" pitchFamily="34" charset="0"/>
              </a:defRPr>
            </a:lvl3pPr>
            <a:lvl4pPr marL="1476738" indent="-210963">
              <a:defRPr>
                <a:solidFill>
                  <a:schemeClr val="tx1"/>
                </a:solidFill>
                <a:latin typeface="Arial" panose="020B0604020202020204" pitchFamily="34" charset="0"/>
                <a:cs typeface="Arial" panose="020B0604020202020204" pitchFamily="34" charset="0"/>
              </a:defRPr>
            </a:lvl4pPr>
            <a:lvl5pPr marL="1898663" indent="-210963">
              <a:defRPr>
                <a:solidFill>
                  <a:schemeClr val="tx1"/>
                </a:solidFill>
                <a:latin typeface="Arial" panose="020B0604020202020204" pitchFamily="34" charset="0"/>
                <a:cs typeface="Arial" panose="020B0604020202020204" pitchFamily="34" charset="0"/>
              </a:defRPr>
            </a:lvl5pPr>
            <a:lvl6pPr marL="2320587"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2513"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4437"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86363"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FAD5F283-2D95-4D99-BC69-623D5D337F8F}" type="slidenum">
              <a:rPr kumimoji="0" lang="he-IL"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he-IL"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0813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19100" y="703263"/>
            <a:ext cx="6238875" cy="3509962"/>
          </a:xfrm>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FA2ADE3B-4907-4190-B5D2-137025BFBBC9}" type="slidenum">
              <a:rPr lang="he-IL" smtClean="0"/>
              <a:pPr>
                <a:defRPr/>
              </a:pPr>
              <a:t>6</a:t>
            </a:fld>
            <a:endParaRPr lang="he-IL" dirty="0"/>
          </a:p>
        </p:txBody>
      </p:sp>
    </p:spTree>
    <p:extLst>
      <p:ext uri="{BB962C8B-B14F-4D97-AF65-F5344CB8AC3E}">
        <p14:creationId xmlns:p14="http://schemas.microsoft.com/office/powerpoint/2010/main" val="298500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19100" y="703263"/>
            <a:ext cx="6238875" cy="3509962"/>
          </a:xfrm>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FA2ADE3B-4907-4190-B5D2-137025BFBBC9}" type="slidenum">
              <a:rPr lang="he-IL" smtClean="0"/>
              <a:pPr>
                <a:defRPr/>
              </a:pPr>
              <a:t>7</a:t>
            </a:fld>
            <a:endParaRPr lang="he-IL" dirty="0"/>
          </a:p>
        </p:txBody>
      </p:sp>
    </p:spTree>
    <p:extLst>
      <p:ext uri="{BB962C8B-B14F-4D97-AF65-F5344CB8AC3E}">
        <p14:creationId xmlns:p14="http://schemas.microsoft.com/office/powerpoint/2010/main" val="946569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cs typeface="Arial" panose="020B060402020202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628" indent="-263702">
              <a:defRPr>
                <a:solidFill>
                  <a:schemeClr val="tx1"/>
                </a:solidFill>
                <a:latin typeface="Arial" panose="020B0604020202020204" pitchFamily="34" charset="0"/>
                <a:cs typeface="Arial" panose="020B0604020202020204" pitchFamily="34" charset="0"/>
              </a:defRPr>
            </a:lvl2pPr>
            <a:lvl3pPr marL="1054812" indent="-210963">
              <a:defRPr>
                <a:solidFill>
                  <a:schemeClr val="tx1"/>
                </a:solidFill>
                <a:latin typeface="Arial" panose="020B0604020202020204" pitchFamily="34" charset="0"/>
                <a:cs typeface="Arial" panose="020B0604020202020204" pitchFamily="34" charset="0"/>
              </a:defRPr>
            </a:lvl3pPr>
            <a:lvl4pPr marL="1476738" indent="-210963">
              <a:defRPr>
                <a:solidFill>
                  <a:schemeClr val="tx1"/>
                </a:solidFill>
                <a:latin typeface="Arial" panose="020B0604020202020204" pitchFamily="34" charset="0"/>
                <a:cs typeface="Arial" panose="020B0604020202020204" pitchFamily="34" charset="0"/>
              </a:defRPr>
            </a:lvl4pPr>
            <a:lvl5pPr marL="1898663" indent="-210963">
              <a:defRPr>
                <a:solidFill>
                  <a:schemeClr val="tx1"/>
                </a:solidFill>
                <a:latin typeface="Arial" panose="020B0604020202020204" pitchFamily="34" charset="0"/>
                <a:cs typeface="Arial" panose="020B0604020202020204" pitchFamily="34" charset="0"/>
              </a:defRPr>
            </a:lvl5pPr>
            <a:lvl6pPr marL="2320587"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2513"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4437"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86363"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FAD5F283-2D95-4D99-BC69-623D5D337F8F}" type="slidenum">
              <a:rPr kumimoji="0" lang="he-IL"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he-IL"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24629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cs typeface="Arial" panose="020B060402020202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628" indent="-263702">
              <a:defRPr>
                <a:solidFill>
                  <a:schemeClr val="tx1"/>
                </a:solidFill>
                <a:latin typeface="Arial" panose="020B0604020202020204" pitchFamily="34" charset="0"/>
                <a:cs typeface="Arial" panose="020B0604020202020204" pitchFamily="34" charset="0"/>
              </a:defRPr>
            </a:lvl2pPr>
            <a:lvl3pPr marL="1054812" indent="-210963">
              <a:defRPr>
                <a:solidFill>
                  <a:schemeClr val="tx1"/>
                </a:solidFill>
                <a:latin typeface="Arial" panose="020B0604020202020204" pitchFamily="34" charset="0"/>
                <a:cs typeface="Arial" panose="020B0604020202020204" pitchFamily="34" charset="0"/>
              </a:defRPr>
            </a:lvl3pPr>
            <a:lvl4pPr marL="1476738" indent="-210963">
              <a:defRPr>
                <a:solidFill>
                  <a:schemeClr val="tx1"/>
                </a:solidFill>
                <a:latin typeface="Arial" panose="020B0604020202020204" pitchFamily="34" charset="0"/>
                <a:cs typeface="Arial" panose="020B0604020202020204" pitchFamily="34" charset="0"/>
              </a:defRPr>
            </a:lvl4pPr>
            <a:lvl5pPr marL="1898663" indent="-210963">
              <a:defRPr>
                <a:solidFill>
                  <a:schemeClr val="tx1"/>
                </a:solidFill>
                <a:latin typeface="Arial" panose="020B0604020202020204" pitchFamily="34" charset="0"/>
                <a:cs typeface="Arial" panose="020B0604020202020204" pitchFamily="34" charset="0"/>
              </a:defRPr>
            </a:lvl5pPr>
            <a:lvl6pPr marL="2320587"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2513"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4437"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86363" indent="-2109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D5F283-2D95-4D99-BC69-623D5D337F8F}" type="slidenum">
              <a:rPr lang="he-IL">
                <a:latin typeface="Calibri" panose="020F0502020204030204" pitchFamily="34" charset="0"/>
              </a:rPr>
              <a:pPr/>
              <a:t>22</a:t>
            </a:fld>
            <a:endParaRPr lang="he-IL">
              <a:latin typeface="Calibri" panose="020F0502020204030204" pitchFamily="34" charset="0"/>
            </a:endParaRPr>
          </a:p>
        </p:txBody>
      </p:sp>
    </p:spTree>
    <p:extLst>
      <p:ext uri="{BB962C8B-B14F-4D97-AF65-F5344CB8AC3E}">
        <p14:creationId xmlns:p14="http://schemas.microsoft.com/office/powerpoint/2010/main" val="3973436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4" name="תמונה 6" descr="grid ray 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ctrTitle"/>
          </p:nvPr>
        </p:nvSpPr>
        <p:spPr>
          <a:xfrm>
            <a:off x="914400" y="2130426"/>
            <a:ext cx="10363200" cy="1470025"/>
          </a:xfrm>
        </p:spPr>
        <p:txBody>
          <a:bodyPr>
            <a:normAutofit/>
          </a:bodyPr>
          <a:lstStyle>
            <a:lvl1pPr algn="ctr">
              <a:defRPr lang="he-IL" sz="3600" b="1" kern="1200" dirty="0">
                <a:solidFill>
                  <a:srgbClr val="C33D24"/>
                </a:solidFill>
                <a:effectLst>
                  <a:outerShdw blurRad="38100" dist="38100" dir="2700000" algn="tl">
                    <a:srgbClr val="000000">
                      <a:alpha val="43137"/>
                    </a:srgbClr>
                  </a:outerShdw>
                </a:effectLst>
                <a:latin typeface="+mj-lt"/>
                <a:ea typeface="+mj-ea"/>
                <a:cs typeface="+mn-cs"/>
              </a:defRPr>
            </a:lvl1pPr>
          </a:lstStyle>
          <a:p>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1828800" y="3886200"/>
            <a:ext cx="8534400" cy="1752600"/>
          </a:xfrm>
        </p:spPr>
        <p:txBody>
          <a:bodyPr>
            <a:normAutofit/>
          </a:bodyPr>
          <a:lstStyle>
            <a:lvl1pPr marL="0" indent="0" algn="ctr">
              <a:buNone/>
              <a:defRPr sz="1800" b="1">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he-IL" dirty="0"/>
          </a:p>
        </p:txBody>
      </p:sp>
    </p:spTree>
    <p:extLst>
      <p:ext uri="{BB962C8B-B14F-4D97-AF65-F5344CB8AC3E}">
        <p14:creationId xmlns:p14="http://schemas.microsoft.com/office/powerpoint/2010/main" val="351529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dirty="0">
              <a:solidFill>
                <a:srgbClr val="000000">
                  <a:tint val="75000"/>
                </a:srgb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srgbClr val="000000">
                  <a:tint val="75000"/>
                </a:srgbClr>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2883EB05-BF15-4AD6-88A7-7812F3876F57}" type="slidenum">
              <a:rPr lang="he-IL"/>
              <a:pPr/>
              <a:t>‹#›</a:t>
            </a:fld>
            <a:endParaRPr lang="he-IL" dirty="0"/>
          </a:p>
        </p:txBody>
      </p:sp>
    </p:spTree>
    <p:extLst>
      <p:ext uri="{BB962C8B-B14F-4D97-AF65-F5344CB8AC3E}">
        <p14:creationId xmlns:p14="http://schemas.microsoft.com/office/powerpoint/2010/main" val="261300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normAutofit/>
          </a:bodyPr>
          <a:lstStyle>
            <a:lvl1pPr>
              <a:defRPr sz="3600" b="1">
                <a:solidFill>
                  <a:srgbClr val="D4351A"/>
                </a:solidFill>
                <a:effectLst>
                  <a:outerShdw blurRad="38100" dist="38100" dir="2700000" algn="tl">
                    <a:srgbClr val="000000">
                      <a:alpha val="43137"/>
                    </a:srgbClr>
                  </a:outerShdw>
                </a:effectLst>
                <a:cs typeface="+mn-cs"/>
              </a:defRPr>
            </a:lvl1pPr>
          </a:lstStyle>
          <a:p>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1828800" y="3886200"/>
            <a:ext cx="8534400" cy="1752600"/>
          </a:xfrm>
        </p:spPr>
        <p:txBody>
          <a:bodyPr>
            <a:normAutofit/>
          </a:bodyPr>
          <a:lstStyle>
            <a:lvl1pPr marL="0" indent="0" algn="ctr">
              <a:buNone/>
              <a:defRPr sz="2800" b="1" i="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5" name="מציין מיקום של מספר שקופית 5"/>
          <p:cNvSpPr>
            <a:spLocks noGrp="1"/>
          </p:cNvSpPr>
          <p:nvPr>
            <p:ph type="sldNum" sz="quarter" idx="10"/>
          </p:nvPr>
        </p:nvSpPr>
        <p:spPr/>
        <p:txBody>
          <a:bodyPr/>
          <a:lstStyle>
            <a:lvl1pPr>
              <a:defRPr/>
            </a:lvl1pPr>
          </a:lstStyle>
          <a:p>
            <a:pPr>
              <a:defRPr/>
            </a:pPr>
            <a:fld id="{7458D446-7EB7-43F5-8236-4EC5F1F859C7}" type="slidenum">
              <a:rPr lang="he-IL">
                <a:solidFill>
                  <a:srgbClr val="3A3A3A">
                    <a:tint val="75000"/>
                  </a:srgbClr>
                </a:solidFill>
              </a:rPr>
              <a:pPr>
                <a:defRPr/>
              </a:pPr>
              <a:t>‹#›</a:t>
            </a:fld>
            <a:endParaRPr lang="he-IL" dirty="0">
              <a:solidFill>
                <a:srgbClr val="3A3A3A">
                  <a:tint val="75000"/>
                </a:srgbClr>
              </a:solidFill>
            </a:endParaRPr>
          </a:p>
        </p:txBody>
      </p:sp>
      <p:pic>
        <p:nvPicPr>
          <p:cNvPr id="32771" name="Picture 3" descr="C:\Users\adi\Documents\icons\Sapio grids 004.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8681" y="1"/>
            <a:ext cx="12240681"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10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6" name="תמונה 5" descr="grid line DOWN.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60648"/>
            <a:ext cx="12192000" cy="6597352"/>
          </a:xfrm>
          <a:prstGeom prst="rect">
            <a:avLst/>
          </a:prstGeom>
        </p:spPr>
      </p:pic>
      <p:sp>
        <p:nvSpPr>
          <p:cNvPr id="2" name="כותרת 1"/>
          <p:cNvSpPr>
            <a:spLocks noGrp="1"/>
          </p:cNvSpPr>
          <p:nvPr>
            <p:ph type="title"/>
          </p:nvPr>
        </p:nvSpPr>
        <p:spPr>
          <a:xfrm>
            <a:off x="1219243" y="0"/>
            <a:ext cx="10972800" cy="548680"/>
          </a:xfrm>
        </p:spPr>
        <p:txBody>
          <a:bodyPr>
            <a:normAutofit/>
          </a:bodyPr>
          <a:lstStyle>
            <a:lvl1pPr algn="r">
              <a:defRPr sz="3400" b="1">
                <a:solidFill>
                  <a:srgbClr val="E2381C"/>
                </a:solidFill>
                <a:effectLst>
                  <a:outerShdw blurRad="38100" dist="38100" dir="2700000" algn="tl">
                    <a:srgbClr val="000000">
                      <a:alpha val="43137"/>
                    </a:srgbClr>
                  </a:outerShdw>
                </a:effectLst>
                <a:cs typeface="+mn-cs"/>
              </a:defRPr>
            </a:lvl1p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285709" y="1357299"/>
            <a:ext cx="11715832" cy="4740277"/>
          </a:xfrm>
        </p:spPr>
        <p:txBody>
          <a:bodyPr/>
          <a:lstStyle>
            <a:lvl1pPr>
              <a:defRPr sz="2400">
                <a:cs typeface="+mn-cs"/>
              </a:defRPr>
            </a:lvl1pPr>
            <a:lvl2pPr>
              <a:defRPr sz="2000">
                <a:cs typeface="+mn-cs"/>
              </a:defRPr>
            </a:lvl2pPr>
            <a:lvl3pPr>
              <a:defRPr sz="1800">
                <a:cs typeface="+mn-cs"/>
              </a:defRPr>
            </a:lvl3pPr>
            <a:lvl4pPr>
              <a:defRPr>
                <a:cs typeface="+mn-cs"/>
              </a:defRPr>
            </a:lvl4pPr>
            <a:lvl5pPr>
              <a:defRPr>
                <a:cs typeface="+mn-cs"/>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he-IL" dirty="0"/>
          </a:p>
        </p:txBody>
      </p:sp>
      <p:sp>
        <p:nvSpPr>
          <p:cNvPr id="5" name="מציין מיקום של מספר שקופית 5"/>
          <p:cNvSpPr>
            <a:spLocks noGrp="1"/>
          </p:cNvSpPr>
          <p:nvPr>
            <p:ph type="sldNum" sz="quarter" idx="10"/>
          </p:nvPr>
        </p:nvSpPr>
        <p:spPr>
          <a:xfrm>
            <a:off x="0" y="1"/>
            <a:ext cx="2844800" cy="365125"/>
          </a:xfrm>
        </p:spPr>
        <p:txBody>
          <a:bodyPr/>
          <a:lstStyle>
            <a:lvl1pPr>
              <a:defRPr>
                <a:solidFill>
                  <a:schemeClr val="bg1">
                    <a:lumMod val="50000"/>
                  </a:schemeClr>
                </a:solidFill>
              </a:defRPr>
            </a:lvl1pPr>
          </a:lstStyle>
          <a:p>
            <a:pPr>
              <a:defRPr/>
            </a:pPr>
            <a:fld id="{A5D01D4E-FE24-4339-A9D2-1AC0E2C02876}" type="slidenum">
              <a:rPr lang="he-IL">
                <a:solidFill>
                  <a:prstClr val="white">
                    <a:lumMod val="50000"/>
                  </a:prstClr>
                </a:solidFill>
              </a:rPr>
              <a:pPr>
                <a:defRPr/>
              </a:pPr>
              <a:t>‹#›</a:t>
            </a:fld>
            <a:endParaRPr lang="he-IL" dirty="0">
              <a:solidFill>
                <a:prstClr val="white">
                  <a:lumMod val="50000"/>
                </a:prstClr>
              </a:solidFill>
            </a:endParaRPr>
          </a:p>
        </p:txBody>
      </p:sp>
    </p:spTree>
    <p:extLst>
      <p:ext uri="{BB962C8B-B14F-4D97-AF65-F5344CB8AC3E}">
        <p14:creationId xmlns:p14="http://schemas.microsoft.com/office/powerpoint/2010/main" val="457182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endParaRPr lang="he-IL" dirty="0">
              <a:solidFill>
                <a:srgbClr val="3A3A3A">
                  <a:tint val="75000"/>
                </a:srgb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srgbClr val="3A3A3A">
                  <a:tint val="75000"/>
                </a:srgb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F0050A80-BAF2-44D1-8B6C-4C0DF207E9B8}" type="slidenum">
              <a:rPr lang="he-IL">
                <a:solidFill>
                  <a:srgbClr val="3A3A3A">
                    <a:tint val="75000"/>
                  </a:srgbClr>
                </a:solidFill>
              </a:rPr>
              <a:pPr>
                <a:defRPr/>
              </a:pPr>
              <a:t>‹#›</a:t>
            </a:fld>
            <a:endParaRPr lang="he-IL" dirty="0">
              <a:solidFill>
                <a:srgbClr val="3A3A3A">
                  <a:tint val="75000"/>
                </a:srgbClr>
              </a:solidFill>
            </a:endParaRPr>
          </a:p>
        </p:txBody>
      </p:sp>
    </p:spTree>
    <p:extLst>
      <p:ext uri="{BB962C8B-B14F-4D97-AF65-F5344CB8AC3E}">
        <p14:creationId xmlns:p14="http://schemas.microsoft.com/office/powerpoint/2010/main" val="4005768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5" name="תמונה 6" descr="שטראוס גריד 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6" name="מציין מיקום של מספר שקופית 5"/>
          <p:cNvSpPr txBox="1">
            <a:spLocks/>
          </p:cNvSpPr>
          <p:nvPr/>
        </p:nvSpPr>
        <p:spPr>
          <a:xfrm>
            <a:off x="0" y="-79375"/>
            <a:ext cx="2844800" cy="365125"/>
          </a:xfrm>
          <a:prstGeom prst="rect">
            <a:avLst/>
          </a:prstGeom>
        </p:spPr>
        <p:txBody>
          <a:bodyPr rtlCol="1" anchor="ctr"/>
          <a:lstStyle>
            <a:lvl1pPr>
              <a:defRPr>
                <a:solidFill>
                  <a:schemeClr val="bg1">
                    <a:lumMod val="50000"/>
                  </a:schemeClr>
                </a:solidFill>
              </a:defRPr>
            </a:lvl1pPr>
          </a:lstStyle>
          <a:p>
            <a:pPr rtl="1" eaLnBrk="1" fontAlgn="auto" hangingPunct="1">
              <a:spcBef>
                <a:spcPts val="0"/>
              </a:spcBef>
              <a:spcAft>
                <a:spcPts val="0"/>
              </a:spcAft>
              <a:defRPr/>
            </a:pPr>
            <a:fld id="{93ED03CF-6CA8-49DE-ABD2-B4C652C1CB8B}" type="slidenum">
              <a:rPr lang="he-IL" sz="1200" smtClean="0">
                <a:solidFill>
                  <a:prstClr val="white">
                    <a:lumMod val="50000"/>
                  </a:prstClr>
                </a:solidFill>
                <a:latin typeface="Calibri"/>
                <a:cs typeface="Arial"/>
              </a:rPr>
              <a:pPr rtl="1" eaLnBrk="1" fontAlgn="auto" hangingPunct="1">
                <a:spcBef>
                  <a:spcPts val="0"/>
                </a:spcBef>
                <a:spcAft>
                  <a:spcPts val="0"/>
                </a:spcAft>
                <a:defRPr/>
              </a:pPr>
              <a:t>‹#›</a:t>
            </a:fld>
            <a:endParaRPr lang="he-IL" sz="1200" dirty="0">
              <a:solidFill>
                <a:prstClr val="white">
                  <a:lumMod val="50000"/>
                </a:prstClr>
              </a:solidFill>
              <a:latin typeface="Calibri"/>
              <a:cs typeface="Arial"/>
            </a:endParaRPr>
          </a:p>
        </p:txBody>
      </p:sp>
      <p:sp>
        <p:nvSpPr>
          <p:cNvPr id="2" name="כותרת 1"/>
          <p:cNvSpPr>
            <a:spLocks noGrp="1"/>
          </p:cNvSpPr>
          <p:nvPr>
            <p:ph type="title"/>
          </p:nvPr>
        </p:nvSpPr>
        <p:spPr>
          <a:xfrm>
            <a:off x="1219200" y="0"/>
            <a:ext cx="10972800" cy="764704"/>
          </a:xfrm>
          <a:noFill/>
          <a:ln w="9525">
            <a:noFill/>
            <a:miter lim="800000"/>
            <a:headEnd/>
            <a:tailEnd/>
          </a:ln>
        </p:spPr>
        <p:txBody>
          <a:bodyPr>
            <a:normAutofit/>
          </a:bodyPr>
          <a:lstStyle>
            <a:lvl1pPr algn="r" rtl="1" eaLnBrk="0" fontAlgn="base" hangingPunct="0">
              <a:spcBef>
                <a:spcPct val="0"/>
              </a:spcBef>
              <a:spcAft>
                <a:spcPct val="0"/>
              </a:spcAft>
              <a:defRPr lang="he-IL" sz="3400" b="1" kern="1200">
                <a:solidFill>
                  <a:srgbClr val="D4351A"/>
                </a:solidFill>
                <a:effectLst>
                  <a:outerShdw blurRad="38100" dist="38100" dir="2700000" algn="tl">
                    <a:srgbClr val="000000">
                      <a:alpha val="43137"/>
                    </a:srgbClr>
                  </a:outerShdw>
                </a:effectLst>
                <a:latin typeface="+mj-lt"/>
                <a:ea typeface="+mj-ea"/>
                <a:cs typeface="+mn-cs"/>
              </a:defRPr>
            </a:lvl1pPr>
          </a:lstStyle>
          <a:p>
            <a:r>
              <a:rPr lang="he-IL"/>
              <a:t>לחץ כדי לערוך סגנון כותרת של תבנית בסיס</a:t>
            </a:r>
          </a:p>
        </p:txBody>
      </p:sp>
      <p:sp>
        <p:nvSpPr>
          <p:cNvPr id="3" name="מציין מיקום תוכן 2"/>
          <p:cNvSpPr>
            <a:spLocks noGrp="1"/>
          </p:cNvSpPr>
          <p:nvPr>
            <p:ph sz="half" idx="1"/>
          </p:nvPr>
        </p:nvSpPr>
        <p:spPr>
          <a:xfrm>
            <a:off x="380960" y="1600201"/>
            <a:ext cx="5613440" cy="4525963"/>
          </a:xfrm>
          <a:noFill/>
          <a:ln w="9525">
            <a:noFill/>
            <a:miter lim="800000"/>
            <a:headEnd/>
            <a:tailEnd/>
          </a:ln>
        </p:spPr>
        <p:txBody>
          <a:bodyPr/>
          <a:lstStyle>
            <a:lvl1pPr algn="r" rtl="1" eaLnBrk="0" fontAlgn="base" hangingPunct="0">
              <a:spcBef>
                <a:spcPct val="20000"/>
              </a:spcBef>
              <a:spcAft>
                <a:spcPct val="0"/>
              </a:spcAft>
              <a:buFont typeface="Arial" pitchFamily="34" charset="0"/>
              <a:defRPr lang="he-IL" sz="2200" kern="1200" smtClean="0">
                <a:solidFill>
                  <a:schemeClr val="tx1"/>
                </a:solidFill>
                <a:latin typeface="+mn-lt"/>
                <a:ea typeface="+mn-ea"/>
                <a:cs typeface="+mn-cs"/>
              </a:defRPr>
            </a:lvl1pPr>
            <a:lvl2pPr algn="r" rtl="1" eaLnBrk="0" fontAlgn="base" hangingPunct="0">
              <a:spcBef>
                <a:spcPct val="20000"/>
              </a:spcBef>
              <a:spcAft>
                <a:spcPct val="0"/>
              </a:spcAft>
              <a:buFont typeface="Arial" pitchFamily="34" charset="0"/>
              <a:defRPr lang="he-IL" sz="2200" kern="1200" smtClean="0">
                <a:solidFill>
                  <a:schemeClr val="tx1"/>
                </a:solidFill>
                <a:latin typeface="+mn-lt"/>
                <a:ea typeface="+mn-ea"/>
                <a:cs typeface="+mn-cs"/>
              </a:defRPr>
            </a:lvl2pPr>
            <a:lvl3pPr algn="r" rtl="1" eaLnBrk="0" fontAlgn="base" hangingPunct="0">
              <a:spcBef>
                <a:spcPct val="20000"/>
              </a:spcBef>
              <a:spcAft>
                <a:spcPct val="0"/>
              </a:spcAft>
              <a:buFont typeface="Arial" pitchFamily="34" charset="0"/>
              <a:defRPr lang="he-IL" sz="2200" kern="1200" smtClean="0">
                <a:solidFill>
                  <a:schemeClr val="tx1"/>
                </a:solidFill>
                <a:latin typeface="+mn-lt"/>
                <a:ea typeface="+mn-ea"/>
                <a:cs typeface="+mn-cs"/>
              </a:defRPr>
            </a:lvl3pPr>
            <a:lvl4pPr algn="r" rtl="1" eaLnBrk="0" fontAlgn="base" hangingPunct="0">
              <a:spcBef>
                <a:spcPct val="20000"/>
              </a:spcBef>
              <a:spcAft>
                <a:spcPct val="0"/>
              </a:spcAft>
              <a:buFont typeface="Arial" pitchFamily="34" charset="0"/>
              <a:defRPr lang="he-IL" sz="2200" kern="1200" smtClean="0">
                <a:solidFill>
                  <a:schemeClr val="tx1"/>
                </a:solidFill>
                <a:latin typeface="+mn-lt"/>
                <a:ea typeface="+mn-ea"/>
                <a:cs typeface="+mn-cs"/>
              </a:defRPr>
            </a:lvl4pPr>
            <a:lvl5pPr algn="r" rtl="1" eaLnBrk="0" fontAlgn="base" hangingPunct="0">
              <a:spcBef>
                <a:spcPct val="20000"/>
              </a:spcBef>
              <a:spcAft>
                <a:spcPct val="0"/>
              </a:spcAft>
              <a:buFont typeface="Arial" pitchFamily="34" charset="0"/>
              <a:defRPr lang="he-IL" sz="2200" kern="12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1"/>
            <a:ext cx="5708691" cy="4525963"/>
          </a:xfrm>
        </p:spPr>
        <p:txBody>
          <a:bodyPr/>
          <a:lstStyle>
            <a:lvl1pPr>
              <a:defRPr sz="22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he-IL" dirty="0"/>
          </a:p>
        </p:txBody>
      </p:sp>
    </p:spTree>
    <p:extLst>
      <p:ext uri="{BB962C8B-B14F-4D97-AF65-F5344CB8AC3E}">
        <p14:creationId xmlns:p14="http://schemas.microsoft.com/office/powerpoint/2010/main" val="663172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pic>
        <p:nvPicPr>
          <p:cNvPr id="7" name="תמונה 6" descr="שטראוס גריד 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8" name="מציין מיקום של מספר שקופית 5"/>
          <p:cNvSpPr txBox="1">
            <a:spLocks/>
          </p:cNvSpPr>
          <p:nvPr/>
        </p:nvSpPr>
        <p:spPr>
          <a:xfrm>
            <a:off x="0" y="-79375"/>
            <a:ext cx="2844800" cy="365125"/>
          </a:xfrm>
          <a:prstGeom prst="rect">
            <a:avLst/>
          </a:prstGeom>
        </p:spPr>
        <p:txBody>
          <a:bodyPr rtlCol="1" anchor="ctr"/>
          <a:lstStyle>
            <a:lvl1pPr>
              <a:defRPr>
                <a:solidFill>
                  <a:schemeClr val="bg1">
                    <a:lumMod val="50000"/>
                  </a:schemeClr>
                </a:solidFill>
              </a:defRPr>
            </a:lvl1pPr>
          </a:lstStyle>
          <a:p>
            <a:pPr rtl="1" eaLnBrk="1" fontAlgn="auto" hangingPunct="1">
              <a:spcBef>
                <a:spcPts val="0"/>
              </a:spcBef>
              <a:spcAft>
                <a:spcPts val="0"/>
              </a:spcAft>
              <a:defRPr/>
            </a:pPr>
            <a:fld id="{04D8D459-1371-4CBC-9227-B6EA0710CD3F}" type="slidenum">
              <a:rPr lang="he-IL" sz="1200" smtClean="0">
                <a:solidFill>
                  <a:prstClr val="white">
                    <a:lumMod val="50000"/>
                  </a:prstClr>
                </a:solidFill>
                <a:latin typeface="Calibri"/>
                <a:cs typeface="Arial"/>
              </a:rPr>
              <a:pPr rtl="1" eaLnBrk="1" fontAlgn="auto" hangingPunct="1">
                <a:spcBef>
                  <a:spcPts val="0"/>
                </a:spcBef>
                <a:spcAft>
                  <a:spcPts val="0"/>
                </a:spcAft>
                <a:defRPr/>
              </a:pPr>
              <a:t>‹#›</a:t>
            </a:fld>
            <a:endParaRPr lang="he-IL" sz="1200" dirty="0">
              <a:solidFill>
                <a:prstClr val="white">
                  <a:lumMod val="50000"/>
                </a:prstClr>
              </a:solidFill>
              <a:latin typeface="Calibri"/>
              <a:cs typeface="Arial"/>
            </a:endParaRPr>
          </a:p>
        </p:txBody>
      </p:sp>
      <p:sp>
        <p:nvSpPr>
          <p:cNvPr id="2" name="כותרת 1"/>
          <p:cNvSpPr>
            <a:spLocks noGrp="1"/>
          </p:cNvSpPr>
          <p:nvPr>
            <p:ph type="title"/>
          </p:nvPr>
        </p:nvSpPr>
        <p:spPr>
          <a:xfrm>
            <a:off x="1219243" y="-24"/>
            <a:ext cx="10972800" cy="1143000"/>
          </a:xfrm>
          <a:noFill/>
          <a:ln w="9525">
            <a:noFill/>
            <a:miter lim="800000"/>
            <a:headEnd/>
            <a:tailEnd/>
          </a:ln>
        </p:spPr>
        <p:txBody>
          <a:bodyPr>
            <a:normAutofit/>
          </a:bodyPr>
          <a:lstStyle>
            <a:lvl1pPr algn="r" rtl="1" eaLnBrk="0" fontAlgn="base" hangingPunct="0">
              <a:spcBef>
                <a:spcPct val="0"/>
              </a:spcBef>
              <a:spcAft>
                <a:spcPct val="0"/>
              </a:spcAft>
              <a:defRPr lang="he-IL" sz="3400" b="1" kern="1200">
                <a:solidFill>
                  <a:srgbClr val="D4351A"/>
                </a:solidFill>
                <a:effectLst>
                  <a:outerShdw blurRad="38100" dist="38100" dir="2700000" algn="tl">
                    <a:srgbClr val="000000">
                      <a:alpha val="43137"/>
                    </a:srgbClr>
                  </a:outerShdw>
                </a:effectLst>
                <a:latin typeface="+mj-lt"/>
                <a:ea typeface="+mj-ea"/>
                <a:cs typeface="+mn-cs"/>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a:noFill/>
          <a:ln w="9525">
            <a:noFill/>
            <a:miter lim="800000"/>
            <a:headEnd/>
            <a:tailEnd/>
          </a:ln>
        </p:spPr>
        <p:txBody>
          <a:bodyPr anchor="b"/>
          <a:lstStyle>
            <a:lvl1pPr marL="0" indent="0">
              <a:buNone/>
              <a:defRPr lang="he-IL" sz="2200" b="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a:noFill/>
          <a:ln w="9525">
            <a:noFill/>
            <a:miter lim="800000"/>
            <a:headEnd/>
            <a:tailEnd/>
          </a:ln>
        </p:spPr>
        <p:txBody>
          <a:bodyPr/>
          <a:lstStyle>
            <a:lvl1pPr algn="r" rtl="1" eaLnBrk="0" fontAlgn="base" hangingPunct="0">
              <a:spcBef>
                <a:spcPct val="20000"/>
              </a:spcBef>
              <a:spcAft>
                <a:spcPct val="0"/>
              </a:spcAft>
              <a:buFont typeface="Arial" pitchFamily="34" charset="0"/>
              <a:defRPr lang="he-IL" sz="2000" kern="1200" smtClean="0">
                <a:solidFill>
                  <a:schemeClr val="tx1"/>
                </a:solidFill>
                <a:latin typeface="+mn-lt"/>
                <a:ea typeface="+mn-ea"/>
                <a:cs typeface="+mn-cs"/>
              </a:defRPr>
            </a:lvl1pPr>
            <a:lvl2pPr algn="r" rtl="1" eaLnBrk="0" fontAlgn="base" hangingPunct="0">
              <a:spcBef>
                <a:spcPct val="20000"/>
              </a:spcBef>
              <a:spcAft>
                <a:spcPct val="0"/>
              </a:spcAft>
              <a:buFont typeface="Arial" pitchFamily="34" charset="0"/>
              <a:defRPr lang="he-IL" sz="2000" kern="1200" smtClean="0">
                <a:solidFill>
                  <a:schemeClr val="tx1"/>
                </a:solidFill>
                <a:latin typeface="+mn-lt"/>
                <a:ea typeface="+mn-ea"/>
                <a:cs typeface="+mn-cs"/>
              </a:defRPr>
            </a:lvl2pPr>
            <a:lvl3pPr algn="r" rtl="1" eaLnBrk="0" fontAlgn="base" hangingPunct="0">
              <a:spcBef>
                <a:spcPct val="20000"/>
              </a:spcBef>
              <a:spcAft>
                <a:spcPct val="0"/>
              </a:spcAft>
              <a:buFont typeface="Arial" pitchFamily="34" charset="0"/>
              <a:defRPr lang="he-IL" sz="2000" kern="1200" smtClean="0">
                <a:solidFill>
                  <a:schemeClr val="tx1"/>
                </a:solidFill>
                <a:latin typeface="+mn-lt"/>
                <a:ea typeface="+mn-ea"/>
                <a:cs typeface="+mn-cs"/>
              </a:defRPr>
            </a:lvl3pPr>
            <a:lvl4pPr algn="r" rtl="1" eaLnBrk="0" fontAlgn="base" hangingPunct="0">
              <a:spcBef>
                <a:spcPct val="20000"/>
              </a:spcBef>
              <a:spcAft>
                <a:spcPct val="0"/>
              </a:spcAft>
              <a:buFont typeface="Arial" pitchFamily="34" charset="0"/>
              <a:defRPr lang="he-IL" sz="2000" kern="1200" smtClean="0">
                <a:solidFill>
                  <a:schemeClr val="tx1"/>
                </a:solidFill>
                <a:latin typeface="+mn-lt"/>
                <a:ea typeface="+mn-ea"/>
                <a:cs typeface="+mn-cs"/>
              </a:defRPr>
            </a:lvl4pPr>
            <a:lvl5pPr algn="r" rtl="1" eaLnBrk="0" fontAlgn="base" hangingPunct="0">
              <a:spcBef>
                <a:spcPct val="20000"/>
              </a:spcBef>
              <a:spcAft>
                <a:spcPct val="0"/>
              </a:spcAft>
              <a:buFont typeface="Arial" pitchFamily="34" charset="0"/>
              <a:defRPr lang="he-IL" sz="20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000"/>
            </a:lvl1pPr>
            <a:lvl2pPr>
              <a:defRPr sz="16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he-IL" dirty="0"/>
          </a:p>
        </p:txBody>
      </p:sp>
    </p:spTree>
    <p:extLst>
      <p:ext uri="{BB962C8B-B14F-4D97-AF65-F5344CB8AC3E}">
        <p14:creationId xmlns:p14="http://schemas.microsoft.com/office/powerpoint/2010/main" val="1664313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p:txBody>
          <a:bodyPr/>
          <a:lstStyle>
            <a:lvl1pPr>
              <a:defRPr/>
            </a:lvl1pPr>
          </a:lstStyle>
          <a:p>
            <a:pPr>
              <a:defRPr/>
            </a:pPr>
            <a:endParaRPr lang="he-IL" dirty="0">
              <a:solidFill>
                <a:srgbClr val="3A3A3A">
                  <a:tint val="75000"/>
                </a:srgbClr>
              </a:solidFill>
            </a:endParaRPr>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dirty="0">
              <a:solidFill>
                <a:srgbClr val="3A3A3A">
                  <a:tint val="75000"/>
                </a:srgbClr>
              </a:solidFill>
            </a:endParaRPr>
          </a:p>
        </p:txBody>
      </p:sp>
      <p:sp>
        <p:nvSpPr>
          <p:cNvPr id="5" name="מציין מיקום של מספר שקופית 5"/>
          <p:cNvSpPr>
            <a:spLocks noGrp="1"/>
          </p:cNvSpPr>
          <p:nvPr>
            <p:ph type="sldNum" sz="quarter" idx="12"/>
          </p:nvPr>
        </p:nvSpPr>
        <p:spPr/>
        <p:txBody>
          <a:bodyPr/>
          <a:lstStyle>
            <a:lvl1pPr>
              <a:defRPr/>
            </a:lvl1pPr>
          </a:lstStyle>
          <a:p>
            <a:pPr>
              <a:defRPr/>
            </a:pPr>
            <a:fld id="{F97CA298-3F0E-439F-8893-E8BC57890E6A}" type="slidenum">
              <a:rPr lang="he-IL">
                <a:solidFill>
                  <a:srgbClr val="3A3A3A">
                    <a:tint val="75000"/>
                  </a:srgbClr>
                </a:solidFill>
              </a:rPr>
              <a:pPr>
                <a:defRPr/>
              </a:pPr>
              <a:t>‹#›</a:t>
            </a:fld>
            <a:endParaRPr lang="he-IL" dirty="0">
              <a:solidFill>
                <a:srgbClr val="3A3A3A">
                  <a:tint val="75000"/>
                </a:srgbClr>
              </a:solidFill>
            </a:endParaRPr>
          </a:p>
        </p:txBody>
      </p:sp>
    </p:spTree>
    <p:extLst>
      <p:ext uri="{BB962C8B-B14F-4D97-AF65-F5344CB8AC3E}">
        <p14:creationId xmlns:p14="http://schemas.microsoft.com/office/powerpoint/2010/main" val="191111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endParaRPr lang="he-IL" dirty="0">
              <a:solidFill>
                <a:srgbClr val="3A3A3A">
                  <a:tint val="75000"/>
                </a:srgbClr>
              </a:solidFill>
            </a:endParaRPr>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dirty="0">
              <a:solidFill>
                <a:srgbClr val="3A3A3A">
                  <a:tint val="75000"/>
                </a:srgbClr>
              </a:solidFill>
            </a:endParaRPr>
          </a:p>
        </p:txBody>
      </p:sp>
      <p:sp>
        <p:nvSpPr>
          <p:cNvPr id="4" name="מציין מיקום של מספר שקופית 5"/>
          <p:cNvSpPr>
            <a:spLocks noGrp="1"/>
          </p:cNvSpPr>
          <p:nvPr>
            <p:ph type="sldNum" sz="quarter" idx="12"/>
          </p:nvPr>
        </p:nvSpPr>
        <p:spPr/>
        <p:txBody>
          <a:bodyPr/>
          <a:lstStyle>
            <a:lvl1pPr>
              <a:defRPr/>
            </a:lvl1pPr>
          </a:lstStyle>
          <a:p>
            <a:pPr>
              <a:defRPr/>
            </a:pPr>
            <a:fld id="{6B1E1279-0CED-4D97-99CE-556801C03618}" type="slidenum">
              <a:rPr lang="he-IL">
                <a:solidFill>
                  <a:srgbClr val="3A3A3A">
                    <a:tint val="75000"/>
                  </a:srgbClr>
                </a:solidFill>
              </a:rPr>
              <a:pPr>
                <a:defRPr/>
              </a:pPr>
              <a:t>‹#›</a:t>
            </a:fld>
            <a:endParaRPr lang="he-IL" dirty="0">
              <a:solidFill>
                <a:srgbClr val="3A3A3A">
                  <a:tint val="75000"/>
                </a:srgbClr>
              </a:solidFill>
            </a:endParaRPr>
          </a:p>
        </p:txBody>
      </p:sp>
    </p:spTree>
    <p:extLst>
      <p:ext uri="{BB962C8B-B14F-4D97-AF65-F5344CB8AC3E}">
        <p14:creationId xmlns:p14="http://schemas.microsoft.com/office/powerpoint/2010/main" val="2343838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he-IL" dirty="0">
              <a:solidFill>
                <a:srgbClr val="3A3A3A">
                  <a:tint val="75000"/>
                </a:srgb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dirty="0">
              <a:solidFill>
                <a:srgbClr val="3A3A3A">
                  <a:tint val="75000"/>
                </a:srgbClr>
              </a:solidFill>
            </a:endParaRPr>
          </a:p>
        </p:txBody>
      </p:sp>
      <p:sp>
        <p:nvSpPr>
          <p:cNvPr id="7" name="מציין מיקום של מספר שקופית 5"/>
          <p:cNvSpPr>
            <a:spLocks noGrp="1"/>
          </p:cNvSpPr>
          <p:nvPr>
            <p:ph type="sldNum" sz="quarter" idx="12"/>
          </p:nvPr>
        </p:nvSpPr>
        <p:spPr/>
        <p:txBody>
          <a:bodyPr/>
          <a:lstStyle>
            <a:lvl1pPr>
              <a:defRPr/>
            </a:lvl1pPr>
          </a:lstStyle>
          <a:p>
            <a:pPr>
              <a:defRPr/>
            </a:pPr>
            <a:fld id="{D5F0A668-F0D9-4C1C-A2A6-A0361EDD0A02}" type="slidenum">
              <a:rPr lang="he-IL">
                <a:solidFill>
                  <a:srgbClr val="3A3A3A">
                    <a:tint val="75000"/>
                  </a:srgbClr>
                </a:solidFill>
              </a:rPr>
              <a:pPr>
                <a:defRPr/>
              </a:pPr>
              <a:t>‹#›</a:t>
            </a:fld>
            <a:endParaRPr lang="he-IL" dirty="0">
              <a:solidFill>
                <a:srgbClr val="3A3A3A">
                  <a:tint val="75000"/>
                </a:srgbClr>
              </a:solidFill>
            </a:endParaRPr>
          </a:p>
        </p:txBody>
      </p:sp>
    </p:spTree>
    <p:extLst>
      <p:ext uri="{BB962C8B-B14F-4D97-AF65-F5344CB8AC3E}">
        <p14:creationId xmlns:p14="http://schemas.microsoft.com/office/powerpoint/2010/main" val="2868914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dirty="0"/>
              <a:t>לחץ על הסמל כדי להוסיף תמונה</a:t>
            </a:r>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he-IL" dirty="0">
              <a:solidFill>
                <a:srgbClr val="3A3A3A">
                  <a:tint val="75000"/>
                </a:srgb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dirty="0">
              <a:solidFill>
                <a:srgbClr val="3A3A3A">
                  <a:tint val="75000"/>
                </a:srgbClr>
              </a:solidFill>
            </a:endParaRPr>
          </a:p>
        </p:txBody>
      </p:sp>
      <p:sp>
        <p:nvSpPr>
          <p:cNvPr id="7" name="מציין מיקום של מספר שקופית 5"/>
          <p:cNvSpPr>
            <a:spLocks noGrp="1"/>
          </p:cNvSpPr>
          <p:nvPr>
            <p:ph type="sldNum" sz="quarter" idx="12"/>
          </p:nvPr>
        </p:nvSpPr>
        <p:spPr/>
        <p:txBody>
          <a:bodyPr/>
          <a:lstStyle>
            <a:lvl1pPr>
              <a:defRPr/>
            </a:lvl1pPr>
          </a:lstStyle>
          <a:p>
            <a:pPr>
              <a:defRPr/>
            </a:pPr>
            <a:fld id="{75AF6DF6-6E5B-4ECE-8F87-B0AA590B8608}" type="slidenum">
              <a:rPr lang="he-IL">
                <a:solidFill>
                  <a:srgbClr val="3A3A3A">
                    <a:tint val="75000"/>
                  </a:srgbClr>
                </a:solidFill>
              </a:rPr>
              <a:pPr>
                <a:defRPr/>
              </a:pPr>
              <a:t>‹#›</a:t>
            </a:fld>
            <a:endParaRPr lang="he-IL" dirty="0">
              <a:solidFill>
                <a:srgbClr val="3A3A3A">
                  <a:tint val="75000"/>
                </a:srgbClr>
              </a:solidFill>
            </a:endParaRPr>
          </a:p>
        </p:txBody>
      </p:sp>
    </p:spTree>
    <p:extLst>
      <p:ext uri="{BB962C8B-B14F-4D97-AF65-F5344CB8AC3E}">
        <p14:creationId xmlns:p14="http://schemas.microsoft.com/office/powerpoint/2010/main" val="13776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1" y="0"/>
            <a:ext cx="12192000" cy="6858000"/>
          </a:xfrm>
          <a:prstGeom prst="rect">
            <a:avLst/>
          </a:prstGeom>
        </p:spPr>
      </p:pic>
      <p:sp>
        <p:nvSpPr>
          <p:cNvPr id="2" name="כותרת 1"/>
          <p:cNvSpPr>
            <a:spLocks noGrp="1"/>
          </p:cNvSpPr>
          <p:nvPr>
            <p:ph type="title"/>
          </p:nvPr>
        </p:nvSpPr>
        <p:spPr>
          <a:xfrm>
            <a:off x="0" y="0"/>
            <a:ext cx="12192000" cy="908720"/>
          </a:xfrm>
        </p:spPr>
        <p:txBody>
          <a:bodyPr/>
          <a:lstStyle>
            <a:lvl1pPr algn="r" defTabSz="914400" rtl="1" eaLnBrk="1" latinLnBrk="0" hangingPunct="1">
              <a:spcBef>
                <a:spcPct val="0"/>
              </a:spcBef>
              <a:buNone/>
              <a:defRPr lang="he-IL" sz="2200" dirty="0">
                <a:effectLst/>
              </a:defRPr>
            </a:lvl1pPr>
          </a:lstStyle>
          <a:p>
            <a:r>
              <a:rPr lang="he-IL" dirty="0"/>
              <a:t>לחץ כדי לערוך סגנון כותרת של תבנית בסיס</a:t>
            </a:r>
          </a:p>
        </p:txBody>
      </p:sp>
      <p:sp>
        <p:nvSpPr>
          <p:cNvPr id="3" name="מציין מיקום תוכן 2"/>
          <p:cNvSpPr>
            <a:spLocks noGrp="1"/>
          </p:cNvSpPr>
          <p:nvPr>
            <p:ph idx="1"/>
          </p:nvPr>
        </p:nvSpPr>
        <p:spPr/>
        <p:txBody>
          <a:bodyPr/>
          <a:lstStyle>
            <a:lvl1pPr>
              <a:defRPr sz="2400" baseline="0">
                <a:solidFill>
                  <a:schemeClr val="bg1">
                    <a:lumMod val="50000"/>
                  </a:schemeClr>
                </a:solidFill>
              </a:defRPr>
            </a:lvl1pPr>
            <a:lvl2pPr>
              <a:defRPr sz="1800" baseline="0">
                <a:solidFill>
                  <a:srgbClr val="0E0402"/>
                </a:solidFill>
              </a:defRPr>
            </a:lvl2pPr>
            <a:lvl3pPr>
              <a:defRPr sz="1600" baseline="0">
                <a:solidFill>
                  <a:srgbClr val="0E0402"/>
                </a:solidFill>
              </a:defRPr>
            </a:lvl3pPr>
            <a:lvl4pPr>
              <a:defRPr baseline="0">
                <a:solidFill>
                  <a:srgbClr val="0E0402"/>
                </a:solidFill>
              </a:defRPr>
            </a:lvl4pPr>
            <a:lvl5pPr>
              <a:defRPr baseline="0">
                <a:solidFill>
                  <a:srgbClr val="0E0402"/>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5" name="מציין מיקום של מספר שקופית 5"/>
          <p:cNvSpPr>
            <a:spLocks noGrp="1"/>
          </p:cNvSpPr>
          <p:nvPr>
            <p:ph type="sldNum" sz="quarter" idx="10"/>
          </p:nvPr>
        </p:nvSpPr>
        <p:spPr>
          <a:xfrm>
            <a:off x="0" y="1"/>
            <a:ext cx="2844800" cy="365125"/>
          </a:xfrm>
        </p:spPr>
        <p:txBody>
          <a:bodyPr/>
          <a:lstStyle>
            <a:lvl1pPr>
              <a:defRPr/>
            </a:lvl1pPr>
          </a:lstStyle>
          <a:p>
            <a:fld id="{743024FB-11C4-4495-9943-FEF10CF92675}" type="slidenum">
              <a:rPr lang="he-IL"/>
              <a:pPr/>
              <a:t>‹#›</a:t>
            </a:fld>
            <a:endParaRPr lang="he-IL" dirty="0"/>
          </a:p>
        </p:txBody>
      </p:sp>
    </p:spTree>
    <p:extLst>
      <p:ext uri="{BB962C8B-B14F-4D97-AF65-F5344CB8AC3E}">
        <p14:creationId xmlns:p14="http://schemas.microsoft.com/office/powerpoint/2010/main" val="3786815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dirty="0">
              <a:solidFill>
                <a:srgbClr val="3A3A3A">
                  <a:tint val="75000"/>
                </a:srgb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srgbClr val="3A3A3A">
                  <a:tint val="75000"/>
                </a:srgb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7FB0EB33-BF01-4A44-8619-AC6F1142E43A}" type="slidenum">
              <a:rPr lang="he-IL">
                <a:solidFill>
                  <a:srgbClr val="3A3A3A">
                    <a:tint val="75000"/>
                  </a:srgbClr>
                </a:solidFill>
              </a:rPr>
              <a:pPr>
                <a:defRPr/>
              </a:pPr>
              <a:t>‹#›</a:t>
            </a:fld>
            <a:endParaRPr lang="he-IL" dirty="0">
              <a:solidFill>
                <a:srgbClr val="3A3A3A">
                  <a:tint val="75000"/>
                </a:srgbClr>
              </a:solidFill>
            </a:endParaRPr>
          </a:p>
        </p:txBody>
      </p:sp>
    </p:spTree>
    <p:extLst>
      <p:ext uri="{BB962C8B-B14F-4D97-AF65-F5344CB8AC3E}">
        <p14:creationId xmlns:p14="http://schemas.microsoft.com/office/powerpoint/2010/main" val="3043531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dirty="0">
              <a:solidFill>
                <a:srgbClr val="3A3A3A">
                  <a:tint val="75000"/>
                </a:srgb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srgbClr val="3A3A3A">
                  <a:tint val="75000"/>
                </a:srgb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11914EF8-C78B-4204-B80F-047360996F63}" type="slidenum">
              <a:rPr lang="he-IL">
                <a:solidFill>
                  <a:srgbClr val="3A3A3A">
                    <a:tint val="75000"/>
                  </a:srgbClr>
                </a:solidFill>
              </a:rPr>
              <a:pPr>
                <a:defRPr/>
              </a:pPr>
              <a:t>‹#›</a:t>
            </a:fld>
            <a:endParaRPr lang="he-IL" dirty="0">
              <a:solidFill>
                <a:srgbClr val="3A3A3A">
                  <a:tint val="75000"/>
                </a:srgbClr>
              </a:solidFill>
            </a:endParaRPr>
          </a:p>
        </p:txBody>
      </p:sp>
    </p:spTree>
    <p:extLst>
      <p:ext uri="{BB962C8B-B14F-4D97-AF65-F5344CB8AC3E}">
        <p14:creationId xmlns:p14="http://schemas.microsoft.com/office/powerpoint/2010/main" val="3996651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0301190-8CD1-4864-A7A5-F4ACD5B68AF6}" type="datetime8">
              <a:rPr lang="he-IL" smtClean="0"/>
              <a:t>23 דצמבר 18</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B08F415-097C-4549-9850-5F8D6F103822}" type="slidenum">
              <a:rPr lang="he-IL" smtClean="0"/>
              <a:pPr/>
              <a:t>‹#›</a:t>
            </a:fld>
            <a:endParaRPr lang="he-IL"/>
          </a:p>
        </p:txBody>
      </p:sp>
      <p:pic>
        <p:nvPicPr>
          <p:cNvPr id="7" name="תמונה 6" descr="grid ray 1.jpg">
            <a:extLst>
              <a:ext uri="{FF2B5EF4-FFF2-40B4-BE49-F238E27FC236}">
                <a16:creationId xmlns:a16="http://schemas.microsoft.com/office/drawing/2014/main" id="{2FEEE8A8-4F9B-4F27-B9D9-2627FCA714B9}"/>
              </a:ext>
            </a:extLst>
          </p:cNvPr>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703695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9B84C5E-D671-4825-8D60-5E1F79AC06E1}" type="datetime8">
              <a:rPr lang="he-IL" smtClean="0"/>
              <a:t>23 דצמבר 18</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B08F415-097C-4549-9850-5F8D6F103822}" type="slidenum">
              <a:rPr lang="he-IL" smtClean="0"/>
              <a:pPr/>
              <a:t>‹#›</a:t>
            </a:fld>
            <a:endParaRPr lang="he-IL"/>
          </a:p>
        </p:txBody>
      </p:sp>
      <p:pic>
        <p:nvPicPr>
          <p:cNvPr id="7" name="Picture 5">
            <a:extLst>
              <a:ext uri="{FF2B5EF4-FFF2-40B4-BE49-F238E27FC236}">
                <a16:creationId xmlns:a16="http://schemas.microsoft.com/office/drawing/2014/main" id="{DA6B2252-C2D6-4331-BB21-D1BCCE7914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3317" cy="6858000"/>
          </a:xfrm>
          <a:prstGeom prst="rect">
            <a:avLst/>
          </a:prstGeom>
        </p:spPr>
      </p:pic>
    </p:spTree>
    <p:extLst>
      <p:ext uri="{BB962C8B-B14F-4D97-AF65-F5344CB8AC3E}">
        <p14:creationId xmlns:p14="http://schemas.microsoft.com/office/powerpoint/2010/main" val="2943720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91A36A71-D744-4394-909E-21CABAD5D371}" type="datetime8">
              <a:rPr lang="he-IL" smtClean="0"/>
              <a:t>23 דצמבר 18</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B08F415-097C-4549-9850-5F8D6F103822}" type="slidenum">
              <a:rPr lang="he-IL" smtClean="0"/>
              <a:pPr/>
              <a:t>‹#›</a:t>
            </a:fld>
            <a:endParaRPr lang="he-IL"/>
          </a:p>
        </p:txBody>
      </p:sp>
    </p:spTree>
    <p:extLst>
      <p:ext uri="{BB962C8B-B14F-4D97-AF65-F5344CB8AC3E}">
        <p14:creationId xmlns:p14="http://schemas.microsoft.com/office/powerpoint/2010/main" val="770269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084E689E-F1F0-4F21-AEAC-D1050E4E2B95}" type="datetime8">
              <a:rPr lang="he-IL" smtClean="0"/>
              <a:t>23 דצמבר 18</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B08F415-097C-4549-9850-5F8D6F103822}" type="slidenum">
              <a:rPr lang="he-IL" smtClean="0"/>
              <a:pPr/>
              <a:t>‹#›</a:t>
            </a:fld>
            <a:endParaRPr lang="he-IL"/>
          </a:p>
        </p:txBody>
      </p:sp>
    </p:spTree>
    <p:extLst>
      <p:ext uri="{BB962C8B-B14F-4D97-AF65-F5344CB8AC3E}">
        <p14:creationId xmlns:p14="http://schemas.microsoft.com/office/powerpoint/2010/main" val="4167038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3B53E334-F055-4ABE-A277-834EC22DEF06}" type="datetime8">
              <a:rPr lang="he-IL" smtClean="0"/>
              <a:t>23 דצמבר 18</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B08F415-097C-4549-9850-5F8D6F103822}" type="slidenum">
              <a:rPr lang="he-IL" smtClean="0"/>
              <a:pPr/>
              <a:t>‹#›</a:t>
            </a:fld>
            <a:endParaRPr lang="he-IL"/>
          </a:p>
        </p:txBody>
      </p:sp>
    </p:spTree>
    <p:extLst>
      <p:ext uri="{BB962C8B-B14F-4D97-AF65-F5344CB8AC3E}">
        <p14:creationId xmlns:p14="http://schemas.microsoft.com/office/powerpoint/2010/main" val="4034810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B331BE1-AA51-4B46-8E87-6F80682ADBB4}" type="datetime8">
              <a:rPr lang="he-IL" smtClean="0"/>
              <a:t>23 דצמבר 18</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B08F415-097C-4549-9850-5F8D6F103822}" type="slidenum">
              <a:rPr lang="he-IL" smtClean="0"/>
              <a:pPr/>
              <a:t>‹#›</a:t>
            </a:fld>
            <a:endParaRPr lang="he-IL"/>
          </a:p>
        </p:txBody>
      </p:sp>
    </p:spTree>
    <p:extLst>
      <p:ext uri="{BB962C8B-B14F-4D97-AF65-F5344CB8AC3E}">
        <p14:creationId xmlns:p14="http://schemas.microsoft.com/office/powerpoint/2010/main" val="538464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F8AC5-1151-46E9-9DD4-57476B826251}" type="datetime8">
              <a:rPr lang="he-IL" smtClean="0"/>
              <a:t>23 דצמבר 18</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B08F415-097C-4549-9850-5F8D6F103822}" type="slidenum">
              <a:rPr lang="he-IL" smtClean="0"/>
              <a:pPr/>
              <a:t>‹#›</a:t>
            </a:fld>
            <a:endParaRPr lang="he-IL"/>
          </a:p>
        </p:txBody>
      </p:sp>
    </p:spTree>
    <p:extLst>
      <p:ext uri="{BB962C8B-B14F-4D97-AF65-F5344CB8AC3E}">
        <p14:creationId xmlns:p14="http://schemas.microsoft.com/office/powerpoint/2010/main" val="2823138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3D6C3A00-2B54-4AAC-8314-22218080C39A}" type="datetime8">
              <a:rPr lang="he-IL" smtClean="0"/>
              <a:t>23 דצמבר 18</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B08F415-097C-4549-9850-5F8D6F103822}" type="slidenum">
              <a:rPr lang="he-IL" smtClean="0"/>
              <a:pPr/>
              <a:t>‹#›</a:t>
            </a:fld>
            <a:endParaRPr lang="he-IL"/>
          </a:p>
        </p:txBody>
      </p:sp>
    </p:spTree>
    <p:extLst>
      <p:ext uri="{BB962C8B-B14F-4D97-AF65-F5344CB8AC3E}">
        <p14:creationId xmlns:p14="http://schemas.microsoft.com/office/powerpoint/2010/main" val="283705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5" name="תמונה 7" descr="grid sapio ray N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תאריך 4"/>
          <p:cNvSpPr>
            <a:spLocks noGrp="1"/>
          </p:cNvSpPr>
          <p:nvPr>
            <p:ph type="dt" sz="half" idx="10"/>
          </p:nvPr>
        </p:nvSpPr>
        <p:spPr/>
        <p:txBody>
          <a:bodyPr/>
          <a:lstStyle>
            <a:lvl1pPr>
              <a:defRPr/>
            </a:lvl1pPr>
          </a:lstStyle>
          <a:p>
            <a:pPr>
              <a:defRPr/>
            </a:pPr>
            <a:endParaRPr lang="he-IL" dirty="0">
              <a:solidFill>
                <a:srgbClr val="000000">
                  <a:tint val="75000"/>
                </a:srgbClr>
              </a:solidFill>
            </a:endParaRPr>
          </a:p>
        </p:txBody>
      </p:sp>
      <p:sp>
        <p:nvSpPr>
          <p:cNvPr id="7" name="מציין מיקום של כותרת תחתונה 5"/>
          <p:cNvSpPr>
            <a:spLocks noGrp="1"/>
          </p:cNvSpPr>
          <p:nvPr>
            <p:ph type="ftr" sz="quarter" idx="11"/>
          </p:nvPr>
        </p:nvSpPr>
        <p:spPr/>
        <p:txBody>
          <a:bodyPr/>
          <a:lstStyle>
            <a:lvl1pPr>
              <a:defRPr/>
            </a:lvl1pPr>
          </a:lstStyle>
          <a:p>
            <a:pPr>
              <a:defRPr/>
            </a:pPr>
            <a:endParaRPr lang="he-IL" dirty="0">
              <a:solidFill>
                <a:srgbClr val="000000">
                  <a:tint val="75000"/>
                </a:srgbClr>
              </a:solidFill>
            </a:endParaRPr>
          </a:p>
        </p:txBody>
      </p:sp>
      <p:sp>
        <p:nvSpPr>
          <p:cNvPr id="8" name="מציין מיקום של מספר שקופית 6"/>
          <p:cNvSpPr>
            <a:spLocks noGrp="1"/>
          </p:cNvSpPr>
          <p:nvPr>
            <p:ph type="sldNum" sz="quarter" idx="12"/>
          </p:nvPr>
        </p:nvSpPr>
        <p:spPr/>
        <p:txBody>
          <a:bodyPr/>
          <a:lstStyle>
            <a:lvl1pPr>
              <a:defRPr/>
            </a:lvl1pPr>
          </a:lstStyle>
          <a:p>
            <a:fld id="{BCE9DBEC-554C-4486-A9C6-6BEDF73DB4AC}" type="slidenum">
              <a:rPr lang="he-IL"/>
              <a:pPr/>
              <a:t>‹#›</a:t>
            </a:fld>
            <a:endParaRPr lang="he-IL" dirty="0"/>
          </a:p>
        </p:txBody>
      </p:sp>
    </p:spTree>
    <p:extLst>
      <p:ext uri="{BB962C8B-B14F-4D97-AF65-F5344CB8AC3E}">
        <p14:creationId xmlns:p14="http://schemas.microsoft.com/office/powerpoint/2010/main" val="2594428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101D30EB-F208-4491-A191-58FF529996AB}" type="datetime8">
              <a:rPr lang="he-IL" smtClean="0"/>
              <a:t>23 דצמבר 18</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B08F415-097C-4549-9850-5F8D6F103822}" type="slidenum">
              <a:rPr lang="he-IL" smtClean="0"/>
              <a:pPr/>
              <a:t>‹#›</a:t>
            </a:fld>
            <a:endParaRPr lang="he-IL"/>
          </a:p>
        </p:txBody>
      </p:sp>
    </p:spTree>
    <p:extLst>
      <p:ext uri="{BB962C8B-B14F-4D97-AF65-F5344CB8AC3E}">
        <p14:creationId xmlns:p14="http://schemas.microsoft.com/office/powerpoint/2010/main" val="2480939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7FAFE9F1-A51B-465F-B211-DFC1084347C4}" type="datetime8">
              <a:rPr lang="he-IL" smtClean="0"/>
              <a:t>23 דצמבר 18</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B08F415-097C-4549-9850-5F8D6F103822}" type="slidenum">
              <a:rPr lang="he-IL" smtClean="0"/>
              <a:pPr/>
              <a:t>‹#›</a:t>
            </a:fld>
            <a:endParaRPr lang="he-IL"/>
          </a:p>
        </p:txBody>
      </p:sp>
    </p:spTree>
    <p:extLst>
      <p:ext uri="{BB962C8B-B14F-4D97-AF65-F5344CB8AC3E}">
        <p14:creationId xmlns:p14="http://schemas.microsoft.com/office/powerpoint/2010/main" val="427201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D1DD26D-4D84-4854-ADA7-A4ABC4D82A0D}" type="datetime8">
              <a:rPr lang="he-IL" smtClean="0"/>
              <a:t>23 דצמבר 18</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B08F415-097C-4549-9850-5F8D6F103822}" type="slidenum">
              <a:rPr lang="he-IL" smtClean="0"/>
              <a:pPr/>
              <a:t>‹#›</a:t>
            </a:fld>
            <a:endParaRPr lang="he-IL"/>
          </a:p>
        </p:txBody>
      </p:sp>
    </p:spTree>
    <p:extLst>
      <p:ext uri="{BB962C8B-B14F-4D97-AF65-F5344CB8AC3E}">
        <p14:creationId xmlns:p14="http://schemas.microsoft.com/office/powerpoint/2010/main" val="1102347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כותרת ותוכן">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 y="0"/>
            <a:ext cx="12192000" cy="6858000"/>
          </a:xfrm>
          <a:prstGeom prst="rect">
            <a:avLst/>
          </a:prstGeom>
        </p:spPr>
      </p:pic>
      <p:sp>
        <p:nvSpPr>
          <p:cNvPr id="2" name="Title 1"/>
          <p:cNvSpPr>
            <a:spLocks noGrp="1"/>
          </p:cNvSpPr>
          <p:nvPr>
            <p:ph type="title"/>
          </p:nvPr>
        </p:nvSpPr>
        <p:spPr>
          <a:xfrm>
            <a:off x="-48683" y="1"/>
            <a:ext cx="12192000" cy="941832"/>
          </a:xfrm>
        </p:spPr>
        <p:txBody>
          <a:bodyPr>
            <a:normAutofit/>
          </a:bodyPr>
          <a:lstStyle>
            <a:lvl1pPr algn="r">
              <a:defRPr sz="2200" b="1">
                <a:solidFill>
                  <a:schemeClr val="accent1"/>
                </a:solidFill>
                <a:cs typeface="+mn-cs"/>
              </a:defRPr>
            </a:lvl1pPr>
          </a:lstStyle>
          <a:p>
            <a:r>
              <a:rPr lang="he-IL" dirty="0"/>
              <a:t>לחץ כדי לערוך סגנון כותרת של תבנית בסיס</a:t>
            </a:r>
            <a:endParaRPr lang="en-US" dirty="0"/>
          </a:p>
        </p:txBody>
      </p:sp>
      <p:sp>
        <p:nvSpPr>
          <p:cNvPr id="4" name="Date Placeholder 3"/>
          <p:cNvSpPr>
            <a:spLocks noGrp="1"/>
          </p:cNvSpPr>
          <p:nvPr>
            <p:ph type="dt" sz="half" idx="10"/>
          </p:nvPr>
        </p:nvSpPr>
        <p:spPr/>
        <p:txBody>
          <a:bodyPr/>
          <a:lstStyle/>
          <a:p>
            <a:fld id="{C9B84C5E-D671-4825-8D60-5E1F79AC06E1}" type="datetime8">
              <a:rPr lang="he-IL" smtClean="0"/>
              <a:t>23 דצמבר 18</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48683" y="-1"/>
            <a:ext cx="548555" cy="365125"/>
          </a:xfrm>
        </p:spPr>
        <p:txBody>
          <a:bodyPr/>
          <a:lstStyle/>
          <a:p>
            <a:fld id="{8B08F415-097C-4549-9850-5F8D6F103822}" type="slidenum">
              <a:rPr lang="he-IL" smtClean="0"/>
              <a:pPr/>
              <a:t>‹#›</a:t>
            </a:fld>
            <a:endParaRPr lang="he-IL"/>
          </a:p>
        </p:txBody>
      </p:sp>
    </p:spTree>
    <p:extLst>
      <p:ext uri="{BB962C8B-B14F-4D97-AF65-F5344CB8AC3E}">
        <p14:creationId xmlns:p14="http://schemas.microsoft.com/office/powerpoint/2010/main" val="3333620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כותרת ותוכן">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 y="0"/>
            <a:ext cx="12192000" cy="6858000"/>
          </a:xfrm>
          <a:prstGeom prst="rect">
            <a:avLst/>
          </a:prstGeom>
        </p:spPr>
      </p:pic>
      <p:sp>
        <p:nvSpPr>
          <p:cNvPr id="2" name="Title 1"/>
          <p:cNvSpPr>
            <a:spLocks noGrp="1"/>
          </p:cNvSpPr>
          <p:nvPr>
            <p:ph type="title"/>
          </p:nvPr>
        </p:nvSpPr>
        <p:spPr>
          <a:xfrm>
            <a:off x="-48683" y="1"/>
            <a:ext cx="12192000" cy="941832"/>
          </a:xfrm>
        </p:spPr>
        <p:txBody>
          <a:bodyPr>
            <a:normAutofit/>
          </a:bodyPr>
          <a:lstStyle>
            <a:lvl1pPr algn="r">
              <a:defRPr sz="2200" b="1">
                <a:solidFill>
                  <a:schemeClr val="accent1"/>
                </a:solidFill>
                <a:cs typeface="+mn-cs"/>
              </a:defRPr>
            </a:lvl1pPr>
          </a:lstStyle>
          <a:p>
            <a:r>
              <a:rPr lang="he-IL" dirty="0"/>
              <a:t>לחץ כדי לערוך סגנון כותרת של תבנית בסיס</a:t>
            </a:r>
            <a:endParaRPr lang="en-US" dirty="0"/>
          </a:p>
        </p:txBody>
      </p:sp>
      <p:sp>
        <p:nvSpPr>
          <p:cNvPr id="4" name="Date Placeholder 3"/>
          <p:cNvSpPr>
            <a:spLocks noGrp="1"/>
          </p:cNvSpPr>
          <p:nvPr>
            <p:ph type="dt" sz="half" idx="10"/>
          </p:nvPr>
        </p:nvSpPr>
        <p:spPr/>
        <p:txBody>
          <a:bodyPr/>
          <a:lstStyle/>
          <a:p>
            <a:fld id="{C9B84C5E-D671-4825-8D60-5E1F79AC06E1}" type="datetime8">
              <a:rPr lang="he-IL" smtClean="0"/>
              <a:t>23 דצמבר 18</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48683" y="-1"/>
            <a:ext cx="548555" cy="365125"/>
          </a:xfrm>
        </p:spPr>
        <p:txBody>
          <a:bodyPr/>
          <a:lstStyle/>
          <a:p>
            <a:fld id="{8B08F415-097C-4549-9850-5F8D6F103822}" type="slidenum">
              <a:rPr lang="he-IL" smtClean="0"/>
              <a:pPr/>
              <a:t>‹#›</a:t>
            </a:fld>
            <a:endParaRPr lang="he-IL"/>
          </a:p>
        </p:txBody>
      </p:sp>
    </p:spTree>
    <p:extLst>
      <p:ext uri="{BB962C8B-B14F-4D97-AF65-F5344CB8AC3E}">
        <p14:creationId xmlns:p14="http://schemas.microsoft.com/office/powerpoint/2010/main" val="453166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כותרת ותוכן">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 y="0"/>
            <a:ext cx="12192000" cy="6858000"/>
          </a:xfrm>
          <a:prstGeom prst="rect">
            <a:avLst/>
          </a:prstGeom>
        </p:spPr>
      </p:pic>
      <p:sp>
        <p:nvSpPr>
          <p:cNvPr id="2" name="Title 1"/>
          <p:cNvSpPr>
            <a:spLocks noGrp="1"/>
          </p:cNvSpPr>
          <p:nvPr>
            <p:ph type="title"/>
          </p:nvPr>
        </p:nvSpPr>
        <p:spPr>
          <a:xfrm>
            <a:off x="-48683" y="1"/>
            <a:ext cx="12192000" cy="941832"/>
          </a:xfrm>
        </p:spPr>
        <p:txBody>
          <a:bodyPr>
            <a:normAutofit/>
          </a:bodyPr>
          <a:lstStyle>
            <a:lvl1pPr algn="r">
              <a:defRPr sz="2200" b="1">
                <a:solidFill>
                  <a:schemeClr val="accent1"/>
                </a:solidFill>
                <a:cs typeface="+mn-cs"/>
              </a:defRPr>
            </a:lvl1pPr>
          </a:lstStyle>
          <a:p>
            <a:r>
              <a:rPr lang="he-IL" dirty="0"/>
              <a:t>לחץ כדי לערוך סגנון כותרת של תבנית בסיס</a:t>
            </a:r>
            <a:endParaRPr lang="en-US" dirty="0"/>
          </a:p>
        </p:txBody>
      </p:sp>
      <p:sp>
        <p:nvSpPr>
          <p:cNvPr id="4" name="Date Placeholder 3"/>
          <p:cNvSpPr>
            <a:spLocks noGrp="1"/>
          </p:cNvSpPr>
          <p:nvPr>
            <p:ph type="dt" sz="half" idx="10"/>
          </p:nvPr>
        </p:nvSpPr>
        <p:spPr/>
        <p:txBody>
          <a:bodyPr/>
          <a:lstStyle/>
          <a:p>
            <a:fld id="{C9B84C5E-D671-4825-8D60-5E1F79AC06E1}" type="datetime8">
              <a:rPr lang="he-IL" smtClean="0"/>
              <a:t>23 דצמבר 18</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48683" y="-1"/>
            <a:ext cx="548555" cy="365125"/>
          </a:xfrm>
        </p:spPr>
        <p:txBody>
          <a:bodyPr/>
          <a:lstStyle/>
          <a:p>
            <a:fld id="{8B08F415-097C-4549-9850-5F8D6F103822}" type="slidenum">
              <a:rPr lang="he-IL" smtClean="0"/>
              <a:pPr/>
              <a:t>‹#›</a:t>
            </a:fld>
            <a:endParaRPr lang="he-IL"/>
          </a:p>
        </p:txBody>
      </p:sp>
    </p:spTree>
    <p:extLst>
      <p:ext uri="{BB962C8B-B14F-4D97-AF65-F5344CB8AC3E}">
        <p14:creationId xmlns:p14="http://schemas.microsoft.com/office/powerpoint/2010/main" val="3838795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4" name="תמונה 6" descr="grid ray 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ctrTitle"/>
          </p:nvPr>
        </p:nvSpPr>
        <p:spPr>
          <a:xfrm>
            <a:off x="914400" y="2130426"/>
            <a:ext cx="10363200" cy="1470025"/>
          </a:xfrm>
        </p:spPr>
        <p:txBody>
          <a:bodyPr>
            <a:normAutofit/>
          </a:bodyPr>
          <a:lstStyle>
            <a:lvl1pPr algn="ctr">
              <a:defRPr lang="he-IL" sz="3600" b="1" kern="1200" dirty="0">
                <a:solidFill>
                  <a:srgbClr val="C33D24"/>
                </a:solidFill>
                <a:effectLst>
                  <a:outerShdw blurRad="38100" dist="38100" dir="2700000" algn="tl">
                    <a:srgbClr val="000000">
                      <a:alpha val="43137"/>
                    </a:srgbClr>
                  </a:outerShdw>
                </a:effectLst>
                <a:latin typeface="+mj-lt"/>
                <a:ea typeface="+mj-ea"/>
                <a:cs typeface="+mn-cs"/>
              </a:defRPr>
            </a:lvl1pPr>
          </a:lstStyle>
          <a:p>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1828800" y="3886200"/>
            <a:ext cx="8534400" cy="1752600"/>
          </a:xfrm>
        </p:spPr>
        <p:txBody>
          <a:bodyPr>
            <a:normAutofit/>
          </a:bodyPr>
          <a:lstStyle>
            <a:lvl1pPr marL="0" indent="0" algn="ctr">
              <a:buNone/>
              <a:defRPr sz="1800" b="1">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he-IL" dirty="0"/>
          </a:p>
        </p:txBody>
      </p:sp>
    </p:spTree>
    <p:extLst>
      <p:ext uri="{BB962C8B-B14F-4D97-AF65-F5344CB8AC3E}">
        <p14:creationId xmlns:p14="http://schemas.microsoft.com/office/powerpoint/2010/main" val="3310609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4" name="תמונה 7" descr="grid sapio ray N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339" y="5177"/>
            <a:ext cx="12192000" cy="6858000"/>
          </a:xfrm>
          <a:prstGeom prst="rect">
            <a:avLst/>
          </a:prstGeom>
        </p:spPr>
      </p:pic>
      <p:sp>
        <p:nvSpPr>
          <p:cNvPr id="2" name="כותרת 1"/>
          <p:cNvSpPr>
            <a:spLocks noGrp="1"/>
          </p:cNvSpPr>
          <p:nvPr>
            <p:ph type="title"/>
          </p:nvPr>
        </p:nvSpPr>
        <p:spPr>
          <a:xfrm>
            <a:off x="0" y="0"/>
            <a:ext cx="12192000" cy="908720"/>
          </a:xfrm>
        </p:spPr>
        <p:txBody>
          <a:bodyPr/>
          <a:lstStyle>
            <a:lvl1pPr algn="r" defTabSz="914400" rtl="1" eaLnBrk="1" latinLnBrk="0" hangingPunct="1">
              <a:spcBef>
                <a:spcPct val="0"/>
              </a:spcBef>
              <a:buNone/>
              <a:defRPr lang="he-IL" sz="2200" dirty="0">
                <a:effectLst/>
              </a:defRPr>
            </a:lvl1pPr>
          </a:lstStyle>
          <a:p>
            <a:r>
              <a:rPr lang="he-IL" dirty="0"/>
              <a:t>לחץ כדי לערוך סגנון כותרת של תבנית בסיס</a:t>
            </a:r>
          </a:p>
        </p:txBody>
      </p:sp>
      <p:sp>
        <p:nvSpPr>
          <p:cNvPr id="3" name="מציין מיקום תוכן 2"/>
          <p:cNvSpPr>
            <a:spLocks noGrp="1"/>
          </p:cNvSpPr>
          <p:nvPr>
            <p:ph idx="1"/>
          </p:nvPr>
        </p:nvSpPr>
        <p:spPr/>
        <p:txBody>
          <a:bodyPr/>
          <a:lstStyle>
            <a:lvl1pPr>
              <a:defRPr sz="2400" baseline="0">
                <a:solidFill>
                  <a:schemeClr val="bg1">
                    <a:lumMod val="50000"/>
                  </a:schemeClr>
                </a:solidFill>
              </a:defRPr>
            </a:lvl1pPr>
            <a:lvl2pPr>
              <a:defRPr sz="1800" baseline="0">
                <a:solidFill>
                  <a:srgbClr val="0E0402"/>
                </a:solidFill>
              </a:defRPr>
            </a:lvl2pPr>
            <a:lvl3pPr>
              <a:defRPr sz="1600" baseline="0">
                <a:solidFill>
                  <a:srgbClr val="0E0402"/>
                </a:solidFill>
              </a:defRPr>
            </a:lvl3pPr>
            <a:lvl4pPr>
              <a:defRPr baseline="0">
                <a:solidFill>
                  <a:srgbClr val="0E0402"/>
                </a:solidFill>
              </a:defRPr>
            </a:lvl4pPr>
            <a:lvl5pPr>
              <a:defRPr baseline="0">
                <a:solidFill>
                  <a:srgbClr val="0E0402"/>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5" name="מציין מיקום של מספר שקופית 5"/>
          <p:cNvSpPr>
            <a:spLocks noGrp="1"/>
          </p:cNvSpPr>
          <p:nvPr>
            <p:ph type="sldNum" sz="quarter" idx="10"/>
          </p:nvPr>
        </p:nvSpPr>
        <p:spPr>
          <a:xfrm>
            <a:off x="0" y="1"/>
            <a:ext cx="2844800" cy="365125"/>
          </a:xfrm>
        </p:spPr>
        <p:txBody>
          <a:bodyPr/>
          <a:lstStyle>
            <a:lvl1pPr>
              <a:defRPr/>
            </a:lvl1pPr>
          </a:lstStyle>
          <a:p>
            <a:fld id="{743024FB-11C4-4495-9943-FEF10CF92675}" type="slidenum">
              <a:rPr lang="he-IL"/>
              <a:pPr/>
              <a:t>‹#›</a:t>
            </a:fld>
            <a:endParaRPr lang="he-IL"/>
          </a:p>
        </p:txBody>
      </p:sp>
    </p:spTree>
    <p:extLst>
      <p:ext uri="{BB962C8B-B14F-4D97-AF65-F5344CB8AC3E}">
        <p14:creationId xmlns:p14="http://schemas.microsoft.com/office/powerpoint/2010/main" val="2293755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5" name="תמונה 7" descr="grid sapio ray N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תאריך 4"/>
          <p:cNvSpPr>
            <a:spLocks noGrp="1"/>
          </p:cNvSpPr>
          <p:nvPr>
            <p:ph type="dt" sz="half" idx="10"/>
          </p:nvPr>
        </p:nvSpPr>
        <p:spPr/>
        <p:txBody>
          <a:bodyPr/>
          <a:lstStyle>
            <a:lvl1pPr>
              <a:defRPr/>
            </a:lvl1pPr>
          </a:lstStyle>
          <a:p>
            <a:pPr>
              <a:defRPr/>
            </a:pPr>
            <a:endParaRPr lang="he-IL"/>
          </a:p>
        </p:txBody>
      </p:sp>
      <p:sp>
        <p:nvSpPr>
          <p:cNvPr id="7" name="מציין מיקום של כותרת תחתונה 5"/>
          <p:cNvSpPr>
            <a:spLocks noGrp="1"/>
          </p:cNvSpPr>
          <p:nvPr>
            <p:ph type="ftr" sz="quarter" idx="11"/>
          </p:nvPr>
        </p:nvSpPr>
        <p:spPr/>
        <p:txBody>
          <a:bodyPr/>
          <a:lstStyle>
            <a:lvl1pPr>
              <a:defRPr/>
            </a:lvl1pPr>
          </a:lstStyle>
          <a:p>
            <a:pPr>
              <a:defRPr/>
            </a:pPr>
            <a:endParaRPr lang="he-IL"/>
          </a:p>
        </p:txBody>
      </p:sp>
      <p:sp>
        <p:nvSpPr>
          <p:cNvPr id="8" name="מציין מיקום של מספר שקופית 6"/>
          <p:cNvSpPr>
            <a:spLocks noGrp="1"/>
          </p:cNvSpPr>
          <p:nvPr>
            <p:ph type="sldNum" sz="quarter" idx="12"/>
          </p:nvPr>
        </p:nvSpPr>
        <p:spPr/>
        <p:txBody>
          <a:bodyPr/>
          <a:lstStyle>
            <a:lvl1pPr>
              <a:defRPr/>
            </a:lvl1pPr>
          </a:lstStyle>
          <a:p>
            <a:fld id="{BCE9DBEC-554C-4486-A9C6-6BEDF73DB4AC}" type="slidenum">
              <a:rPr lang="he-IL"/>
              <a:pPr/>
              <a:t>‹#›</a:t>
            </a:fld>
            <a:endParaRPr lang="he-IL"/>
          </a:p>
        </p:txBody>
      </p:sp>
    </p:spTree>
    <p:extLst>
      <p:ext uri="{BB962C8B-B14F-4D97-AF65-F5344CB8AC3E}">
        <p14:creationId xmlns:p14="http://schemas.microsoft.com/office/powerpoint/2010/main" val="3113720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219200" y="0"/>
            <a:ext cx="10972800" cy="1143000"/>
          </a:xfrm>
        </p:spPr>
        <p:txBody>
          <a:bodyPr/>
          <a:lstStyle>
            <a:lvl1pPr algn="r" defTabSz="914400" rtl="1" eaLnBrk="1" latinLnBrk="0" hangingPunct="1">
              <a:spcBef>
                <a:spcPct val="0"/>
              </a:spcBef>
              <a:buNone/>
              <a:defRPr lang="he-IL" sz="3600" b="1" kern="1200" dirty="0">
                <a:solidFill>
                  <a:srgbClr val="C33D24"/>
                </a:solidFill>
                <a:effectLst>
                  <a:outerShdw blurRad="38100" dist="38100" dir="2700000" algn="tl">
                    <a:srgbClr val="000000">
                      <a:alpha val="43137"/>
                    </a:srgbClr>
                  </a:outerShdw>
                </a:effectLst>
                <a:latin typeface="+mj-lt"/>
                <a:ea typeface="+mj-ea"/>
                <a:cs typeface="+mn-cs"/>
              </a:defRPr>
            </a:lvl1pPr>
          </a:lstStyle>
          <a:p>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p:txBody>
          <a:bodyPr/>
          <a:lstStyle>
            <a:lvl1pPr>
              <a:defRPr/>
            </a:lvl1pPr>
          </a:lstStyle>
          <a:p>
            <a:pPr>
              <a:defRPr/>
            </a:pPr>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fld id="{A3888205-DB07-411C-9CB4-F08D59C74B68}" type="slidenum">
              <a:rPr lang="he-IL"/>
              <a:pPr/>
              <a:t>‹#›</a:t>
            </a:fld>
            <a:endParaRPr lang="he-IL"/>
          </a:p>
        </p:txBody>
      </p:sp>
    </p:spTree>
    <p:extLst>
      <p:ext uri="{BB962C8B-B14F-4D97-AF65-F5344CB8AC3E}">
        <p14:creationId xmlns:p14="http://schemas.microsoft.com/office/powerpoint/2010/main" val="382380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219200" y="0"/>
            <a:ext cx="10972800" cy="1143000"/>
          </a:xfrm>
        </p:spPr>
        <p:txBody>
          <a:bodyPr/>
          <a:lstStyle>
            <a:lvl1pPr algn="r" defTabSz="914400" rtl="1" eaLnBrk="1" latinLnBrk="0" hangingPunct="1">
              <a:spcBef>
                <a:spcPct val="0"/>
              </a:spcBef>
              <a:buNone/>
              <a:defRPr lang="he-IL" sz="3600" b="1" kern="1200" dirty="0">
                <a:solidFill>
                  <a:srgbClr val="C33D24"/>
                </a:solidFill>
                <a:effectLst>
                  <a:outerShdw blurRad="38100" dist="38100" dir="2700000" algn="tl">
                    <a:srgbClr val="000000">
                      <a:alpha val="43137"/>
                    </a:srgbClr>
                  </a:outerShdw>
                </a:effectLst>
                <a:latin typeface="+mj-lt"/>
                <a:ea typeface="+mj-ea"/>
                <a:cs typeface="+mn-cs"/>
              </a:defRPr>
            </a:lvl1pPr>
          </a:lstStyle>
          <a:p>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p:txBody>
          <a:bodyPr/>
          <a:lstStyle>
            <a:lvl1pPr>
              <a:defRPr/>
            </a:lvl1pPr>
          </a:lstStyle>
          <a:p>
            <a:pPr>
              <a:defRPr/>
            </a:pPr>
            <a:endParaRPr lang="he-IL" dirty="0">
              <a:solidFill>
                <a:srgbClr val="000000">
                  <a:tint val="75000"/>
                </a:srgbClr>
              </a:solidFill>
            </a:endParaRPr>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dirty="0">
              <a:solidFill>
                <a:srgbClr val="000000">
                  <a:tint val="75000"/>
                </a:srgbClr>
              </a:solidFill>
            </a:endParaRPr>
          </a:p>
        </p:txBody>
      </p:sp>
      <p:sp>
        <p:nvSpPr>
          <p:cNvPr id="9" name="מציין מיקום של מספר שקופית 5"/>
          <p:cNvSpPr>
            <a:spLocks noGrp="1"/>
          </p:cNvSpPr>
          <p:nvPr>
            <p:ph type="sldNum" sz="quarter" idx="12"/>
          </p:nvPr>
        </p:nvSpPr>
        <p:spPr/>
        <p:txBody>
          <a:bodyPr/>
          <a:lstStyle>
            <a:lvl1pPr>
              <a:defRPr/>
            </a:lvl1pPr>
          </a:lstStyle>
          <a:p>
            <a:fld id="{A3888205-DB07-411C-9CB4-F08D59C74B68}" type="slidenum">
              <a:rPr lang="he-IL"/>
              <a:pPr/>
              <a:t>‹#›</a:t>
            </a:fld>
            <a:endParaRPr lang="he-IL" dirty="0"/>
          </a:p>
        </p:txBody>
      </p:sp>
    </p:spTree>
    <p:extLst>
      <p:ext uri="{BB962C8B-B14F-4D97-AF65-F5344CB8AC3E}">
        <p14:creationId xmlns:p14="http://schemas.microsoft.com/office/powerpoint/2010/main" val="87544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871531" y="0"/>
            <a:ext cx="10320469" cy="764704"/>
          </a:xfrm>
        </p:spPr>
        <p:txBody>
          <a:bodyPr/>
          <a:lstStyle>
            <a:lvl1pPr algn="r" defTabSz="914400" rtl="1" eaLnBrk="1" latinLnBrk="0" hangingPunct="1">
              <a:spcBef>
                <a:spcPct val="0"/>
              </a:spcBef>
              <a:buNone/>
              <a:defRPr lang="he-IL" sz="3600" b="1" kern="1200" dirty="0">
                <a:solidFill>
                  <a:srgbClr val="C33D24"/>
                </a:solidFill>
                <a:effectLst>
                  <a:outerShdw blurRad="38100" dist="38100" dir="2700000" algn="tl">
                    <a:srgbClr val="000000">
                      <a:alpha val="43137"/>
                    </a:srgbClr>
                  </a:outerShdw>
                </a:effectLst>
                <a:latin typeface="+mj-lt"/>
                <a:ea typeface="+mj-ea"/>
                <a:cs typeface="+mn-cs"/>
              </a:defRPr>
            </a:lvl1pPr>
          </a:lstStyle>
          <a:p>
            <a:r>
              <a:rPr lang="he-IL"/>
              <a:t>לחץ כדי לערוך סגנון כותרת של תבנית בסיס</a:t>
            </a:r>
            <a:endParaRPr lang="he-IL" dirty="0"/>
          </a:p>
        </p:txBody>
      </p:sp>
      <p:sp>
        <p:nvSpPr>
          <p:cNvPr id="3" name="מציין מיקום של תאריך 2"/>
          <p:cNvSpPr>
            <a:spLocks noGrp="1"/>
          </p:cNvSpPr>
          <p:nvPr>
            <p:ph type="dt" sz="half" idx="10"/>
          </p:nvPr>
        </p:nvSpPr>
        <p:spPr/>
        <p:txBody>
          <a:bodyPr/>
          <a:lstStyle>
            <a:lvl1pPr>
              <a:defRPr/>
            </a:lvl1pPr>
          </a:lstStyle>
          <a:p>
            <a:pPr>
              <a:defRPr/>
            </a:pPr>
            <a:endParaRPr lang="he-IL"/>
          </a:p>
        </p:txBody>
      </p:sp>
      <p:sp>
        <p:nvSpPr>
          <p:cNvPr id="4" name="מציין מיקום של כותרת תחתונה 3"/>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4"/>
          <p:cNvSpPr>
            <a:spLocks noGrp="1"/>
          </p:cNvSpPr>
          <p:nvPr>
            <p:ph type="sldNum" sz="quarter" idx="12"/>
          </p:nvPr>
        </p:nvSpPr>
        <p:spPr>
          <a:xfrm>
            <a:off x="0" y="1"/>
            <a:ext cx="2844800" cy="365125"/>
          </a:xfrm>
        </p:spPr>
        <p:txBody>
          <a:bodyPr/>
          <a:lstStyle>
            <a:lvl1pPr>
              <a:defRPr/>
            </a:lvl1pPr>
          </a:lstStyle>
          <a:p>
            <a:fld id="{3CFEC204-A153-4018-A2DE-38AE4258A694}" type="slidenum">
              <a:rPr lang="he-IL"/>
              <a:pPr/>
              <a:t>‹#›</a:t>
            </a:fld>
            <a:endParaRPr lang="he-IL"/>
          </a:p>
        </p:txBody>
      </p:sp>
    </p:spTree>
    <p:extLst>
      <p:ext uri="{BB962C8B-B14F-4D97-AF65-F5344CB8AC3E}">
        <p14:creationId xmlns:p14="http://schemas.microsoft.com/office/powerpoint/2010/main" val="3048292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fld id="{2D71940D-8B4C-4FD7-8AC5-E8006EC920A2}" type="slidenum">
              <a:rPr lang="he-IL"/>
              <a:pPr/>
              <a:t>‹#›</a:t>
            </a:fld>
            <a:endParaRPr lang="he-IL"/>
          </a:p>
        </p:txBody>
      </p:sp>
    </p:spTree>
    <p:extLst>
      <p:ext uri="{BB962C8B-B14F-4D97-AF65-F5344CB8AC3E}">
        <p14:creationId xmlns:p14="http://schemas.microsoft.com/office/powerpoint/2010/main" val="3994443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fld id="{A0E30934-DEE0-4A9F-A788-8194C8363903}" type="slidenum">
              <a:rPr lang="he-IL"/>
              <a:pPr/>
              <a:t>‹#›</a:t>
            </a:fld>
            <a:endParaRPr lang="he-IL"/>
          </a:p>
        </p:txBody>
      </p:sp>
    </p:spTree>
    <p:extLst>
      <p:ext uri="{BB962C8B-B14F-4D97-AF65-F5344CB8AC3E}">
        <p14:creationId xmlns:p14="http://schemas.microsoft.com/office/powerpoint/2010/main" val="3569133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fld id="{52068278-6282-40EB-8958-1C5989525143}" type="slidenum">
              <a:rPr lang="he-IL"/>
              <a:pPr/>
              <a:t>‹#›</a:t>
            </a:fld>
            <a:endParaRPr lang="he-IL"/>
          </a:p>
        </p:txBody>
      </p:sp>
    </p:spTree>
    <p:extLst>
      <p:ext uri="{BB962C8B-B14F-4D97-AF65-F5344CB8AC3E}">
        <p14:creationId xmlns:p14="http://schemas.microsoft.com/office/powerpoint/2010/main" val="1184157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35454A31-6F60-4606-B400-FBC38AC2248E}" type="slidenum">
              <a:rPr lang="he-IL"/>
              <a:pPr/>
              <a:t>‹#›</a:t>
            </a:fld>
            <a:endParaRPr lang="he-IL"/>
          </a:p>
        </p:txBody>
      </p:sp>
    </p:spTree>
    <p:extLst>
      <p:ext uri="{BB962C8B-B14F-4D97-AF65-F5344CB8AC3E}">
        <p14:creationId xmlns:p14="http://schemas.microsoft.com/office/powerpoint/2010/main" val="26172574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2883EB05-BF15-4AD6-88A7-7812F3876F57}" type="slidenum">
              <a:rPr lang="he-IL"/>
              <a:pPr/>
              <a:t>‹#›</a:t>
            </a:fld>
            <a:endParaRPr lang="he-IL"/>
          </a:p>
        </p:txBody>
      </p:sp>
    </p:spTree>
    <p:extLst>
      <p:ext uri="{BB962C8B-B14F-4D97-AF65-F5344CB8AC3E}">
        <p14:creationId xmlns:p14="http://schemas.microsoft.com/office/powerpoint/2010/main" val="23965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871531" y="0"/>
            <a:ext cx="10320469" cy="764704"/>
          </a:xfrm>
        </p:spPr>
        <p:txBody>
          <a:bodyPr/>
          <a:lstStyle>
            <a:lvl1pPr algn="r" defTabSz="914400" rtl="1" eaLnBrk="1" latinLnBrk="0" hangingPunct="1">
              <a:spcBef>
                <a:spcPct val="0"/>
              </a:spcBef>
              <a:buNone/>
              <a:defRPr lang="he-IL" sz="3600" b="1" kern="1200" dirty="0">
                <a:solidFill>
                  <a:srgbClr val="C33D24"/>
                </a:solidFill>
                <a:effectLst>
                  <a:outerShdw blurRad="38100" dist="38100" dir="2700000" algn="tl">
                    <a:srgbClr val="000000">
                      <a:alpha val="43137"/>
                    </a:srgbClr>
                  </a:outerShdw>
                </a:effectLst>
                <a:latin typeface="+mj-lt"/>
                <a:ea typeface="+mj-ea"/>
                <a:cs typeface="+mn-cs"/>
              </a:defRPr>
            </a:lvl1pPr>
          </a:lstStyle>
          <a:p>
            <a:r>
              <a:rPr lang="he-IL"/>
              <a:t>לחץ כדי לערוך סגנון כותרת של תבנית בסיס</a:t>
            </a:r>
            <a:endParaRPr lang="he-IL" dirty="0"/>
          </a:p>
        </p:txBody>
      </p:sp>
      <p:sp>
        <p:nvSpPr>
          <p:cNvPr id="3" name="מציין מיקום של תאריך 2"/>
          <p:cNvSpPr>
            <a:spLocks noGrp="1"/>
          </p:cNvSpPr>
          <p:nvPr>
            <p:ph type="dt" sz="half" idx="10"/>
          </p:nvPr>
        </p:nvSpPr>
        <p:spPr/>
        <p:txBody>
          <a:bodyPr/>
          <a:lstStyle>
            <a:lvl1pPr>
              <a:defRPr/>
            </a:lvl1pPr>
          </a:lstStyle>
          <a:p>
            <a:pPr>
              <a:defRPr/>
            </a:pPr>
            <a:endParaRPr lang="he-IL" dirty="0">
              <a:solidFill>
                <a:srgbClr val="000000">
                  <a:tint val="75000"/>
                </a:srgbClr>
              </a:solidFill>
            </a:endParaRPr>
          </a:p>
        </p:txBody>
      </p:sp>
      <p:sp>
        <p:nvSpPr>
          <p:cNvPr id="4" name="מציין מיקום של כותרת תחתונה 3"/>
          <p:cNvSpPr>
            <a:spLocks noGrp="1"/>
          </p:cNvSpPr>
          <p:nvPr>
            <p:ph type="ftr" sz="quarter" idx="11"/>
          </p:nvPr>
        </p:nvSpPr>
        <p:spPr/>
        <p:txBody>
          <a:bodyPr/>
          <a:lstStyle>
            <a:lvl1pPr>
              <a:defRPr/>
            </a:lvl1pPr>
          </a:lstStyle>
          <a:p>
            <a:pPr>
              <a:defRPr/>
            </a:pPr>
            <a:endParaRPr lang="he-IL" dirty="0">
              <a:solidFill>
                <a:srgbClr val="000000">
                  <a:tint val="75000"/>
                </a:srgbClr>
              </a:solidFill>
            </a:endParaRPr>
          </a:p>
        </p:txBody>
      </p:sp>
      <p:sp>
        <p:nvSpPr>
          <p:cNvPr id="5" name="מציין מיקום של מספר שקופית 4"/>
          <p:cNvSpPr>
            <a:spLocks noGrp="1"/>
          </p:cNvSpPr>
          <p:nvPr>
            <p:ph type="sldNum" sz="quarter" idx="12"/>
          </p:nvPr>
        </p:nvSpPr>
        <p:spPr>
          <a:xfrm>
            <a:off x="0" y="1"/>
            <a:ext cx="2844800" cy="365125"/>
          </a:xfrm>
        </p:spPr>
        <p:txBody>
          <a:bodyPr/>
          <a:lstStyle>
            <a:lvl1pPr>
              <a:defRPr/>
            </a:lvl1pPr>
          </a:lstStyle>
          <a:p>
            <a:fld id="{3CFEC204-A153-4018-A2DE-38AE4258A694}" type="slidenum">
              <a:rPr lang="he-IL"/>
              <a:pPr/>
              <a:t>‹#›</a:t>
            </a:fld>
            <a:endParaRPr lang="he-IL" dirty="0"/>
          </a:p>
        </p:txBody>
      </p:sp>
      <p:pic>
        <p:nvPicPr>
          <p:cNvPr id="6" name="Picture 20" descr="logo_gr_"/>
          <p:cNvPicPr>
            <a:picLocks noChangeAspect="1" noChangeArrowheads="1"/>
          </p:cNvPicPr>
          <p:nvPr userDrawn="1"/>
        </p:nvPicPr>
        <p:blipFill>
          <a:blip r:embed="rId2" cstate="print">
            <a:clrChange>
              <a:clrFrom>
                <a:srgbClr val="FFFFFF"/>
              </a:clrFrom>
              <a:clrTo>
                <a:srgbClr val="FFFFFF">
                  <a:alpha val="0"/>
                </a:srgbClr>
              </a:clrTo>
            </a:clrChange>
          </a:blip>
          <a:stretch>
            <a:fillRect/>
          </a:stretch>
        </p:blipFill>
        <p:spPr bwMode="auto">
          <a:xfrm>
            <a:off x="1967542" y="6518282"/>
            <a:ext cx="1561975" cy="295094"/>
          </a:xfrm>
          <a:prstGeom prst="rect">
            <a:avLst/>
          </a:prstGeom>
          <a:solidFill>
            <a:schemeClr val="bg1"/>
          </a:solidFill>
          <a:ln w="9525">
            <a:noFill/>
            <a:miter lim="800000"/>
            <a:headEnd/>
            <a:tailEnd/>
          </a:ln>
        </p:spPr>
      </p:pic>
      <p:pic>
        <p:nvPicPr>
          <p:cNvPr id="7" name="Picture 4" descr="https://upload.wikimedia.org/wikipedia/he/thumb/3/36/Lapam.svg/210px-Lapam.svg.png"/>
          <p:cNvPicPr>
            <a:picLocks noChangeAspect="1" noChangeArrowheads="1"/>
          </p:cNvPicPr>
          <p:nvPr userDrawn="1"/>
        </p:nvPicPr>
        <p:blipFill>
          <a:blip r:embed="rId3" cstate="print"/>
          <a:srcRect/>
          <a:stretch>
            <a:fillRect/>
          </a:stretch>
        </p:blipFill>
        <p:spPr bwMode="auto">
          <a:xfrm>
            <a:off x="3695733" y="6525345"/>
            <a:ext cx="1536171" cy="222939"/>
          </a:xfrm>
          <a:prstGeom prst="rect">
            <a:avLst/>
          </a:prstGeom>
          <a:solidFill>
            <a:schemeClr val="bg1"/>
          </a:solidFill>
        </p:spPr>
      </p:pic>
    </p:spTree>
    <p:extLst>
      <p:ext uri="{BB962C8B-B14F-4D97-AF65-F5344CB8AC3E}">
        <p14:creationId xmlns:p14="http://schemas.microsoft.com/office/powerpoint/2010/main" val="104694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endParaRPr lang="he-IL" dirty="0">
              <a:solidFill>
                <a:srgbClr val="000000">
                  <a:tint val="75000"/>
                </a:srgbClr>
              </a:solidFill>
            </a:endParaRPr>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dirty="0">
              <a:solidFill>
                <a:srgbClr val="000000">
                  <a:tint val="75000"/>
                </a:srgbClr>
              </a:solidFill>
            </a:endParaRPr>
          </a:p>
        </p:txBody>
      </p:sp>
      <p:sp>
        <p:nvSpPr>
          <p:cNvPr id="4" name="מציין מיקום של מספר שקופית 5"/>
          <p:cNvSpPr>
            <a:spLocks noGrp="1"/>
          </p:cNvSpPr>
          <p:nvPr>
            <p:ph type="sldNum" sz="quarter" idx="12"/>
          </p:nvPr>
        </p:nvSpPr>
        <p:spPr/>
        <p:txBody>
          <a:bodyPr/>
          <a:lstStyle>
            <a:lvl1pPr>
              <a:defRPr/>
            </a:lvl1pPr>
          </a:lstStyle>
          <a:p>
            <a:fld id="{2D71940D-8B4C-4FD7-8AC5-E8006EC920A2}" type="slidenum">
              <a:rPr lang="he-IL"/>
              <a:pPr/>
              <a:t>‹#›</a:t>
            </a:fld>
            <a:endParaRPr lang="he-IL" dirty="0"/>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20" descr="logo_gr_"/>
          <p:cNvPicPr>
            <a:picLocks noChangeAspect="1" noChangeArrowheads="1"/>
          </p:cNvPicPr>
          <p:nvPr userDrawn="1"/>
        </p:nvPicPr>
        <p:blipFill>
          <a:blip r:embed="rId3" cstate="print">
            <a:clrChange>
              <a:clrFrom>
                <a:srgbClr val="FFFFFF"/>
              </a:clrFrom>
              <a:clrTo>
                <a:srgbClr val="FFFFFF">
                  <a:alpha val="0"/>
                </a:srgbClr>
              </a:clrTo>
            </a:clrChange>
          </a:blip>
          <a:stretch>
            <a:fillRect/>
          </a:stretch>
        </p:blipFill>
        <p:spPr bwMode="auto">
          <a:xfrm>
            <a:off x="1967542" y="6302258"/>
            <a:ext cx="1561975" cy="295094"/>
          </a:xfrm>
          <a:prstGeom prst="rect">
            <a:avLst/>
          </a:prstGeom>
          <a:solidFill>
            <a:schemeClr val="bg1"/>
          </a:solidFill>
          <a:ln w="9525">
            <a:noFill/>
            <a:miter lim="800000"/>
            <a:headEnd/>
            <a:tailEnd/>
          </a:ln>
        </p:spPr>
      </p:pic>
      <p:pic>
        <p:nvPicPr>
          <p:cNvPr id="7" name="Picture 4" descr="https://upload.wikimedia.org/wikipedia/he/thumb/3/36/Lapam.svg/210px-Lapam.svg.png"/>
          <p:cNvPicPr>
            <a:picLocks noChangeAspect="1" noChangeArrowheads="1"/>
          </p:cNvPicPr>
          <p:nvPr userDrawn="1"/>
        </p:nvPicPr>
        <p:blipFill>
          <a:blip r:embed="rId4" cstate="print"/>
          <a:srcRect/>
          <a:stretch>
            <a:fillRect/>
          </a:stretch>
        </p:blipFill>
        <p:spPr bwMode="auto">
          <a:xfrm>
            <a:off x="3695733" y="6309321"/>
            <a:ext cx="1536171" cy="222939"/>
          </a:xfrm>
          <a:prstGeom prst="rect">
            <a:avLst/>
          </a:prstGeom>
          <a:solidFill>
            <a:schemeClr val="bg1"/>
          </a:solidFill>
        </p:spPr>
      </p:pic>
    </p:spTree>
    <p:extLst>
      <p:ext uri="{BB962C8B-B14F-4D97-AF65-F5344CB8AC3E}">
        <p14:creationId xmlns:p14="http://schemas.microsoft.com/office/powerpoint/2010/main" val="2062947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he-IL" dirty="0">
              <a:solidFill>
                <a:srgbClr val="000000">
                  <a:tint val="75000"/>
                </a:srgb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dirty="0">
              <a:solidFill>
                <a:srgbClr val="000000">
                  <a:tint val="75000"/>
                </a:srgbClr>
              </a:solidFill>
            </a:endParaRPr>
          </a:p>
        </p:txBody>
      </p:sp>
      <p:sp>
        <p:nvSpPr>
          <p:cNvPr id="7" name="מציין מיקום של מספר שקופית 5"/>
          <p:cNvSpPr>
            <a:spLocks noGrp="1"/>
          </p:cNvSpPr>
          <p:nvPr>
            <p:ph type="sldNum" sz="quarter" idx="12"/>
          </p:nvPr>
        </p:nvSpPr>
        <p:spPr/>
        <p:txBody>
          <a:bodyPr/>
          <a:lstStyle>
            <a:lvl1pPr>
              <a:defRPr/>
            </a:lvl1pPr>
          </a:lstStyle>
          <a:p>
            <a:fld id="{A0E30934-DEE0-4A9F-A788-8194C8363903}" type="slidenum">
              <a:rPr lang="he-IL"/>
              <a:pPr/>
              <a:t>‹#›</a:t>
            </a:fld>
            <a:endParaRPr lang="he-IL" dirty="0"/>
          </a:p>
        </p:txBody>
      </p:sp>
    </p:spTree>
    <p:extLst>
      <p:ext uri="{BB962C8B-B14F-4D97-AF65-F5344CB8AC3E}">
        <p14:creationId xmlns:p14="http://schemas.microsoft.com/office/powerpoint/2010/main" val="186243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dirty="0"/>
              <a:t>לחץ על הסמל כדי להוסיף תמונה</a:t>
            </a:r>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endParaRPr lang="he-IL" dirty="0">
              <a:solidFill>
                <a:srgbClr val="000000">
                  <a:tint val="75000"/>
                </a:srgb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dirty="0">
              <a:solidFill>
                <a:srgbClr val="000000">
                  <a:tint val="75000"/>
                </a:srgbClr>
              </a:solidFill>
            </a:endParaRPr>
          </a:p>
        </p:txBody>
      </p:sp>
      <p:sp>
        <p:nvSpPr>
          <p:cNvPr id="7" name="מציין מיקום של מספר שקופית 5"/>
          <p:cNvSpPr>
            <a:spLocks noGrp="1"/>
          </p:cNvSpPr>
          <p:nvPr>
            <p:ph type="sldNum" sz="quarter" idx="12"/>
          </p:nvPr>
        </p:nvSpPr>
        <p:spPr/>
        <p:txBody>
          <a:bodyPr/>
          <a:lstStyle>
            <a:lvl1pPr>
              <a:defRPr/>
            </a:lvl1pPr>
          </a:lstStyle>
          <a:p>
            <a:fld id="{52068278-6282-40EB-8958-1C5989525143}" type="slidenum">
              <a:rPr lang="he-IL"/>
              <a:pPr/>
              <a:t>‹#›</a:t>
            </a:fld>
            <a:endParaRPr lang="he-IL" dirty="0"/>
          </a:p>
        </p:txBody>
      </p:sp>
    </p:spTree>
    <p:extLst>
      <p:ext uri="{BB962C8B-B14F-4D97-AF65-F5344CB8AC3E}">
        <p14:creationId xmlns:p14="http://schemas.microsoft.com/office/powerpoint/2010/main" val="397749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he-IL" dirty="0">
              <a:solidFill>
                <a:srgbClr val="000000">
                  <a:tint val="75000"/>
                </a:srgb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dirty="0">
              <a:solidFill>
                <a:srgbClr val="000000">
                  <a:tint val="75000"/>
                </a:srgbClr>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35454A31-6F60-4606-B400-FBC38AC2248E}" type="slidenum">
              <a:rPr lang="he-IL"/>
              <a:pPr/>
              <a:t>‹#›</a:t>
            </a:fld>
            <a:endParaRPr lang="he-IL" dirty="0"/>
          </a:p>
        </p:txBody>
      </p:sp>
    </p:spTree>
    <p:extLst>
      <p:ext uri="{BB962C8B-B14F-4D97-AF65-F5344CB8AC3E}">
        <p14:creationId xmlns:p14="http://schemas.microsoft.com/office/powerpoint/2010/main" val="72452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1.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תמונה 6" descr="grid sapio ray N3.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ציין מיקום של כותרת 1"/>
          <p:cNvSpPr>
            <a:spLocks noGrp="1"/>
          </p:cNvSpPr>
          <p:nvPr>
            <p:ph type="title"/>
          </p:nvPr>
        </p:nvSpPr>
        <p:spPr>
          <a:xfrm>
            <a:off x="1219200" y="0"/>
            <a:ext cx="10972800" cy="1143000"/>
          </a:xfrm>
          <a:prstGeom prst="rect">
            <a:avLst/>
          </a:prstGeom>
        </p:spPr>
        <p:txBody>
          <a:bodyPr vert="horz" lIns="91440" tIns="45720" rIns="91440" bIns="45720" rtlCol="1" anchor="ctr">
            <a:noAutofit/>
          </a:bodyPr>
          <a:lstStyle/>
          <a:p>
            <a:r>
              <a:rPr lang="he-IL" dirty="0"/>
              <a:t>לחץ כדי לערוך סגנון כותרת של תבנית בסיס</a:t>
            </a:r>
          </a:p>
        </p:txBody>
      </p:sp>
      <p:sp>
        <p:nvSpPr>
          <p:cNvPr id="1028"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dirty="0">
              <a:solidFill>
                <a:srgbClr val="000000">
                  <a:tint val="75000"/>
                </a:srgbClr>
              </a:solidFill>
            </a:endParaRP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dirty="0">
              <a:solidFill>
                <a:srgbClr val="000000">
                  <a:tint val="75000"/>
                </a:srgbClr>
              </a:solidFill>
            </a:endParaRP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fld id="{CF15CCB0-3F03-4462-8995-D85775F34146}" type="slidenum">
              <a:rPr lang="he-IL"/>
              <a:pPr/>
              <a:t>‹#›</a:t>
            </a:fld>
            <a:endParaRPr lang="he-IL" dirty="0"/>
          </a:p>
        </p:txBody>
      </p:sp>
    </p:spTree>
    <p:extLst>
      <p:ext uri="{BB962C8B-B14F-4D97-AF65-F5344CB8AC3E}">
        <p14:creationId xmlns:p14="http://schemas.microsoft.com/office/powerpoint/2010/main" val="1186207845"/>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Lst>
  <p:hf hdr="0" ftr="0" dt="0"/>
  <p:txStyles>
    <p:titleStyle>
      <a:lvl1pPr algn="r" rtl="1" eaLnBrk="0" fontAlgn="base" hangingPunct="0">
        <a:spcBef>
          <a:spcPct val="0"/>
        </a:spcBef>
        <a:spcAft>
          <a:spcPct val="0"/>
        </a:spcAft>
        <a:defRPr lang="he-IL" sz="3600" b="1" kern="1200" dirty="0">
          <a:solidFill>
            <a:srgbClr val="C33D24"/>
          </a:solidFill>
          <a:effectLst>
            <a:outerShdw blurRad="38100" dist="38100" dir="2700000" algn="tl">
              <a:srgbClr val="000000">
                <a:alpha val="43137"/>
              </a:srgbClr>
            </a:outerShdw>
          </a:effectLst>
          <a:latin typeface="+mj-lt"/>
          <a:ea typeface="+mj-ea"/>
          <a:cs typeface="+mn-cs"/>
        </a:defRPr>
      </a:lvl1pPr>
      <a:lvl2pPr algn="r" rtl="1" eaLnBrk="0" fontAlgn="base" hangingPunct="0">
        <a:spcBef>
          <a:spcPct val="0"/>
        </a:spcBef>
        <a:spcAft>
          <a:spcPct val="0"/>
        </a:spcAft>
        <a:defRPr sz="3600" b="1">
          <a:solidFill>
            <a:srgbClr val="C33D24"/>
          </a:solidFill>
          <a:latin typeface="Calibri" pitchFamily="34" charset="0"/>
          <a:cs typeface="Arial" pitchFamily="34" charset="0"/>
        </a:defRPr>
      </a:lvl2pPr>
      <a:lvl3pPr algn="r" rtl="1" eaLnBrk="0" fontAlgn="base" hangingPunct="0">
        <a:spcBef>
          <a:spcPct val="0"/>
        </a:spcBef>
        <a:spcAft>
          <a:spcPct val="0"/>
        </a:spcAft>
        <a:defRPr sz="3600" b="1">
          <a:solidFill>
            <a:srgbClr val="C33D24"/>
          </a:solidFill>
          <a:latin typeface="Calibri" pitchFamily="34" charset="0"/>
          <a:cs typeface="Arial" pitchFamily="34" charset="0"/>
        </a:defRPr>
      </a:lvl3pPr>
      <a:lvl4pPr algn="r" rtl="1" eaLnBrk="0" fontAlgn="base" hangingPunct="0">
        <a:spcBef>
          <a:spcPct val="0"/>
        </a:spcBef>
        <a:spcAft>
          <a:spcPct val="0"/>
        </a:spcAft>
        <a:defRPr sz="3600" b="1">
          <a:solidFill>
            <a:srgbClr val="C33D24"/>
          </a:solidFill>
          <a:latin typeface="Calibri" pitchFamily="34" charset="0"/>
          <a:cs typeface="Arial" pitchFamily="34" charset="0"/>
        </a:defRPr>
      </a:lvl4pPr>
      <a:lvl5pPr algn="r" rtl="1" eaLnBrk="0" fontAlgn="base" hangingPunct="0">
        <a:spcBef>
          <a:spcPct val="0"/>
        </a:spcBef>
        <a:spcAft>
          <a:spcPct val="0"/>
        </a:spcAft>
        <a:defRPr sz="3600" b="1">
          <a:solidFill>
            <a:srgbClr val="C33D24"/>
          </a:solidFill>
          <a:latin typeface="Calibri" pitchFamily="34" charset="0"/>
          <a:cs typeface="Arial" pitchFamily="34" charset="0"/>
        </a:defRPr>
      </a:lvl5pPr>
      <a:lvl6pPr marL="457200" algn="r" rtl="1" eaLnBrk="1" fontAlgn="base" hangingPunct="1">
        <a:spcBef>
          <a:spcPct val="0"/>
        </a:spcBef>
        <a:spcAft>
          <a:spcPct val="0"/>
        </a:spcAft>
        <a:defRPr sz="3600" b="1">
          <a:solidFill>
            <a:srgbClr val="C33D24"/>
          </a:solidFill>
          <a:latin typeface="Calibri" pitchFamily="34" charset="0"/>
          <a:cs typeface="Arial" pitchFamily="34" charset="0"/>
        </a:defRPr>
      </a:lvl6pPr>
      <a:lvl7pPr marL="914400" algn="r" rtl="1" eaLnBrk="1" fontAlgn="base" hangingPunct="1">
        <a:spcBef>
          <a:spcPct val="0"/>
        </a:spcBef>
        <a:spcAft>
          <a:spcPct val="0"/>
        </a:spcAft>
        <a:defRPr sz="3600" b="1">
          <a:solidFill>
            <a:srgbClr val="C33D24"/>
          </a:solidFill>
          <a:latin typeface="Calibri" pitchFamily="34" charset="0"/>
          <a:cs typeface="Arial" pitchFamily="34" charset="0"/>
        </a:defRPr>
      </a:lvl7pPr>
      <a:lvl8pPr marL="1371600" algn="r" rtl="1" eaLnBrk="1" fontAlgn="base" hangingPunct="1">
        <a:spcBef>
          <a:spcPct val="0"/>
        </a:spcBef>
        <a:spcAft>
          <a:spcPct val="0"/>
        </a:spcAft>
        <a:defRPr sz="3600" b="1">
          <a:solidFill>
            <a:srgbClr val="C33D24"/>
          </a:solidFill>
          <a:latin typeface="Calibri" pitchFamily="34" charset="0"/>
          <a:cs typeface="Arial" pitchFamily="34" charset="0"/>
        </a:defRPr>
      </a:lvl8pPr>
      <a:lvl9pPr marL="1828800" algn="r" rtl="1" eaLnBrk="1" fontAlgn="base" hangingPunct="1">
        <a:spcBef>
          <a:spcPct val="0"/>
        </a:spcBef>
        <a:spcAft>
          <a:spcPct val="0"/>
        </a:spcAft>
        <a:defRPr sz="3600" b="1">
          <a:solidFill>
            <a:srgbClr val="C33D24"/>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2400" kern="1200">
          <a:solidFill>
            <a:srgbClr val="0E0402"/>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kern="1200">
          <a:solidFill>
            <a:srgbClr val="0E0402"/>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1600" kern="1200">
          <a:solidFill>
            <a:srgbClr val="0E0402"/>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rgbClr val="0E0402"/>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rgbClr val="0E0402"/>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1027" name="מציין מיקום טקסט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rtl="1" eaLnBrk="1" hangingPunct="1">
              <a:defRPr/>
            </a:pPr>
            <a:endParaRPr lang="he-IL" dirty="0">
              <a:solidFill>
                <a:srgbClr val="3A3A3A">
                  <a:tint val="75000"/>
                </a:srgbClr>
              </a:solidFill>
            </a:endParaRP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rtl="1" eaLnBrk="1" hangingPunct="1">
              <a:defRPr/>
            </a:pPr>
            <a:endParaRPr lang="he-IL" dirty="0">
              <a:solidFill>
                <a:srgbClr val="3A3A3A">
                  <a:tint val="75000"/>
                </a:srgbClr>
              </a:solidFill>
            </a:endParaRP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rtl="1" eaLnBrk="1" hangingPunct="1">
              <a:defRPr/>
            </a:pPr>
            <a:fld id="{9858E798-6C6A-4AC3-9F6E-5E7F02A1CEAF}" type="slidenum">
              <a:rPr lang="he-IL">
                <a:solidFill>
                  <a:srgbClr val="3A3A3A">
                    <a:tint val="75000"/>
                  </a:srgbClr>
                </a:solidFill>
              </a:rPr>
              <a:pPr rtl="1" eaLnBrk="1" hangingPunct="1">
                <a:defRPr/>
              </a:pPr>
              <a:t>‹#›</a:t>
            </a:fld>
            <a:endParaRPr lang="he-IL" dirty="0">
              <a:solidFill>
                <a:srgbClr val="3A3A3A">
                  <a:tint val="75000"/>
                </a:srgbClr>
              </a:solidFill>
            </a:endParaRPr>
          </a:p>
        </p:txBody>
      </p:sp>
    </p:spTree>
    <p:extLst>
      <p:ext uri="{BB962C8B-B14F-4D97-AF65-F5344CB8AC3E}">
        <p14:creationId xmlns:p14="http://schemas.microsoft.com/office/powerpoint/2010/main" val="1267651271"/>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hf hdr="0" ftr="0" dt="0"/>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47D7C-0627-4BAA-B9B6-BC52D2280F88}" type="datetime8">
              <a:rPr lang="he-IL" smtClean="0"/>
              <a:t>23 דצמבר 18</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8F415-097C-4549-9850-5F8D6F103822}" type="slidenum">
              <a:rPr lang="he-IL" smtClean="0"/>
              <a:pPr/>
              <a:t>‹#›</a:t>
            </a:fld>
            <a:endParaRPr lang="he-IL"/>
          </a:p>
        </p:txBody>
      </p:sp>
    </p:spTree>
    <p:extLst>
      <p:ext uri="{BB962C8B-B14F-4D97-AF65-F5344CB8AC3E}">
        <p14:creationId xmlns:p14="http://schemas.microsoft.com/office/powerpoint/2010/main" val="2096539631"/>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Lst>
  <p:hf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תמונה 6" descr="grid sapio ray N3.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ציין מיקום של כותרת 1"/>
          <p:cNvSpPr>
            <a:spLocks noGrp="1"/>
          </p:cNvSpPr>
          <p:nvPr>
            <p:ph type="title"/>
          </p:nvPr>
        </p:nvSpPr>
        <p:spPr>
          <a:xfrm>
            <a:off x="1219200" y="0"/>
            <a:ext cx="10972800" cy="1143000"/>
          </a:xfrm>
          <a:prstGeom prst="rect">
            <a:avLst/>
          </a:prstGeom>
        </p:spPr>
        <p:txBody>
          <a:bodyPr vert="horz" lIns="91440" tIns="45720" rIns="91440" bIns="45720" rtlCol="1" anchor="ctr">
            <a:noAutofit/>
          </a:bodyPr>
          <a:lstStyle/>
          <a:p>
            <a:r>
              <a:rPr lang="he-IL" dirty="0"/>
              <a:t>לחץ כדי לערוך סגנון כותרת של תבנית בסיס</a:t>
            </a:r>
          </a:p>
        </p:txBody>
      </p:sp>
      <p:sp>
        <p:nvSpPr>
          <p:cNvPr id="1028"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fld id="{CF15CCB0-3F03-4462-8995-D85775F34146}" type="slidenum">
              <a:rPr lang="he-IL"/>
              <a:pPr/>
              <a:t>‹#›</a:t>
            </a:fld>
            <a:endParaRPr lang="he-IL"/>
          </a:p>
        </p:txBody>
      </p:sp>
    </p:spTree>
    <p:extLst>
      <p:ext uri="{BB962C8B-B14F-4D97-AF65-F5344CB8AC3E}">
        <p14:creationId xmlns:p14="http://schemas.microsoft.com/office/powerpoint/2010/main" val="1516484909"/>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Lst>
  <p:hf hdr="0" ftr="0" dt="0"/>
  <p:txStyles>
    <p:titleStyle>
      <a:lvl1pPr algn="r" rtl="1" eaLnBrk="0" fontAlgn="base" hangingPunct="0">
        <a:spcBef>
          <a:spcPct val="0"/>
        </a:spcBef>
        <a:spcAft>
          <a:spcPct val="0"/>
        </a:spcAft>
        <a:defRPr lang="he-IL" sz="3600" b="1" kern="1200" dirty="0">
          <a:solidFill>
            <a:srgbClr val="C33D24"/>
          </a:solidFill>
          <a:effectLst>
            <a:outerShdw blurRad="38100" dist="38100" dir="2700000" algn="tl">
              <a:srgbClr val="000000">
                <a:alpha val="43137"/>
              </a:srgbClr>
            </a:outerShdw>
          </a:effectLst>
          <a:latin typeface="+mj-lt"/>
          <a:ea typeface="+mj-ea"/>
          <a:cs typeface="+mn-cs"/>
        </a:defRPr>
      </a:lvl1pPr>
      <a:lvl2pPr algn="r" rtl="1" eaLnBrk="0" fontAlgn="base" hangingPunct="0">
        <a:spcBef>
          <a:spcPct val="0"/>
        </a:spcBef>
        <a:spcAft>
          <a:spcPct val="0"/>
        </a:spcAft>
        <a:defRPr sz="3600" b="1">
          <a:solidFill>
            <a:srgbClr val="C33D24"/>
          </a:solidFill>
          <a:latin typeface="Calibri" pitchFamily="34" charset="0"/>
          <a:cs typeface="Arial" pitchFamily="34" charset="0"/>
        </a:defRPr>
      </a:lvl2pPr>
      <a:lvl3pPr algn="r" rtl="1" eaLnBrk="0" fontAlgn="base" hangingPunct="0">
        <a:spcBef>
          <a:spcPct val="0"/>
        </a:spcBef>
        <a:spcAft>
          <a:spcPct val="0"/>
        </a:spcAft>
        <a:defRPr sz="3600" b="1">
          <a:solidFill>
            <a:srgbClr val="C33D24"/>
          </a:solidFill>
          <a:latin typeface="Calibri" pitchFamily="34" charset="0"/>
          <a:cs typeface="Arial" pitchFamily="34" charset="0"/>
        </a:defRPr>
      </a:lvl3pPr>
      <a:lvl4pPr algn="r" rtl="1" eaLnBrk="0" fontAlgn="base" hangingPunct="0">
        <a:spcBef>
          <a:spcPct val="0"/>
        </a:spcBef>
        <a:spcAft>
          <a:spcPct val="0"/>
        </a:spcAft>
        <a:defRPr sz="3600" b="1">
          <a:solidFill>
            <a:srgbClr val="C33D24"/>
          </a:solidFill>
          <a:latin typeface="Calibri" pitchFamily="34" charset="0"/>
          <a:cs typeface="Arial" pitchFamily="34" charset="0"/>
        </a:defRPr>
      </a:lvl4pPr>
      <a:lvl5pPr algn="r" rtl="1" eaLnBrk="0" fontAlgn="base" hangingPunct="0">
        <a:spcBef>
          <a:spcPct val="0"/>
        </a:spcBef>
        <a:spcAft>
          <a:spcPct val="0"/>
        </a:spcAft>
        <a:defRPr sz="3600" b="1">
          <a:solidFill>
            <a:srgbClr val="C33D24"/>
          </a:solidFill>
          <a:latin typeface="Calibri" pitchFamily="34" charset="0"/>
          <a:cs typeface="Arial" pitchFamily="34" charset="0"/>
        </a:defRPr>
      </a:lvl5pPr>
      <a:lvl6pPr marL="457200" algn="r" rtl="1" eaLnBrk="1" fontAlgn="base" hangingPunct="1">
        <a:spcBef>
          <a:spcPct val="0"/>
        </a:spcBef>
        <a:spcAft>
          <a:spcPct val="0"/>
        </a:spcAft>
        <a:defRPr sz="3600" b="1">
          <a:solidFill>
            <a:srgbClr val="C33D24"/>
          </a:solidFill>
          <a:latin typeface="Calibri" pitchFamily="34" charset="0"/>
          <a:cs typeface="Arial" pitchFamily="34" charset="0"/>
        </a:defRPr>
      </a:lvl6pPr>
      <a:lvl7pPr marL="914400" algn="r" rtl="1" eaLnBrk="1" fontAlgn="base" hangingPunct="1">
        <a:spcBef>
          <a:spcPct val="0"/>
        </a:spcBef>
        <a:spcAft>
          <a:spcPct val="0"/>
        </a:spcAft>
        <a:defRPr sz="3600" b="1">
          <a:solidFill>
            <a:srgbClr val="C33D24"/>
          </a:solidFill>
          <a:latin typeface="Calibri" pitchFamily="34" charset="0"/>
          <a:cs typeface="Arial" pitchFamily="34" charset="0"/>
        </a:defRPr>
      </a:lvl7pPr>
      <a:lvl8pPr marL="1371600" algn="r" rtl="1" eaLnBrk="1" fontAlgn="base" hangingPunct="1">
        <a:spcBef>
          <a:spcPct val="0"/>
        </a:spcBef>
        <a:spcAft>
          <a:spcPct val="0"/>
        </a:spcAft>
        <a:defRPr sz="3600" b="1">
          <a:solidFill>
            <a:srgbClr val="C33D24"/>
          </a:solidFill>
          <a:latin typeface="Calibri" pitchFamily="34" charset="0"/>
          <a:cs typeface="Arial" pitchFamily="34" charset="0"/>
        </a:defRPr>
      </a:lvl8pPr>
      <a:lvl9pPr marL="1828800" algn="r" rtl="1" eaLnBrk="1" fontAlgn="base" hangingPunct="1">
        <a:spcBef>
          <a:spcPct val="0"/>
        </a:spcBef>
        <a:spcAft>
          <a:spcPct val="0"/>
        </a:spcAft>
        <a:defRPr sz="3600" b="1">
          <a:solidFill>
            <a:srgbClr val="C33D24"/>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2400" kern="1200">
          <a:solidFill>
            <a:srgbClr val="0E0402"/>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kern="1200">
          <a:solidFill>
            <a:srgbClr val="0E0402"/>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1600" kern="1200">
          <a:solidFill>
            <a:srgbClr val="0E0402"/>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rgbClr val="0E0402"/>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rgbClr val="0E0402"/>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4.jpe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7.xml"/><Relationship Id="rId6" Type="http://schemas.openxmlformats.org/officeDocument/2006/relationships/comments" Target="../comments/comment1.xml"/><Relationship Id="rId5" Type="http://schemas.openxmlformats.org/officeDocument/2006/relationships/image" Target="../media/image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1.xml"/><Relationship Id="rId1" Type="http://schemas.openxmlformats.org/officeDocument/2006/relationships/slideLayout" Target="../slideLayouts/slideLayout37.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4.xml"/><Relationship Id="rId1" Type="http://schemas.openxmlformats.org/officeDocument/2006/relationships/slideLayout" Target="../slideLayouts/slideLayout37.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5.xml"/><Relationship Id="rId1" Type="http://schemas.openxmlformats.org/officeDocument/2006/relationships/slideLayout" Target="../slideLayouts/slideLayout37.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
            <a:extLst>
              <a:ext uri="{FF2B5EF4-FFF2-40B4-BE49-F238E27FC236}">
                <a16:creationId xmlns:a16="http://schemas.microsoft.com/office/drawing/2014/main" id="{255F24BB-49BD-4C6E-81A0-222994BA7F86}"/>
              </a:ext>
            </a:extLst>
          </p:cNvPr>
          <p:cNvSpPr txBox="1">
            <a:spLocks/>
          </p:cNvSpPr>
          <p:nvPr/>
        </p:nvSpPr>
        <p:spPr bwMode="auto">
          <a:xfrm>
            <a:off x="2209800" y="3284984"/>
            <a:ext cx="7772400" cy="1241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1" eaLnBrk="1" fontAlgn="base" hangingPunct="1">
              <a:spcBef>
                <a:spcPct val="0"/>
              </a:spcBef>
              <a:spcAft>
                <a:spcPct val="0"/>
              </a:spcAft>
              <a:defRPr sz="3600" b="1" kern="1200">
                <a:solidFill>
                  <a:srgbClr val="D4351A"/>
                </a:solidFill>
                <a:effectLst>
                  <a:outerShdw blurRad="38100" dist="38100" dir="2700000" algn="tl">
                    <a:srgbClr val="000000">
                      <a:alpha val="43137"/>
                    </a:srgbClr>
                  </a:outerShdw>
                </a:effectLst>
                <a:latin typeface="+mj-lt"/>
                <a:ea typeface="+mj-ea"/>
                <a:cs typeface="+mn-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a:lstStyle>
          <a:p>
            <a:r>
              <a:rPr lang="he-IL" sz="2900" dirty="0">
                <a:solidFill>
                  <a:srgbClr val="673F4A"/>
                </a:solidFill>
                <a:effectLst/>
                <a:latin typeface="Tahoma" pitchFamily="34" charset="0"/>
                <a:ea typeface="Tahoma" pitchFamily="34" charset="0"/>
                <a:cs typeface="Tahoma" pitchFamily="34" charset="0"/>
              </a:rPr>
              <a:t>כנסת ישראל</a:t>
            </a:r>
            <a:br>
              <a:rPr lang="he-IL" sz="2800" dirty="0">
                <a:solidFill>
                  <a:srgbClr val="673F4A"/>
                </a:solidFill>
                <a:effectLst/>
                <a:latin typeface="Tahoma" pitchFamily="34" charset="0"/>
                <a:ea typeface="Tahoma" pitchFamily="34" charset="0"/>
                <a:cs typeface="Tahoma" pitchFamily="34" charset="0"/>
              </a:rPr>
            </a:br>
            <a:r>
              <a:rPr lang="he-IL" sz="2800" dirty="0">
                <a:solidFill>
                  <a:srgbClr val="673F4A"/>
                </a:solidFill>
                <a:effectLst/>
                <a:latin typeface="Tahoma" pitchFamily="34" charset="0"/>
                <a:ea typeface="Tahoma" pitchFamily="34" charset="0"/>
                <a:cs typeface="Tahoma" pitchFamily="34" charset="0"/>
              </a:rPr>
              <a:t>אפקטיביות אחרי פרסום "דקה לשמונה"</a:t>
            </a:r>
            <a:endParaRPr lang="he-IL" sz="2000" dirty="0">
              <a:solidFill>
                <a:srgbClr val="673F4A"/>
              </a:solidFill>
              <a:effectLst/>
              <a:latin typeface="Tahoma" pitchFamily="34" charset="0"/>
              <a:ea typeface="Tahoma" pitchFamily="34" charset="0"/>
              <a:cs typeface="Tahoma" pitchFamily="34" charset="0"/>
            </a:endParaRPr>
          </a:p>
        </p:txBody>
      </p:sp>
      <p:sp>
        <p:nvSpPr>
          <p:cNvPr id="14" name="כותרת משנה 2">
            <a:extLst>
              <a:ext uri="{FF2B5EF4-FFF2-40B4-BE49-F238E27FC236}">
                <a16:creationId xmlns:a16="http://schemas.microsoft.com/office/drawing/2014/main" id="{0A338EF2-05DA-4AC2-819C-431A78FF009C}"/>
              </a:ext>
            </a:extLst>
          </p:cNvPr>
          <p:cNvSpPr txBox="1">
            <a:spLocks/>
          </p:cNvSpPr>
          <p:nvPr/>
        </p:nvSpPr>
        <p:spPr bwMode="auto">
          <a:xfrm>
            <a:off x="2895600" y="4606280"/>
            <a:ext cx="6400800" cy="478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0" indent="0" algn="ctr" rtl="1" eaLnBrk="1" fontAlgn="base" hangingPunct="1">
              <a:spcBef>
                <a:spcPct val="20000"/>
              </a:spcBef>
              <a:spcAft>
                <a:spcPct val="0"/>
              </a:spcAft>
              <a:buFont typeface="Arial" pitchFamily="34" charset="0"/>
              <a:buNone/>
              <a:defRPr sz="2800" b="1" i="0" kern="1200">
                <a:solidFill>
                  <a:schemeClr val="tx1">
                    <a:tint val="75000"/>
                  </a:schemeClr>
                </a:solidFill>
                <a:latin typeface="+mn-lt"/>
                <a:ea typeface="+mn-ea"/>
                <a:cs typeface="+mn-cs"/>
              </a:defRPr>
            </a:lvl1pPr>
            <a:lvl2pPr marL="457200" indent="0" algn="ctr" rtl="1" eaLnBrk="1" fontAlgn="base" hangingPunct="1">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1" eaLnBrk="1" fontAlgn="base" hangingPunct="1">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1" eaLnBrk="1" fontAlgn="base" hangingPunct="1">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1" eaLnBrk="1" fontAlgn="base" hangingPunct="1">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he-IL">
                <a:latin typeface="Tahoma" pitchFamily="34" charset="0"/>
                <a:ea typeface="Tahoma" pitchFamily="34" charset="0"/>
                <a:cs typeface="Tahoma" pitchFamily="34" charset="0"/>
              </a:rPr>
              <a:t>דצמבר 2018</a:t>
            </a:r>
            <a:endParaRPr lang="he-IL" dirty="0">
              <a:latin typeface="Tahoma" pitchFamily="34" charset="0"/>
              <a:ea typeface="Tahoma" pitchFamily="34" charset="0"/>
              <a:cs typeface="Tahoma" pitchFamily="34" charset="0"/>
            </a:endParaRPr>
          </a:p>
        </p:txBody>
      </p:sp>
      <p:pic>
        <p:nvPicPr>
          <p:cNvPr id="15" name="Picture 2" descr="תוצאת תמונה עבור כנסת ישראל לוגו">
            <a:extLst>
              <a:ext uri="{FF2B5EF4-FFF2-40B4-BE49-F238E27FC236}">
                <a16:creationId xmlns:a16="http://schemas.microsoft.com/office/drawing/2014/main" id="{4DC0A714-E311-4D75-99E1-739B9BB0D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1366495"/>
            <a:ext cx="3422551" cy="17986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logo_gr_">
            <a:extLst>
              <a:ext uri="{FF2B5EF4-FFF2-40B4-BE49-F238E27FC236}">
                <a16:creationId xmlns:a16="http://schemas.microsoft.com/office/drawing/2014/main" id="{3F84D220-A991-4C25-9AEA-614D9D8313B4}"/>
              </a:ext>
            </a:extLst>
          </p:cNvPr>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6888089" y="6234401"/>
            <a:ext cx="1645329" cy="414456"/>
          </a:xfrm>
          <a:prstGeom prst="rect">
            <a:avLst/>
          </a:prstGeom>
          <a:noFill/>
          <a:ln w="9525">
            <a:noFill/>
            <a:miter lim="800000"/>
            <a:headEnd/>
            <a:tailEnd/>
          </a:ln>
        </p:spPr>
      </p:pic>
      <p:pic>
        <p:nvPicPr>
          <p:cNvPr id="17" name="Picture 4" descr="https://upload.wikimedia.org/wikipedia/he/thumb/3/36/Lapam.svg/210px-Lapam.svg.png">
            <a:extLst>
              <a:ext uri="{FF2B5EF4-FFF2-40B4-BE49-F238E27FC236}">
                <a16:creationId xmlns:a16="http://schemas.microsoft.com/office/drawing/2014/main" id="{5F1741DF-9E3F-4C7E-A876-89FBB7B230D6}"/>
              </a:ext>
            </a:extLst>
          </p:cNvPr>
          <p:cNvPicPr>
            <a:picLocks noChangeAspect="1" noChangeArrowheads="1"/>
          </p:cNvPicPr>
          <p:nvPr/>
        </p:nvPicPr>
        <p:blipFill>
          <a:blip r:embed="rId5" cstate="print"/>
          <a:srcRect/>
          <a:stretch>
            <a:fillRect/>
          </a:stretch>
        </p:blipFill>
        <p:spPr bwMode="auto">
          <a:xfrm>
            <a:off x="8667750" y="6104343"/>
            <a:ext cx="2000250" cy="512068"/>
          </a:xfrm>
          <a:prstGeom prst="rect">
            <a:avLst/>
          </a:prstGeom>
          <a:noFill/>
        </p:spPr>
      </p:pic>
    </p:spTree>
    <p:extLst>
      <p:ext uri="{BB962C8B-B14F-4D97-AF65-F5344CB8AC3E}">
        <p14:creationId xmlns:p14="http://schemas.microsoft.com/office/powerpoint/2010/main" val="13568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1.bp.blogspot.com/-Gtc8sCnzW9A/T01bfv1fP8I/AAAAAAAAB08/Bjd90V_cl8k/s1600/compass.jpg">
            <a:extLst>
              <a:ext uri="{FF2B5EF4-FFF2-40B4-BE49-F238E27FC236}">
                <a16:creationId xmlns:a16="http://schemas.microsoft.com/office/drawing/2014/main" id="{C5D2E628-B7AA-4A6D-9781-EE35F0D9B4B8}"/>
              </a:ext>
            </a:extLst>
          </p:cNvPr>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t="10665"/>
          <a:stretch>
            <a:fillRect/>
          </a:stretch>
        </p:blipFill>
        <p:spPr bwMode="auto">
          <a:xfrm>
            <a:off x="47328" y="-24369"/>
            <a:ext cx="12192000" cy="6858000"/>
          </a:xfrm>
          <a:prstGeom prst="rect">
            <a:avLst/>
          </a:prstGeom>
          <a:solidFill>
            <a:srgbClr val="49ACC0"/>
          </a:solidFill>
          <a:extLst/>
        </p:spPr>
      </p:pic>
      <p:sp>
        <p:nvSpPr>
          <p:cNvPr id="7" name="Rectangle 6">
            <a:extLst>
              <a:ext uri="{FF2B5EF4-FFF2-40B4-BE49-F238E27FC236}">
                <a16:creationId xmlns:a16="http://schemas.microsoft.com/office/drawing/2014/main" id="{B51D5F62-3BA7-4672-9EB2-93E060EA1FBA}"/>
              </a:ext>
            </a:extLst>
          </p:cNvPr>
          <p:cNvSpPr/>
          <p:nvPr/>
        </p:nvSpPr>
        <p:spPr>
          <a:xfrm>
            <a:off x="9580985" y="0"/>
            <a:ext cx="691479" cy="759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a:xfrm>
            <a:off x="911424" y="-1"/>
            <a:ext cx="8669561" cy="759924"/>
          </a:xfrm>
          <a:solidFill>
            <a:srgbClr val="132586"/>
          </a:solidFill>
        </p:spPr>
        <p:txBody>
          <a:bodyPr/>
          <a:lstStyle/>
          <a:p>
            <a:r>
              <a:rPr lang="he-IL" dirty="0">
                <a:solidFill>
                  <a:schemeClr val="bg1"/>
                </a:solidFill>
              </a:rPr>
              <a:t>			</a:t>
            </a:r>
            <a:r>
              <a:rPr lang="he-IL" sz="2800" dirty="0">
                <a:solidFill>
                  <a:schemeClr val="bg1"/>
                </a:solidFill>
              </a:rPr>
              <a:t>תמונת מצב</a:t>
            </a:r>
          </a:p>
        </p:txBody>
      </p:sp>
      <p:sp>
        <p:nvSpPr>
          <p:cNvPr id="4" name="Slide Number Placeholder 3"/>
          <p:cNvSpPr>
            <a:spLocks noGrp="1"/>
          </p:cNvSpPr>
          <p:nvPr>
            <p:ph type="sldNum" sz="quarter" idx="10"/>
          </p:nvPr>
        </p:nvSpPr>
        <p:spPr/>
        <p:txBody>
          <a:bodyPr/>
          <a:lstStyle/>
          <a:p>
            <a:fld id="{743024FB-11C4-4495-9943-FEF10CF92675}" type="slidenum">
              <a:rPr lang="he-IL" smtClean="0"/>
              <a:pPr/>
              <a:t>10</a:t>
            </a:fld>
            <a:endParaRPr lang="he-IL" dirty="0"/>
          </a:p>
        </p:txBody>
      </p:sp>
      <p:sp>
        <p:nvSpPr>
          <p:cNvPr id="5" name="Title 1"/>
          <p:cNvSpPr txBox="1">
            <a:spLocks/>
          </p:cNvSpPr>
          <p:nvPr/>
        </p:nvSpPr>
        <p:spPr>
          <a:xfrm>
            <a:off x="10272464" y="0"/>
            <a:ext cx="1008112" cy="759924"/>
          </a:xfrm>
          <a:prstGeom prst="rect">
            <a:avLst/>
          </a:prstGeom>
          <a:solidFill>
            <a:srgbClr val="132586"/>
          </a:solidFill>
        </p:spPr>
        <p:txBody>
          <a:bodyPr vert="horz" lIns="91440" tIns="45720" rIns="91440" bIns="45720" rtlCol="1" anchor="ctr">
            <a:noAutofit/>
          </a:bodyPr>
          <a:lstStyle>
            <a:lvl1pPr algn="r" defTabSz="914400" rtl="1" eaLnBrk="1" fontAlgn="base" latinLnBrk="0" hangingPunct="1">
              <a:spcBef>
                <a:spcPct val="0"/>
              </a:spcBef>
              <a:spcAft>
                <a:spcPct val="0"/>
              </a:spcAft>
              <a:buNone/>
              <a:defRPr lang="he-IL" sz="2200" b="1" kern="1200" dirty="0">
                <a:solidFill>
                  <a:srgbClr val="C33D24"/>
                </a:solidFill>
                <a:effectLst/>
                <a:latin typeface="+mj-lt"/>
                <a:ea typeface="+mj-ea"/>
                <a:cs typeface="+mn-cs"/>
              </a:defRPr>
            </a:lvl1pPr>
            <a:lvl2pPr algn="r" rtl="1" eaLnBrk="0" fontAlgn="base" hangingPunct="0">
              <a:spcBef>
                <a:spcPct val="0"/>
              </a:spcBef>
              <a:spcAft>
                <a:spcPct val="0"/>
              </a:spcAft>
              <a:defRPr sz="3600" b="1">
                <a:solidFill>
                  <a:srgbClr val="C33D24"/>
                </a:solidFill>
                <a:latin typeface="Calibri" pitchFamily="34" charset="0"/>
                <a:cs typeface="Arial" pitchFamily="34" charset="0"/>
              </a:defRPr>
            </a:lvl2pPr>
            <a:lvl3pPr algn="r" rtl="1" eaLnBrk="0" fontAlgn="base" hangingPunct="0">
              <a:spcBef>
                <a:spcPct val="0"/>
              </a:spcBef>
              <a:spcAft>
                <a:spcPct val="0"/>
              </a:spcAft>
              <a:defRPr sz="3600" b="1">
                <a:solidFill>
                  <a:srgbClr val="C33D24"/>
                </a:solidFill>
                <a:latin typeface="Calibri" pitchFamily="34" charset="0"/>
                <a:cs typeface="Arial" pitchFamily="34" charset="0"/>
              </a:defRPr>
            </a:lvl3pPr>
            <a:lvl4pPr algn="r" rtl="1" eaLnBrk="0" fontAlgn="base" hangingPunct="0">
              <a:spcBef>
                <a:spcPct val="0"/>
              </a:spcBef>
              <a:spcAft>
                <a:spcPct val="0"/>
              </a:spcAft>
              <a:defRPr sz="3600" b="1">
                <a:solidFill>
                  <a:srgbClr val="C33D24"/>
                </a:solidFill>
                <a:latin typeface="Calibri" pitchFamily="34" charset="0"/>
                <a:cs typeface="Arial" pitchFamily="34" charset="0"/>
              </a:defRPr>
            </a:lvl4pPr>
            <a:lvl5pPr algn="r" rtl="1" eaLnBrk="0" fontAlgn="base" hangingPunct="0">
              <a:spcBef>
                <a:spcPct val="0"/>
              </a:spcBef>
              <a:spcAft>
                <a:spcPct val="0"/>
              </a:spcAft>
              <a:defRPr sz="3600" b="1">
                <a:solidFill>
                  <a:srgbClr val="C33D24"/>
                </a:solidFill>
                <a:latin typeface="Calibri" pitchFamily="34" charset="0"/>
                <a:cs typeface="Arial" pitchFamily="34" charset="0"/>
              </a:defRPr>
            </a:lvl5pPr>
            <a:lvl6pPr marL="457200" algn="r" rtl="1" eaLnBrk="1" fontAlgn="base" hangingPunct="1">
              <a:spcBef>
                <a:spcPct val="0"/>
              </a:spcBef>
              <a:spcAft>
                <a:spcPct val="0"/>
              </a:spcAft>
              <a:defRPr sz="3600" b="1">
                <a:solidFill>
                  <a:srgbClr val="C33D24"/>
                </a:solidFill>
                <a:latin typeface="Calibri" pitchFamily="34" charset="0"/>
                <a:cs typeface="Arial" pitchFamily="34" charset="0"/>
              </a:defRPr>
            </a:lvl6pPr>
            <a:lvl7pPr marL="914400" algn="r" rtl="1" eaLnBrk="1" fontAlgn="base" hangingPunct="1">
              <a:spcBef>
                <a:spcPct val="0"/>
              </a:spcBef>
              <a:spcAft>
                <a:spcPct val="0"/>
              </a:spcAft>
              <a:defRPr sz="3600" b="1">
                <a:solidFill>
                  <a:srgbClr val="C33D24"/>
                </a:solidFill>
                <a:latin typeface="Calibri" pitchFamily="34" charset="0"/>
                <a:cs typeface="Arial" pitchFamily="34" charset="0"/>
              </a:defRPr>
            </a:lvl7pPr>
            <a:lvl8pPr marL="1371600" algn="r" rtl="1" eaLnBrk="1" fontAlgn="base" hangingPunct="1">
              <a:spcBef>
                <a:spcPct val="0"/>
              </a:spcBef>
              <a:spcAft>
                <a:spcPct val="0"/>
              </a:spcAft>
              <a:defRPr sz="3600" b="1">
                <a:solidFill>
                  <a:srgbClr val="C33D24"/>
                </a:solidFill>
                <a:latin typeface="Calibri" pitchFamily="34" charset="0"/>
                <a:cs typeface="Arial" pitchFamily="34" charset="0"/>
              </a:defRPr>
            </a:lvl8pPr>
            <a:lvl9pPr marL="1828800" algn="r" rtl="1" eaLnBrk="1" fontAlgn="base" hangingPunct="1">
              <a:spcBef>
                <a:spcPct val="0"/>
              </a:spcBef>
              <a:spcAft>
                <a:spcPct val="0"/>
              </a:spcAft>
              <a:defRPr sz="3600" b="1">
                <a:solidFill>
                  <a:srgbClr val="C33D24"/>
                </a:solidFill>
                <a:latin typeface="Calibri" pitchFamily="34" charset="0"/>
                <a:cs typeface="Arial" pitchFamily="34" charset="0"/>
              </a:defRPr>
            </a:lvl9pPr>
          </a:lstStyle>
          <a:p>
            <a:pPr algn="ctr"/>
            <a:endParaRPr lang="he-IL" dirty="0">
              <a:solidFill>
                <a:schemeClr val="bg1"/>
              </a:solidFill>
            </a:endParaRPr>
          </a:p>
        </p:txBody>
      </p:sp>
      <p:sp>
        <p:nvSpPr>
          <p:cNvPr id="6" name="Rectangle 5"/>
          <p:cNvSpPr/>
          <p:nvPr/>
        </p:nvSpPr>
        <p:spPr>
          <a:xfrm>
            <a:off x="3791744" y="1124743"/>
            <a:ext cx="4824536" cy="390701"/>
          </a:xfrm>
          <a:prstGeom prst="rect">
            <a:avLst/>
          </a:prstGeom>
          <a:solidFill>
            <a:srgbClr val="132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latin typeface="Tahoma" panose="020B0604030504040204" pitchFamily="34" charset="0"/>
                <a:ea typeface="Tahoma" panose="020B0604030504040204" pitchFamily="34" charset="0"/>
                <a:cs typeface="Tahoma" panose="020B0604030504040204" pitchFamily="34" charset="0"/>
              </a:rPr>
              <a:t>אירועים מרכזיים בחודש שקדם לקמפיין</a:t>
            </a:r>
          </a:p>
        </p:txBody>
      </p:sp>
      <p:pic>
        <p:nvPicPr>
          <p:cNvPr id="8" name="Graphic 7" descr="Watch">
            <a:extLst>
              <a:ext uri="{FF2B5EF4-FFF2-40B4-BE49-F238E27FC236}">
                <a16:creationId xmlns:a16="http://schemas.microsoft.com/office/drawing/2014/main" id="{13A31A04-35B9-47E7-880F-3DD2BEF493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6255" y="1"/>
            <a:ext cx="792088" cy="759923"/>
          </a:xfrm>
          <a:prstGeom prst="rect">
            <a:avLst/>
          </a:prstGeom>
        </p:spPr>
      </p:pic>
      <p:sp>
        <p:nvSpPr>
          <p:cNvPr id="10" name="Rectangle: Rounded Corners 9">
            <a:extLst>
              <a:ext uri="{FF2B5EF4-FFF2-40B4-BE49-F238E27FC236}">
                <a16:creationId xmlns:a16="http://schemas.microsoft.com/office/drawing/2014/main" id="{2F348285-08CF-4E0B-A42A-D3E61BF7E918}"/>
              </a:ext>
            </a:extLst>
          </p:cNvPr>
          <p:cNvSpPr/>
          <p:nvPr/>
        </p:nvSpPr>
        <p:spPr>
          <a:xfrm>
            <a:off x="1487488" y="1515446"/>
            <a:ext cx="9001000" cy="3425722"/>
          </a:xfrm>
          <a:prstGeom prst="roundRect">
            <a:avLst/>
          </a:prstGeom>
          <a:solidFill>
            <a:schemeClr val="bg1"/>
          </a:solidFill>
          <a:ln>
            <a:solidFill>
              <a:srgbClr val="13258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lvl="0" indent="-342900" algn="r" rtl="1">
              <a:lnSpc>
                <a:spcPct val="150000"/>
              </a:lnSpc>
              <a:spcBef>
                <a:spcPts val="0"/>
              </a:spcBef>
              <a:spcAft>
                <a:spcPts val="0"/>
              </a:spcAft>
              <a:buFont typeface="Wingdings" panose="05000000000000000000" pitchFamily="2" charset="2"/>
              <a:buChar char="§"/>
            </a:pPr>
            <a:r>
              <a:rPr lang="he-IL" sz="1600" b="1" dirty="0">
                <a:solidFill>
                  <a:srgbClr val="FFFFFF">
                    <a:lumMod val="50000"/>
                  </a:srgbClr>
                </a:solidFill>
              </a:rPr>
              <a:t>התגברות הירי מעזה  </a:t>
            </a:r>
          </a:p>
          <a:p>
            <a:pPr marL="342900" lvl="0" indent="-342900" algn="r" rtl="1">
              <a:lnSpc>
                <a:spcPct val="150000"/>
              </a:lnSpc>
              <a:spcBef>
                <a:spcPts val="0"/>
              </a:spcBef>
              <a:spcAft>
                <a:spcPts val="0"/>
              </a:spcAft>
              <a:buFont typeface="Wingdings" panose="05000000000000000000" pitchFamily="2" charset="2"/>
              <a:buChar char="§"/>
            </a:pPr>
            <a:r>
              <a:rPr lang="he-IL" sz="1600" b="1" dirty="0">
                <a:solidFill>
                  <a:srgbClr val="FFFFFF">
                    <a:lumMod val="50000"/>
                  </a:srgbClr>
                </a:solidFill>
              </a:rPr>
              <a:t>נפילת לוחם בכיר בפעילות מבצעית</a:t>
            </a:r>
          </a:p>
          <a:p>
            <a:pPr marL="342900" indent="-342900" algn="r" rtl="1">
              <a:lnSpc>
                <a:spcPct val="150000"/>
              </a:lnSpc>
              <a:spcBef>
                <a:spcPts val="0"/>
              </a:spcBef>
              <a:spcAft>
                <a:spcPts val="0"/>
              </a:spcAft>
              <a:buFont typeface="Wingdings" panose="05000000000000000000" pitchFamily="2" charset="2"/>
              <a:buChar char="§"/>
            </a:pPr>
            <a:r>
              <a:rPr lang="he-IL" sz="1600" b="1" dirty="0">
                <a:solidFill>
                  <a:srgbClr val="FFFFFF">
                    <a:lumMod val="50000"/>
                  </a:srgbClr>
                </a:solidFill>
              </a:rPr>
              <a:t>המשך חקירות בתיקי נתניהו</a:t>
            </a:r>
          </a:p>
          <a:p>
            <a:pPr marL="342900" lvl="0" indent="-342900" algn="r" rtl="1">
              <a:lnSpc>
                <a:spcPct val="150000"/>
              </a:lnSpc>
              <a:spcBef>
                <a:spcPts val="0"/>
              </a:spcBef>
              <a:spcAft>
                <a:spcPts val="0"/>
              </a:spcAft>
              <a:buFont typeface="Wingdings" panose="05000000000000000000" pitchFamily="2" charset="2"/>
              <a:buChar char="§"/>
            </a:pPr>
            <a:r>
              <a:rPr lang="he-IL" sz="1600" b="1" dirty="0">
                <a:solidFill>
                  <a:srgbClr val="FFFFFF">
                    <a:lumMod val="50000"/>
                  </a:srgbClr>
                </a:solidFill>
              </a:rPr>
              <a:t>פרישת ליברמן מהממשלה</a:t>
            </a:r>
          </a:p>
          <a:p>
            <a:pPr marL="342900" lvl="0" indent="-342900" algn="r" rtl="1">
              <a:lnSpc>
                <a:spcPct val="150000"/>
              </a:lnSpc>
              <a:spcBef>
                <a:spcPts val="0"/>
              </a:spcBef>
              <a:spcAft>
                <a:spcPts val="0"/>
              </a:spcAft>
              <a:buFont typeface="Wingdings" panose="05000000000000000000" pitchFamily="2" charset="2"/>
              <a:buChar char="§"/>
            </a:pPr>
            <a:r>
              <a:rPr lang="he-IL" sz="1600" b="1" dirty="0">
                <a:solidFill>
                  <a:srgbClr val="FFFFFF">
                    <a:lumMod val="50000"/>
                  </a:srgbClr>
                </a:solidFill>
              </a:rPr>
              <a:t>שיח פוגעני של חברי הכנסת והשרים:  </a:t>
            </a:r>
          </a:p>
          <a:p>
            <a:pPr marL="800100" lvl="1" indent="-342900" algn="r" rtl="1">
              <a:lnSpc>
                <a:spcPct val="150000"/>
              </a:lnSpc>
              <a:spcBef>
                <a:spcPts val="0"/>
              </a:spcBef>
              <a:spcAft>
                <a:spcPts val="0"/>
              </a:spcAft>
              <a:buFont typeface="Wingdings" panose="05000000000000000000" pitchFamily="2" charset="2"/>
              <a:buChar char="§"/>
            </a:pPr>
            <a:r>
              <a:rPr lang="he-IL" sz="1600" b="1" dirty="0">
                <a:solidFill>
                  <a:srgbClr val="FFFFFF">
                    <a:lumMod val="50000"/>
                  </a:srgbClr>
                </a:solidFill>
              </a:rPr>
              <a:t>הערת שטרן למירי רגב</a:t>
            </a:r>
          </a:p>
          <a:p>
            <a:pPr marL="800100" lvl="1" indent="-342900" algn="r" rtl="1">
              <a:lnSpc>
                <a:spcPct val="150000"/>
              </a:lnSpc>
              <a:spcBef>
                <a:spcPts val="0"/>
              </a:spcBef>
              <a:spcAft>
                <a:spcPts val="0"/>
              </a:spcAft>
              <a:buFont typeface="Wingdings" panose="05000000000000000000" pitchFamily="2" charset="2"/>
              <a:buChar char="§"/>
            </a:pPr>
            <a:r>
              <a:rPr lang="he-IL" sz="1600" b="1" dirty="0">
                <a:solidFill>
                  <a:srgbClr val="FFFFFF">
                    <a:lumMod val="50000"/>
                  </a:srgbClr>
                </a:solidFill>
              </a:rPr>
              <a:t>הפוסט של אורן חזן על </a:t>
            </a:r>
            <a:r>
              <a:rPr lang="he-IL" sz="1600" b="1" dirty="0" err="1">
                <a:solidFill>
                  <a:srgbClr val="FFFFFF">
                    <a:lumMod val="50000"/>
                  </a:srgbClr>
                </a:solidFill>
              </a:rPr>
              <a:t>לוסי</a:t>
            </a:r>
            <a:r>
              <a:rPr lang="he-IL" sz="1600" b="1" dirty="0">
                <a:solidFill>
                  <a:srgbClr val="FFFFFF">
                    <a:lumMod val="50000"/>
                  </a:srgbClr>
                </a:solidFill>
              </a:rPr>
              <a:t> </a:t>
            </a:r>
            <a:r>
              <a:rPr lang="he-IL" sz="1600" b="1" dirty="0" err="1">
                <a:solidFill>
                  <a:srgbClr val="FFFFFF">
                    <a:lumMod val="50000"/>
                  </a:srgbClr>
                </a:solidFill>
              </a:rPr>
              <a:t>אהריש</a:t>
            </a:r>
            <a:endParaRPr lang="he-IL" sz="1600" b="1" dirty="0">
              <a:solidFill>
                <a:srgbClr val="FFFFFF">
                  <a:lumMod val="50000"/>
                </a:srgbClr>
              </a:solidFill>
            </a:endParaRPr>
          </a:p>
        </p:txBody>
      </p:sp>
    </p:spTree>
    <p:extLst>
      <p:ext uri="{BB962C8B-B14F-4D97-AF65-F5344CB8AC3E}">
        <p14:creationId xmlns:p14="http://schemas.microsoft.com/office/powerpoint/2010/main" val="187708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5"/>
          <p:cNvSpPr/>
          <p:nvPr/>
        </p:nvSpPr>
        <p:spPr>
          <a:xfrm rot="5400000">
            <a:off x="6068913" y="-883865"/>
            <a:ext cx="600004" cy="2732855"/>
          </a:xfrm>
          <a:prstGeom prst="rect">
            <a:avLst/>
          </a:prstGeom>
          <a:solidFill>
            <a:srgbClr val="132586">
              <a:alpha val="54902"/>
            </a:srgb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latin typeface="Calibri"/>
              <a:cs typeface="Arial" panose="020B0604020202020204" pitchFamily="34" charset="0"/>
            </a:endParaRPr>
          </a:p>
        </p:txBody>
      </p:sp>
      <p:sp>
        <p:nvSpPr>
          <p:cNvPr id="4" name="Slide Number Placeholder 3"/>
          <p:cNvSpPr>
            <a:spLocks noGrp="1"/>
          </p:cNvSpPr>
          <p:nvPr>
            <p:ph type="sldNum" sz="quarter" idx="4294967295"/>
          </p:nvPr>
        </p:nvSpPr>
        <p:spPr/>
        <p:txBody>
          <a:bodyPr/>
          <a:lstStyle/>
          <a:p>
            <a:fld id="{8B08F415-097C-4549-9850-5F8D6F103822}" type="slidenum">
              <a:rPr lang="he-IL"/>
              <a:pPr/>
              <a:t>11</a:t>
            </a:fld>
            <a:endParaRPr lang="he-IL" dirty="0"/>
          </a:p>
        </p:txBody>
      </p:sp>
      <p:sp>
        <p:nvSpPr>
          <p:cNvPr id="10" name="מלבן 4"/>
          <p:cNvSpPr/>
          <p:nvPr/>
        </p:nvSpPr>
        <p:spPr>
          <a:xfrm>
            <a:off x="1019944" y="1080026"/>
            <a:ext cx="10260632" cy="2492990"/>
          </a:xfrm>
          <a:prstGeom prst="rect">
            <a:avLst/>
          </a:prstGeom>
          <a:solidFill>
            <a:srgbClr val="132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latin typeface="Calibri"/>
              <a:cs typeface="Arial" panose="020B0604020202020204" pitchFamily="34" charset="0"/>
            </a:endParaRPr>
          </a:p>
        </p:txBody>
      </p:sp>
      <p:sp>
        <p:nvSpPr>
          <p:cNvPr id="8" name="Rectangle 4"/>
          <p:cNvSpPr/>
          <p:nvPr/>
        </p:nvSpPr>
        <p:spPr>
          <a:xfrm>
            <a:off x="1225032" y="1196752"/>
            <a:ext cx="8376098" cy="1908215"/>
          </a:xfrm>
          <a:prstGeom prst="rect">
            <a:avLst/>
          </a:prstGeom>
          <a:noFill/>
          <a:ln>
            <a:noFill/>
          </a:ln>
        </p:spPr>
        <p:txBody>
          <a:bodyPr wrap="square">
            <a:spAutoFit/>
          </a:bodyPr>
          <a:lstStyle/>
          <a:p>
            <a:pPr algn="r" rtl="1"/>
            <a:r>
              <a:rPr lang="he-IL" b="1" dirty="0">
                <a:solidFill>
                  <a:srgbClr val="FFFFFF"/>
                </a:solidFill>
              </a:rPr>
              <a:t>לאור הצלחת הקמפיין במיתון הירידות בתפיסת מעמד הכנסת בתקופה מאתגרת זו, חשוב להמשיך ולפעול תקשורתית לחיזוק מעמד הכנסת באופן מתמשך.</a:t>
            </a:r>
          </a:p>
          <a:p>
            <a:pPr algn="r" rtl="1"/>
            <a:endParaRPr lang="he-IL" sz="800" dirty="0">
              <a:solidFill>
                <a:srgbClr val="FFFFFF"/>
              </a:solidFill>
            </a:endParaRPr>
          </a:p>
          <a:p>
            <a:pPr marL="285750" indent="-285750" algn="r" rtl="1">
              <a:spcBef>
                <a:spcPts val="0"/>
              </a:spcBef>
              <a:spcAft>
                <a:spcPts val="600"/>
              </a:spcAft>
              <a:buClr>
                <a:srgbClr val="FFFFFF"/>
              </a:buClr>
              <a:buFont typeface="Wingdings" panose="05000000000000000000" pitchFamily="2" charset="2"/>
              <a:buChar char="§"/>
            </a:pPr>
            <a:r>
              <a:rPr lang="he-IL" sz="1600" dirty="0">
                <a:solidFill>
                  <a:srgbClr val="FFFFFF"/>
                </a:solidFill>
                <a:latin typeface="Tahoma" panose="020B0604030504040204" pitchFamily="34" charset="0"/>
                <a:ea typeface="Tahoma" panose="020B0604030504040204" pitchFamily="34" charset="0"/>
              </a:rPr>
              <a:t>הנחשפים לקמפיין מודעים יותר לכל תחומי הפעילות של הכנסת.</a:t>
            </a:r>
          </a:p>
          <a:p>
            <a:pPr marL="285750" indent="-285750" algn="r" rtl="1">
              <a:spcBef>
                <a:spcPts val="0"/>
              </a:spcBef>
              <a:spcAft>
                <a:spcPts val="600"/>
              </a:spcAft>
              <a:buClr>
                <a:srgbClr val="FFFFFF"/>
              </a:buClr>
              <a:buFont typeface="Wingdings" panose="05000000000000000000" pitchFamily="2" charset="2"/>
              <a:buChar char="§"/>
            </a:pPr>
            <a:r>
              <a:rPr lang="he-IL" sz="1600" dirty="0">
                <a:solidFill>
                  <a:srgbClr val="FFFFFF"/>
                </a:solidFill>
                <a:latin typeface="Tahoma" panose="020B0604030504040204" pitchFamily="34" charset="0"/>
                <a:ea typeface="Tahoma" panose="020B0604030504040204" pitchFamily="34" charset="0"/>
              </a:rPr>
              <a:t>הנחשפים לקמפיין סבורים יותר שהכנסת לוקחת חלק באירועים משמעותיים שקורים במדינת ישראל מאז הקמתה.</a:t>
            </a:r>
          </a:p>
          <a:p>
            <a:pPr marL="285750" indent="-285750" algn="r" rtl="1">
              <a:spcBef>
                <a:spcPts val="0"/>
              </a:spcBef>
              <a:spcAft>
                <a:spcPts val="600"/>
              </a:spcAft>
              <a:buClr>
                <a:srgbClr val="FFFFFF"/>
              </a:buClr>
              <a:buFont typeface="Wingdings" panose="05000000000000000000" pitchFamily="2" charset="2"/>
              <a:buChar char="§"/>
            </a:pPr>
            <a:r>
              <a:rPr lang="he-IL" sz="1600" dirty="0">
                <a:solidFill>
                  <a:srgbClr val="FFFFFF"/>
                </a:solidFill>
                <a:latin typeface="Tahoma" panose="020B0604030504040204" pitchFamily="34" charset="0"/>
                <a:ea typeface="Tahoma" panose="020B0604030504040204" pitchFamily="34" charset="0"/>
              </a:rPr>
              <a:t>הנחשפים לקמפיין סבורים יותר שהכנסת תורמת לאחדות העם.</a:t>
            </a:r>
          </a:p>
        </p:txBody>
      </p:sp>
      <p:sp>
        <p:nvSpPr>
          <p:cNvPr id="20" name="Rectangle 19"/>
          <p:cNvSpPr/>
          <p:nvPr/>
        </p:nvSpPr>
        <p:spPr>
          <a:xfrm>
            <a:off x="4917297" y="205572"/>
            <a:ext cx="2978903" cy="523220"/>
          </a:xfrm>
          <a:prstGeom prst="rect">
            <a:avLst/>
          </a:prstGeom>
        </p:spPr>
        <p:txBody>
          <a:bodyPr wrap="square">
            <a:spAutoFit/>
          </a:bodyPr>
          <a:lstStyle/>
          <a:p>
            <a:pPr algn="ctr" defTabSz="1955800">
              <a:tabLst>
                <a:tab pos="7358063" algn="l"/>
              </a:tabLst>
              <a:defRPr/>
            </a:pPr>
            <a:r>
              <a:rPr lang="en-US" sz="2800" b="1" kern="0" dirty="0">
                <a:solidFill>
                  <a:srgbClr val="FFFFFF"/>
                </a:solidFill>
                <a:latin typeface="Arial" charset="0"/>
              </a:rPr>
              <a:t>Action Items</a:t>
            </a:r>
            <a:endParaRPr lang="he-IL" sz="2800" b="1" kern="0" dirty="0">
              <a:solidFill>
                <a:srgbClr val="FFFFFF"/>
              </a:solidFill>
              <a:latin typeface="Arial" charset="0"/>
            </a:endParaRPr>
          </a:p>
        </p:txBody>
      </p:sp>
      <p:sp>
        <p:nvSpPr>
          <p:cNvPr id="21" name="Oval 20"/>
          <p:cNvSpPr/>
          <p:nvPr/>
        </p:nvSpPr>
        <p:spPr>
          <a:xfrm>
            <a:off x="4410420" y="99615"/>
            <a:ext cx="780254" cy="753183"/>
          </a:xfrm>
          <a:prstGeom prst="ellipse">
            <a:avLst/>
          </a:prstGeom>
          <a:solidFill>
            <a:srgbClr val="132586"/>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7015" y="248659"/>
            <a:ext cx="437047" cy="437047"/>
          </a:xfrm>
          <a:prstGeom prst="rect">
            <a:avLst/>
          </a:prstGeom>
        </p:spPr>
      </p:pic>
      <p:sp>
        <p:nvSpPr>
          <p:cNvPr id="25" name="מלבן 4">
            <a:extLst>
              <a:ext uri="{FF2B5EF4-FFF2-40B4-BE49-F238E27FC236}">
                <a16:creationId xmlns:a16="http://schemas.microsoft.com/office/drawing/2014/main" id="{C51FBB4A-0C92-40D7-A865-265C503EFA96}"/>
              </a:ext>
            </a:extLst>
          </p:cNvPr>
          <p:cNvSpPr/>
          <p:nvPr/>
        </p:nvSpPr>
        <p:spPr>
          <a:xfrm>
            <a:off x="1019944" y="3870477"/>
            <a:ext cx="10260632" cy="2293293"/>
          </a:xfrm>
          <a:prstGeom prst="rect">
            <a:avLst/>
          </a:prstGeom>
          <a:solidFill>
            <a:srgbClr val="132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latin typeface="Calibri"/>
              <a:cs typeface="Arial" panose="020B0604020202020204" pitchFamily="34" charset="0"/>
            </a:endParaRPr>
          </a:p>
        </p:txBody>
      </p:sp>
      <p:sp>
        <p:nvSpPr>
          <p:cNvPr id="26" name="TextBox 25">
            <a:extLst>
              <a:ext uri="{FF2B5EF4-FFF2-40B4-BE49-F238E27FC236}">
                <a16:creationId xmlns:a16="http://schemas.microsoft.com/office/drawing/2014/main" id="{0A99E875-606E-441A-96D1-1F4790B34BDC}"/>
              </a:ext>
            </a:extLst>
          </p:cNvPr>
          <p:cNvSpPr txBox="1"/>
          <p:nvPr/>
        </p:nvSpPr>
        <p:spPr>
          <a:xfrm>
            <a:off x="1366649" y="4072059"/>
            <a:ext cx="8234481" cy="1862048"/>
          </a:xfrm>
          <a:prstGeom prst="rect">
            <a:avLst/>
          </a:prstGeom>
          <a:noFill/>
        </p:spPr>
        <p:txBody>
          <a:bodyPr wrap="square" rtlCol="0">
            <a:spAutoFit/>
          </a:bodyPr>
          <a:lstStyle/>
          <a:p>
            <a:pPr algn="r" rtl="1">
              <a:spcAft>
                <a:spcPts val="600"/>
              </a:spcAft>
              <a:buClr>
                <a:srgbClr val="FFFFFF"/>
              </a:buClr>
            </a:pPr>
            <a:r>
              <a:rPr lang="he-IL" b="1" dirty="0">
                <a:solidFill>
                  <a:srgbClr val="FFFFFF"/>
                </a:solidFill>
                <a:latin typeface="Tahoma" panose="020B0604030504040204" pitchFamily="34" charset="0"/>
                <a:ea typeface="Tahoma" panose="020B0604030504040204" pitchFamily="34" charset="0"/>
              </a:rPr>
              <a:t>במידה וממשיכים עם הקמפיין, מומלץ לקדם את הסרטונים על ביקור סאדאת ועל מלחמת יום כיפור ופחות את סרטון ההתנתקות.</a:t>
            </a:r>
            <a:endParaRPr lang="he-IL" dirty="0">
              <a:solidFill>
                <a:srgbClr val="FFFFFF"/>
              </a:solidFill>
              <a:latin typeface="Tahoma" panose="020B0604030504040204" pitchFamily="34" charset="0"/>
              <a:ea typeface="Tahoma" panose="020B0604030504040204" pitchFamily="34" charset="0"/>
            </a:endParaRPr>
          </a:p>
          <a:p>
            <a:pPr marL="285750" indent="-285750" algn="r" rtl="1">
              <a:spcAft>
                <a:spcPts val="600"/>
              </a:spcAft>
              <a:buClr>
                <a:srgbClr val="FFFFFF"/>
              </a:buClr>
              <a:buFont typeface="Wingdings" panose="05000000000000000000" pitchFamily="2" charset="2"/>
              <a:buChar char="§"/>
            </a:pPr>
            <a:r>
              <a:rPr lang="he-IL" sz="1600" dirty="0">
                <a:solidFill>
                  <a:srgbClr val="FFFFFF"/>
                </a:solidFill>
                <a:latin typeface="Tahoma" panose="020B0604030504040204" pitchFamily="34" charset="0"/>
                <a:ea typeface="Tahoma" panose="020B0604030504040204" pitchFamily="34" charset="0"/>
              </a:rPr>
              <a:t>לסרטונים העוסקים בביקור סאדאת ובמלחמת יום כיפור אהדה גבוהה יותר מהסרטון העוסק בהתנתקות. </a:t>
            </a:r>
          </a:p>
          <a:p>
            <a:pPr marL="285750" indent="-285750" algn="r" rtl="1">
              <a:spcAft>
                <a:spcPts val="600"/>
              </a:spcAft>
              <a:buClr>
                <a:srgbClr val="FFFFFF"/>
              </a:buClr>
              <a:buFont typeface="Wingdings" panose="05000000000000000000" pitchFamily="2" charset="2"/>
              <a:buChar char="§"/>
            </a:pPr>
            <a:r>
              <a:rPr lang="he-IL" sz="1600" dirty="0">
                <a:solidFill>
                  <a:srgbClr val="FFFFFF"/>
                </a:solidFill>
                <a:latin typeface="Tahoma" panose="020B0604030504040204" pitchFamily="34" charset="0"/>
                <a:ea typeface="Tahoma" panose="020B0604030504040204" pitchFamily="34" charset="0"/>
              </a:rPr>
              <a:t>סרטון ההתנתקות שינה עמדות לשלילה באופן חזק יותר משני הסרטונים האחרים.</a:t>
            </a:r>
          </a:p>
          <a:p>
            <a:pPr marL="285750" indent="-285750" algn="r" rtl="1">
              <a:spcAft>
                <a:spcPts val="600"/>
              </a:spcAft>
              <a:buClr>
                <a:srgbClr val="FFFFFF"/>
              </a:buClr>
              <a:buFont typeface="Wingdings" panose="05000000000000000000" pitchFamily="2" charset="2"/>
              <a:buChar char="§"/>
            </a:pPr>
            <a:r>
              <a:rPr lang="he-IL" sz="1600" dirty="0">
                <a:solidFill>
                  <a:srgbClr val="FFFFFF"/>
                </a:solidFill>
                <a:latin typeface="Tahoma" panose="020B0604030504040204" pitchFamily="34" charset="0"/>
                <a:ea typeface="Tahoma" panose="020B0604030504040204" pitchFamily="34" charset="0"/>
              </a:rPr>
              <a:t>סרטון ההתנתקות כלל לא לימד דברים חדשים בשיעורים גבוהים יותר משני הסרטונים האחרים.  </a:t>
            </a:r>
          </a:p>
        </p:txBody>
      </p:sp>
      <p:sp>
        <p:nvSpPr>
          <p:cNvPr id="11" name="מלבן 5"/>
          <p:cNvSpPr/>
          <p:nvPr/>
        </p:nvSpPr>
        <p:spPr>
          <a:xfrm>
            <a:off x="9665403" y="0"/>
            <a:ext cx="1490276" cy="6356350"/>
          </a:xfrm>
          <a:prstGeom prst="rect">
            <a:avLst/>
          </a:prstGeom>
          <a:solidFill>
            <a:schemeClr val="accent5">
              <a:lumMod val="20000"/>
              <a:lumOff val="80000"/>
              <a:alpha val="54902"/>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FFFF"/>
              </a:solidFill>
              <a:latin typeface="Calibri"/>
              <a:cs typeface="Arial" panose="020B0604020202020204" pitchFamily="34" charset="0"/>
            </a:endParaRPr>
          </a:p>
        </p:txBody>
      </p:sp>
      <p:sp>
        <p:nvSpPr>
          <p:cNvPr id="2" name="Rectangle 1">
            <a:extLst>
              <a:ext uri="{FF2B5EF4-FFF2-40B4-BE49-F238E27FC236}">
                <a16:creationId xmlns:a16="http://schemas.microsoft.com/office/drawing/2014/main" id="{19EB1F32-DF72-414C-9B9D-430FB6719251}"/>
              </a:ext>
            </a:extLst>
          </p:cNvPr>
          <p:cNvSpPr/>
          <p:nvPr/>
        </p:nvSpPr>
        <p:spPr>
          <a:xfrm>
            <a:off x="9771114" y="1572989"/>
            <a:ext cx="1176752" cy="923330"/>
          </a:xfrm>
          <a:prstGeom prst="rect">
            <a:avLst/>
          </a:prstGeom>
          <a:noFill/>
        </p:spPr>
        <p:txBody>
          <a:bodyPr wrap="square" lIns="91440" tIns="45720" rIns="91440" bIns="45720">
            <a:spAutoFit/>
          </a:bodyPr>
          <a:lstStyle/>
          <a:p>
            <a:pPr algn="ctr"/>
            <a:r>
              <a:rPr lang="he-IL" sz="5400" b="1" dirty="0">
                <a:ln w="12700">
                  <a:solidFill>
                    <a:srgbClr val="FFFFFF">
                      <a:lumMod val="75000"/>
                    </a:srgbClr>
                  </a:solidFill>
                  <a:prstDash val="solid"/>
                </a:ln>
                <a:pattFill prst="dkUpDiag">
                  <a:fgClr>
                    <a:srgbClr val="FFFFFF"/>
                  </a:fgClr>
                  <a:bgClr>
                    <a:srgbClr val="FFFFFF">
                      <a:lumMod val="20000"/>
                      <a:lumOff val="80000"/>
                    </a:srgbClr>
                  </a:bgClr>
                </a:pattFill>
                <a:effectLst>
                  <a:outerShdw dist="38100" dir="2640000" algn="bl" rotWithShape="0">
                    <a:srgbClr val="FFFFFF">
                      <a:lumMod val="75000"/>
                    </a:srgbClr>
                  </a:outerShdw>
                </a:effectLst>
              </a:rPr>
              <a:t>1</a:t>
            </a:r>
            <a:endParaRPr lang="en-US" sz="5400" b="1" dirty="0">
              <a:ln w="12700">
                <a:solidFill>
                  <a:srgbClr val="FFFFFF">
                    <a:lumMod val="75000"/>
                  </a:srgbClr>
                </a:solidFill>
                <a:prstDash val="solid"/>
              </a:ln>
              <a:pattFill prst="dkUpDiag">
                <a:fgClr>
                  <a:srgbClr val="FFFFFF"/>
                </a:fgClr>
                <a:bgClr>
                  <a:srgbClr val="FFFFFF">
                    <a:lumMod val="20000"/>
                    <a:lumOff val="80000"/>
                  </a:srgbClr>
                </a:bgClr>
              </a:pattFill>
              <a:effectLst>
                <a:outerShdw dist="38100" dir="2640000" algn="bl" rotWithShape="0">
                  <a:srgbClr val="FFFFFF">
                    <a:lumMod val="75000"/>
                  </a:srgbClr>
                </a:outerShdw>
              </a:effectLst>
            </a:endParaRPr>
          </a:p>
        </p:txBody>
      </p:sp>
      <p:sp>
        <p:nvSpPr>
          <p:cNvPr id="15" name="Rectangle 14">
            <a:extLst>
              <a:ext uri="{FF2B5EF4-FFF2-40B4-BE49-F238E27FC236}">
                <a16:creationId xmlns:a16="http://schemas.microsoft.com/office/drawing/2014/main" id="{E6A1113E-A744-47A2-9603-521F4F94549D}"/>
              </a:ext>
            </a:extLst>
          </p:cNvPr>
          <p:cNvSpPr/>
          <p:nvPr/>
        </p:nvSpPr>
        <p:spPr>
          <a:xfrm>
            <a:off x="9755615" y="4293096"/>
            <a:ext cx="1176752" cy="923330"/>
          </a:xfrm>
          <a:prstGeom prst="rect">
            <a:avLst/>
          </a:prstGeom>
          <a:noFill/>
        </p:spPr>
        <p:txBody>
          <a:bodyPr wrap="square" lIns="91440" tIns="45720" rIns="91440" bIns="45720">
            <a:spAutoFit/>
          </a:bodyPr>
          <a:lstStyle/>
          <a:p>
            <a:pPr algn="ctr"/>
            <a:r>
              <a:rPr lang="he-IL" sz="5400" b="1" dirty="0">
                <a:ln w="12700">
                  <a:solidFill>
                    <a:srgbClr val="FFFFFF">
                      <a:lumMod val="75000"/>
                    </a:srgbClr>
                  </a:solidFill>
                  <a:prstDash val="solid"/>
                </a:ln>
                <a:pattFill prst="dkUpDiag">
                  <a:fgClr>
                    <a:srgbClr val="FFFFFF"/>
                  </a:fgClr>
                  <a:bgClr>
                    <a:srgbClr val="FFFFFF">
                      <a:lumMod val="20000"/>
                      <a:lumOff val="80000"/>
                    </a:srgbClr>
                  </a:bgClr>
                </a:pattFill>
                <a:effectLst>
                  <a:outerShdw dist="38100" dir="2640000" algn="bl" rotWithShape="0">
                    <a:srgbClr val="FFFFFF">
                      <a:lumMod val="75000"/>
                    </a:srgbClr>
                  </a:outerShdw>
                </a:effectLst>
              </a:rPr>
              <a:t>2</a:t>
            </a:r>
            <a:endParaRPr lang="en-US" sz="5400" b="1" dirty="0">
              <a:ln w="12700">
                <a:solidFill>
                  <a:srgbClr val="FFFFFF">
                    <a:lumMod val="75000"/>
                  </a:srgbClr>
                </a:solidFill>
                <a:prstDash val="solid"/>
              </a:ln>
              <a:pattFill prst="dkUpDiag">
                <a:fgClr>
                  <a:srgbClr val="FFFFFF"/>
                </a:fgClr>
                <a:bgClr>
                  <a:srgbClr val="FFFFFF">
                    <a:lumMod val="20000"/>
                    <a:lumOff val="80000"/>
                  </a:srgbClr>
                </a:bgClr>
              </a:pattFill>
              <a:effectLst>
                <a:outerShdw dist="38100" dir="2640000" algn="bl" rotWithShape="0">
                  <a:srgbClr val="FFFFFF">
                    <a:lumMod val="75000"/>
                  </a:srgbClr>
                </a:outerShdw>
              </a:effectLst>
            </a:endParaRPr>
          </a:p>
        </p:txBody>
      </p:sp>
      <p:pic>
        <p:nvPicPr>
          <p:cNvPr id="16" name="Picture 20" descr="logo_gr_">
            <a:extLst>
              <a:ext uri="{FF2B5EF4-FFF2-40B4-BE49-F238E27FC236}">
                <a16:creationId xmlns:a16="http://schemas.microsoft.com/office/drawing/2014/main" id="{A917ED06-A91C-4096-AE5D-A198F88B2F3C}"/>
              </a:ext>
            </a:extLst>
          </p:cNvPr>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3398955" y="6216344"/>
            <a:ext cx="1298117" cy="309000"/>
          </a:xfrm>
          <a:prstGeom prst="rect">
            <a:avLst/>
          </a:prstGeom>
          <a:solidFill>
            <a:schemeClr val="bg1"/>
          </a:solidFill>
          <a:ln w="9525">
            <a:noFill/>
            <a:miter lim="800000"/>
            <a:headEnd/>
            <a:tailEnd/>
          </a:ln>
        </p:spPr>
      </p:pic>
      <p:pic>
        <p:nvPicPr>
          <p:cNvPr id="17" name="Picture 4" descr="https://upload.wikimedia.org/wikipedia/he/thumb/3/36/Lapam.svg/210px-Lapam.svg.png">
            <a:extLst>
              <a:ext uri="{FF2B5EF4-FFF2-40B4-BE49-F238E27FC236}">
                <a16:creationId xmlns:a16="http://schemas.microsoft.com/office/drawing/2014/main" id="{A867B699-B7BE-4D0F-AC61-38C85DA7788B}"/>
              </a:ext>
            </a:extLst>
          </p:cNvPr>
          <p:cNvPicPr>
            <a:picLocks noChangeAspect="1" noChangeArrowheads="1"/>
          </p:cNvPicPr>
          <p:nvPr/>
        </p:nvPicPr>
        <p:blipFill>
          <a:blip r:embed="rId4" cstate="print"/>
          <a:srcRect/>
          <a:stretch>
            <a:fillRect/>
          </a:stretch>
        </p:blipFill>
        <p:spPr bwMode="auto">
          <a:xfrm>
            <a:off x="4627316" y="6165303"/>
            <a:ext cx="1339315" cy="324000"/>
          </a:xfrm>
          <a:prstGeom prst="rect">
            <a:avLst/>
          </a:prstGeom>
          <a:solidFill>
            <a:schemeClr val="bg1"/>
          </a:solidFill>
        </p:spPr>
      </p:pic>
    </p:spTree>
    <p:extLst>
      <p:ext uri="{BB962C8B-B14F-4D97-AF65-F5344CB8AC3E}">
        <p14:creationId xmlns:p14="http://schemas.microsoft.com/office/powerpoint/2010/main" val="88382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לבן 9"/>
          <p:cNvSpPr/>
          <p:nvPr/>
        </p:nvSpPr>
        <p:spPr>
          <a:xfrm>
            <a:off x="0" y="6012822"/>
            <a:ext cx="12192000" cy="845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0" y="3564549"/>
            <a:ext cx="12192000" cy="2448272"/>
          </a:xfrm>
          <a:prstGeom prst="rect">
            <a:avLst/>
          </a:prstGeom>
          <a:solidFill>
            <a:srgbClr val="0D0D0D">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sp>
        <p:nvSpPr>
          <p:cNvPr id="3" name="מלבן מעוגל 2"/>
          <p:cNvSpPr/>
          <p:nvPr/>
        </p:nvSpPr>
        <p:spPr>
          <a:xfrm>
            <a:off x="8688288" y="4410685"/>
            <a:ext cx="166628" cy="756000"/>
          </a:xfrm>
          <a:prstGeom prst="roundRect">
            <a:avLst/>
          </a:prstGeom>
          <a:solidFill>
            <a:srgbClr val="F46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056" name="Picture 8" descr="Related image"/>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r="5900"/>
          <a:stretch/>
        </p:blipFill>
        <p:spPr bwMode="auto">
          <a:xfrm>
            <a:off x="0" y="0"/>
            <a:ext cx="12192001" cy="3540492"/>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p:cNvSpPr/>
          <p:nvPr/>
        </p:nvSpPr>
        <p:spPr>
          <a:xfrm>
            <a:off x="4430452" y="4434742"/>
            <a:ext cx="4249881"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פירוט הממצאים</a:t>
            </a:r>
          </a:p>
        </p:txBody>
      </p:sp>
      <p:pic>
        <p:nvPicPr>
          <p:cNvPr id="4" name="תמונה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58" y="6237313"/>
            <a:ext cx="1187624" cy="791749"/>
          </a:xfrm>
          <a:prstGeom prst="rect">
            <a:avLst/>
          </a:prstGeom>
        </p:spPr>
      </p:pic>
      <p:sp>
        <p:nvSpPr>
          <p:cNvPr id="5" name="מלבן 4">
            <a:extLst>
              <a:ext uri="{FF2B5EF4-FFF2-40B4-BE49-F238E27FC236}">
                <a16:creationId xmlns:a16="http://schemas.microsoft.com/office/drawing/2014/main" id="{70A8F853-0739-4D83-A908-2DE6B4BDE776}"/>
              </a:ext>
            </a:extLst>
          </p:cNvPr>
          <p:cNvSpPr/>
          <p:nvPr/>
        </p:nvSpPr>
        <p:spPr>
          <a:xfrm>
            <a:off x="0" y="6339812"/>
            <a:ext cx="1271682" cy="518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4" name="מלבן 13">
            <a:extLst>
              <a:ext uri="{FF2B5EF4-FFF2-40B4-BE49-F238E27FC236}">
                <a16:creationId xmlns:a16="http://schemas.microsoft.com/office/drawing/2014/main" id="{115D75C3-85A1-4E83-80BA-682B8D687162}"/>
              </a:ext>
            </a:extLst>
          </p:cNvPr>
          <p:cNvSpPr/>
          <p:nvPr/>
        </p:nvSpPr>
        <p:spPr>
          <a:xfrm>
            <a:off x="9047284" y="0"/>
            <a:ext cx="2558561" cy="3540491"/>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מלבן 15">
            <a:extLst>
              <a:ext uri="{FF2B5EF4-FFF2-40B4-BE49-F238E27FC236}">
                <a16:creationId xmlns:a16="http://schemas.microsoft.com/office/drawing/2014/main" id="{70AF5157-1D01-4634-9161-24891632F0EF}"/>
              </a:ext>
            </a:extLst>
          </p:cNvPr>
          <p:cNvSpPr/>
          <p:nvPr/>
        </p:nvSpPr>
        <p:spPr>
          <a:xfrm>
            <a:off x="9048328" y="0"/>
            <a:ext cx="2569464" cy="6858000"/>
          </a:xfrm>
          <a:prstGeom prst="rect">
            <a:avLst/>
          </a:prstGeom>
          <a:solidFill>
            <a:srgbClr val="FEC198">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7" name="תמונה 6">
            <a:extLst>
              <a:ext uri="{FF2B5EF4-FFF2-40B4-BE49-F238E27FC236}">
                <a16:creationId xmlns:a16="http://schemas.microsoft.com/office/drawing/2014/main" id="{16F3458A-42E7-4C31-A496-7331DD5632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58" y="5821456"/>
            <a:ext cx="1841864" cy="1227909"/>
          </a:xfrm>
          <a:prstGeom prst="rect">
            <a:avLst/>
          </a:prstGeom>
        </p:spPr>
      </p:pic>
      <p:grpSp>
        <p:nvGrpSpPr>
          <p:cNvPr id="12" name="קבוצה 4">
            <a:extLst>
              <a:ext uri="{FF2B5EF4-FFF2-40B4-BE49-F238E27FC236}">
                <a16:creationId xmlns:a16="http://schemas.microsoft.com/office/drawing/2014/main" id="{0DA3274F-FE58-4FA1-8E15-A7F947202CEE}"/>
              </a:ext>
            </a:extLst>
          </p:cNvPr>
          <p:cNvGrpSpPr/>
          <p:nvPr/>
        </p:nvGrpSpPr>
        <p:grpSpPr>
          <a:xfrm>
            <a:off x="2119334" y="6448303"/>
            <a:ext cx="2505630" cy="369768"/>
            <a:chOff x="1322762" y="6202314"/>
            <a:chExt cx="2505630" cy="369768"/>
          </a:xfrm>
        </p:grpSpPr>
        <p:sp>
          <p:nvSpPr>
            <p:cNvPr id="13" name="מלבן 2">
              <a:extLst>
                <a:ext uri="{FF2B5EF4-FFF2-40B4-BE49-F238E27FC236}">
                  <a16:creationId xmlns:a16="http://schemas.microsoft.com/office/drawing/2014/main" id="{F1C5AEB9-9D94-4F45-AF9B-3AA87650CD1B}"/>
                </a:ext>
              </a:extLst>
            </p:cNvPr>
            <p:cNvSpPr/>
            <p:nvPr/>
          </p:nvSpPr>
          <p:spPr>
            <a:xfrm>
              <a:off x="1322762" y="6231869"/>
              <a:ext cx="2505630" cy="30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Picture 20" descr="logo_gr_">
              <a:extLst>
                <a:ext uri="{FF2B5EF4-FFF2-40B4-BE49-F238E27FC236}">
                  <a16:creationId xmlns:a16="http://schemas.microsoft.com/office/drawing/2014/main" id="{5B38A97C-060F-4EFA-BA02-3B5BAD890E21}"/>
                </a:ext>
              </a:extLst>
            </p:cNvPr>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1368592" y="6263082"/>
              <a:ext cx="1156847" cy="309000"/>
            </a:xfrm>
            <a:prstGeom prst="rect">
              <a:avLst/>
            </a:prstGeom>
            <a:solidFill>
              <a:schemeClr val="bg1"/>
            </a:solidFill>
            <a:ln w="9525">
              <a:noFill/>
              <a:miter lim="800000"/>
              <a:headEnd/>
              <a:tailEnd/>
            </a:ln>
          </p:spPr>
        </p:pic>
        <p:pic>
          <p:nvPicPr>
            <p:cNvPr id="18" name="Picture 4" descr="https://upload.wikimedia.org/wikipedia/he/thumb/3/36/Lapam.svg/210px-Lapam.svg.png">
              <a:extLst>
                <a:ext uri="{FF2B5EF4-FFF2-40B4-BE49-F238E27FC236}">
                  <a16:creationId xmlns:a16="http://schemas.microsoft.com/office/drawing/2014/main" id="{29492AE9-DB8B-4E6C-9820-4DD362D2406C}"/>
                </a:ext>
              </a:extLst>
            </p:cNvPr>
            <p:cNvPicPr>
              <a:picLocks noChangeAspect="1" noChangeArrowheads="1"/>
            </p:cNvPicPr>
            <p:nvPr/>
          </p:nvPicPr>
          <p:blipFill>
            <a:blip r:embed="rId7" cstate="print"/>
            <a:srcRect/>
            <a:stretch>
              <a:fillRect/>
            </a:stretch>
          </p:blipFill>
          <p:spPr bwMode="auto">
            <a:xfrm>
              <a:off x="2623689" y="6202314"/>
              <a:ext cx="1193562" cy="324000"/>
            </a:xfrm>
            <a:prstGeom prst="rect">
              <a:avLst/>
            </a:prstGeom>
            <a:solidFill>
              <a:schemeClr val="bg1"/>
            </a:solidFill>
          </p:spPr>
        </p:pic>
      </p:grpSp>
    </p:spTree>
    <p:extLst>
      <p:ext uri="{BB962C8B-B14F-4D97-AF65-F5344CB8AC3E}">
        <p14:creationId xmlns:p14="http://schemas.microsoft.com/office/powerpoint/2010/main" val="31000678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7A2BEC6D-FD8C-4B5D-AECB-81151B00C949}"/>
              </a:ext>
            </a:extLst>
          </p:cNvPr>
          <p:cNvSpPr/>
          <p:nvPr/>
        </p:nvSpPr>
        <p:spPr>
          <a:xfrm>
            <a:off x="8534401" y="0"/>
            <a:ext cx="2407920" cy="6356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 name="Slide Number Placeholder 3"/>
          <p:cNvSpPr>
            <a:spLocks noGrp="1"/>
          </p:cNvSpPr>
          <p:nvPr>
            <p:ph type="sldNum" sz="quarter" idx="10"/>
          </p:nvPr>
        </p:nvSpPr>
        <p:spPr>
          <a:xfrm>
            <a:off x="-35129" y="6599002"/>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43024FB-11C4-4495-9943-FEF10CF92675}"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he-I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לבן 3"/>
          <p:cNvSpPr/>
          <p:nvPr/>
        </p:nvSpPr>
        <p:spPr>
          <a:xfrm>
            <a:off x="0" y="1934648"/>
            <a:ext cx="12192000" cy="2060848"/>
          </a:xfrm>
          <a:prstGeom prst="rect">
            <a:avLst/>
          </a:prstGeom>
          <a:solidFill>
            <a:srgbClr val="F46402"/>
          </a:solidFill>
          <a:ln>
            <a:noFill/>
          </a:ln>
        </p:spPr>
        <p:txBody>
          <a:bodyPr wrap="square" anchor="ctr">
            <a:no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44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sp>
        <p:nvSpPr>
          <p:cNvPr id="2" name="מלבן 1"/>
          <p:cNvSpPr/>
          <p:nvPr/>
        </p:nvSpPr>
        <p:spPr>
          <a:xfrm>
            <a:off x="1648034" y="2549573"/>
            <a:ext cx="6197530" cy="830997"/>
          </a:xfrm>
          <a:prstGeom prst="rect">
            <a:avLst/>
          </a:prstGeom>
        </p:spPr>
        <p:txBody>
          <a:bodyPr wrap="non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עמדות כלפי הכנסת</a:t>
            </a:r>
          </a:p>
        </p:txBody>
      </p:sp>
      <p:sp>
        <p:nvSpPr>
          <p:cNvPr id="6" name="אליפסה 5">
            <a:extLst>
              <a:ext uri="{FF2B5EF4-FFF2-40B4-BE49-F238E27FC236}">
                <a16:creationId xmlns:a16="http://schemas.microsoft.com/office/drawing/2014/main" id="{A770AAFC-13B2-471D-872E-FA977487FDDC}"/>
              </a:ext>
            </a:extLst>
          </p:cNvPr>
          <p:cNvSpPr/>
          <p:nvPr/>
        </p:nvSpPr>
        <p:spPr>
          <a:xfrm>
            <a:off x="8209280" y="1422400"/>
            <a:ext cx="3085344" cy="3085344"/>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אליפסה 11">
            <a:extLst>
              <a:ext uri="{FF2B5EF4-FFF2-40B4-BE49-F238E27FC236}">
                <a16:creationId xmlns:a16="http://schemas.microsoft.com/office/drawing/2014/main" id="{3137E2D4-6541-4D37-BBD1-939AFBF7A372}"/>
              </a:ext>
            </a:extLst>
          </p:cNvPr>
          <p:cNvSpPr/>
          <p:nvPr/>
        </p:nvSpPr>
        <p:spPr>
          <a:xfrm>
            <a:off x="8663598" y="1920300"/>
            <a:ext cx="2089544" cy="2089544"/>
          </a:xfrm>
          <a:prstGeom prst="ellipse">
            <a:avLst/>
          </a:prstGeom>
          <a:noFill/>
          <a:ln w="28575">
            <a:solidFill>
              <a:srgbClr val="F4640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3" name="Picture 12" descr="A picture containing clipart&#10;&#10;Description generated with high confidence">
            <a:extLst>
              <a:ext uri="{FF2B5EF4-FFF2-40B4-BE49-F238E27FC236}">
                <a16:creationId xmlns:a16="http://schemas.microsoft.com/office/drawing/2014/main" id="{22E6B29C-C33A-4CAA-BE35-7DE5844F92C9}"/>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058073" y="2273965"/>
            <a:ext cx="1300593" cy="1300593"/>
          </a:xfrm>
          <a:prstGeom prst="rect">
            <a:avLst/>
          </a:prstGeom>
        </p:spPr>
      </p:pic>
      <p:grpSp>
        <p:nvGrpSpPr>
          <p:cNvPr id="14" name="קבוצה 4">
            <a:extLst>
              <a:ext uri="{FF2B5EF4-FFF2-40B4-BE49-F238E27FC236}">
                <a16:creationId xmlns:a16="http://schemas.microsoft.com/office/drawing/2014/main" id="{371EC037-FA40-47C9-90DB-AA1D8728E73A}"/>
              </a:ext>
            </a:extLst>
          </p:cNvPr>
          <p:cNvGrpSpPr/>
          <p:nvPr/>
        </p:nvGrpSpPr>
        <p:grpSpPr>
          <a:xfrm>
            <a:off x="1847528" y="6457565"/>
            <a:ext cx="2505630" cy="369768"/>
            <a:chOff x="1322762" y="6202314"/>
            <a:chExt cx="2505630" cy="369768"/>
          </a:xfrm>
        </p:grpSpPr>
        <p:sp>
          <p:nvSpPr>
            <p:cNvPr id="15" name="מלבן 2">
              <a:extLst>
                <a:ext uri="{FF2B5EF4-FFF2-40B4-BE49-F238E27FC236}">
                  <a16:creationId xmlns:a16="http://schemas.microsoft.com/office/drawing/2014/main" id="{D99C1982-9E3A-41D2-A2CF-2D3EF4AEB428}"/>
                </a:ext>
              </a:extLst>
            </p:cNvPr>
            <p:cNvSpPr/>
            <p:nvPr/>
          </p:nvSpPr>
          <p:spPr>
            <a:xfrm>
              <a:off x="1322762" y="6231869"/>
              <a:ext cx="2505630" cy="30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Picture 20" descr="logo_gr_">
              <a:extLst>
                <a:ext uri="{FF2B5EF4-FFF2-40B4-BE49-F238E27FC236}">
                  <a16:creationId xmlns:a16="http://schemas.microsoft.com/office/drawing/2014/main" id="{84B6A229-96CB-4E34-8F97-0A516369D710}"/>
                </a:ext>
              </a:extLst>
            </p:cNvPr>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368592" y="6263082"/>
              <a:ext cx="1156847" cy="309000"/>
            </a:xfrm>
            <a:prstGeom prst="rect">
              <a:avLst/>
            </a:prstGeom>
            <a:solidFill>
              <a:schemeClr val="bg1"/>
            </a:solidFill>
            <a:ln w="9525">
              <a:noFill/>
              <a:miter lim="800000"/>
              <a:headEnd/>
              <a:tailEnd/>
            </a:ln>
          </p:spPr>
        </p:pic>
        <p:pic>
          <p:nvPicPr>
            <p:cNvPr id="17" name="Picture 4" descr="https://upload.wikimedia.org/wikipedia/he/thumb/3/36/Lapam.svg/210px-Lapam.svg.png">
              <a:extLst>
                <a:ext uri="{FF2B5EF4-FFF2-40B4-BE49-F238E27FC236}">
                  <a16:creationId xmlns:a16="http://schemas.microsoft.com/office/drawing/2014/main" id="{A50676FE-D7A3-42AA-BE10-71875E2C7ADF}"/>
                </a:ext>
              </a:extLst>
            </p:cNvPr>
            <p:cNvPicPr>
              <a:picLocks noChangeAspect="1" noChangeArrowheads="1"/>
            </p:cNvPicPr>
            <p:nvPr/>
          </p:nvPicPr>
          <p:blipFill>
            <a:blip r:embed="rId4" cstate="print"/>
            <a:srcRect/>
            <a:stretch>
              <a:fillRect/>
            </a:stretch>
          </p:blipFill>
          <p:spPr bwMode="auto">
            <a:xfrm>
              <a:off x="2623689" y="6202314"/>
              <a:ext cx="1193562" cy="324000"/>
            </a:xfrm>
            <a:prstGeom prst="rect">
              <a:avLst/>
            </a:prstGeom>
            <a:solidFill>
              <a:schemeClr val="bg1"/>
            </a:solidFill>
          </p:spPr>
        </p:pic>
      </p:grpSp>
    </p:spTree>
    <p:extLst>
      <p:ext uri="{BB962C8B-B14F-4D97-AF65-F5344CB8AC3E}">
        <p14:creationId xmlns:p14="http://schemas.microsoft.com/office/powerpoint/2010/main" val="2929980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43024FB-11C4-4495-9943-FEF10CF92675}" type="slidenum">
              <a:rPr lang="he-IL" smtClean="0"/>
              <a:pPr/>
              <a:t>14</a:t>
            </a:fld>
            <a:endParaRPr lang="he-IL" dirty="0"/>
          </a:p>
        </p:txBody>
      </p:sp>
      <p:sp>
        <p:nvSpPr>
          <p:cNvPr id="13" name="Rectangle 15"/>
          <p:cNvSpPr/>
          <p:nvPr/>
        </p:nvSpPr>
        <p:spPr>
          <a:xfrm>
            <a:off x="6298700" y="1448490"/>
            <a:ext cx="2304256" cy="307777"/>
          </a:xfrm>
          <a:prstGeom prst="rect">
            <a:avLst/>
          </a:prstGeom>
        </p:spPr>
        <p:txBody>
          <a:bodyPr wrap="square">
            <a:spAutoFit/>
          </a:bodyPr>
          <a:lstStyle/>
          <a:p>
            <a:pPr algn="r" rtl="1"/>
            <a:r>
              <a:rPr lang="he-IL" sz="1400" b="1" dirty="0">
                <a:solidFill>
                  <a:srgbClr val="00B050"/>
                </a:solidFill>
              </a:rPr>
              <a:t>סה"כ כן:</a:t>
            </a:r>
          </a:p>
        </p:txBody>
      </p:sp>
      <p:sp>
        <p:nvSpPr>
          <p:cNvPr id="19" name="אליפסה 18"/>
          <p:cNvSpPr/>
          <p:nvPr/>
        </p:nvSpPr>
        <p:spPr>
          <a:xfrm>
            <a:off x="3133890" y="2936781"/>
            <a:ext cx="504056" cy="32968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Rectangle 15"/>
          <p:cNvSpPr/>
          <p:nvPr/>
        </p:nvSpPr>
        <p:spPr>
          <a:xfrm>
            <a:off x="3877076" y="1448490"/>
            <a:ext cx="1210812" cy="307777"/>
          </a:xfrm>
          <a:prstGeom prst="rect">
            <a:avLst/>
          </a:prstGeom>
        </p:spPr>
        <p:txBody>
          <a:bodyPr wrap="square">
            <a:spAutoFit/>
          </a:bodyPr>
          <a:lstStyle/>
          <a:p>
            <a:pPr algn="ctr"/>
            <a:r>
              <a:rPr lang="he-IL" sz="1400" b="1" dirty="0">
                <a:solidFill>
                  <a:srgbClr val="00B050"/>
                </a:solidFill>
              </a:rPr>
              <a:t>28%</a:t>
            </a:r>
          </a:p>
        </p:txBody>
      </p:sp>
      <p:graphicFrame>
        <p:nvGraphicFramePr>
          <p:cNvPr id="28" name="תרשים 18">
            <a:extLst>
              <a:ext uri="{FF2B5EF4-FFF2-40B4-BE49-F238E27FC236}">
                <a16:creationId xmlns:a16="http://schemas.microsoft.com/office/drawing/2014/main" id="{DAD09E08-94FB-49AA-9385-C70816B088C0}"/>
              </a:ext>
            </a:extLst>
          </p:cNvPr>
          <p:cNvGraphicFramePr/>
          <p:nvPr>
            <p:extLst>
              <p:ext uri="{D42A27DB-BD31-4B8C-83A1-F6EECF244321}">
                <p14:modId xmlns:p14="http://schemas.microsoft.com/office/powerpoint/2010/main" val="2736879223"/>
              </p:ext>
            </p:extLst>
          </p:nvPr>
        </p:nvGraphicFramePr>
        <p:xfrm>
          <a:off x="3161928" y="1655735"/>
          <a:ext cx="6768752" cy="4659190"/>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קבוצה 4">
            <a:extLst>
              <a:ext uri="{FF2B5EF4-FFF2-40B4-BE49-F238E27FC236}">
                <a16:creationId xmlns:a16="http://schemas.microsoft.com/office/drawing/2014/main" id="{21AD8E2C-72C7-48CC-84B1-A17BB1885902}"/>
              </a:ext>
            </a:extLst>
          </p:cNvPr>
          <p:cNvGrpSpPr/>
          <p:nvPr/>
        </p:nvGrpSpPr>
        <p:grpSpPr>
          <a:xfrm>
            <a:off x="2846762" y="6202314"/>
            <a:ext cx="2505630" cy="369768"/>
            <a:chOff x="1322762" y="6202314"/>
            <a:chExt cx="2505630" cy="369768"/>
          </a:xfrm>
        </p:grpSpPr>
        <p:sp>
          <p:nvSpPr>
            <p:cNvPr id="17" name="מלבן 2">
              <a:extLst>
                <a:ext uri="{FF2B5EF4-FFF2-40B4-BE49-F238E27FC236}">
                  <a16:creationId xmlns:a16="http://schemas.microsoft.com/office/drawing/2014/main" id="{1B2679CF-A8DD-4D2B-9D83-8D1637C95C09}"/>
                </a:ext>
              </a:extLst>
            </p:cNvPr>
            <p:cNvSpPr/>
            <p:nvPr/>
          </p:nvSpPr>
          <p:spPr>
            <a:xfrm>
              <a:off x="1322762" y="6231869"/>
              <a:ext cx="2505630" cy="30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Picture 20" descr="logo_gr_">
              <a:extLst>
                <a:ext uri="{FF2B5EF4-FFF2-40B4-BE49-F238E27FC236}">
                  <a16:creationId xmlns:a16="http://schemas.microsoft.com/office/drawing/2014/main" id="{D330B8E2-8371-409D-9264-0750735A4BE3}"/>
                </a:ext>
              </a:extLst>
            </p:cNvPr>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368592" y="6263082"/>
              <a:ext cx="1156847" cy="309000"/>
            </a:xfrm>
            <a:prstGeom prst="rect">
              <a:avLst/>
            </a:prstGeom>
            <a:solidFill>
              <a:schemeClr val="bg1"/>
            </a:solidFill>
            <a:ln w="9525">
              <a:noFill/>
              <a:miter lim="800000"/>
              <a:headEnd/>
              <a:tailEnd/>
            </a:ln>
          </p:spPr>
        </p:pic>
        <p:pic>
          <p:nvPicPr>
            <p:cNvPr id="20" name="Picture 4" descr="https://upload.wikimedia.org/wikipedia/he/thumb/3/36/Lapam.svg/210px-Lapam.svg.png">
              <a:extLst>
                <a:ext uri="{FF2B5EF4-FFF2-40B4-BE49-F238E27FC236}">
                  <a16:creationId xmlns:a16="http://schemas.microsoft.com/office/drawing/2014/main" id="{4A86D2B1-0A6A-49F3-B113-133ADC072390}"/>
                </a:ext>
              </a:extLst>
            </p:cNvPr>
            <p:cNvPicPr>
              <a:picLocks noChangeAspect="1" noChangeArrowheads="1"/>
            </p:cNvPicPr>
            <p:nvPr/>
          </p:nvPicPr>
          <p:blipFill>
            <a:blip r:embed="rId4" cstate="print"/>
            <a:srcRect/>
            <a:stretch>
              <a:fillRect/>
            </a:stretch>
          </p:blipFill>
          <p:spPr bwMode="auto">
            <a:xfrm>
              <a:off x="2623689" y="6202314"/>
              <a:ext cx="1193562" cy="324000"/>
            </a:xfrm>
            <a:prstGeom prst="rect">
              <a:avLst/>
            </a:prstGeom>
            <a:solidFill>
              <a:schemeClr val="bg1"/>
            </a:solidFill>
          </p:spPr>
        </p:pic>
      </p:grpSp>
      <p:sp>
        <p:nvSpPr>
          <p:cNvPr id="22" name="Rectangle 15">
            <a:extLst>
              <a:ext uri="{FF2B5EF4-FFF2-40B4-BE49-F238E27FC236}">
                <a16:creationId xmlns:a16="http://schemas.microsoft.com/office/drawing/2014/main" id="{179E48F8-7FCE-415B-8A86-DAFB92C1CA1F}"/>
              </a:ext>
            </a:extLst>
          </p:cNvPr>
          <p:cNvSpPr/>
          <p:nvPr/>
        </p:nvSpPr>
        <p:spPr>
          <a:xfrm>
            <a:off x="6240016" y="1448490"/>
            <a:ext cx="1210812" cy="307777"/>
          </a:xfrm>
          <a:prstGeom prst="rect">
            <a:avLst/>
          </a:prstGeom>
        </p:spPr>
        <p:txBody>
          <a:bodyPr wrap="square">
            <a:spAutoFit/>
          </a:bodyPr>
          <a:lstStyle/>
          <a:p>
            <a:pPr algn="ctr"/>
            <a:r>
              <a:rPr lang="he-IL" sz="1400" b="1" dirty="0">
                <a:solidFill>
                  <a:srgbClr val="00B050"/>
                </a:solidFill>
              </a:rPr>
              <a:t>24%</a:t>
            </a:r>
          </a:p>
        </p:txBody>
      </p:sp>
      <p:sp>
        <p:nvSpPr>
          <p:cNvPr id="14" name="Rectangle 13">
            <a:extLst>
              <a:ext uri="{FF2B5EF4-FFF2-40B4-BE49-F238E27FC236}">
                <a16:creationId xmlns:a16="http://schemas.microsoft.com/office/drawing/2014/main" id="{998E4193-FFCA-4473-A161-587530A1573C}"/>
              </a:ext>
            </a:extLst>
          </p:cNvPr>
          <p:cNvSpPr/>
          <p:nvPr/>
        </p:nvSpPr>
        <p:spPr>
          <a:xfrm>
            <a:off x="4159740" y="6495207"/>
            <a:ext cx="7920880" cy="261610"/>
          </a:xfrm>
          <a:prstGeom prst="rect">
            <a:avLst/>
          </a:prstGeom>
        </p:spPr>
        <p:txBody>
          <a:bodyPr>
            <a:spAutoFit/>
          </a:bodyPr>
          <a:lstStyle/>
          <a:p>
            <a:pPr algn="r" rtl="1"/>
            <a:r>
              <a:rPr lang="he-IL" sz="1100" i="1" dirty="0">
                <a:solidFill>
                  <a:schemeClr val="tx1">
                    <a:lumMod val="50000"/>
                    <a:lumOff val="50000"/>
                  </a:schemeClr>
                </a:solidFill>
                <a:ea typeface="Calibri" panose="020F0502020204030204" pitchFamily="34" charset="0"/>
              </a:rPr>
              <a:t>עד כמה אתה מעריך או לא מעריך את פועלה של כנסת ישראל?</a:t>
            </a:r>
            <a:endParaRPr lang="en-GB" sz="1100" i="1" dirty="0">
              <a:solidFill>
                <a:schemeClr val="tx1">
                  <a:lumMod val="50000"/>
                  <a:lumOff val="50000"/>
                </a:schemeClr>
              </a:solidFill>
              <a:ea typeface="Calibri" panose="020F0502020204030204" pitchFamily="34" charset="0"/>
            </a:endParaRPr>
          </a:p>
        </p:txBody>
      </p:sp>
      <p:sp>
        <p:nvSpPr>
          <p:cNvPr id="24" name="Title 1">
            <a:extLst>
              <a:ext uri="{FF2B5EF4-FFF2-40B4-BE49-F238E27FC236}">
                <a16:creationId xmlns:a16="http://schemas.microsoft.com/office/drawing/2014/main" id="{F00B2F19-8D2A-44A1-AE4C-EEC638FE4D37}"/>
              </a:ext>
            </a:extLst>
          </p:cNvPr>
          <p:cNvSpPr>
            <a:spLocks noGrp="1"/>
          </p:cNvSpPr>
          <p:nvPr>
            <p:ph type="title"/>
          </p:nvPr>
        </p:nvSpPr>
        <p:spPr>
          <a:xfrm>
            <a:off x="119999" y="-11780"/>
            <a:ext cx="12051008" cy="1000366"/>
          </a:xfrm>
        </p:spPr>
        <p:txBody>
          <a:bodyPr/>
          <a:lstStyle/>
          <a:p>
            <a:r>
              <a:rPr lang="he-IL" u="sng" dirty="0">
                <a:solidFill>
                  <a:srgbClr val="673F4A"/>
                </a:solidFill>
              </a:rPr>
              <a:t>הערכת הכנסת</a:t>
            </a:r>
            <a:r>
              <a:rPr lang="he-IL" dirty="0">
                <a:solidFill>
                  <a:srgbClr val="673F4A"/>
                </a:solidFill>
              </a:rPr>
              <a:t> – כ-¼ מעריכים את התנהלות הכנסת באופן חיובי. ללא הבדלים בין נחשפים ללא נחשפים. </a:t>
            </a:r>
            <a:endParaRPr lang="he-IL" sz="1800" dirty="0">
              <a:solidFill>
                <a:srgbClr val="673F4A"/>
              </a:solidFill>
            </a:endParaRPr>
          </a:p>
        </p:txBody>
      </p:sp>
    </p:spTree>
    <p:extLst>
      <p:ext uri="{BB962C8B-B14F-4D97-AF65-F5344CB8AC3E}">
        <p14:creationId xmlns:p14="http://schemas.microsoft.com/office/powerpoint/2010/main" val="178774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43024FB-11C4-4495-9943-FEF10CF92675}" type="slidenum">
              <a:rPr lang="he-IL" smtClean="0"/>
              <a:pPr/>
              <a:t>15</a:t>
            </a:fld>
            <a:endParaRPr lang="he-IL" dirty="0"/>
          </a:p>
        </p:txBody>
      </p:sp>
      <p:sp>
        <p:nvSpPr>
          <p:cNvPr id="2" name="Title 1"/>
          <p:cNvSpPr>
            <a:spLocks noGrp="1"/>
          </p:cNvSpPr>
          <p:nvPr>
            <p:ph type="title"/>
          </p:nvPr>
        </p:nvSpPr>
        <p:spPr>
          <a:xfrm>
            <a:off x="335360" y="98946"/>
            <a:ext cx="11856640" cy="908720"/>
          </a:xfrm>
        </p:spPr>
        <p:txBody>
          <a:bodyPr/>
          <a:lstStyle/>
          <a:p>
            <a:r>
              <a:rPr lang="he-IL" u="sng" dirty="0">
                <a:solidFill>
                  <a:srgbClr val="673F4A"/>
                </a:solidFill>
              </a:rPr>
              <a:t>שינוי בהערכת פועלה של הכנסת </a:t>
            </a:r>
            <a:r>
              <a:rPr lang="he-IL" dirty="0">
                <a:solidFill>
                  <a:srgbClr val="673F4A"/>
                </a:solidFill>
              </a:rPr>
              <a:t>– כעשירית חשים תחושת שינוי חיובית בהערכת פועלה של הכנסת. ללא הבדל בין נחשפים ללא נחשפים. </a:t>
            </a:r>
            <a:br>
              <a:rPr lang="he-IL" dirty="0">
                <a:solidFill>
                  <a:srgbClr val="673F4A"/>
                </a:solidFill>
              </a:rPr>
            </a:br>
            <a:endParaRPr lang="he-IL" sz="1800" dirty="0">
              <a:solidFill>
                <a:srgbClr val="673F4A"/>
              </a:solidFill>
            </a:endParaRPr>
          </a:p>
        </p:txBody>
      </p:sp>
      <p:sp>
        <p:nvSpPr>
          <p:cNvPr id="15" name="Rectangle 13"/>
          <p:cNvSpPr/>
          <p:nvPr/>
        </p:nvSpPr>
        <p:spPr>
          <a:xfrm>
            <a:off x="4168858" y="6498424"/>
            <a:ext cx="8028384" cy="261610"/>
          </a:xfrm>
          <a:prstGeom prst="rect">
            <a:avLst/>
          </a:prstGeom>
        </p:spPr>
        <p:txBody>
          <a:bodyPr wrap="square">
            <a:spAutoFit/>
          </a:bodyPr>
          <a:lstStyle/>
          <a:p>
            <a:pPr algn="r" rtl="1"/>
            <a:r>
              <a:rPr lang="he-IL" sz="1100" i="1" dirty="0">
                <a:solidFill>
                  <a:schemeClr val="tx1">
                    <a:lumMod val="50000"/>
                    <a:lumOff val="50000"/>
                  </a:schemeClr>
                </a:solidFill>
                <a:ea typeface="Calibri" panose="020F0502020204030204" pitchFamily="34" charset="0"/>
              </a:rPr>
              <a:t>האם בתקופה האחרונה חל שינוי בהערכתך את פועלה של כנסת ישראל?</a:t>
            </a:r>
            <a:endParaRPr lang="en-GB" sz="1100" i="1" dirty="0">
              <a:solidFill>
                <a:schemeClr val="tx1">
                  <a:lumMod val="50000"/>
                  <a:lumOff val="50000"/>
                </a:schemeClr>
              </a:solidFill>
            </a:endParaRPr>
          </a:p>
        </p:txBody>
      </p:sp>
      <p:sp>
        <p:nvSpPr>
          <p:cNvPr id="13" name="Rectangle 15"/>
          <p:cNvSpPr/>
          <p:nvPr/>
        </p:nvSpPr>
        <p:spPr>
          <a:xfrm>
            <a:off x="7762676" y="1494838"/>
            <a:ext cx="2304256" cy="307777"/>
          </a:xfrm>
          <a:prstGeom prst="rect">
            <a:avLst/>
          </a:prstGeom>
        </p:spPr>
        <p:txBody>
          <a:bodyPr wrap="square">
            <a:spAutoFit/>
          </a:bodyPr>
          <a:lstStyle/>
          <a:p>
            <a:pPr algn="ctr" rtl="1"/>
            <a:r>
              <a:rPr lang="he-IL" sz="1400" b="1" dirty="0">
                <a:solidFill>
                  <a:srgbClr val="00B050"/>
                </a:solidFill>
              </a:rPr>
              <a:t>סה"כ תחושה שינוי חיובית:</a:t>
            </a:r>
          </a:p>
        </p:txBody>
      </p:sp>
      <p:sp>
        <p:nvSpPr>
          <p:cNvPr id="19" name="אליפסה 18"/>
          <p:cNvSpPr/>
          <p:nvPr/>
        </p:nvSpPr>
        <p:spPr>
          <a:xfrm>
            <a:off x="3133890" y="2936781"/>
            <a:ext cx="504056" cy="32968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Rectangle 15"/>
          <p:cNvSpPr/>
          <p:nvPr/>
        </p:nvSpPr>
        <p:spPr>
          <a:xfrm>
            <a:off x="3842555" y="1494838"/>
            <a:ext cx="1210812" cy="307777"/>
          </a:xfrm>
          <a:prstGeom prst="rect">
            <a:avLst/>
          </a:prstGeom>
        </p:spPr>
        <p:txBody>
          <a:bodyPr wrap="square">
            <a:spAutoFit/>
          </a:bodyPr>
          <a:lstStyle/>
          <a:p>
            <a:pPr algn="ctr"/>
            <a:r>
              <a:rPr lang="he-IL" sz="1400" b="1" dirty="0">
                <a:solidFill>
                  <a:srgbClr val="00B050"/>
                </a:solidFill>
              </a:rPr>
              <a:t>12%</a:t>
            </a:r>
          </a:p>
        </p:txBody>
      </p:sp>
      <p:graphicFrame>
        <p:nvGraphicFramePr>
          <p:cNvPr id="28" name="תרשים 18">
            <a:extLst>
              <a:ext uri="{FF2B5EF4-FFF2-40B4-BE49-F238E27FC236}">
                <a16:creationId xmlns:a16="http://schemas.microsoft.com/office/drawing/2014/main" id="{DAD09E08-94FB-49AA-9385-C70816B088C0}"/>
              </a:ext>
            </a:extLst>
          </p:cNvPr>
          <p:cNvGraphicFramePr/>
          <p:nvPr>
            <p:extLst>
              <p:ext uri="{D42A27DB-BD31-4B8C-83A1-F6EECF244321}">
                <p14:modId xmlns:p14="http://schemas.microsoft.com/office/powerpoint/2010/main" val="3080044169"/>
              </p:ext>
            </p:extLst>
          </p:nvPr>
        </p:nvGraphicFramePr>
        <p:xfrm>
          <a:off x="3161928" y="1655735"/>
          <a:ext cx="6768752" cy="4659190"/>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קבוצה 4">
            <a:extLst>
              <a:ext uri="{FF2B5EF4-FFF2-40B4-BE49-F238E27FC236}">
                <a16:creationId xmlns:a16="http://schemas.microsoft.com/office/drawing/2014/main" id="{21AD8E2C-72C7-48CC-84B1-A17BB1885902}"/>
              </a:ext>
            </a:extLst>
          </p:cNvPr>
          <p:cNvGrpSpPr/>
          <p:nvPr/>
        </p:nvGrpSpPr>
        <p:grpSpPr>
          <a:xfrm>
            <a:off x="2846762" y="6202314"/>
            <a:ext cx="2505630" cy="369768"/>
            <a:chOff x="1322762" y="6202314"/>
            <a:chExt cx="2505630" cy="369768"/>
          </a:xfrm>
        </p:grpSpPr>
        <p:sp>
          <p:nvSpPr>
            <p:cNvPr id="17" name="מלבן 2">
              <a:extLst>
                <a:ext uri="{FF2B5EF4-FFF2-40B4-BE49-F238E27FC236}">
                  <a16:creationId xmlns:a16="http://schemas.microsoft.com/office/drawing/2014/main" id="{1B2679CF-A8DD-4D2B-9D83-8D1637C95C09}"/>
                </a:ext>
              </a:extLst>
            </p:cNvPr>
            <p:cNvSpPr/>
            <p:nvPr/>
          </p:nvSpPr>
          <p:spPr>
            <a:xfrm>
              <a:off x="1322762" y="6231869"/>
              <a:ext cx="2505630" cy="30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Picture 20" descr="logo_gr_">
              <a:extLst>
                <a:ext uri="{FF2B5EF4-FFF2-40B4-BE49-F238E27FC236}">
                  <a16:creationId xmlns:a16="http://schemas.microsoft.com/office/drawing/2014/main" id="{D330B8E2-8371-409D-9264-0750735A4BE3}"/>
                </a:ext>
              </a:extLst>
            </p:cNvPr>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368592" y="6263082"/>
              <a:ext cx="1156847" cy="309000"/>
            </a:xfrm>
            <a:prstGeom prst="rect">
              <a:avLst/>
            </a:prstGeom>
            <a:solidFill>
              <a:schemeClr val="bg1"/>
            </a:solidFill>
            <a:ln w="9525">
              <a:noFill/>
              <a:miter lim="800000"/>
              <a:headEnd/>
              <a:tailEnd/>
            </a:ln>
          </p:spPr>
        </p:pic>
        <p:pic>
          <p:nvPicPr>
            <p:cNvPr id="20" name="Picture 4" descr="https://upload.wikimedia.org/wikipedia/he/thumb/3/36/Lapam.svg/210px-Lapam.svg.png">
              <a:extLst>
                <a:ext uri="{FF2B5EF4-FFF2-40B4-BE49-F238E27FC236}">
                  <a16:creationId xmlns:a16="http://schemas.microsoft.com/office/drawing/2014/main" id="{4A86D2B1-0A6A-49F3-B113-133ADC072390}"/>
                </a:ext>
              </a:extLst>
            </p:cNvPr>
            <p:cNvPicPr>
              <a:picLocks noChangeAspect="1" noChangeArrowheads="1"/>
            </p:cNvPicPr>
            <p:nvPr/>
          </p:nvPicPr>
          <p:blipFill>
            <a:blip r:embed="rId4" cstate="print"/>
            <a:srcRect/>
            <a:stretch>
              <a:fillRect/>
            </a:stretch>
          </p:blipFill>
          <p:spPr bwMode="auto">
            <a:xfrm>
              <a:off x="2623689" y="6202314"/>
              <a:ext cx="1193562" cy="324000"/>
            </a:xfrm>
            <a:prstGeom prst="rect">
              <a:avLst/>
            </a:prstGeom>
            <a:solidFill>
              <a:schemeClr val="bg1"/>
            </a:solidFill>
          </p:spPr>
        </p:pic>
      </p:grpSp>
      <p:sp>
        <p:nvSpPr>
          <p:cNvPr id="22" name="Rectangle 15">
            <a:extLst>
              <a:ext uri="{FF2B5EF4-FFF2-40B4-BE49-F238E27FC236}">
                <a16:creationId xmlns:a16="http://schemas.microsoft.com/office/drawing/2014/main" id="{179E48F8-7FCE-415B-8A86-DAFB92C1CA1F}"/>
              </a:ext>
            </a:extLst>
          </p:cNvPr>
          <p:cNvSpPr/>
          <p:nvPr/>
        </p:nvSpPr>
        <p:spPr>
          <a:xfrm>
            <a:off x="6240016" y="1494838"/>
            <a:ext cx="1210812" cy="307777"/>
          </a:xfrm>
          <a:prstGeom prst="rect">
            <a:avLst/>
          </a:prstGeom>
        </p:spPr>
        <p:txBody>
          <a:bodyPr wrap="square">
            <a:spAutoFit/>
          </a:bodyPr>
          <a:lstStyle/>
          <a:p>
            <a:pPr algn="ctr"/>
            <a:r>
              <a:rPr lang="he-IL" sz="1400" b="1" dirty="0">
                <a:solidFill>
                  <a:srgbClr val="00B050"/>
                </a:solidFill>
              </a:rPr>
              <a:t>11%</a:t>
            </a:r>
          </a:p>
        </p:txBody>
      </p:sp>
    </p:spTree>
    <p:extLst>
      <p:ext uri="{BB962C8B-B14F-4D97-AF65-F5344CB8AC3E}">
        <p14:creationId xmlns:p14="http://schemas.microsoft.com/office/powerpoint/2010/main" val="230548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43024FB-11C4-4495-9943-FEF10CF92675}" type="slidenum">
              <a:rPr lang="he-IL" smtClean="0"/>
              <a:pPr/>
              <a:t>16</a:t>
            </a:fld>
            <a:endParaRPr lang="he-IL" dirty="0"/>
          </a:p>
        </p:txBody>
      </p:sp>
      <p:sp>
        <p:nvSpPr>
          <p:cNvPr id="2" name="Title 1"/>
          <p:cNvSpPr>
            <a:spLocks noGrp="1"/>
          </p:cNvSpPr>
          <p:nvPr>
            <p:ph type="title"/>
          </p:nvPr>
        </p:nvSpPr>
        <p:spPr>
          <a:xfrm>
            <a:off x="1" y="74660"/>
            <a:ext cx="12192000" cy="1096051"/>
          </a:xfrm>
        </p:spPr>
        <p:txBody>
          <a:bodyPr/>
          <a:lstStyle/>
          <a:p>
            <a:r>
              <a:rPr lang="he-IL" u="sng" dirty="0">
                <a:solidFill>
                  <a:srgbClr val="673F4A"/>
                </a:solidFill>
              </a:rPr>
              <a:t>תדמיות הכנסת</a:t>
            </a:r>
            <a:r>
              <a:rPr lang="he-IL" dirty="0">
                <a:solidFill>
                  <a:srgbClr val="673F4A"/>
                </a:solidFill>
              </a:rPr>
              <a:t> – הנחשפים סבורים מעט יותר שהכנסת לוקחת חלק באירועים משמעותיים שקורים במדינת ישראל ותורמת מעט יותר לאחדות העם. בשאר הפרמטרים אין הבדל. </a:t>
            </a:r>
            <a:endParaRPr lang="he-IL" sz="1800" dirty="0">
              <a:solidFill>
                <a:srgbClr val="673F4A"/>
              </a:solidFill>
            </a:endParaRPr>
          </a:p>
        </p:txBody>
      </p:sp>
      <p:sp>
        <p:nvSpPr>
          <p:cNvPr id="15" name="Rectangle 13"/>
          <p:cNvSpPr/>
          <p:nvPr/>
        </p:nvSpPr>
        <p:spPr>
          <a:xfrm>
            <a:off x="4256820" y="6489429"/>
            <a:ext cx="7935180" cy="261610"/>
          </a:xfrm>
          <a:prstGeom prst="rect">
            <a:avLst/>
          </a:prstGeom>
        </p:spPr>
        <p:txBody>
          <a:bodyPr wrap="square">
            <a:spAutoFit/>
          </a:bodyPr>
          <a:lstStyle/>
          <a:p>
            <a:pPr algn="r" rtl="1"/>
            <a:r>
              <a:rPr lang="he-IL" sz="1100" i="1" dirty="0">
                <a:solidFill>
                  <a:schemeClr val="tx1">
                    <a:lumMod val="50000"/>
                    <a:lumOff val="50000"/>
                  </a:schemeClr>
                </a:solidFill>
                <a:ea typeface="Calibri" panose="020F0502020204030204" pitchFamily="34" charset="0"/>
              </a:rPr>
              <a:t>עד כמה לדעתך _________?</a:t>
            </a:r>
            <a:endParaRPr lang="en-GB" sz="1100" i="1" dirty="0">
              <a:solidFill>
                <a:schemeClr val="tx1">
                  <a:lumMod val="50000"/>
                  <a:lumOff val="50000"/>
                </a:schemeClr>
              </a:solidFill>
            </a:endParaRPr>
          </a:p>
        </p:txBody>
      </p:sp>
      <p:graphicFrame>
        <p:nvGraphicFramePr>
          <p:cNvPr id="19" name="Content Placeholder 7">
            <a:extLst>
              <a:ext uri="{FF2B5EF4-FFF2-40B4-BE49-F238E27FC236}">
                <a16:creationId xmlns:a16="http://schemas.microsoft.com/office/drawing/2014/main" id="{4DBB7532-ABDC-4966-BE5B-2E67845A42AA}"/>
              </a:ext>
            </a:extLst>
          </p:cNvPr>
          <p:cNvGraphicFramePr>
            <a:graphicFrameLocks noGrp="1"/>
          </p:cNvGraphicFramePr>
          <p:nvPr>
            <p:ph idx="1"/>
            <p:extLst>
              <p:ext uri="{D42A27DB-BD31-4B8C-83A1-F6EECF244321}">
                <p14:modId xmlns:p14="http://schemas.microsoft.com/office/powerpoint/2010/main" val="2252165295"/>
              </p:ext>
            </p:extLst>
          </p:nvPr>
        </p:nvGraphicFramePr>
        <p:xfrm>
          <a:off x="1983390" y="1276350"/>
          <a:ext cx="9344746" cy="4911409"/>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5">
            <a:extLst>
              <a:ext uri="{FF2B5EF4-FFF2-40B4-BE49-F238E27FC236}">
                <a16:creationId xmlns:a16="http://schemas.microsoft.com/office/drawing/2014/main" id="{44D6BEAD-CB15-4AA3-863D-CA6FB7E94D06}"/>
              </a:ext>
            </a:extLst>
          </p:cNvPr>
          <p:cNvSpPr/>
          <p:nvPr/>
        </p:nvSpPr>
        <p:spPr>
          <a:xfrm>
            <a:off x="7408922" y="6093369"/>
            <a:ext cx="4684171" cy="276999"/>
          </a:xfrm>
          <a:prstGeom prst="rect">
            <a:avLst/>
          </a:prstGeom>
        </p:spPr>
        <p:txBody>
          <a:bodyPr wrap="square">
            <a:spAutoFit/>
          </a:bodyPr>
          <a:lstStyle/>
          <a:p>
            <a:pPr marL="171450" indent="-171450" algn="r" rtl="1">
              <a:buFont typeface="Wingdings" panose="05000000000000000000" pitchFamily="2" charset="2"/>
              <a:buChar char="§"/>
            </a:pPr>
            <a:r>
              <a:rPr lang="he-IL" sz="1200" b="1" dirty="0">
                <a:solidFill>
                  <a:schemeClr val="tx1">
                    <a:lumMod val="65000"/>
                    <a:lumOff val="35000"/>
                  </a:schemeClr>
                </a:solidFill>
              </a:rPr>
              <a:t>בגרף מוצגים האחוזים המייצגים את שיעורי ההסכמה (ציוני 4-5)</a:t>
            </a:r>
          </a:p>
        </p:txBody>
      </p:sp>
      <p:grpSp>
        <p:nvGrpSpPr>
          <p:cNvPr id="9" name="קבוצה 4">
            <a:extLst>
              <a:ext uri="{FF2B5EF4-FFF2-40B4-BE49-F238E27FC236}">
                <a16:creationId xmlns:a16="http://schemas.microsoft.com/office/drawing/2014/main" id="{ED3DD514-C13E-4F26-9248-8F701DF5C4A7}"/>
              </a:ext>
            </a:extLst>
          </p:cNvPr>
          <p:cNvGrpSpPr/>
          <p:nvPr/>
        </p:nvGrpSpPr>
        <p:grpSpPr>
          <a:xfrm>
            <a:off x="2846762" y="6202314"/>
            <a:ext cx="2505630" cy="369768"/>
            <a:chOff x="1322762" y="6202314"/>
            <a:chExt cx="2505630" cy="369768"/>
          </a:xfrm>
        </p:grpSpPr>
        <p:sp>
          <p:nvSpPr>
            <p:cNvPr id="10" name="מלבן 2">
              <a:extLst>
                <a:ext uri="{FF2B5EF4-FFF2-40B4-BE49-F238E27FC236}">
                  <a16:creationId xmlns:a16="http://schemas.microsoft.com/office/drawing/2014/main" id="{410503EA-A967-4250-9F54-86810EC31FA2}"/>
                </a:ext>
              </a:extLst>
            </p:cNvPr>
            <p:cNvSpPr/>
            <p:nvPr/>
          </p:nvSpPr>
          <p:spPr>
            <a:xfrm>
              <a:off x="1322762" y="6231869"/>
              <a:ext cx="2505630" cy="30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Picture 20" descr="logo_gr_">
              <a:extLst>
                <a:ext uri="{FF2B5EF4-FFF2-40B4-BE49-F238E27FC236}">
                  <a16:creationId xmlns:a16="http://schemas.microsoft.com/office/drawing/2014/main" id="{0819C9D6-F687-4F3A-B93B-FB49824F30BE}"/>
                </a:ext>
              </a:extLst>
            </p:cNvPr>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368592" y="6263082"/>
              <a:ext cx="1156847" cy="309000"/>
            </a:xfrm>
            <a:prstGeom prst="rect">
              <a:avLst/>
            </a:prstGeom>
            <a:solidFill>
              <a:schemeClr val="bg1"/>
            </a:solidFill>
            <a:ln w="9525">
              <a:noFill/>
              <a:miter lim="800000"/>
              <a:headEnd/>
              <a:tailEnd/>
            </a:ln>
          </p:spPr>
        </p:pic>
        <p:pic>
          <p:nvPicPr>
            <p:cNvPr id="12" name="Picture 4" descr="https://upload.wikimedia.org/wikipedia/he/thumb/3/36/Lapam.svg/210px-Lapam.svg.png">
              <a:extLst>
                <a:ext uri="{FF2B5EF4-FFF2-40B4-BE49-F238E27FC236}">
                  <a16:creationId xmlns:a16="http://schemas.microsoft.com/office/drawing/2014/main" id="{2C8333B4-7558-4055-88FA-E9B9650C5A96}"/>
                </a:ext>
              </a:extLst>
            </p:cNvPr>
            <p:cNvPicPr>
              <a:picLocks noChangeAspect="1" noChangeArrowheads="1"/>
            </p:cNvPicPr>
            <p:nvPr/>
          </p:nvPicPr>
          <p:blipFill>
            <a:blip r:embed="rId4" cstate="print"/>
            <a:srcRect/>
            <a:stretch>
              <a:fillRect/>
            </a:stretch>
          </p:blipFill>
          <p:spPr bwMode="auto">
            <a:xfrm>
              <a:off x="2623689" y="6202314"/>
              <a:ext cx="1193562" cy="324000"/>
            </a:xfrm>
            <a:prstGeom prst="rect">
              <a:avLst/>
            </a:prstGeom>
            <a:solidFill>
              <a:schemeClr val="bg1"/>
            </a:solidFill>
          </p:spPr>
        </p:pic>
      </p:grpSp>
      <p:sp>
        <p:nvSpPr>
          <p:cNvPr id="14" name="Oval 13">
            <a:extLst>
              <a:ext uri="{FF2B5EF4-FFF2-40B4-BE49-F238E27FC236}">
                <a16:creationId xmlns:a16="http://schemas.microsoft.com/office/drawing/2014/main" id="{E5F7A685-B49A-4D9C-B917-C77A65EB7D52}"/>
              </a:ext>
            </a:extLst>
          </p:cNvPr>
          <p:cNvSpPr/>
          <p:nvPr/>
        </p:nvSpPr>
        <p:spPr>
          <a:xfrm>
            <a:off x="7192898" y="2528936"/>
            <a:ext cx="432048" cy="324000"/>
          </a:xfrm>
          <a:prstGeom prst="ellipse">
            <a:avLst/>
          </a:prstGeom>
          <a:noFill/>
          <a:ln w="127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grpSp>
        <p:nvGrpSpPr>
          <p:cNvPr id="5" name="Group 4">
            <a:extLst>
              <a:ext uri="{FF2B5EF4-FFF2-40B4-BE49-F238E27FC236}">
                <a16:creationId xmlns:a16="http://schemas.microsoft.com/office/drawing/2014/main" id="{3A6024CE-0B95-4B7D-B159-FB48AE6E6CB7}"/>
              </a:ext>
            </a:extLst>
          </p:cNvPr>
          <p:cNvGrpSpPr/>
          <p:nvPr/>
        </p:nvGrpSpPr>
        <p:grpSpPr>
          <a:xfrm>
            <a:off x="9318436" y="5813283"/>
            <a:ext cx="2774657" cy="276999"/>
            <a:chOff x="9315341" y="6118230"/>
            <a:chExt cx="2774657" cy="276999"/>
          </a:xfrm>
        </p:grpSpPr>
        <p:sp>
          <p:nvSpPr>
            <p:cNvPr id="16" name="Oval 15">
              <a:extLst>
                <a:ext uri="{FF2B5EF4-FFF2-40B4-BE49-F238E27FC236}">
                  <a16:creationId xmlns:a16="http://schemas.microsoft.com/office/drawing/2014/main" id="{632AC6CB-67A6-49D6-AEBA-4DE76DA7C56E}"/>
                </a:ext>
              </a:extLst>
            </p:cNvPr>
            <p:cNvSpPr/>
            <p:nvPr/>
          </p:nvSpPr>
          <p:spPr>
            <a:xfrm>
              <a:off x="11784632" y="6135052"/>
              <a:ext cx="305366" cy="227332"/>
            </a:xfrm>
            <a:prstGeom prst="ellipse">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3" name="TextBox 2">
              <a:extLst>
                <a:ext uri="{FF2B5EF4-FFF2-40B4-BE49-F238E27FC236}">
                  <a16:creationId xmlns:a16="http://schemas.microsoft.com/office/drawing/2014/main" id="{B571A9EB-1AD5-4B7D-A9B5-61C4C11796AB}"/>
                </a:ext>
              </a:extLst>
            </p:cNvPr>
            <p:cNvSpPr txBox="1"/>
            <p:nvPr/>
          </p:nvSpPr>
          <p:spPr>
            <a:xfrm>
              <a:off x="9315341" y="6118230"/>
              <a:ext cx="2485224" cy="276999"/>
            </a:xfrm>
            <a:prstGeom prst="rect">
              <a:avLst/>
            </a:prstGeom>
            <a:noFill/>
          </p:spPr>
          <p:txBody>
            <a:bodyPr wrap="square" rtlCol="1">
              <a:spAutoFit/>
            </a:bodyPr>
            <a:lstStyle/>
            <a:p>
              <a:pPr algn="r" rtl="1"/>
              <a:r>
                <a:rPr lang="he-IL" sz="1200" dirty="0">
                  <a:solidFill>
                    <a:schemeClr val="tx1">
                      <a:lumMod val="50000"/>
                      <a:lumOff val="50000"/>
                    </a:schemeClr>
                  </a:solidFill>
                </a:rPr>
                <a:t>=הבדל קל</a:t>
              </a:r>
            </a:p>
          </p:txBody>
        </p:sp>
      </p:grpSp>
    </p:spTree>
    <p:extLst>
      <p:ext uri="{BB962C8B-B14F-4D97-AF65-F5344CB8AC3E}">
        <p14:creationId xmlns:p14="http://schemas.microsoft.com/office/powerpoint/2010/main" val="1827558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7A2BEC6D-FD8C-4B5D-AECB-81151B00C949}"/>
              </a:ext>
            </a:extLst>
          </p:cNvPr>
          <p:cNvSpPr/>
          <p:nvPr/>
        </p:nvSpPr>
        <p:spPr>
          <a:xfrm>
            <a:off x="8534401" y="0"/>
            <a:ext cx="2407920" cy="6356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43024FB-11C4-4495-9943-FEF10CF92675}"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לבן 3"/>
          <p:cNvSpPr/>
          <p:nvPr/>
        </p:nvSpPr>
        <p:spPr>
          <a:xfrm>
            <a:off x="0" y="1751391"/>
            <a:ext cx="12192000" cy="2397689"/>
          </a:xfrm>
          <a:prstGeom prst="rect">
            <a:avLst/>
          </a:prstGeom>
          <a:solidFill>
            <a:srgbClr val="F46402"/>
          </a:solidFill>
          <a:ln>
            <a:noFill/>
          </a:ln>
        </p:spPr>
        <p:txBody>
          <a:bodyPr wrap="square" anchor="ctr">
            <a:no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44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sp>
        <p:nvSpPr>
          <p:cNvPr id="2" name="מלבן 1"/>
          <p:cNvSpPr/>
          <p:nvPr/>
        </p:nvSpPr>
        <p:spPr>
          <a:xfrm>
            <a:off x="389864" y="1810910"/>
            <a:ext cx="7964492" cy="2308324"/>
          </a:xfrm>
          <a:prstGeom prst="rect">
            <a:avLst/>
          </a:prstGeom>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מודעות למעורבות הכנסת באירועים היסטוריים והשפעתה</a:t>
            </a:r>
          </a:p>
        </p:txBody>
      </p:sp>
      <p:sp>
        <p:nvSpPr>
          <p:cNvPr id="6" name="אליפסה 5">
            <a:extLst>
              <a:ext uri="{FF2B5EF4-FFF2-40B4-BE49-F238E27FC236}">
                <a16:creationId xmlns:a16="http://schemas.microsoft.com/office/drawing/2014/main" id="{A770AAFC-13B2-471D-872E-FA977487FDDC}"/>
              </a:ext>
            </a:extLst>
          </p:cNvPr>
          <p:cNvSpPr/>
          <p:nvPr/>
        </p:nvSpPr>
        <p:spPr>
          <a:xfrm>
            <a:off x="8209280" y="1422400"/>
            <a:ext cx="3085344" cy="3085344"/>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0" name="תמונה 9">
            <a:extLst>
              <a:ext uri="{FF2B5EF4-FFF2-40B4-BE49-F238E27FC236}">
                <a16:creationId xmlns:a16="http://schemas.microsoft.com/office/drawing/2014/main" id="{5F19B4B1-FFDB-4142-B4C3-1560DBB09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907" y="2277609"/>
            <a:ext cx="1374927" cy="1374927"/>
          </a:xfrm>
          <a:prstGeom prst="rect">
            <a:avLst/>
          </a:prstGeom>
        </p:spPr>
      </p:pic>
      <p:sp>
        <p:nvSpPr>
          <p:cNvPr id="12" name="אליפסה 11">
            <a:extLst>
              <a:ext uri="{FF2B5EF4-FFF2-40B4-BE49-F238E27FC236}">
                <a16:creationId xmlns:a16="http://schemas.microsoft.com/office/drawing/2014/main" id="{3137E2D4-6541-4D37-BBD1-939AFBF7A372}"/>
              </a:ext>
            </a:extLst>
          </p:cNvPr>
          <p:cNvSpPr/>
          <p:nvPr/>
        </p:nvSpPr>
        <p:spPr>
          <a:xfrm>
            <a:off x="8663598" y="1920300"/>
            <a:ext cx="2089544" cy="2089544"/>
          </a:xfrm>
          <a:prstGeom prst="ellipse">
            <a:avLst/>
          </a:prstGeom>
          <a:noFill/>
          <a:ln w="28575">
            <a:solidFill>
              <a:srgbClr val="F4640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13" name="קבוצה 4">
            <a:extLst>
              <a:ext uri="{FF2B5EF4-FFF2-40B4-BE49-F238E27FC236}">
                <a16:creationId xmlns:a16="http://schemas.microsoft.com/office/drawing/2014/main" id="{7BBF7339-2626-425F-AC59-FF52BAAA8AC2}"/>
              </a:ext>
            </a:extLst>
          </p:cNvPr>
          <p:cNvGrpSpPr/>
          <p:nvPr/>
        </p:nvGrpSpPr>
        <p:grpSpPr>
          <a:xfrm>
            <a:off x="1775520" y="6488232"/>
            <a:ext cx="2505630" cy="369768"/>
            <a:chOff x="1322762" y="6202314"/>
            <a:chExt cx="2505630" cy="369768"/>
          </a:xfrm>
        </p:grpSpPr>
        <p:sp>
          <p:nvSpPr>
            <p:cNvPr id="14" name="מלבן 2">
              <a:extLst>
                <a:ext uri="{FF2B5EF4-FFF2-40B4-BE49-F238E27FC236}">
                  <a16:creationId xmlns:a16="http://schemas.microsoft.com/office/drawing/2014/main" id="{8C21AD00-213C-4258-A2F5-DC0579E14959}"/>
                </a:ext>
              </a:extLst>
            </p:cNvPr>
            <p:cNvSpPr/>
            <p:nvPr/>
          </p:nvSpPr>
          <p:spPr>
            <a:xfrm>
              <a:off x="1322762" y="6231869"/>
              <a:ext cx="2505630" cy="30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Picture 20" descr="logo_gr_">
              <a:extLst>
                <a:ext uri="{FF2B5EF4-FFF2-40B4-BE49-F238E27FC236}">
                  <a16:creationId xmlns:a16="http://schemas.microsoft.com/office/drawing/2014/main" id="{45F74E9F-8C26-4F4A-AE67-5F0BAD54F43C}"/>
                </a:ext>
              </a:extLst>
            </p:cNvPr>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368592" y="6263082"/>
              <a:ext cx="1156847" cy="309000"/>
            </a:xfrm>
            <a:prstGeom prst="rect">
              <a:avLst/>
            </a:prstGeom>
            <a:solidFill>
              <a:schemeClr val="bg1"/>
            </a:solidFill>
            <a:ln w="9525">
              <a:noFill/>
              <a:miter lim="800000"/>
              <a:headEnd/>
              <a:tailEnd/>
            </a:ln>
          </p:spPr>
        </p:pic>
        <p:pic>
          <p:nvPicPr>
            <p:cNvPr id="16" name="Picture 4" descr="https://upload.wikimedia.org/wikipedia/he/thumb/3/36/Lapam.svg/210px-Lapam.svg.png">
              <a:extLst>
                <a:ext uri="{FF2B5EF4-FFF2-40B4-BE49-F238E27FC236}">
                  <a16:creationId xmlns:a16="http://schemas.microsoft.com/office/drawing/2014/main" id="{913AD55B-FD3F-4988-808F-2FE1AFF41026}"/>
                </a:ext>
              </a:extLst>
            </p:cNvPr>
            <p:cNvPicPr>
              <a:picLocks noChangeAspect="1" noChangeArrowheads="1"/>
            </p:cNvPicPr>
            <p:nvPr/>
          </p:nvPicPr>
          <p:blipFill>
            <a:blip r:embed="rId4" cstate="print"/>
            <a:srcRect/>
            <a:stretch>
              <a:fillRect/>
            </a:stretch>
          </p:blipFill>
          <p:spPr bwMode="auto">
            <a:xfrm>
              <a:off x="2623689" y="6202314"/>
              <a:ext cx="1193562" cy="324000"/>
            </a:xfrm>
            <a:prstGeom prst="rect">
              <a:avLst/>
            </a:prstGeom>
            <a:solidFill>
              <a:schemeClr val="bg1"/>
            </a:solidFill>
          </p:spPr>
        </p:pic>
      </p:grpSp>
    </p:spTree>
    <p:extLst>
      <p:ext uri="{BB962C8B-B14F-4D97-AF65-F5344CB8AC3E}">
        <p14:creationId xmlns:p14="http://schemas.microsoft.com/office/powerpoint/2010/main" val="2979151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3" name="תרשים 22"/>
          <p:cNvGraphicFramePr/>
          <p:nvPr>
            <p:extLst>
              <p:ext uri="{D42A27DB-BD31-4B8C-83A1-F6EECF244321}">
                <p14:modId xmlns:p14="http://schemas.microsoft.com/office/powerpoint/2010/main" val="400224040"/>
              </p:ext>
            </p:extLst>
          </p:nvPr>
        </p:nvGraphicFramePr>
        <p:xfrm>
          <a:off x="1631504" y="1073157"/>
          <a:ext cx="9361040" cy="500045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fld id="{743024FB-11C4-4495-9943-FEF10CF92675}" type="slidenum">
              <a:rPr lang="he-IL" smtClean="0"/>
              <a:pPr/>
              <a:t>18</a:t>
            </a:fld>
            <a:endParaRPr lang="he-IL" dirty="0"/>
          </a:p>
        </p:txBody>
      </p:sp>
      <p:sp>
        <p:nvSpPr>
          <p:cNvPr id="13" name="Rectangle 13"/>
          <p:cNvSpPr/>
          <p:nvPr/>
        </p:nvSpPr>
        <p:spPr>
          <a:xfrm>
            <a:off x="4439816" y="6474717"/>
            <a:ext cx="7848872" cy="261610"/>
          </a:xfrm>
          <a:prstGeom prst="rect">
            <a:avLst/>
          </a:prstGeom>
        </p:spPr>
        <p:txBody>
          <a:bodyPr wrap="square">
            <a:spAutoFit/>
          </a:bodyPr>
          <a:lstStyle/>
          <a:p>
            <a:pPr algn="r" rtl="1"/>
            <a:r>
              <a:rPr lang="he-IL" sz="1100" i="1" dirty="0">
                <a:solidFill>
                  <a:schemeClr val="tx1">
                    <a:lumMod val="50000"/>
                    <a:lumOff val="50000"/>
                  </a:schemeClr>
                </a:solidFill>
                <a:ea typeface="Calibri" panose="020F0502020204030204" pitchFamily="34" charset="0"/>
              </a:rPr>
              <a:t> באילו אירועים מרכזיים שקרו מאז קום המדינה הייתה מעורבת כנסת ישראל?  (שאלה פתוחה)</a:t>
            </a:r>
            <a:endParaRPr lang="en-GB" sz="1100" i="1" dirty="0">
              <a:solidFill>
                <a:schemeClr val="tx1">
                  <a:lumMod val="50000"/>
                  <a:lumOff val="50000"/>
                </a:schemeClr>
              </a:solidFill>
            </a:endParaRPr>
          </a:p>
        </p:txBody>
      </p:sp>
      <p:sp>
        <p:nvSpPr>
          <p:cNvPr id="7" name="Title 1"/>
          <p:cNvSpPr>
            <a:spLocks noGrp="1"/>
          </p:cNvSpPr>
          <p:nvPr>
            <p:ph type="title"/>
          </p:nvPr>
        </p:nvSpPr>
        <p:spPr>
          <a:xfrm>
            <a:off x="119336" y="80656"/>
            <a:ext cx="12072664" cy="703729"/>
          </a:xfrm>
        </p:spPr>
        <p:txBody>
          <a:bodyPr/>
          <a:lstStyle/>
          <a:p>
            <a:r>
              <a:rPr lang="he-IL" u="sng" dirty="0">
                <a:solidFill>
                  <a:srgbClr val="673F4A"/>
                </a:solidFill>
              </a:rPr>
              <a:t>מודעות בלתי נעזרת לאירועים בהם הכנסת הייתה מעורבת</a:t>
            </a:r>
            <a:r>
              <a:rPr lang="he-IL" dirty="0">
                <a:solidFill>
                  <a:srgbClr val="673F4A"/>
                </a:solidFill>
              </a:rPr>
              <a:t> – הנחשפים מודעים יותר להסכמי שלום, ההתנתקות מעזה וביקור סאדאת.</a:t>
            </a:r>
            <a:endParaRPr lang="he-IL" sz="1800" dirty="0">
              <a:solidFill>
                <a:srgbClr val="673F4A"/>
              </a:solidFill>
            </a:endParaRPr>
          </a:p>
        </p:txBody>
      </p:sp>
      <p:cxnSp>
        <p:nvCxnSpPr>
          <p:cNvPr id="9" name="Straight Connector 8">
            <a:extLst>
              <a:ext uri="{FF2B5EF4-FFF2-40B4-BE49-F238E27FC236}">
                <a16:creationId xmlns:a16="http://schemas.microsoft.com/office/drawing/2014/main" id="{088004F0-4E3A-4716-A59A-3184A24C01B7}"/>
              </a:ext>
            </a:extLst>
          </p:cNvPr>
          <p:cNvCxnSpPr>
            <a:cxnSpLocks/>
          </p:cNvCxnSpPr>
          <p:nvPr/>
        </p:nvCxnSpPr>
        <p:spPr>
          <a:xfrm rot="5400000">
            <a:off x="7206392" y="3447208"/>
            <a:ext cx="0" cy="37080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 name="קבוצה 4">
            <a:extLst>
              <a:ext uri="{FF2B5EF4-FFF2-40B4-BE49-F238E27FC236}">
                <a16:creationId xmlns:a16="http://schemas.microsoft.com/office/drawing/2014/main" id="{95BFB91C-8CC4-437A-88B8-6D10E679A63D}"/>
              </a:ext>
            </a:extLst>
          </p:cNvPr>
          <p:cNvGrpSpPr/>
          <p:nvPr/>
        </p:nvGrpSpPr>
        <p:grpSpPr>
          <a:xfrm>
            <a:off x="2846762" y="6202314"/>
            <a:ext cx="2505630" cy="369768"/>
            <a:chOff x="1322762" y="6202314"/>
            <a:chExt cx="2505630" cy="369768"/>
          </a:xfrm>
        </p:grpSpPr>
        <p:sp>
          <p:nvSpPr>
            <p:cNvPr id="11" name="מלבן 2">
              <a:extLst>
                <a:ext uri="{FF2B5EF4-FFF2-40B4-BE49-F238E27FC236}">
                  <a16:creationId xmlns:a16="http://schemas.microsoft.com/office/drawing/2014/main" id="{9E775EA6-1C52-471E-9DC6-5E268FB52C21}"/>
                </a:ext>
              </a:extLst>
            </p:cNvPr>
            <p:cNvSpPr/>
            <p:nvPr/>
          </p:nvSpPr>
          <p:spPr>
            <a:xfrm>
              <a:off x="1322762" y="6231869"/>
              <a:ext cx="2505630" cy="30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Picture 20" descr="logo_gr_">
              <a:extLst>
                <a:ext uri="{FF2B5EF4-FFF2-40B4-BE49-F238E27FC236}">
                  <a16:creationId xmlns:a16="http://schemas.microsoft.com/office/drawing/2014/main" id="{0E147F1B-65C7-4688-B6B9-D04651FCAF17}"/>
                </a:ext>
              </a:extLst>
            </p:cNvPr>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1368592" y="6263082"/>
              <a:ext cx="1156847" cy="309000"/>
            </a:xfrm>
            <a:prstGeom prst="rect">
              <a:avLst/>
            </a:prstGeom>
            <a:solidFill>
              <a:schemeClr val="bg1"/>
            </a:solidFill>
            <a:ln w="9525">
              <a:noFill/>
              <a:miter lim="800000"/>
              <a:headEnd/>
              <a:tailEnd/>
            </a:ln>
          </p:spPr>
        </p:pic>
        <p:pic>
          <p:nvPicPr>
            <p:cNvPr id="14" name="Picture 4" descr="https://upload.wikimedia.org/wikipedia/he/thumb/3/36/Lapam.svg/210px-Lapam.svg.png">
              <a:extLst>
                <a:ext uri="{FF2B5EF4-FFF2-40B4-BE49-F238E27FC236}">
                  <a16:creationId xmlns:a16="http://schemas.microsoft.com/office/drawing/2014/main" id="{DA05DA4B-3DC5-46F2-A59C-98D1BC0BD9D5}"/>
                </a:ext>
              </a:extLst>
            </p:cNvPr>
            <p:cNvPicPr>
              <a:picLocks noChangeAspect="1" noChangeArrowheads="1"/>
            </p:cNvPicPr>
            <p:nvPr/>
          </p:nvPicPr>
          <p:blipFill>
            <a:blip r:embed="rId5" cstate="print"/>
            <a:srcRect/>
            <a:stretch>
              <a:fillRect/>
            </a:stretch>
          </p:blipFill>
          <p:spPr bwMode="auto">
            <a:xfrm>
              <a:off x="2623689" y="6202314"/>
              <a:ext cx="1193562" cy="324000"/>
            </a:xfrm>
            <a:prstGeom prst="rect">
              <a:avLst/>
            </a:prstGeom>
            <a:solidFill>
              <a:schemeClr val="bg1"/>
            </a:solidFill>
          </p:spPr>
        </p:pic>
      </p:grpSp>
      <p:sp>
        <p:nvSpPr>
          <p:cNvPr id="15" name="Oval 14">
            <a:extLst>
              <a:ext uri="{FF2B5EF4-FFF2-40B4-BE49-F238E27FC236}">
                <a16:creationId xmlns:a16="http://schemas.microsoft.com/office/drawing/2014/main" id="{B4AE1904-0A9C-498E-8DC2-488A175D5936}"/>
              </a:ext>
            </a:extLst>
          </p:cNvPr>
          <p:cNvSpPr/>
          <p:nvPr/>
        </p:nvSpPr>
        <p:spPr>
          <a:xfrm>
            <a:off x="6600056" y="2261538"/>
            <a:ext cx="432048" cy="324000"/>
          </a:xfrm>
          <a:prstGeom prst="ellipse">
            <a:avLst/>
          </a:prstGeom>
          <a:no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16" name="Oval 15">
            <a:extLst>
              <a:ext uri="{FF2B5EF4-FFF2-40B4-BE49-F238E27FC236}">
                <a16:creationId xmlns:a16="http://schemas.microsoft.com/office/drawing/2014/main" id="{1E361773-8B9C-4CB7-9038-CB80C212C73E}"/>
              </a:ext>
            </a:extLst>
          </p:cNvPr>
          <p:cNvSpPr/>
          <p:nvPr/>
        </p:nvSpPr>
        <p:spPr>
          <a:xfrm>
            <a:off x="6075288" y="3025183"/>
            <a:ext cx="432048" cy="324000"/>
          </a:xfrm>
          <a:prstGeom prst="ellipse">
            <a:avLst/>
          </a:prstGeom>
          <a:no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17" name="Oval 16">
            <a:extLst>
              <a:ext uri="{FF2B5EF4-FFF2-40B4-BE49-F238E27FC236}">
                <a16:creationId xmlns:a16="http://schemas.microsoft.com/office/drawing/2014/main" id="{6C11DF6F-5E29-448D-8A42-5628BD107439}"/>
              </a:ext>
            </a:extLst>
          </p:cNvPr>
          <p:cNvSpPr/>
          <p:nvPr/>
        </p:nvSpPr>
        <p:spPr>
          <a:xfrm>
            <a:off x="7073632" y="1895624"/>
            <a:ext cx="432048" cy="324000"/>
          </a:xfrm>
          <a:prstGeom prst="ellipse">
            <a:avLst/>
          </a:prstGeom>
          <a:no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18" name="Oval 17">
            <a:extLst>
              <a:ext uri="{FF2B5EF4-FFF2-40B4-BE49-F238E27FC236}">
                <a16:creationId xmlns:a16="http://schemas.microsoft.com/office/drawing/2014/main" id="{AEC54C45-130E-4288-9717-31D405D970D7}"/>
              </a:ext>
            </a:extLst>
          </p:cNvPr>
          <p:cNvSpPr/>
          <p:nvPr/>
        </p:nvSpPr>
        <p:spPr>
          <a:xfrm>
            <a:off x="7896200" y="5622843"/>
            <a:ext cx="432048" cy="324000"/>
          </a:xfrm>
          <a:prstGeom prst="ellipse">
            <a:avLst/>
          </a:prstGeom>
          <a:no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19" name="Oval 18">
            <a:extLst>
              <a:ext uri="{FF2B5EF4-FFF2-40B4-BE49-F238E27FC236}">
                <a16:creationId xmlns:a16="http://schemas.microsoft.com/office/drawing/2014/main" id="{E58AD68B-AB29-432D-BDE0-F380EFCC8D34}"/>
              </a:ext>
            </a:extLst>
          </p:cNvPr>
          <p:cNvSpPr/>
          <p:nvPr/>
        </p:nvSpPr>
        <p:spPr>
          <a:xfrm>
            <a:off x="7018208" y="5378311"/>
            <a:ext cx="432048" cy="324000"/>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20" name="Oval 19">
            <a:extLst>
              <a:ext uri="{FF2B5EF4-FFF2-40B4-BE49-F238E27FC236}">
                <a16:creationId xmlns:a16="http://schemas.microsoft.com/office/drawing/2014/main" id="{D76278C6-C6D8-4E08-9500-8549F88C8576}"/>
              </a:ext>
            </a:extLst>
          </p:cNvPr>
          <p:cNvSpPr/>
          <p:nvPr/>
        </p:nvSpPr>
        <p:spPr>
          <a:xfrm>
            <a:off x="7547929" y="6118381"/>
            <a:ext cx="322464" cy="231938"/>
          </a:xfrm>
          <a:prstGeom prst="ellipse">
            <a:avLst/>
          </a:prstGeom>
          <a:no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solidFill>
                <a:schemeClr val="bg1">
                  <a:lumMod val="50000"/>
                </a:schemeClr>
              </a:solidFill>
            </a:endParaRPr>
          </a:p>
        </p:txBody>
      </p:sp>
      <p:sp>
        <p:nvSpPr>
          <p:cNvPr id="21" name="Rectangle 13">
            <a:extLst>
              <a:ext uri="{FF2B5EF4-FFF2-40B4-BE49-F238E27FC236}">
                <a16:creationId xmlns:a16="http://schemas.microsoft.com/office/drawing/2014/main" id="{C7E193A5-DEAC-4E19-92AA-836FF7568434}"/>
              </a:ext>
            </a:extLst>
          </p:cNvPr>
          <p:cNvSpPr/>
          <p:nvPr/>
        </p:nvSpPr>
        <p:spPr>
          <a:xfrm>
            <a:off x="6354367" y="6103605"/>
            <a:ext cx="1193562" cy="276999"/>
          </a:xfrm>
          <a:prstGeom prst="rect">
            <a:avLst/>
          </a:prstGeom>
        </p:spPr>
        <p:txBody>
          <a:bodyPr wrap="square">
            <a:spAutoFit/>
          </a:bodyPr>
          <a:lstStyle/>
          <a:p>
            <a:pPr algn="r" rtl="1"/>
            <a:r>
              <a:rPr lang="he-IL" sz="1200" dirty="0">
                <a:solidFill>
                  <a:schemeClr val="tx1">
                    <a:lumMod val="50000"/>
                    <a:lumOff val="50000"/>
                  </a:schemeClr>
                </a:solidFill>
                <a:ea typeface="Calibri" panose="020F0502020204030204" pitchFamily="34" charset="0"/>
              </a:rPr>
              <a:t>= הבדל מובהק</a:t>
            </a:r>
            <a:endParaRPr lang="en-GB" sz="1200" dirty="0">
              <a:solidFill>
                <a:schemeClr val="tx1">
                  <a:lumMod val="50000"/>
                  <a:lumOff val="50000"/>
                </a:schemeClr>
              </a:solidFill>
            </a:endParaRPr>
          </a:p>
        </p:txBody>
      </p:sp>
      <p:sp>
        <p:nvSpPr>
          <p:cNvPr id="2" name="TextBox 1">
            <a:extLst>
              <a:ext uri="{FF2B5EF4-FFF2-40B4-BE49-F238E27FC236}">
                <a16:creationId xmlns:a16="http://schemas.microsoft.com/office/drawing/2014/main" id="{4074748A-ECD3-45C7-B616-932AB959AC02}"/>
              </a:ext>
            </a:extLst>
          </p:cNvPr>
          <p:cNvSpPr txBox="1"/>
          <p:nvPr/>
        </p:nvSpPr>
        <p:spPr>
          <a:xfrm>
            <a:off x="9060392" y="6118381"/>
            <a:ext cx="2935555" cy="276999"/>
          </a:xfrm>
          <a:prstGeom prst="rect">
            <a:avLst/>
          </a:prstGeom>
          <a:noFill/>
        </p:spPr>
        <p:txBody>
          <a:bodyPr wrap="square" rtlCol="1">
            <a:spAutoFit/>
          </a:bodyPr>
          <a:lstStyle/>
          <a:p>
            <a:pPr algn="r" rtl="1"/>
            <a:r>
              <a:rPr lang="he-IL" sz="1200" dirty="0">
                <a:solidFill>
                  <a:srgbClr val="969696"/>
                </a:solidFill>
              </a:rPr>
              <a:t>תשובות נוספות צויינו באחוזים נמוכים יותר</a:t>
            </a:r>
          </a:p>
        </p:txBody>
      </p:sp>
    </p:spTree>
    <p:extLst>
      <p:ext uri="{BB962C8B-B14F-4D97-AF65-F5344CB8AC3E}">
        <p14:creationId xmlns:p14="http://schemas.microsoft.com/office/powerpoint/2010/main" val="51621833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תרשים 22"/>
          <p:cNvGraphicFramePr/>
          <p:nvPr>
            <p:extLst>
              <p:ext uri="{D42A27DB-BD31-4B8C-83A1-F6EECF244321}">
                <p14:modId xmlns:p14="http://schemas.microsoft.com/office/powerpoint/2010/main" val="2888930613"/>
              </p:ext>
            </p:extLst>
          </p:nvPr>
        </p:nvGraphicFramePr>
        <p:xfrm>
          <a:off x="767408" y="1431271"/>
          <a:ext cx="11089232" cy="50064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fld id="{743024FB-11C4-4495-9943-FEF10CF92675}" type="slidenum">
              <a:rPr lang="he-IL" smtClean="0"/>
              <a:pPr/>
              <a:t>19</a:t>
            </a:fld>
            <a:endParaRPr lang="he-IL" dirty="0"/>
          </a:p>
        </p:txBody>
      </p:sp>
      <p:sp>
        <p:nvSpPr>
          <p:cNvPr id="13" name="Rectangle 13"/>
          <p:cNvSpPr/>
          <p:nvPr/>
        </p:nvSpPr>
        <p:spPr>
          <a:xfrm>
            <a:off x="4343128" y="6465304"/>
            <a:ext cx="7848872" cy="261610"/>
          </a:xfrm>
          <a:prstGeom prst="rect">
            <a:avLst/>
          </a:prstGeom>
        </p:spPr>
        <p:txBody>
          <a:bodyPr wrap="square">
            <a:spAutoFit/>
          </a:bodyPr>
          <a:lstStyle/>
          <a:p>
            <a:pPr algn="r" rtl="1"/>
            <a:r>
              <a:rPr lang="he-IL" sz="1100" i="1" dirty="0">
                <a:solidFill>
                  <a:schemeClr val="tx1">
                    <a:lumMod val="50000"/>
                    <a:lumOff val="50000"/>
                  </a:schemeClr>
                </a:solidFill>
                <a:ea typeface="Calibri" panose="020F0502020204030204" pitchFamily="34" charset="0"/>
              </a:rPr>
              <a:t> למיטב ידיעתך, באילו מהאירועים הבאים כנסת ישראל הייתה מעורבת?</a:t>
            </a:r>
            <a:endParaRPr lang="en-GB" sz="1100" i="1" dirty="0">
              <a:solidFill>
                <a:schemeClr val="tx1">
                  <a:lumMod val="50000"/>
                  <a:lumOff val="50000"/>
                </a:schemeClr>
              </a:solidFill>
            </a:endParaRPr>
          </a:p>
        </p:txBody>
      </p:sp>
      <p:sp>
        <p:nvSpPr>
          <p:cNvPr id="7" name="Title 1"/>
          <p:cNvSpPr>
            <a:spLocks noGrp="1"/>
          </p:cNvSpPr>
          <p:nvPr>
            <p:ph type="title"/>
          </p:nvPr>
        </p:nvSpPr>
        <p:spPr>
          <a:xfrm>
            <a:off x="208733" y="179839"/>
            <a:ext cx="11983267" cy="908720"/>
          </a:xfrm>
        </p:spPr>
        <p:txBody>
          <a:bodyPr/>
          <a:lstStyle/>
          <a:p>
            <a:r>
              <a:rPr lang="he-IL" u="sng" dirty="0">
                <a:solidFill>
                  <a:srgbClr val="673F4A"/>
                </a:solidFill>
              </a:rPr>
              <a:t>מודעות נעזרת לאירועים בהם הכנסת הייתה מעורבת</a:t>
            </a:r>
            <a:r>
              <a:rPr lang="he-IL" dirty="0">
                <a:solidFill>
                  <a:srgbClr val="673F4A"/>
                </a:solidFill>
              </a:rPr>
              <a:t> – הנחשפים יותר מודעים לכל האירועים בהם כנסת ישראל הייתה מעורבת. </a:t>
            </a:r>
            <a:endParaRPr lang="he-IL" sz="1800" dirty="0">
              <a:solidFill>
                <a:srgbClr val="673F4A"/>
              </a:solidFill>
            </a:endParaRPr>
          </a:p>
        </p:txBody>
      </p:sp>
      <p:cxnSp>
        <p:nvCxnSpPr>
          <p:cNvPr id="3" name="Straight Connector 2">
            <a:extLst>
              <a:ext uri="{FF2B5EF4-FFF2-40B4-BE49-F238E27FC236}">
                <a16:creationId xmlns:a16="http://schemas.microsoft.com/office/drawing/2014/main" id="{26D3FB5F-9081-463F-A43C-AC73D7060597}"/>
              </a:ext>
            </a:extLst>
          </p:cNvPr>
          <p:cNvCxnSpPr/>
          <p:nvPr/>
        </p:nvCxnSpPr>
        <p:spPr>
          <a:xfrm>
            <a:off x="9192344" y="3114330"/>
            <a:ext cx="0" cy="1728192"/>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4" name="קבוצה 4">
            <a:extLst>
              <a:ext uri="{FF2B5EF4-FFF2-40B4-BE49-F238E27FC236}">
                <a16:creationId xmlns:a16="http://schemas.microsoft.com/office/drawing/2014/main" id="{B1BE4B00-511A-468E-8C3A-CB49E791866C}"/>
              </a:ext>
            </a:extLst>
          </p:cNvPr>
          <p:cNvGrpSpPr/>
          <p:nvPr/>
        </p:nvGrpSpPr>
        <p:grpSpPr>
          <a:xfrm>
            <a:off x="2846762" y="6202314"/>
            <a:ext cx="2505630" cy="369768"/>
            <a:chOff x="1322762" y="6202314"/>
            <a:chExt cx="2505630" cy="369768"/>
          </a:xfrm>
        </p:grpSpPr>
        <p:sp>
          <p:nvSpPr>
            <p:cNvPr id="27" name="מלבן 2">
              <a:extLst>
                <a:ext uri="{FF2B5EF4-FFF2-40B4-BE49-F238E27FC236}">
                  <a16:creationId xmlns:a16="http://schemas.microsoft.com/office/drawing/2014/main" id="{24E44DB7-C037-4853-8F74-D5D79D143100}"/>
                </a:ext>
              </a:extLst>
            </p:cNvPr>
            <p:cNvSpPr/>
            <p:nvPr/>
          </p:nvSpPr>
          <p:spPr>
            <a:xfrm>
              <a:off x="1322762" y="6231869"/>
              <a:ext cx="2505630" cy="30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8" name="Picture 20" descr="logo_gr_">
              <a:extLst>
                <a:ext uri="{FF2B5EF4-FFF2-40B4-BE49-F238E27FC236}">
                  <a16:creationId xmlns:a16="http://schemas.microsoft.com/office/drawing/2014/main" id="{1F664154-9E0C-43DD-82FA-6FD1EE58CC19}"/>
                </a:ext>
              </a:extLst>
            </p:cNvPr>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368592" y="6263082"/>
              <a:ext cx="1156847" cy="309000"/>
            </a:xfrm>
            <a:prstGeom prst="rect">
              <a:avLst/>
            </a:prstGeom>
            <a:solidFill>
              <a:schemeClr val="bg1"/>
            </a:solidFill>
            <a:ln w="9525">
              <a:noFill/>
              <a:miter lim="800000"/>
              <a:headEnd/>
              <a:tailEnd/>
            </a:ln>
          </p:spPr>
        </p:pic>
        <p:pic>
          <p:nvPicPr>
            <p:cNvPr id="29" name="Picture 4" descr="https://upload.wikimedia.org/wikipedia/he/thumb/3/36/Lapam.svg/210px-Lapam.svg.png">
              <a:extLst>
                <a:ext uri="{FF2B5EF4-FFF2-40B4-BE49-F238E27FC236}">
                  <a16:creationId xmlns:a16="http://schemas.microsoft.com/office/drawing/2014/main" id="{BF666C04-5D15-49FD-8EBB-D39C504DDC8A}"/>
                </a:ext>
              </a:extLst>
            </p:cNvPr>
            <p:cNvPicPr>
              <a:picLocks noChangeAspect="1" noChangeArrowheads="1"/>
            </p:cNvPicPr>
            <p:nvPr/>
          </p:nvPicPr>
          <p:blipFill>
            <a:blip r:embed="rId4" cstate="print"/>
            <a:srcRect/>
            <a:stretch>
              <a:fillRect/>
            </a:stretch>
          </p:blipFill>
          <p:spPr bwMode="auto">
            <a:xfrm>
              <a:off x="2623689" y="6202314"/>
              <a:ext cx="1193562" cy="324000"/>
            </a:xfrm>
            <a:prstGeom prst="rect">
              <a:avLst/>
            </a:prstGeom>
            <a:solidFill>
              <a:schemeClr val="bg1"/>
            </a:solidFill>
          </p:spPr>
        </p:pic>
      </p:grpSp>
      <p:sp>
        <p:nvSpPr>
          <p:cNvPr id="30" name="Oval 29">
            <a:extLst>
              <a:ext uri="{FF2B5EF4-FFF2-40B4-BE49-F238E27FC236}">
                <a16:creationId xmlns:a16="http://schemas.microsoft.com/office/drawing/2014/main" id="{5028D991-06E0-4875-BAB6-D0BB20611E32}"/>
              </a:ext>
            </a:extLst>
          </p:cNvPr>
          <p:cNvSpPr/>
          <p:nvPr/>
        </p:nvSpPr>
        <p:spPr>
          <a:xfrm>
            <a:off x="1376569" y="2236594"/>
            <a:ext cx="432048" cy="324000"/>
          </a:xfrm>
          <a:prstGeom prst="ellipse">
            <a:avLst/>
          </a:prstGeom>
          <a:no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31" name="Oval 30">
            <a:extLst>
              <a:ext uri="{FF2B5EF4-FFF2-40B4-BE49-F238E27FC236}">
                <a16:creationId xmlns:a16="http://schemas.microsoft.com/office/drawing/2014/main" id="{AD68C102-1F74-4FBE-938B-A8ED2E7210E8}"/>
              </a:ext>
            </a:extLst>
          </p:cNvPr>
          <p:cNvSpPr/>
          <p:nvPr/>
        </p:nvSpPr>
        <p:spPr>
          <a:xfrm>
            <a:off x="2354712" y="2570322"/>
            <a:ext cx="432048" cy="324000"/>
          </a:xfrm>
          <a:prstGeom prst="ellipse">
            <a:avLst/>
          </a:prstGeom>
          <a:no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32" name="Oval 31">
            <a:extLst>
              <a:ext uri="{FF2B5EF4-FFF2-40B4-BE49-F238E27FC236}">
                <a16:creationId xmlns:a16="http://schemas.microsoft.com/office/drawing/2014/main" id="{C856DD17-8C79-4656-AA0B-7D07414E6DBD}"/>
              </a:ext>
            </a:extLst>
          </p:cNvPr>
          <p:cNvSpPr/>
          <p:nvPr/>
        </p:nvSpPr>
        <p:spPr>
          <a:xfrm>
            <a:off x="3336727" y="2819514"/>
            <a:ext cx="432048" cy="324000"/>
          </a:xfrm>
          <a:prstGeom prst="ellipse">
            <a:avLst/>
          </a:prstGeom>
          <a:no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33" name="Oval 32">
            <a:extLst>
              <a:ext uri="{FF2B5EF4-FFF2-40B4-BE49-F238E27FC236}">
                <a16:creationId xmlns:a16="http://schemas.microsoft.com/office/drawing/2014/main" id="{33A6EE99-897F-439C-96F4-1B3B5F5F0427}"/>
              </a:ext>
            </a:extLst>
          </p:cNvPr>
          <p:cNvSpPr/>
          <p:nvPr/>
        </p:nvSpPr>
        <p:spPr>
          <a:xfrm>
            <a:off x="5304393" y="2862868"/>
            <a:ext cx="432048" cy="324000"/>
          </a:xfrm>
          <a:prstGeom prst="ellipse">
            <a:avLst/>
          </a:prstGeom>
          <a:no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34" name="Oval 33">
            <a:extLst>
              <a:ext uri="{FF2B5EF4-FFF2-40B4-BE49-F238E27FC236}">
                <a16:creationId xmlns:a16="http://schemas.microsoft.com/office/drawing/2014/main" id="{F223DFD5-F907-4DC0-94AB-877FFCF5DEB1}"/>
              </a:ext>
            </a:extLst>
          </p:cNvPr>
          <p:cNvSpPr/>
          <p:nvPr/>
        </p:nvSpPr>
        <p:spPr>
          <a:xfrm>
            <a:off x="4331804" y="2862868"/>
            <a:ext cx="432048" cy="324000"/>
          </a:xfrm>
          <a:prstGeom prst="ellipse">
            <a:avLst/>
          </a:prstGeom>
          <a:no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35" name="Oval 34">
            <a:extLst>
              <a:ext uri="{FF2B5EF4-FFF2-40B4-BE49-F238E27FC236}">
                <a16:creationId xmlns:a16="http://schemas.microsoft.com/office/drawing/2014/main" id="{45745459-7961-499A-9501-2AF1A7FE9C6C}"/>
              </a:ext>
            </a:extLst>
          </p:cNvPr>
          <p:cNvSpPr/>
          <p:nvPr/>
        </p:nvSpPr>
        <p:spPr>
          <a:xfrm>
            <a:off x="7277113" y="3099319"/>
            <a:ext cx="432048" cy="324000"/>
          </a:xfrm>
          <a:prstGeom prst="ellipse">
            <a:avLst/>
          </a:prstGeom>
          <a:no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36" name="Oval 35">
            <a:extLst>
              <a:ext uri="{FF2B5EF4-FFF2-40B4-BE49-F238E27FC236}">
                <a16:creationId xmlns:a16="http://schemas.microsoft.com/office/drawing/2014/main" id="{C459197F-7E81-427D-B509-BF339B983D9F}"/>
              </a:ext>
            </a:extLst>
          </p:cNvPr>
          <p:cNvSpPr/>
          <p:nvPr/>
        </p:nvSpPr>
        <p:spPr>
          <a:xfrm>
            <a:off x="6304524" y="3099319"/>
            <a:ext cx="432048" cy="324000"/>
          </a:xfrm>
          <a:prstGeom prst="ellipse">
            <a:avLst/>
          </a:prstGeom>
          <a:no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37" name="Oval 36">
            <a:extLst>
              <a:ext uri="{FF2B5EF4-FFF2-40B4-BE49-F238E27FC236}">
                <a16:creationId xmlns:a16="http://schemas.microsoft.com/office/drawing/2014/main" id="{F2A5BDE5-E0F8-450F-84B9-2CD089590BDC}"/>
              </a:ext>
            </a:extLst>
          </p:cNvPr>
          <p:cNvSpPr/>
          <p:nvPr/>
        </p:nvSpPr>
        <p:spPr>
          <a:xfrm>
            <a:off x="8256240" y="3166882"/>
            <a:ext cx="432048" cy="324000"/>
          </a:xfrm>
          <a:prstGeom prst="ellipse">
            <a:avLst/>
          </a:prstGeom>
          <a:no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38" name="Oval 37">
            <a:extLst>
              <a:ext uri="{FF2B5EF4-FFF2-40B4-BE49-F238E27FC236}">
                <a16:creationId xmlns:a16="http://schemas.microsoft.com/office/drawing/2014/main" id="{35AE9053-82B7-40FC-A0FD-D3E989A5D7DF}"/>
              </a:ext>
            </a:extLst>
          </p:cNvPr>
          <p:cNvSpPr/>
          <p:nvPr/>
        </p:nvSpPr>
        <p:spPr>
          <a:xfrm>
            <a:off x="9575752" y="4007610"/>
            <a:ext cx="432048" cy="324000"/>
          </a:xfrm>
          <a:prstGeom prst="ellipse">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p>
        </p:txBody>
      </p:sp>
      <p:sp>
        <p:nvSpPr>
          <p:cNvPr id="20" name="Oval 19">
            <a:extLst>
              <a:ext uri="{FF2B5EF4-FFF2-40B4-BE49-F238E27FC236}">
                <a16:creationId xmlns:a16="http://schemas.microsoft.com/office/drawing/2014/main" id="{01CD5C65-2412-486E-845C-F2924C7579EF}"/>
              </a:ext>
            </a:extLst>
          </p:cNvPr>
          <p:cNvSpPr/>
          <p:nvPr/>
        </p:nvSpPr>
        <p:spPr>
          <a:xfrm>
            <a:off x="7547929" y="6118381"/>
            <a:ext cx="322464" cy="231938"/>
          </a:xfrm>
          <a:prstGeom prst="ellipse">
            <a:avLst/>
          </a:prstGeom>
          <a:no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he-IL">
              <a:solidFill>
                <a:schemeClr val="bg1">
                  <a:lumMod val="50000"/>
                </a:schemeClr>
              </a:solidFill>
            </a:endParaRPr>
          </a:p>
        </p:txBody>
      </p:sp>
      <p:sp>
        <p:nvSpPr>
          <p:cNvPr id="21" name="Rectangle 13">
            <a:extLst>
              <a:ext uri="{FF2B5EF4-FFF2-40B4-BE49-F238E27FC236}">
                <a16:creationId xmlns:a16="http://schemas.microsoft.com/office/drawing/2014/main" id="{797C7372-3524-4B57-A61C-7CA5CE993326}"/>
              </a:ext>
            </a:extLst>
          </p:cNvPr>
          <p:cNvSpPr/>
          <p:nvPr/>
        </p:nvSpPr>
        <p:spPr>
          <a:xfrm>
            <a:off x="6354367" y="6103605"/>
            <a:ext cx="1193562" cy="276999"/>
          </a:xfrm>
          <a:prstGeom prst="rect">
            <a:avLst/>
          </a:prstGeom>
        </p:spPr>
        <p:txBody>
          <a:bodyPr wrap="square">
            <a:spAutoFit/>
          </a:bodyPr>
          <a:lstStyle/>
          <a:p>
            <a:pPr algn="r" rtl="1"/>
            <a:r>
              <a:rPr lang="he-IL" sz="1200" dirty="0">
                <a:solidFill>
                  <a:schemeClr val="tx1">
                    <a:lumMod val="50000"/>
                    <a:lumOff val="50000"/>
                  </a:schemeClr>
                </a:solidFill>
                <a:ea typeface="Calibri" panose="020F0502020204030204" pitchFamily="34" charset="0"/>
              </a:rPr>
              <a:t>= הבדל מובהק</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154914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ª××× × ×§×©××¨×">
            <a:extLst>
              <a:ext uri="{FF2B5EF4-FFF2-40B4-BE49-F238E27FC236}">
                <a16:creationId xmlns:a16="http://schemas.microsoft.com/office/drawing/2014/main" id="{22537644-626F-4F5C-8D55-4F444AC5A18B}"/>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37" t="33599" r="-39" b="3580"/>
          <a:stretch/>
        </p:blipFill>
        <p:spPr bwMode="auto">
          <a:xfrm>
            <a:off x="0" y="-1"/>
            <a:ext cx="12192000" cy="3540493"/>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0" y="6012822"/>
            <a:ext cx="12192000" cy="845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0" y="3564549"/>
            <a:ext cx="12192000" cy="2448272"/>
          </a:xfrm>
          <a:prstGeom prst="rect">
            <a:avLst/>
          </a:prstGeom>
          <a:solidFill>
            <a:srgbClr val="0D0D0D">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pic>
        <p:nvPicPr>
          <p:cNvPr id="4" name="תמונה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58" y="6237313"/>
            <a:ext cx="1187624" cy="791749"/>
          </a:xfrm>
          <a:prstGeom prst="rect">
            <a:avLst/>
          </a:prstGeom>
        </p:spPr>
      </p:pic>
      <p:sp>
        <p:nvSpPr>
          <p:cNvPr id="5" name="מלבן 4">
            <a:extLst>
              <a:ext uri="{FF2B5EF4-FFF2-40B4-BE49-F238E27FC236}">
                <a16:creationId xmlns:a16="http://schemas.microsoft.com/office/drawing/2014/main" id="{70A8F853-0739-4D83-A908-2DE6B4BDE776}"/>
              </a:ext>
            </a:extLst>
          </p:cNvPr>
          <p:cNvSpPr/>
          <p:nvPr/>
        </p:nvSpPr>
        <p:spPr>
          <a:xfrm>
            <a:off x="0" y="6339812"/>
            <a:ext cx="1271682" cy="518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מלבן 5">
            <a:extLst>
              <a:ext uri="{FF2B5EF4-FFF2-40B4-BE49-F238E27FC236}">
                <a16:creationId xmlns:a16="http://schemas.microsoft.com/office/drawing/2014/main" id="{8682A73C-A861-4D57-A367-40C4405BC66D}"/>
              </a:ext>
            </a:extLst>
          </p:cNvPr>
          <p:cNvSpPr/>
          <p:nvPr/>
        </p:nvSpPr>
        <p:spPr>
          <a:xfrm>
            <a:off x="9047284" y="0"/>
            <a:ext cx="2558561" cy="3540491"/>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 name="מלבן מעוגל 2"/>
          <p:cNvSpPr/>
          <p:nvPr/>
        </p:nvSpPr>
        <p:spPr>
          <a:xfrm>
            <a:off x="8688288" y="4410685"/>
            <a:ext cx="166628" cy="756000"/>
          </a:xfrm>
          <a:prstGeom prst="roundRect">
            <a:avLst/>
          </a:prstGeom>
          <a:solidFill>
            <a:srgbClr val="F46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מלבן 7"/>
          <p:cNvSpPr/>
          <p:nvPr/>
        </p:nvSpPr>
        <p:spPr>
          <a:xfrm>
            <a:off x="9048328" y="0"/>
            <a:ext cx="2569464" cy="6858000"/>
          </a:xfrm>
          <a:prstGeom prst="rect">
            <a:avLst/>
          </a:prstGeom>
          <a:solidFill>
            <a:srgbClr val="FEC198">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5" name="מלבן 14"/>
          <p:cNvSpPr/>
          <p:nvPr/>
        </p:nvSpPr>
        <p:spPr>
          <a:xfrm>
            <a:off x="4941224" y="4434742"/>
            <a:ext cx="3650358"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מערך המחקר</a:t>
            </a:r>
          </a:p>
        </p:txBody>
      </p:sp>
      <p:pic>
        <p:nvPicPr>
          <p:cNvPr id="14" name="תמונה 13">
            <a:extLst>
              <a:ext uri="{FF2B5EF4-FFF2-40B4-BE49-F238E27FC236}">
                <a16:creationId xmlns:a16="http://schemas.microsoft.com/office/drawing/2014/main" id="{165E4BA5-8F61-4F3D-A716-36F02AF3EE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58" y="5821456"/>
            <a:ext cx="1841864" cy="1227909"/>
          </a:xfrm>
          <a:prstGeom prst="rect">
            <a:avLst/>
          </a:prstGeom>
        </p:spPr>
      </p:pic>
    </p:spTree>
    <p:extLst>
      <p:ext uri="{BB962C8B-B14F-4D97-AF65-F5344CB8AC3E}">
        <p14:creationId xmlns:p14="http://schemas.microsoft.com/office/powerpoint/2010/main" val="1494324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43024FB-11C4-4495-9943-FEF10CF92675}" type="slidenum">
              <a:rPr lang="he-IL" smtClean="0"/>
              <a:pPr/>
              <a:t>20</a:t>
            </a:fld>
            <a:endParaRPr lang="he-IL" dirty="0"/>
          </a:p>
        </p:txBody>
      </p:sp>
      <p:sp>
        <p:nvSpPr>
          <p:cNvPr id="2" name="Title 1"/>
          <p:cNvSpPr>
            <a:spLocks noGrp="1"/>
          </p:cNvSpPr>
          <p:nvPr>
            <p:ph type="title"/>
          </p:nvPr>
        </p:nvSpPr>
        <p:spPr>
          <a:xfrm>
            <a:off x="0" y="202380"/>
            <a:ext cx="12214315" cy="908720"/>
          </a:xfrm>
        </p:spPr>
        <p:txBody>
          <a:bodyPr/>
          <a:lstStyle/>
          <a:p>
            <a:r>
              <a:rPr lang="he-IL" u="sng" dirty="0">
                <a:solidFill>
                  <a:srgbClr val="673F4A"/>
                </a:solidFill>
              </a:rPr>
              <a:t>הערכת חשיבות מוסד הכנסת לדמוקרטיה לאחר העלאת המודעות למעורבותה באירועים מרכזיים בחיי המדינה</a:t>
            </a:r>
            <a:r>
              <a:rPr lang="he-IL" dirty="0">
                <a:solidFill>
                  <a:srgbClr val="673F4A"/>
                </a:solidFill>
              </a:rPr>
              <a:t> – אין הבדל בין נחשפים ללא נחשפים לגבי הערכת חשיבות מוסד הכנסת לדמוקרטיה הישראלית. </a:t>
            </a:r>
            <a:endParaRPr lang="he-IL" sz="1800" dirty="0">
              <a:solidFill>
                <a:srgbClr val="673F4A"/>
              </a:solidFill>
            </a:endParaRPr>
          </a:p>
        </p:txBody>
      </p:sp>
      <p:sp>
        <p:nvSpPr>
          <p:cNvPr id="13" name="Rectangle 15"/>
          <p:cNvSpPr/>
          <p:nvPr/>
        </p:nvSpPr>
        <p:spPr>
          <a:xfrm>
            <a:off x="7534245" y="1616414"/>
            <a:ext cx="2304256" cy="307777"/>
          </a:xfrm>
          <a:prstGeom prst="rect">
            <a:avLst/>
          </a:prstGeom>
        </p:spPr>
        <p:txBody>
          <a:bodyPr wrap="square">
            <a:spAutoFit/>
          </a:bodyPr>
          <a:lstStyle/>
          <a:p>
            <a:pPr algn="r"/>
            <a:r>
              <a:rPr lang="he-IL" sz="1400" b="1" dirty="0">
                <a:solidFill>
                  <a:srgbClr val="00B050"/>
                </a:solidFill>
              </a:rPr>
              <a:t>סה"כ במידה רבה:</a:t>
            </a:r>
          </a:p>
        </p:txBody>
      </p:sp>
      <p:sp>
        <p:nvSpPr>
          <p:cNvPr id="23" name="Rectangle 15"/>
          <p:cNvSpPr/>
          <p:nvPr/>
        </p:nvSpPr>
        <p:spPr>
          <a:xfrm>
            <a:off x="3275991" y="1612601"/>
            <a:ext cx="1210812" cy="307777"/>
          </a:xfrm>
          <a:prstGeom prst="rect">
            <a:avLst/>
          </a:prstGeom>
        </p:spPr>
        <p:txBody>
          <a:bodyPr wrap="square">
            <a:spAutoFit/>
          </a:bodyPr>
          <a:lstStyle/>
          <a:p>
            <a:pPr algn="ctr"/>
            <a:r>
              <a:rPr lang="he-IL" sz="1400" b="1" dirty="0">
                <a:solidFill>
                  <a:srgbClr val="00B050"/>
                </a:solidFill>
              </a:rPr>
              <a:t>59%</a:t>
            </a:r>
          </a:p>
        </p:txBody>
      </p:sp>
      <p:graphicFrame>
        <p:nvGraphicFramePr>
          <p:cNvPr id="28" name="תרשים 18">
            <a:extLst>
              <a:ext uri="{FF2B5EF4-FFF2-40B4-BE49-F238E27FC236}">
                <a16:creationId xmlns:a16="http://schemas.microsoft.com/office/drawing/2014/main" id="{DAD09E08-94FB-49AA-9385-C70816B088C0}"/>
              </a:ext>
            </a:extLst>
          </p:cNvPr>
          <p:cNvGraphicFramePr/>
          <p:nvPr>
            <p:extLst>
              <p:ext uri="{D42A27DB-BD31-4B8C-83A1-F6EECF244321}">
                <p14:modId xmlns:p14="http://schemas.microsoft.com/office/powerpoint/2010/main" val="2276512457"/>
              </p:ext>
            </p:extLst>
          </p:nvPr>
        </p:nvGraphicFramePr>
        <p:xfrm>
          <a:off x="2349669" y="1754414"/>
          <a:ext cx="8723334" cy="4538311"/>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3">
            <a:extLst>
              <a:ext uri="{FF2B5EF4-FFF2-40B4-BE49-F238E27FC236}">
                <a16:creationId xmlns:a16="http://schemas.microsoft.com/office/drawing/2014/main" id="{F52CAC97-50AA-4C07-AF35-4D2967BC048E}"/>
              </a:ext>
            </a:extLst>
          </p:cNvPr>
          <p:cNvSpPr/>
          <p:nvPr/>
        </p:nvSpPr>
        <p:spPr>
          <a:xfrm>
            <a:off x="1191525" y="6470416"/>
            <a:ext cx="11039622" cy="430887"/>
          </a:xfrm>
          <a:prstGeom prst="rect">
            <a:avLst/>
          </a:prstGeom>
        </p:spPr>
        <p:txBody>
          <a:bodyPr wrap="square">
            <a:spAutoFit/>
          </a:bodyPr>
          <a:lstStyle/>
          <a:p>
            <a:pPr algn="r" rtl="1"/>
            <a:r>
              <a:rPr lang="he-IL" sz="1100" i="1" dirty="0">
                <a:solidFill>
                  <a:schemeClr val="tx1">
                    <a:lumMod val="50000"/>
                    <a:lumOff val="50000"/>
                  </a:schemeClr>
                </a:solidFill>
                <a:ea typeface="Calibri" panose="020F0502020204030204" pitchFamily="34" charset="0"/>
              </a:rPr>
              <a:t>הכנסת היתה מעורבת באירועים הבאים- משפט אייכמן, ההחלטה על ההתנתקות, ביקור סאדאת בישראל, החלטה על הסכם השילומים עם גרמניה, בחירת נשיא המדינה, מלחמת יום כיפור, החלטה על סיפוח רמת הגולן והתמודדות עם השלכות רצח רבין. האם כאשר אתה קורא על פעולות הכנסת בעבר אתה מעריך יותר את חשיבות מוסד הכנסת לדמוקרטיה הישראלית?</a:t>
            </a:r>
          </a:p>
        </p:txBody>
      </p:sp>
      <p:grpSp>
        <p:nvGrpSpPr>
          <p:cNvPr id="18" name="קבוצה 4">
            <a:extLst>
              <a:ext uri="{FF2B5EF4-FFF2-40B4-BE49-F238E27FC236}">
                <a16:creationId xmlns:a16="http://schemas.microsoft.com/office/drawing/2014/main" id="{4A0A15CA-0117-4291-957E-116E4F64ECA1}"/>
              </a:ext>
            </a:extLst>
          </p:cNvPr>
          <p:cNvGrpSpPr/>
          <p:nvPr/>
        </p:nvGrpSpPr>
        <p:grpSpPr>
          <a:xfrm>
            <a:off x="2844800" y="6131861"/>
            <a:ext cx="2505630" cy="369768"/>
            <a:chOff x="1322762" y="6202314"/>
            <a:chExt cx="2505630" cy="369768"/>
          </a:xfrm>
        </p:grpSpPr>
        <p:sp>
          <p:nvSpPr>
            <p:cNvPr id="20" name="מלבן 2">
              <a:extLst>
                <a:ext uri="{FF2B5EF4-FFF2-40B4-BE49-F238E27FC236}">
                  <a16:creationId xmlns:a16="http://schemas.microsoft.com/office/drawing/2014/main" id="{CF064B62-41C8-44AA-8190-834DB274A49C}"/>
                </a:ext>
              </a:extLst>
            </p:cNvPr>
            <p:cNvSpPr/>
            <p:nvPr/>
          </p:nvSpPr>
          <p:spPr>
            <a:xfrm>
              <a:off x="1322762" y="6231869"/>
              <a:ext cx="2505630" cy="30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1" name="Picture 20" descr="logo_gr_">
              <a:extLst>
                <a:ext uri="{FF2B5EF4-FFF2-40B4-BE49-F238E27FC236}">
                  <a16:creationId xmlns:a16="http://schemas.microsoft.com/office/drawing/2014/main" id="{B26D0F51-0D86-4D34-9B28-B9BFACF368DC}"/>
                </a:ext>
              </a:extLst>
            </p:cNvPr>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368592" y="6263082"/>
              <a:ext cx="1156847" cy="309000"/>
            </a:xfrm>
            <a:prstGeom prst="rect">
              <a:avLst/>
            </a:prstGeom>
            <a:solidFill>
              <a:schemeClr val="bg1"/>
            </a:solidFill>
            <a:ln w="9525">
              <a:noFill/>
              <a:miter lim="800000"/>
              <a:headEnd/>
              <a:tailEnd/>
            </a:ln>
          </p:spPr>
        </p:pic>
        <p:pic>
          <p:nvPicPr>
            <p:cNvPr id="22" name="Picture 4" descr="https://upload.wikimedia.org/wikipedia/he/thumb/3/36/Lapam.svg/210px-Lapam.svg.png">
              <a:extLst>
                <a:ext uri="{FF2B5EF4-FFF2-40B4-BE49-F238E27FC236}">
                  <a16:creationId xmlns:a16="http://schemas.microsoft.com/office/drawing/2014/main" id="{7975EC68-CA5A-4C74-999F-4954D1DC1D43}"/>
                </a:ext>
              </a:extLst>
            </p:cNvPr>
            <p:cNvPicPr>
              <a:picLocks noChangeAspect="1" noChangeArrowheads="1"/>
            </p:cNvPicPr>
            <p:nvPr/>
          </p:nvPicPr>
          <p:blipFill>
            <a:blip r:embed="rId4" cstate="print"/>
            <a:srcRect/>
            <a:stretch>
              <a:fillRect/>
            </a:stretch>
          </p:blipFill>
          <p:spPr bwMode="auto">
            <a:xfrm>
              <a:off x="2623689" y="6202314"/>
              <a:ext cx="1193562" cy="324000"/>
            </a:xfrm>
            <a:prstGeom prst="rect">
              <a:avLst/>
            </a:prstGeom>
            <a:solidFill>
              <a:schemeClr val="bg1"/>
            </a:solidFill>
          </p:spPr>
        </p:pic>
      </p:grpSp>
      <p:sp>
        <p:nvSpPr>
          <p:cNvPr id="24" name="Rectangle 15">
            <a:extLst>
              <a:ext uri="{FF2B5EF4-FFF2-40B4-BE49-F238E27FC236}">
                <a16:creationId xmlns:a16="http://schemas.microsoft.com/office/drawing/2014/main" id="{56141303-D9D0-490F-BEC1-EACD0C9CE01F}"/>
              </a:ext>
            </a:extLst>
          </p:cNvPr>
          <p:cNvSpPr/>
          <p:nvPr/>
        </p:nvSpPr>
        <p:spPr>
          <a:xfrm>
            <a:off x="6314988" y="1612601"/>
            <a:ext cx="1210812" cy="307777"/>
          </a:xfrm>
          <a:prstGeom prst="rect">
            <a:avLst/>
          </a:prstGeom>
        </p:spPr>
        <p:txBody>
          <a:bodyPr wrap="square">
            <a:spAutoFit/>
          </a:bodyPr>
          <a:lstStyle/>
          <a:p>
            <a:pPr algn="ctr"/>
            <a:r>
              <a:rPr lang="he-IL" sz="1400" b="1" dirty="0">
                <a:solidFill>
                  <a:srgbClr val="00B050"/>
                </a:solidFill>
              </a:rPr>
              <a:t>55%</a:t>
            </a:r>
          </a:p>
        </p:txBody>
      </p:sp>
    </p:spTree>
    <p:extLst>
      <p:ext uri="{BB962C8B-B14F-4D97-AF65-F5344CB8AC3E}">
        <p14:creationId xmlns:p14="http://schemas.microsoft.com/office/powerpoint/2010/main" val="1214975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0967" y="0"/>
            <a:ext cx="438335" cy="365125"/>
          </a:xfrm>
        </p:spPr>
        <p:txBody>
          <a:bodyPr/>
          <a:lstStyle/>
          <a:p>
            <a:fld id="{743024FB-11C4-4495-9943-FEF10CF92675}" type="slidenum">
              <a:rPr lang="he-IL" smtClean="0"/>
              <a:pPr/>
              <a:t>21</a:t>
            </a:fld>
            <a:endParaRPr lang="he-IL"/>
          </a:p>
        </p:txBody>
      </p:sp>
      <p:sp>
        <p:nvSpPr>
          <p:cNvPr id="17" name="Title 1"/>
          <p:cNvSpPr>
            <a:spLocks noGrp="1"/>
          </p:cNvSpPr>
          <p:nvPr>
            <p:ph type="title"/>
          </p:nvPr>
        </p:nvSpPr>
        <p:spPr>
          <a:xfrm>
            <a:off x="144811" y="26209"/>
            <a:ext cx="12047190" cy="908720"/>
          </a:xfrm>
        </p:spPr>
        <p:txBody>
          <a:bodyPr/>
          <a:lstStyle/>
          <a:p>
            <a:r>
              <a:rPr lang="he-IL" u="sng" dirty="0">
                <a:solidFill>
                  <a:srgbClr val="673F4A"/>
                </a:solidFill>
              </a:rPr>
              <a:t>אהדה לסיסמה "בכנסת מתווכחים, מחליטים, ממשיכים ביחד"</a:t>
            </a:r>
            <a:r>
              <a:rPr lang="he-IL" dirty="0">
                <a:solidFill>
                  <a:srgbClr val="673F4A"/>
                </a:solidFill>
              </a:rPr>
              <a:t> – ⅕ הביעו תחושה חיובית, ללא הבדלים בין נחשפים ללא נחשפים. </a:t>
            </a:r>
          </a:p>
        </p:txBody>
      </p:sp>
      <p:sp>
        <p:nvSpPr>
          <p:cNvPr id="23" name="TextBox 22"/>
          <p:cNvSpPr txBox="1"/>
          <p:nvPr/>
        </p:nvSpPr>
        <p:spPr>
          <a:xfrm>
            <a:off x="9192344" y="1628800"/>
            <a:ext cx="997407" cy="307777"/>
          </a:xfrm>
          <a:prstGeom prst="rect">
            <a:avLst/>
          </a:prstGeom>
          <a:noFill/>
        </p:spPr>
        <p:txBody>
          <a:bodyPr wrap="square" rtlCol="0">
            <a:spAutoFit/>
          </a:bodyPr>
          <a:lstStyle/>
          <a:p>
            <a:pPr algn="ctr"/>
            <a:r>
              <a:rPr lang="he-IL" sz="1400" b="1" dirty="0">
                <a:solidFill>
                  <a:srgbClr val="7030A0"/>
                </a:solidFill>
              </a:rPr>
              <a:t>ציון ממוצע:</a:t>
            </a:r>
            <a:endParaRPr lang="en-US" sz="1400" b="1" dirty="0">
              <a:solidFill>
                <a:srgbClr val="7030A0"/>
              </a:solidFill>
            </a:endParaRPr>
          </a:p>
        </p:txBody>
      </p:sp>
      <p:sp>
        <p:nvSpPr>
          <p:cNvPr id="15" name="מלבן 14"/>
          <p:cNvSpPr/>
          <p:nvPr/>
        </p:nvSpPr>
        <p:spPr>
          <a:xfrm>
            <a:off x="6961180" y="6501897"/>
            <a:ext cx="5297656" cy="261610"/>
          </a:xfrm>
          <a:prstGeom prst="rect">
            <a:avLst/>
          </a:prstGeom>
        </p:spPr>
        <p:txBody>
          <a:bodyPr wrap="square">
            <a:spAutoFit/>
          </a:bodyPr>
          <a:lstStyle/>
          <a:p>
            <a:pPr algn="r" rtl="1"/>
            <a:r>
              <a:rPr lang="he-IL" sz="1100" i="1" dirty="0">
                <a:solidFill>
                  <a:schemeClr val="tx1">
                    <a:lumMod val="50000"/>
                    <a:lumOff val="50000"/>
                  </a:schemeClr>
                </a:solidFill>
                <a:ea typeface="Calibri" panose="020F0502020204030204" pitchFamily="34" charset="0"/>
              </a:rPr>
              <a:t> כיצד אתה מרגיש כלפי המשפט - "בכנסת מתווכחים, מחליטים, ממשיכים ביחד"</a:t>
            </a:r>
          </a:p>
        </p:txBody>
      </p:sp>
      <p:graphicFrame>
        <p:nvGraphicFramePr>
          <p:cNvPr id="37" name="תרשים 18">
            <a:extLst>
              <a:ext uri="{FF2B5EF4-FFF2-40B4-BE49-F238E27FC236}">
                <a16:creationId xmlns:a16="http://schemas.microsoft.com/office/drawing/2014/main" id="{A7C83769-E57B-41E9-8E5B-BFA08384D35B}"/>
              </a:ext>
            </a:extLst>
          </p:cNvPr>
          <p:cNvGraphicFramePr/>
          <p:nvPr>
            <p:extLst>
              <p:ext uri="{D42A27DB-BD31-4B8C-83A1-F6EECF244321}">
                <p14:modId xmlns:p14="http://schemas.microsoft.com/office/powerpoint/2010/main" val="1484151497"/>
              </p:ext>
            </p:extLst>
          </p:nvPr>
        </p:nvGraphicFramePr>
        <p:xfrm>
          <a:off x="2012425" y="2014423"/>
          <a:ext cx="9986058" cy="4659190"/>
        </p:xfrm>
        <a:graphic>
          <a:graphicData uri="http://schemas.openxmlformats.org/drawingml/2006/chart">
            <c:chart xmlns:c="http://schemas.openxmlformats.org/drawingml/2006/chart" xmlns:r="http://schemas.openxmlformats.org/officeDocument/2006/relationships" r:id="rId2"/>
          </a:graphicData>
        </a:graphic>
      </p:graphicFrame>
      <p:grpSp>
        <p:nvGrpSpPr>
          <p:cNvPr id="33" name="קבוצה 4">
            <a:extLst>
              <a:ext uri="{FF2B5EF4-FFF2-40B4-BE49-F238E27FC236}">
                <a16:creationId xmlns:a16="http://schemas.microsoft.com/office/drawing/2014/main" id="{D588A332-20B2-4447-BA81-E230EC55B5B8}"/>
              </a:ext>
            </a:extLst>
          </p:cNvPr>
          <p:cNvGrpSpPr/>
          <p:nvPr/>
        </p:nvGrpSpPr>
        <p:grpSpPr>
          <a:xfrm>
            <a:off x="2846762" y="6202314"/>
            <a:ext cx="2505630" cy="369768"/>
            <a:chOff x="1322762" y="6202314"/>
            <a:chExt cx="2505630" cy="369768"/>
          </a:xfrm>
        </p:grpSpPr>
        <p:sp>
          <p:nvSpPr>
            <p:cNvPr id="35" name="מלבן 2">
              <a:extLst>
                <a:ext uri="{FF2B5EF4-FFF2-40B4-BE49-F238E27FC236}">
                  <a16:creationId xmlns:a16="http://schemas.microsoft.com/office/drawing/2014/main" id="{04A20BB9-8AAF-4231-8258-89304D9E95BD}"/>
                </a:ext>
              </a:extLst>
            </p:cNvPr>
            <p:cNvSpPr/>
            <p:nvPr/>
          </p:nvSpPr>
          <p:spPr>
            <a:xfrm>
              <a:off x="1322762" y="6231869"/>
              <a:ext cx="2505630" cy="30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0" name="Picture 20" descr="logo_gr_">
              <a:extLst>
                <a:ext uri="{FF2B5EF4-FFF2-40B4-BE49-F238E27FC236}">
                  <a16:creationId xmlns:a16="http://schemas.microsoft.com/office/drawing/2014/main" id="{4D81DC0C-5039-4CE6-AA1A-BD5032C04754}"/>
                </a:ext>
              </a:extLst>
            </p:cNvPr>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368592" y="6263082"/>
              <a:ext cx="1156847" cy="309000"/>
            </a:xfrm>
            <a:prstGeom prst="rect">
              <a:avLst/>
            </a:prstGeom>
            <a:solidFill>
              <a:schemeClr val="bg1"/>
            </a:solidFill>
            <a:ln w="9525">
              <a:noFill/>
              <a:miter lim="800000"/>
              <a:headEnd/>
              <a:tailEnd/>
            </a:ln>
          </p:spPr>
        </p:pic>
        <p:pic>
          <p:nvPicPr>
            <p:cNvPr id="42" name="Picture 4" descr="https://upload.wikimedia.org/wikipedia/he/thumb/3/36/Lapam.svg/210px-Lapam.svg.png">
              <a:extLst>
                <a:ext uri="{FF2B5EF4-FFF2-40B4-BE49-F238E27FC236}">
                  <a16:creationId xmlns:a16="http://schemas.microsoft.com/office/drawing/2014/main" id="{86C60651-A392-4B2E-95EA-56ABD94FC46C}"/>
                </a:ext>
              </a:extLst>
            </p:cNvPr>
            <p:cNvPicPr>
              <a:picLocks noChangeAspect="1" noChangeArrowheads="1"/>
            </p:cNvPicPr>
            <p:nvPr/>
          </p:nvPicPr>
          <p:blipFill>
            <a:blip r:embed="rId4" cstate="print"/>
            <a:srcRect/>
            <a:stretch>
              <a:fillRect/>
            </a:stretch>
          </p:blipFill>
          <p:spPr bwMode="auto">
            <a:xfrm>
              <a:off x="2623689" y="6202314"/>
              <a:ext cx="1193562" cy="324000"/>
            </a:xfrm>
            <a:prstGeom prst="rect">
              <a:avLst/>
            </a:prstGeom>
            <a:solidFill>
              <a:schemeClr val="bg1"/>
            </a:solidFill>
          </p:spPr>
        </p:pic>
      </p:grpSp>
      <p:sp>
        <p:nvSpPr>
          <p:cNvPr id="45" name="TextBox 44">
            <a:extLst>
              <a:ext uri="{FF2B5EF4-FFF2-40B4-BE49-F238E27FC236}">
                <a16:creationId xmlns:a16="http://schemas.microsoft.com/office/drawing/2014/main" id="{49717CA4-D7F2-4E3A-82A5-AEE3CB6D4573}"/>
              </a:ext>
            </a:extLst>
          </p:cNvPr>
          <p:cNvSpPr txBox="1"/>
          <p:nvPr/>
        </p:nvSpPr>
        <p:spPr>
          <a:xfrm>
            <a:off x="6958555" y="1628800"/>
            <a:ext cx="810796" cy="307777"/>
          </a:xfrm>
          <a:prstGeom prst="rect">
            <a:avLst/>
          </a:prstGeom>
          <a:noFill/>
        </p:spPr>
        <p:txBody>
          <a:bodyPr wrap="square" rtlCol="0">
            <a:spAutoFit/>
          </a:bodyPr>
          <a:lstStyle/>
          <a:p>
            <a:pPr algn="ctr"/>
            <a:r>
              <a:rPr lang="he-IL" sz="1400" b="1" dirty="0">
                <a:solidFill>
                  <a:srgbClr val="7030A0"/>
                </a:solidFill>
              </a:rPr>
              <a:t>44.0</a:t>
            </a:r>
            <a:endParaRPr lang="en-US" sz="1400" b="1" dirty="0">
              <a:solidFill>
                <a:srgbClr val="7030A0"/>
              </a:solidFill>
            </a:endParaRPr>
          </a:p>
        </p:txBody>
      </p:sp>
      <p:sp>
        <p:nvSpPr>
          <p:cNvPr id="41" name="TextBox 40">
            <a:extLst>
              <a:ext uri="{FF2B5EF4-FFF2-40B4-BE49-F238E27FC236}">
                <a16:creationId xmlns:a16="http://schemas.microsoft.com/office/drawing/2014/main" id="{67967C41-932F-4114-AA2C-438D1E2F63CE}"/>
              </a:ext>
            </a:extLst>
          </p:cNvPr>
          <p:cNvSpPr txBox="1"/>
          <p:nvPr/>
        </p:nvSpPr>
        <p:spPr>
          <a:xfrm>
            <a:off x="3442807" y="1628800"/>
            <a:ext cx="810796" cy="307777"/>
          </a:xfrm>
          <a:prstGeom prst="rect">
            <a:avLst/>
          </a:prstGeom>
          <a:noFill/>
        </p:spPr>
        <p:txBody>
          <a:bodyPr wrap="square" rtlCol="0">
            <a:spAutoFit/>
          </a:bodyPr>
          <a:lstStyle/>
          <a:p>
            <a:pPr algn="ctr"/>
            <a:r>
              <a:rPr lang="he-IL" sz="1400" b="1" dirty="0">
                <a:solidFill>
                  <a:srgbClr val="7030A0"/>
                </a:solidFill>
              </a:rPr>
              <a:t>45.0</a:t>
            </a:r>
            <a:endParaRPr lang="en-US" sz="1400" b="1" dirty="0">
              <a:solidFill>
                <a:srgbClr val="7030A0"/>
              </a:solidFill>
            </a:endParaRPr>
          </a:p>
        </p:txBody>
      </p:sp>
      <p:pic>
        <p:nvPicPr>
          <p:cNvPr id="49" name="Picture 8">
            <a:extLst>
              <a:ext uri="{FF2B5EF4-FFF2-40B4-BE49-F238E27FC236}">
                <a16:creationId xmlns:a16="http://schemas.microsoft.com/office/drawing/2014/main" id="{5C01664B-D603-4824-A984-3AF971FAB062}"/>
              </a:ext>
            </a:extLst>
          </p:cNvPr>
          <p:cNvPicPr/>
          <p:nvPr/>
        </p:nvPicPr>
        <p:blipFill rotWithShape="1">
          <a:blip r:embed="rId5">
            <a:clrChange>
              <a:clrFrom>
                <a:srgbClr val="F9FAFE"/>
              </a:clrFrom>
              <a:clrTo>
                <a:srgbClr val="F9FAFE">
                  <a:alpha val="0"/>
                </a:srgbClr>
              </a:clrTo>
            </a:clrChange>
          </a:blip>
          <a:srcRect l="2581" t="36609" r="90932" b="12480"/>
          <a:stretch/>
        </p:blipFill>
        <p:spPr>
          <a:xfrm>
            <a:off x="8688288" y="2359828"/>
            <a:ext cx="355875" cy="404072"/>
          </a:xfrm>
          <a:prstGeom prst="rect">
            <a:avLst/>
          </a:prstGeom>
        </p:spPr>
      </p:pic>
      <p:pic>
        <p:nvPicPr>
          <p:cNvPr id="50" name="Picture 8">
            <a:extLst>
              <a:ext uri="{FF2B5EF4-FFF2-40B4-BE49-F238E27FC236}">
                <a16:creationId xmlns:a16="http://schemas.microsoft.com/office/drawing/2014/main" id="{F7AF6FD6-172A-4B7D-B7F1-F75DF8394AFC}"/>
              </a:ext>
            </a:extLst>
          </p:cNvPr>
          <p:cNvPicPr/>
          <p:nvPr/>
        </p:nvPicPr>
        <p:blipFill rotWithShape="1">
          <a:blip r:embed="rId5">
            <a:clrChange>
              <a:clrFrom>
                <a:srgbClr val="F9FAFE"/>
              </a:clrFrom>
              <a:clrTo>
                <a:srgbClr val="F9FAFE">
                  <a:alpha val="0"/>
                </a:srgbClr>
              </a:clrTo>
            </a:clrChange>
          </a:blip>
          <a:srcRect l="46546" t="48193" r="46042" b="896"/>
          <a:stretch/>
        </p:blipFill>
        <p:spPr>
          <a:xfrm>
            <a:off x="8669551" y="3279667"/>
            <a:ext cx="407834" cy="404073"/>
          </a:xfrm>
          <a:prstGeom prst="rect">
            <a:avLst/>
          </a:prstGeom>
          <a:ln>
            <a:noFill/>
          </a:ln>
        </p:spPr>
      </p:pic>
      <p:pic>
        <p:nvPicPr>
          <p:cNvPr id="51" name="Picture 8">
            <a:extLst>
              <a:ext uri="{FF2B5EF4-FFF2-40B4-BE49-F238E27FC236}">
                <a16:creationId xmlns:a16="http://schemas.microsoft.com/office/drawing/2014/main" id="{BCC5DF75-C5E7-4560-A91C-2BB0116A20F1}"/>
              </a:ext>
            </a:extLst>
          </p:cNvPr>
          <p:cNvPicPr/>
          <p:nvPr/>
        </p:nvPicPr>
        <p:blipFill rotWithShape="1">
          <a:blip r:embed="rId5">
            <a:clrChange>
              <a:clrFrom>
                <a:srgbClr val="F9FAFE"/>
              </a:clrFrom>
              <a:clrTo>
                <a:srgbClr val="F9FAFE">
                  <a:alpha val="0"/>
                </a:srgbClr>
              </a:clrTo>
            </a:clrChange>
          </a:blip>
          <a:srcRect l="90988" t="35647" r="1599" b="13441"/>
          <a:stretch/>
        </p:blipFill>
        <p:spPr>
          <a:xfrm>
            <a:off x="8688288" y="4293096"/>
            <a:ext cx="401651" cy="404074"/>
          </a:xfrm>
          <a:prstGeom prst="rect">
            <a:avLst/>
          </a:prstGeom>
        </p:spPr>
      </p:pic>
      <p:sp>
        <p:nvSpPr>
          <p:cNvPr id="16" name="Rectangle 15">
            <a:extLst>
              <a:ext uri="{FF2B5EF4-FFF2-40B4-BE49-F238E27FC236}">
                <a16:creationId xmlns:a16="http://schemas.microsoft.com/office/drawing/2014/main" id="{6400B849-BA69-476B-996B-ECA5329975B5}"/>
              </a:ext>
            </a:extLst>
          </p:cNvPr>
          <p:cNvSpPr/>
          <p:nvPr/>
        </p:nvSpPr>
        <p:spPr>
          <a:xfrm>
            <a:off x="1991544" y="2038644"/>
            <a:ext cx="1210812" cy="523220"/>
          </a:xfrm>
          <a:prstGeom prst="rect">
            <a:avLst/>
          </a:prstGeom>
        </p:spPr>
        <p:txBody>
          <a:bodyPr wrap="square">
            <a:spAutoFit/>
          </a:bodyPr>
          <a:lstStyle/>
          <a:p>
            <a:pPr algn="ctr"/>
            <a:r>
              <a:rPr lang="he-IL" sz="1400" b="1" dirty="0">
                <a:solidFill>
                  <a:srgbClr val="00B050"/>
                </a:solidFill>
              </a:rPr>
              <a:t>כלל המדגם </a:t>
            </a:r>
          </a:p>
          <a:p>
            <a:pPr algn="ctr"/>
            <a:r>
              <a:rPr lang="he-IL" sz="1400" b="1" dirty="0">
                <a:solidFill>
                  <a:srgbClr val="00B050"/>
                </a:solidFill>
              </a:rPr>
              <a:t>20%</a:t>
            </a:r>
          </a:p>
        </p:txBody>
      </p:sp>
    </p:spTree>
    <p:extLst>
      <p:ext uri="{BB962C8B-B14F-4D97-AF65-F5344CB8AC3E}">
        <p14:creationId xmlns:p14="http://schemas.microsoft.com/office/powerpoint/2010/main" val="3168417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8" name="Picture 22" descr="×ª××× × ×§×©××¨×">
            <a:extLst>
              <a:ext uri="{FF2B5EF4-FFF2-40B4-BE49-F238E27FC236}">
                <a16:creationId xmlns:a16="http://schemas.microsoft.com/office/drawing/2014/main" id="{480F341F-1DFA-4688-AB59-13E27910D97B}"/>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29743" b="11545"/>
          <a:stretch/>
        </p:blipFill>
        <p:spPr bwMode="auto">
          <a:xfrm>
            <a:off x="12392" y="1"/>
            <a:ext cx="12179608" cy="3429000"/>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17585" y="6028283"/>
            <a:ext cx="12230099" cy="845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p:cNvSpPr/>
          <p:nvPr/>
        </p:nvSpPr>
        <p:spPr>
          <a:xfrm>
            <a:off x="0" y="3485037"/>
            <a:ext cx="12192000" cy="2448272"/>
          </a:xfrm>
          <a:prstGeom prst="rect">
            <a:avLst/>
          </a:prstGeom>
          <a:solidFill>
            <a:srgbClr val="0D0D0D">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4000" b="1" dirty="0">
              <a:solidFill>
                <a:schemeClr val="bg1"/>
              </a:solidFill>
              <a:latin typeface="Tahoma" pitchFamily="34" charset="0"/>
              <a:cs typeface="Tahoma" pitchFamily="34" charset="0"/>
            </a:endParaRPr>
          </a:p>
        </p:txBody>
      </p:sp>
      <p:sp>
        <p:nvSpPr>
          <p:cNvPr id="3" name="מלבן מעוגל 2"/>
          <p:cNvSpPr/>
          <p:nvPr/>
        </p:nvSpPr>
        <p:spPr>
          <a:xfrm>
            <a:off x="8688288" y="4061101"/>
            <a:ext cx="166628" cy="756000"/>
          </a:xfrm>
          <a:prstGeom prst="roundRect">
            <a:avLst/>
          </a:prstGeom>
          <a:solidFill>
            <a:srgbClr val="F46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9048328" y="0"/>
            <a:ext cx="2569464" cy="6858000"/>
          </a:xfrm>
          <a:prstGeom prst="rect">
            <a:avLst/>
          </a:prstGeom>
          <a:solidFill>
            <a:srgbClr val="FEC198">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2177470" y="4061101"/>
            <a:ext cx="6399508" cy="707886"/>
          </a:xfrm>
          <a:prstGeom prst="rect">
            <a:avLst/>
          </a:prstGeom>
        </p:spPr>
        <p:txBody>
          <a:bodyPr wrap="none">
            <a:spAutoFit/>
          </a:bodyPr>
          <a:lstStyle/>
          <a:p>
            <a:pPr algn="ctr" rtl="1">
              <a:defRPr/>
            </a:pPr>
            <a:r>
              <a:rPr lang="he-IL" sz="4000" b="1" dirty="0">
                <a:solidFill>
                  <a:schemeClr val="bg1"/>
                </a:solidFill>
                <a:latin typeface="Tahoma" pitchFamily="34" charset="0"/>
                <a:cs typeface="Tahoma" pitchFamily="34" charset="0"/>
              </a:rPr>
              <a:t>ביצועי הקמפיין הפרסומי</a:t>
            </a:r>
          </a:p>
        </p:txBody>
      </p:sp>
      <p:pic>
        <p:nvPicPr>
          <p:cNvPr id="7" name="תמונה 6">
            <a:extLst>
              <a:ext uri="{FF2B5EF4-FFF2-40B4-BE49-F238E27FC236}">
                <a16:creationId xmlns:a16="http://schemas.microsoft.com/office/drawing/2014/main" id="{52B978BD-E979-4366-A668-E3D4C884ACEF}"/>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9206041" y="4004216"/>
            <a:ext cx="869769" cy="869769"/>
          </a:xfrm>
          <a:prstGeom prst="rect">
            <a:avLst/>
          </a:prstGeom>
        </p:spPr>
      </p:pic>
      <p:pic>
        <p:nvPicPr>
          <p:cNvPr id="11" name="תמונה 10">
            <a:extLst>
              <a:ext uri="{FF2B5EF4-FFF2-40B4-BE49-F238E27FC236}">
                <a16:creationId xmlns:a16="http://schemas.microsoft.com/office/drawing/2014/main" id="{540325F2-2497-45F3-BCD7-7BE329CE06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58" y="5821456"/>
            <a:ext cx="1841864" cy="1227909"/>
          </a:xfrm>
          <a:prstGeom prst="rect">
            <a:avLst/>
          </a:prstGeom>
        </p:spPr>
      </p:pic>
    </p:spTree>
    <p:extLst>
      <p:ext uri="{BB962C8B-B14F-4D97-AF65-F5344CB8AC3E}">
        <p14:creationId xmlns:p14="http://schemas.microsoft.com/office/powerpoint/2010/main" val="65328717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תרשים 6">
            <a:extLst>
              <a:ext uri="{FF2B5EF4-FFF2-40B4-BE49-F238E27FC236}">
                <a16:creationId xmlns:a16="http://schemas.microsoft.com/office/drawing/2014/main" id="{61F8328E-BA48-4588-A5DB-E8EAA3B0C5EF}"/>
              </a:ext>
            </a:extLst>
          </p:cNvPr>
          <p:cNvGraphicFramePr/>
          <p:nvPr>
            <p:extLst>
              <p:ext uri="{D42A27DB-BD31-4B8C-83A1-F6EECF244321}">
                <p14:modId xmlns:p14="http://schemas.microsoft.com/office/powerpoint/2010/main" val="506714472"/>
              </p:ext>
            </p:extLst>
          </p:nvPr>
        </p:nvGraphicFramePr>
        <p:xfrm>
          <a:off x="7138343" y="2112097"/>
          <a:ext cx="3525556" cy="288816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fld id="{743024FB-11C4-4495-9943-FEF10CF92675}" type="slidenum">
              <a:rPr lang="he-IL"/>
              <a:pPr/>
              <a:t>23</a:t>
            </a:fld>
            <a:endParaRPr lang="he-IL" dirty="0"/>
          </a:p>
        </p:txBody>
      </p:sp>
      <p:sp>
        <p:nvSpPr>
          <p:cNvPr id="15" name="Rectangle 13"/>
          <p:cNvSpPr/>
          <p:nvPr/>
        </p:nvSpPr>
        <p:spPr>
          <a:xfrm>
            <a:off x="1775520" y="6415818"/>
            <a:ext cx="10529954" cy="415498"/>
          </a:xfrm>
          <a:prstGeom prst="rect">
            <a:avLst/>
          </a:prstGeom>
        </p:spPr>
        <p:txBody>
          <a:bodyPr wrap="square">
            <a:spAutoFit/>
          </a:bodyPr>
          <a:lstStyle/>
          <a:p>
            <a:pPr marL="171450" indent="-171450" algn="r" rtl="1">
              <a:buFont typeface="Wingdings" panose="05000000000000000000" pitchFamily="2" charset="2"/>
              <a:buChar char="§"/>
            </a:pPr>
            <a:r>
              <a:rPr lang="he-IL" sz="1050" dirty="0">
                <a:solidFill>
                  <a:srgbClr val="000000">
                    <a:lumMod val="50000"/>
                    <a:lumOff val="50000"/>
                  </a:srgbClr>
                </a:solidFill>
                <a:ea typeface="Calibri" panose="020F0502020204030204" pitchFamily="34" charset="0"/>
              </a:rPr>
              <a:t>בחודשים האחרונים, ממש לפני מהדורת החדשות, בדקה לשמונה, הופיעו סרטונים על כנסת ישראל. האם ראית סרטונים אלו? אם כן, מה זכור לך מהסרטונים שראית? אנא ציין כל פרט הזכור לך</a:t>
            </a:r>
          </a:p>
          <a:p>
            <a:pPr marL="171450" indent="-171450" algn="r" rtl="1">
              <a:buFont typeface="Wingdings" panose="05000000000000000000" pitchFamily="2" charset="2"/>
              <a:buChar char="§"/>
            </a:pPr>
            <a:r>
              <a:rPr lang="he-IL" sz="1050" dirty="0">
                <a:solidFill>
                  <a:srgbClr val="000000">
                    <a:lumMod val="50000"/>
                    <a:lumOff val="50000"/>
                  </a:srgbClr>
                </a:solidFill>
              </a:rPr>
              <a:t>האם ראית את סרטון זה או סרטון דומה על כנסת ישראל? </a:t>
            </a:r>
            <a:endParaRPr lang="en-GB" sz="1050" dirty="0">
              <a:solidFill>
                <a:srgbClr val="000000">
                  <a:lumMod val="50000"/>
                  <a:lumOff val="50000"/>
                </a:srgbClr>
              </a:solidFill>
            </a:endParaRPr>
          </a:p>
        </p:txBody>
      </p:sp>
      <p:sp>
        <p:nvSpPr>
          <p:cNvPr id="24" name="Title 1"/>
          <p:cNvSpPr txBox="1">
            <a:spLocks/>
          </p:cNvSpPr>
          <p:nvPr/>
        </p:nvSpPr>
        <p:spPr>
          <a:xfrm>
            <a:off x="335360" y="7560"/>
            <a:ext cx="11972889" cy="789890"/>
          </a:xfrm>
          <a:prstGeom prst="rect">
            <a:avLst/>
          </a:prstGeom>
          <a:noFill/>
        </p:spPr>
        <p:txBody>
          <a:bodyPr vert="horz" lIns="91440" tIns="45720" rIns="91440" bIns="45720" rtlCol="1" anchor="ctr">
            <a:noAutofit/>
          </a:bodyPr>
          <a:lstStyle>
            <a:lvl1pPr algn="r" defTabSz="914400" rtl="1" eaLnBrk="1" fontAlgn="base" latinLnBrk="0" hangingPunct="1">
              <a:spcBef>
                <a:spcPct val="0"/>
              </a:spcBef>
              <a:spcAft>
                <a:spcPct val="0"/>
              </a:spcAft>
              <a:buNone/>
              <a:defRPr lang="he-IL" sz="2200" b="1" kern="1200" dirty="0">
                <a:solidFill>
                  <a:srgbClr val="C33D24"/>
                </a:solidFill>
                <a:effectLst/>
                <a:latin typeface="+mj-lt"/>
                <a:ea typeface="+mj-ea"/>
                <a:cs typeface="+mn-cs"/>
              </a:defRPr>
            </a:lvl1pPr>
            <a:lvl2pPr algn="r" rtl="1" eaLnBrk="0" fontAlgn="base" hangingPunct="0">
              <a:spcBef>
                <a:spcPct val="0"/>
              </a:spcBef>
              <a:spcAft>
                <a:spcPct val="0"/>
              </a:spcAft>
              <a:defRPr sz="3600" b="1">
                <a:solidFill>
                  <a:srgbClr val="C33D24"/>
                </a:solidFill>
                <a:latin typeface="Calibri" pitchFamily="34" charset="0"/>
                <a:cs typeface="Arial" pitchFamily="34" charset="0"/>
              </a:defRPr>
            </a:lvl2pPr>
            <a:lvl3pPr algn="r" rtl="1" eaLnBrk="0" fontAlgn="base" hangingPunct="0">
              <a:spcBef>
                <a:spcPct val="0"/>
              </a:spcBef>
              <a:spcAft>
                <a:spcPct val="0"/>
              </a:spcAft>
              <a:defRPr sz="3600" b="1">
                <a:solidFill>
                  <a:srgbClr val="C33D24"/>
                </a:solidFill>
                <a:latin typeface="Calibri" pitchFamily="34" charset="0"/>
                <a:cs typeface="Arial" pitchFamily="34" charset="0"/>
              </a:defRPr>
            </a:lvl3pPr>
            <a:lvl4pPr algn="r" rtl="1" eaLnBrk="0" fontAlgn="base" hangingPunct="0">
              <a:spcBef>
                <a:spcPct val="0"/>
              </a:spcBef>
              <a:spcAft>
                <a:spcPct val="0"/>
              </a:spcAft>
              <a:defRPr sz="3600" b="1">
                <a:solidFill>
                  <a:srgbClr val="C33D24"/>
                </a:solidFill>
                <a:latin typeface="Calibri" pitchFamily="34" charset="0"/>
                <a:cs typeface="Arial" pitchFamily="34" charset="0"/>
              </a:defRPr>
            </a:lvl4pPr>
            <a:lvl5pPr algn="r" rtl="1" eaLnBrk="0" fontAlgn="base" hangingPunct="0">
              <a:spcBef>
                <a:spcPct val="0"/>
              </a:spcBef>
              <a:spcAft>
                <a:spcPct val="0"/>
              </a:spcAft>
              <a:defRPr sz="3600" b="1">
                <a:solidFill>
                  <a:srgbClr val="C33D24"/>
                </a:solidFill>
                <a:latin typeface="Calibri" pitchFamily="34" charset="0"/>
                <a:cs typeface="Arial" pitchFamily="34" charset="0"/>
              </a:defRPr>
            </a:lvl5pPr>
            <a:lvl6pPr marL="457200" algn="r" rtl="1" eaLnBrk="1" fontAlgn="base" hangingPunct="1">
              <a:spcBef>
                <a:spcPct val="0"/>
              </a:spcBef>
              <a:spcAft>
                <a:spcPct val="0"/>
              </a:spcAft>
              <a:defRPr sz="3600" b="1">
                <a:solidFill>
                  <a:srgbClr val="C33D24"/>
                </a:solidFill>
                <a:latin typeface="Calibri" pitchFamily="34" charset="0"/>
                <a:cs typeface="Arial" pitchFamily="34" charset="0"/>
              </a:defRPr>
            </a:lvl6pPr>
            <a:lvl7pPr marL="914400" algn="r" rtl="1" eaLnBrk="1" fontAlgn="base" hangingPunct="1">
              <a:spcBef>
                <a:spcPct val="0"/>
              </a:spcBef>
              <a:spcAft>
                <a:spcPct val="0"/>
              </a:spcAft>
              <a:defRPr sz="3600" b="1">
                <a:solidFill>
                  <a:srgbClr val="C33D24"/>
                </a:solidFill>
                <a:latin typeface="Calibri" pitchFamily="34" charset="0"/>
                <a:cs typeface="Arial" pitchFamily="34" charset="0"/>
              </a:defRPr>
            </a:lvl7pPr>
            <a:lvl8pPr marL="1371600" algn="r" rtl="1" eaLnBrk="1" fontAlgn="base" hangingPunct="1">
              <a:spcBef>
                <a:spcPct val="0"/>
              </a:spcBef>
              <a:spcAft>
                <a:spcPct val="0"/>
              </a:spcAft>
              <a:defRPr sz="3600" b="1">
                <a:solidFill>
                  <a:srgbClr val="C33D24"/>
                </a:solidFill>
                <a:latin typeface="Calibri" pitchFamily="34" charset="0"/>
                <a:cs typeface="Arial" pitchFamily="34" charset="0"/>
              </a:defRPr>
            </a:lvl8pPr>
            <a:lvl9pPr marL="1828800" algn="r" rtl="1" eaLnBrk="1" fontAlgn="base" hangingPunct="1">
              <a:spcBef>
                <a:spcPct val="0"/>
              </a:spcBef>
              <a:spcAft>
                <a:spcPct val="0"/>
              </a:spcAft>
              <a:defRPr sz="3600" b="1">
                <a:solidFill>
                  <a:srgbClr val="C33D24"/>
                </a:solidFill>
                <a:latin typeface="Calibri" pitchFamily="34" charset="0"/>
                <a:cs typeface="Arial" pitchFamily="34" charset="0"/>
              </a:defRPr>
            </a:lvl9pPr>
          </a:lstStyle>
          <a:p>
            <a:r>
              <a:rPr lang="he-IL" u="sng" dirty="0">
                <a:solidFill>
                  <a:srgbClr val="673F4A"/>
                </a:solidFill>
                <a:latin typeface="Calibri"/>
                <a:cs typeface="Arial" panose="020B0604020202020204" pitchFamily="34" charset="0"/>
              </a:rPr>
              <a:t>בולטות</a:t>
            </a:r>
            <a:r>
              <a:rPr lang="he-IL" dirty="0">
                <a:solidFill>
                  <a:srgbClr val="673F4A"/>
                </a:solidFill>
                <a:latin typeface="Calibri"/>
                <a:cs typeface="Arial" panose="020B0604020202020204" pitchFamily="34" charset="0"/>
              </a:rPr>
              <a:t> – 65% נחשפו לפרסום באופן נעזר. גם באופן נעזר למחצה ממצאים דומים.</a:t>
            </a:r>
          </a:p>
        </p:txBody>
      </p:sp>
      <p:sp>
        <p:nvSpPr>
          <p:cNvPr id="21" name="TextBox 20"/>
          <p:cNvSpPr txBox="1"/>
          <p:nvPr/>
        </p:nvSpPr>
        <p:spPr>
          <a:xfrm>
            <a:off x="8245787" y="3268053"/>
            <a:ext cx="936104" cy="646331"/>
          </a:xfrm>
          <a:prstGeom prst="rect">
            <a:avLst/>
          </a:prstGeom>
          <a:noFill/>
        </p:spPr>
        <p:txBody>
          <a:bodyPr wrap="square" rtlCol="1">
            <a:spAutoFit/>
          </a:bodyPr>
          <a:lstStyle/>
          <a:p>
            <a:pPr algn="ctr"/>
            <a:r>
              <a:rPr lang="he-IL" b="1" dirty="0">
                <a:solidFill>
                  <a:srgbClr val="000000">
                    <a:lumMod val="50000"/>
                    <a:lumOff val="50000"/>
                  </a:srgbClr>
                </a:solidFill>
              </a:rPr>
              <a:t>נעזרת</a:t>
            </a:r>
          </a:p>
          <a:p>
            <a:pPr algn="ctr"/>
            <a:r>
              <a:rPr lang="he-IL" b="1" dirty="0">
                <a:solidFill>
                  <a:srgbClr val="000000">
                    <a:lumMod val="50000"/>
                    <a:lumOff val="50000"/>
                  </a:srgbClr>
                </a:solidFill>
              </a:rPr>
              <a:t>למחצה</a:t>
            </a:r>
          </a:p>
        </p:txBody>
      </p:sp>
      <p:cxnSp>
        <p:nvCxnSpPr>
          <p:cNvPr id="5" name="מחבר ישר 4"/>
          <p:cNvCxnSpPr>
            <a:cxnSpLocks/>
          </p:cNvCxnSpPr>
          <p:nvPr/>
        </p:nvCxnSpPr>
        <p:spPr>
          <a:xfrm>
            <a:off x="6096000" y="1591082"/>
            <a:ext cx="0" cy="479597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מלבן 25"/>
          <p:cNvSpPr/>
          <p:nvPr/>
        </p:nvSpPr>
        <p:spPr>
          <a:xfrm>
            <a:off x="6816080" y="1380840"/>
            <a:ext cx="1714070" cy="492443"/>
          </a:xfrm>
          <a:prstGeom prst="rect">
            <a:avLst/>
          </a:prstGeom>
          <a:noFill/>
          <a:ln>
            <a:noFill/>
          </a:ln>
        </p:spPr>
        <p:txBody>
          <a:bodyPr wrap="square">
            <a:spAutoFit/>
          </a:bodyPr>
          <a:lstStyle/>
          <a:p>
            <a:pPr algn="ctr"/>
            <a:r>
              <a:rPr lang="he-IL" sz="1400" b="1" dirty="0">
                <a:solidFill>
                  <a:srgbClr val="C00000"/>
                </a:solidFill>
              </a:rPr>
              <a:t>62%</a:t>
            </a:r>
          </a:p>
          <a:p>
            <a:pPr algn="ctr"/>
            <a:r>
              <a:rPr lang="he-IL" sz="1200" b="1" dirty="0">
                <a:solidFill>
                  <a:srgbClr val="C00000"/>
                </a:solidFill>
              </a:rPr>
              <a:t>לא ראיתי את הסרטונים</a:t>
            </a:r>
          </a:p>
        </p:txBody>
      </p:sp>
      <p:cxnSp>
        <p:nvCxnSpPr>
          <p:cNvPr id="17" name="מחבר מרפקי 30"/>
          <p:cNvCxnSpPr>
            <a:cxnSpLocks/>
            <a:endCxn id="18" idx="4"/>
          </p:cNvCxnSpPr>
          <p:nvPr/>
        </p:nvCxnSpPr>
        <p:spPr>
          <a:xfrm rot="16200000" flipV="1">
            <a:off x="8382724" y="1903546"/>
            <a:ext cx="586668" cy="230424"/>
          </a:xfrm>
          <a:prstGeom prst="bentConnector3">
            <a:avLst>
              <a:gd name="adj1"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אליפסה 31"/>
          <p:cNvSpPr/>
          <p:nvPr/>
        </p:nvSpPr>
        <p:spPr>
          <a:xfrm>
            <a:off x="8452834" y="1528701"/>
            <a:ext cx="216024" cy="19672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C33D24"/>
              </a:solidFill>
              <a:latin typeface="Calibri"/>
              <a:cs typeface="Arial" panose="020B0604020202020204" pitchFamily="34" charset="0"/>
            </a:endParaRPr>
          </a:p>
        </p:txBody>
      </p:sp>
      <p:cxnSp>
        <p:nvCxnSpPr>
          <p:cNvPr id="23" name="מחבר מרפקי 30"/>
          <p:cNvCxnSpPr>
            <a:cxnSpLocks/>
            <a:endCxn id="25" idx="7"/>
          </p:cNvCxnSpPr>
          <p:nvPr/>
        </p:nvCxnSpPr>
        <p:spPr>
          <a:xfrm rot="16200000" flipH="1">
            <a:off x="9416171" y="4517140"/>
            <a:ext cx="670786" cy="621744"/>
          </a:xfrm>
          <a:prstGeom prst="bentConnector3">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אליפסה 31"/>
          <p:cNvSpPr/>
          <p:nvPr/>
        </p:nvSpPr>
        <p:spPr>
          <a:xfrm flipH="1">
            <a:off x="10030800" y="5134596"/>
            <a:ext cx="216024" cy="19672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C33D24"/>
              </a:solidFill>
              <a:latin typeface="Calibri"/>
              <a:cs typeface="Arial" panose="020B0604020202020204" pitchFamily="34" charset="0"/>
            </a:endParaRPr>
          </a:p>
        </p:txBody>
      </p:sp>
      <p:sp>
        <p:nvSpPr>
          <p:cNvPr id="26" name="מלבן 25"/>
          <p:cNvSpPr/>
          <p:nvPr/>
        </p:nvSpPr>
        <p:spPr>
          <a:xfrm>
            <a:off x="10090868" y="4880773"/>
            <a:ext cx="1714070" cy="492443"/>
          </a:xfrm>
          <a:prstGeom prst="rect">
            <a:avLst/>
          </a:prstGeom>
        </p:spPr>
        <p:txBody>
          <a:bodyPr wrap="square">
            <a:spAutoFit/>
          </a:bodyPr>
          <a:lstStyle/>
          <a:p>
            <a:pPr algn="ctr"/>
            <a:r>
              <a:rPr lang="he-IL" sz="1400" b="1" dirty="0">
                <a:solidFill>
                  <a:srgbClr val="00B050"/>
                </a:solidFill>
              </a:rPr>
              <a:t>38%</a:t>
            </a:r>
          </a:p>
          <a:p>
            <a:pPr algn="ctr"/>
            <a:r>
              <a:rPr lang="he-IL" sz="1200" b="1" dirty="0">
                <a:solidFill>
                  <a:srgbClr val="00B050"/>
                </a:solidFill>
              </a:rPr>
              <a:t>ראיתי את הסרטונים</a:t>
            </a:r>
          </a:p>
        </p:txBody>
      </p:sp>
      <p:graphicFrame>
        <p:nvGraphicFramePr>
          <p:cNvPr id="28" name="תרשים 6"/>
          <p:cNvGraphicFramePr/>
          <p:nvPr>
            <p:extLst>
              <p:ext uri="{D42A27DB-BD31-4B8C-83A1-F6EECF244321}">
                <p14:modId xmlns:p14="http://schemas.microsoft.com/office/powerpoint/2010/main" val="2348457375"/>
              </p:ext>
            </p:extLst>
          </p:nvPr>
        </p:nvGraphicFramePr>
        <p:xfrm>
          <a:off x="1268520" y="2187704"/>
          <a:ext cx="3525556" cy="2888167"/>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p:cNvSpPr txBox="1"/>
          <p:nvPr/>
        </p:nvSpPr>
        <p:spPr>
          <a:xfrm>
            <a:off x="2366303" y="3544056"/>
            <a:ext cx="936104" cy="369332"/>
          </a:xfrm>
          <a:prstGeom prst="rect">
            <a:avLst/>
          </a:prstGeom>
          <a:noFill/>
        </p:spPr>
        <p:txBody>
          <a:bodyPr wrap="square" rtlCol="1">
            <a:spAutoFit/>
          </a:bodyPr>
          <a:lstStyle/>
          <a:p>
            <a:pPr algn="ctr"/>
            <a:r>
              <a:rPr lang="he-IL" b="1" dirty="0">
                <a:solidFill>
                  <a:srgbClr val="000000">
                    <a:lumMod val="50000"/>
                    <a:lumOff val="50000"/>
                  </a:srgbClr>
                </a:solidFill>
              </a:rPr>
              <a:t>נעזרת</a:t>
            </a:r>
          </a:p>
        </p:txBody>
      </p:sp>
      <p:cxnSp>
        <p:nvCxnSpPr>
          <p:cNvPr id="30" name="מחבר מרפקי 30"/>
          <p:cNvCxnSpPr>
            <a:cxnSpLocks/>
            <a:endCxn id="31" idx="1"/>
          </p:cNvCxnSpPr>
          <p:nvPr/>
        </p:nvCxnSpPr>
        <p:spPr>
          <a:xfrm flipV="1">
            <a:off x="4020056" y="3469568"/>
            <a:ext cx="744486" cy="309182"/>
          </a:xfrm>
          <a:prstGeom prst="bentConnector3">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אליפסה 31"/>
          <p:cNvSpPr/>
          <p:nvPr/>
        </p:nvSpPr>
        <p:spPr>
          <a:xfrm rot="16200000" flipH="1">
            <a:off x="4726082" y="3447582"/>
            <a:ext cx="216024" cy="19672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latin typeface="Calibri"/>
              <a:cs typeface="Arial" panose="020B0604020202020204" pitchFamily="34" charset="0"/>
            </a:endParaRPr>
          </a:p>
        </p:txBody>
      </p:sp>
      <p:sp>
        <p:nvSpPr>
          <p:cNvPr id="32" name="מלבן 25"/>
          <p:cNvSpPr/>
          <p:nvPr/>
        </p:nvSpPr>
        <p:spPr>
          <a:xfrm>
            <a:off x="4251549" y="3742848"/>
            <a:ext cx="1215633" cy="492443"/>
          </a:xfrm>
          <a:prstGeom prst="rect">
            <a:avLst/>
          </a:prstGeom>
        </p:spPr>
        <p:txBody>
          <a:bodyPr wrap="square">
            <a:spAutoFit/>
          </a:bodyPr>
          <a:lstStyle/>
          <a:p>
            <a:pPr algn="ctr"/>
            <a:r>
              <a:rPr lang="he-IL" sz="1400" b="1" dirty="0">
                <a:solidFill>
                  <a:srgbClr val="00B050"/>
                </a:solidFill>
              </a:rPr>
              <a:t>65%</a:t>
            </a:r>
          </a:p>
          <a:p>
            <a:pPr algn="ctr"/>
            <a:r>
              <a:rPr lang="he-IL" sz="1200" b="1" dirty="0">
                <a:solidFill>
                  <a:srgbClr val="00B050"/>
                </a:solidFill>
              </a:rPr>
              <a:t>ראו את הפרסום</a:t>
            </a:r>
          </a:p>
        </p:txBody>
      </p:sp>
      <p:cxnSp>
        <p:nvCxnSpPr>
          <p:cNvPr id="33" name="מחבר מרפקי 30"/>
          <p:cNvCxnSpPr>
            <a:cxnSpLocks/>
          </p:cNvCxnSpPr>
          <p:nvPr/>
        </p:nvCxnSpPr>
        <p:spPr>
          <a:xfrm rot="16200000" flipV="1">
            <a:off x="1203111" y="2965727"/>
            <a:ext cx="514323" cy="171017"/>
          </a:xfrm>
          <a:prstGeom prst="bentConnector3">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אליפסה 31"/>
          <p:cNvSpPr/>
          <p:nvPr/>
        </p:nvSpPr>
        <p:spPr>
          <a:xfrm flipH="1">
            <a:off x="1228667" y="2698296"/>
            <a:ext cx="216024" cy="19672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C33D24"/>
              </a:solidFill>
              <a:latin typeface="Calibri"/>
              <a:cs typeface="Arial" panose="020B0604020202020204" pitchFamily="34" charset="0"/>
            </a:endParaRPr>
          </a:p>
        </p:txBody>
      </p:sp>
      <p:sp>
        <p:nvSpPr>
          <p:cNvPr id="35" name="מלבן 25"/>
          <p:cNvSpPr/>
          <p:nvPr/>
        </p:nvSpPr>
        <p:spPr>
          <a:xfrm>
            <a:off x="517728" y="2062910"/>
            <a:ext cx="1714070" cy="492443"/>
          </a:xfrm>
          <a:prstGeom prst="rect">
            <a:avLst/>
          </a:prstGeom>
        </p:spPr>
        <p:txBody>
          <a:bodyPr wrap="square">
            <a:spAutoFit/>
          </a:bodyPr>
          <a:lstStyle/>
          <a:p>
            <a:pPr algn="ctr"/>
            <a:r>
              <a:rPr lang="he-IL" sz="1400" b="1" dirty="0">
                <a:solidFill>
                  <a:srgbClr val="C00000"/>
                </a:solidFill>
              </a:rPr>
              <a:t>35%</a:t>
            </a:r>
          </a:p>
          <a:p>
            <a:pPr algn="ctr"/>
            <a:r>
              <a:rPr lang="he-IL" sz="1200" b="1" dirty="0">
                <a:solidFill>
                  <a:srgbClr val="C00000"/>
                </a:solidFill>
              </a:rPr>
              <a:t>לא ראו את הפרסום</a:t>
            </a:r>
          </a:p>
        </p:txBody>
      </p:sp>
      <p:grpSp>
        <p:nvGrpSpPr>
          <p:cNvPr id="42" name="קבוצה 4">
            <a:extLst>
              <a:ext uri="{FF2B5EF4-FFF2-40B4-BE49-F238E27FC236}">
                <a16:creationId xmlns:a16="http://schemas.microsoft.com/office/drawing/2014/main" id="{CBF23F0B-881D-4CF0-B5BB-FE4A6A40FC2F}"/>
              </a:ext>
            </a:extLst>
          </p:cNvPr>
          <p:cNvGrpSpPr/>
          <p:nvPr/>
        </p:nvGrpSpPr>
        <p:grpSpPr>
          <a:xfrm>
            <a:off x="2015183" y="6009454"/>
            <a:ext cx="2505630" cy="369768"/>
            <a:chOff x="1322762" y="6202314"/>
            <a:chExt cx="2505630" cy="369768"/>
          </a:xfrm>
        </p:grpSpPr>
        <p:sp>
          <p:nvSpPr>
            <p:cNvPr id="43" name="מלבן 2">
              <a:extLst>
                <a:ext uri="{FF2B5EF4-FFF2-40B4-BE49-F238E27FC236}">
                  <a16:creationId xmlns:a16="http://schemas.microsoft.com/office/drawing/2014/main" id="{A248A379-48D6-40AF-817F-E96D6982F8AE}"/>
                </a:ext>
              </a:extLst>
            </p:cNvPr>
            <p:cNvSpPr/>
            <p:nvPr/>
          </p:nvSpPr>
          <p:spPr>
            <a:xfrm>
              <a:off x="1322762" y="6231869"/>
              <a:ext cx="2505630" cy="30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4" name="Picture 20" descr="logo_gr_">
              <a:extLst>
                <a:ext uri="{FF2B5EF4-FFF2-40B4-BE49-F238E27FC236}">
                  <a16:creationId xmlns:a16="http://schemas.microsoft.com/office/drawing/2014/main" id="{1CD45CEB-3BEA-41CF-ABC1-412CE76B2E58}"/>
                </a:ext>
              </a:extLst>
            </p:cNvPr>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1368592" y="6263082"/>
              <a:ext cx="1156847" cy="309000"/>
            </a:xfrm>
            <a:prstGeom prst="rect">
              <a:avLst/>
            </a:prstGeom>
            <a:solidFill>
              <a:schemeClr val="bg1"/>
            </a:solidFill>
            <a:ln w="9525">
              <a:noFill/>
              <a:miter lim="800000"/>
              <a:headEnd/>
              <a:tailEnd/>
            </a:ln>
          </p:spPr>
        </p:pic>
        <p:pic>
          <p:nvPicPr>
            <p:cNvPr id="45" name="Picture 4" descr="https://upload.wikimedia.org/wikipedia/he/thumb/3/36/Lapam.svg/210px-Lapam.svg.png">
              <a:extLst>
                <a:ext uri="{FF2B5EF4-FFF2-40B4-BE49-F238E27FC236}">
                  <a16:creationId xmlns:a16="http://schemas.microsoft.com/office/drawing/2014/main" id="{3596DCB7-7AE9-44B9-92A1-1F283657F19B}"/>
                </a:ext>
              </a:extLst>
            </p:cNvPr>
            <p:cNvPicPr>
              <a:picLocks noChangeAspect="1" noChangeArrowheads="1"/>
            </p:cNvPicPr>
            <p:nvPr/>
          </p:nvPicPr>
          <p:blipFill>
            <a:blip r:embed="rId5" cstate="print"/>
            <a:srcRect/>
            <a:stretch>
              <a:fillRect/>
            </a:stretch>
          </p:blipFill>
          <p:spPr bwMode="auto">
            <a:xfrm>
              <a:off x="2623689" y="6202314"/>
              <a:ext cx="1193562" cy="324000"/>
            </a:xfrm>
            <a:prstGeom prst="rect">
              <a:avLst/>
            </a:prstGeom>
            <a:solidFill>
              <a:schemeClr val="bg1"/>
            </a:solidFill>
          </p:spPr>
        </p:pic>
      </p:grpSp>
    </p:spTree>
    <p:extLst>
      <p:ext uri="{BB962C8B-B14F-4D97-AF65-F5344CB8AC3E}">
        <p14:creationId xmlns:p14="http://schemas.microsoft.com/office/powerpoint/2010/main" val="4177022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תרשים 22"/>
          <p:cNvGraphicFramePr/>
          <p:nvPr>
            <p:extLst>
              <p:ext uri="{D42A27DB-BD31-4B8C-83A1-F6EECF244321}">
                <p14:modId xmlns:p14="http://schemas.microsoft.com/office/powerpoint/2010/main" val="576197409"/>
              </p:ext>
            </p:extLst>
          </p:nvPr>
        </p:nvGraphicFramePr>
        <p:xfrm>
          <a:off x="191344" y="1431271"/>
          <a:ext cx="12000656" cy="50064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fld id="{743024FB-11C4-4495-9943-FEF10CF92675}" type="slidenum">
              <a:rPr lang="he-IL" smtClean="0"/>
              <a:pPr/>
              <a:t>24</a:t>
            </a:fld>
            <a:endParaRPr lang="he-IL" dirty="0"/>
          </a:p>
        </p:txBody>
      </p:sp>
      <p:sp>
        <p:nvSpPr>
          <p:cNvPr id="13" name="Rectangle 13"/>
          <p:cNvSpPr/>
          <p:nvPr/>
        </p:nvSpPr>
        <p:spPr>
          <a:xfrm>
            <a:off x="4343128" y="6465304"/>
            <a:ext cx="7848872" cy="261610"/>
          </a:xfrm>
          <a:prstGeom prst="rect">
            <a:avLst/>
          </a:prstGeom>
        </p:spPr>
        <p:txBody>
          <a:bodyPr wrap="square">
            <a:spAutoFit/>
          </a:bodyPr>
          <a:lstStyle/>
          <a:p>
            <a:pPr algn="r" rtl="1"/>
            <a:r>
              <a:rPr lang="he-IL" sz="1100" i="1" dirty="0">
                <a:solidFill>
                  <a:schemeClr val="tx1">
                    <a:lumMod val="50000"/>
                    <a:lumOff val="50000"/>
                  </a:schemeClr>
                </a:solidFill>
                <a:ea typeface="Calibri" panose="020F0502020204030204" pitchFamily="34" charset="0"/>
              </a:rPr>
              <a:t>איזה מהסרטונים הבאים של כנסת ישראל ראית לפני המענה על סקר זה?</a:t>
            </a:r>
            <a:endParaRPr lang="en-GB" sz="1100" i="1" dirty="0">
              <a:solidFill>
                <a:schemeClr val="tx1">
                  <a:lumMod val="50000"/>
                  <a:lumOff val="50000"/>
                </a:schemeClr>
              </a:solidFill>
            </a:endParaRPr>
          </a:p>
        </p:txBody>
      </p:sp>
      <p:sp>
        <p:nvSpPr>
          <p:cNvPr id="7" name="Title 1"/>
          <p:cNvSpPr>
            <a:spLocks noGrp="1"/>
          </p:cNvSpPr>
          <p:nvPr>
            <p:ph type="title"/>
          </p:nvPr>
        </p:nvSpPr>
        <p:spPr>
          <a:xfrm>
            <a:off x="191344" y="64810"/>
            <a:ext cx="11983267" cy="908720"/>
          </a:xfrm>
        </p:spPr>
        <p:txBody>
          <a:bodyPr/>
          <a:lstStyle/>
          <a:p>
            <a:r>
              <a:rPr lang="he-IL" u="sng" dirty="0">
                <a:solidFill>
                  <a:srgbClr val="673F4A"/>
                </a:solidFill>
              </a:rPr>
              <a:t>מודעות נעזרת לסרטונים</a:t>
            </a:r>
            <a:r>
              <a:rPr lang="he-IL" dirty="0">
                <a:solidFill>
                  <a:srgbClr val="673F4A"/>
                </a:solidFill>
              </a:rPr>
              <a:t> – המודעות לסרטון העוסק בביקור סאדאת בישראל והסרטון בנושא ההתנתקות הם הסרטונים שצוינו בשיעורים הגבוהים ביותר.</a:t>
            </a:r>
            <a:endParaRPr lang="he-IL" sz="1800" dirty="0">
              <a:solidFill>
                <a:srgbClr val="673F4A"/>
              </a:solidFill>
            </a:endParaRPr>
          </a:p>
        </p:txBody>
      </p:sp>
      <p:cxnSp>
        <p:nvCxnSpPr>
          <p:cNvPr id="3" name="Straight Connector 2">
            <a:extLst>
              <a:ext uri="{FF2B5EF4-FFF2-40B4-BE49-F238E27FC236}">
                <a16:creationId xmlns:a16="http://schemas.microsoft.com/office/drawing/2014/main" id="{26D3FB5F-9081-463F-A43C-AC73D7060597}"/>
              </a:ext>
            </a:extLst>
          </p:cNvPr>
          <p:cNvCxnSpPr/>
          <p:nvPr/>
        </p:nvCxnSpPr>
        <p:spPr>
          <a:xfrm>
            <a:off x="10848528" y="2859921"/>
            <a:ext cx="0" cy="1728192"/>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4" name="קבוצה 4">
            <a:extLst>
              <a:ext uri="{FF2B5EF4-FFF2-40B4-BE49-F238E27FC236}">
                <a16:creationId xmlns:a16="http://schemas.microsoft.com/office/drawing/2014/main" id="{B1BE4B00-511A-468E-8C3A-CB49E791866C}"/>
              </a:ext>
            </a:extLst>
          </p:cNvPr>
          <p:cNvGrpSpPr/>
          <p:nvPr/>
        </p:nvGrpSpPr>
        <p:grpSpPr>
          <a:xfrm>
            <a:off x="2846762" y="6202314"/>
            <a:ext cx="2505630" cy="369768"/>
            <a:chOff x="1322762" y="6202314"/>
            <a:chExt cx="2505630" cy="369768"/>
          </a:xfrm>
        </p:grpSpPr>
        <p:sp>
          <p:nvSpPr>
            <p:cNvPr id="27" name="מלבן 2">
              <a:extLst>
                <a:ext uri="{FF2B5EF4-FFF2-40B4-BE49-F238E27FC236}">
                  <a16:creationId xmlns:a16="http://schemas.microsoft.com/office/drawing/2014/main" id="{24E44DB7-C037-4853-8F74-D5D79D143100}"/>
                </a:ext>
              </a:extLst>
            </p:cNvPr>
            <p:cNvSpPr/>
            <p:nvPr/>
          </p:nvSpPr>
          <p:spPr>
            <a:xfrm>
              <a:off x="1322762" y="6231869"/>
              <a:ext cx="2505630" cy="30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8" name="Picture 20" descr="logo_gr_">
              <a:extLst>
                <a:ext uri="{FF2B5EF4-FFF2-40B4-BE49-F238E27FC236}">
                  <a16:creationId xmlns:a16="http://schemas.microsoft.com/office/drawing/2014/main" id="{1F664154-9E0C-43DD-82FA-6FD1EE58CC19}"/>
                </a:ext>
              </a:extLst>
            </p:cNvPr>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368592" y="6263082"/>
              <a:ext cx="1156847" cy="309000"/>
            </a:xfrm>
            <a:prstGeom prst="rect">
              <a:avLst/>
            </a:prstGeom>
            <a:solidFill>
              <a:schemeClr val="bg1"/>
            </a:solidFill>
            <a:ln w="9525">
              <a:noFill/>
              <a:miter lim="800000"/>
              <a:headEnd/>
              <a:tailEnd/>
            </a:ln>
          </p:spPr>
        </p:pic>
        <p:pic>
          <p:nvPicPr>
            <p:cNvPr id="29" name="Picture 4" descr="https://upload.wikimedia.org/wikipedia/he/thumb/3/36/Lapam.svg/210px-Lapam.svg.png">
              <a:extLst>
                <a:ext uri="{FF2B5EF4-FFF2-40B4-BE49-F238E27FC236}">
                  <a16:creationId xmlns:a16="http://schemas.microsoft.com/office/drawing/2014/main" id="{BF666C04-5D15-49FD-8EBB-D39C504DDC8A}"/>
                </a:ext>
              </a:extLst>
            </p:cNvPr>
            <p:cNvPicPr>
              <a:picLocks noChangeAspect="1" noChangeArrowheads="1"/>
            </p:cNvPicPr>
            <p:nvPr/>
          </p:nvPicPr>
          <p:blipFill>
            <a:blip r:embed="rId4" cstate="print"/>
            <a:srcRect/>
            <a:stretch>
              <a:fillRect/>
            </a:stretch>
          </p:blipFill>
          <p:spPr bwMode="auto">
            <a:xfrm>
              <a:off x="2623689" y="6202314"/>
              <a:ext cx="1193562" cy="324000"/>
            </a:xfrm>
            <a:prstGeom prst="rect">
              <a:avLst/>
            </a:prstGeom>
            <a:solidFill>
              <a:schemeClr val="bg1"/>
            </a:solidFill>
          </p:spPr>
        </p:pic>
      </p:grpSp>
      <p:sp>
        <p:nvSpPr>
          <p:cNvPr id="20" name="מלבן 13">
            <a:extLst>
              <a:ext uri="{FF2B5EF4-FFF2-40B4-BE49-F238E27FC236}">
                <a16:creationId xmlns:a16="http://schemas.microsoft.com/office/drawing/2014/main" id="{E1D282CD-866C-4D58-86A0-1A4BB73BD890}"/>
              </a:ext>
            </a:extLst>
          </p:cNvPr>
          <p:cNvSpPr/>
          <p:nvPr/>
        </p:nvSpPr>
        <p:spPr>
          <a:xfrm>
            <a:off x="9923566" y="6018902"/>
            <a:ext cx="2228600" cy="351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TextBox 20">
            <a:extLst>
              <a:ext uri="{FF2B5EF4-FFF2-40B4-BE49-F238E27FC236}">
                <a16:creationId xmlns:a16="http://schemas.microsoft.com/office/drawing/2014/main" id="{DB115D2D-C2AD-442E-AEEA-322EB6D344FB}"/>
              </a:ext>
            </a:extLst>
          </p:cNvPr>
          <p:cNvSpPr txBox="1"/>
          <p:nvPr/>
        </p:nvSpPr>
        <p:spPr>
          <a:xfrm>
            <a:off x="9912425" y="6055965"/>
            <a:ext cx="1823334" cy="276999"/>
          </a:xfrm>
          <a:prstGeom prst="rect">
            <a:avLst/>
          </a:prstGeom>
          <a:noFill/>
        </p:spPr>
        <p:txBody>
          <a:bodyPr wrap="square" rtlCol="1">
            <a:spAutoFit/>
          </a:bodyPr>
          <a:lstStyle/>
          <a:p>
            <a:pPr algn="ctr" rtl="1"/>
            <a:r>
              <a:rPr lang="he-IL" sz="1200" b="1" dirty="0">
                <a:solidFill>
                  <a:schemeClr val="tx1">
                    <a:lumMod val="65000"/>
                    <a:lumOff val="35000"/>
                  </a:schemeClr>
                </a:solidFill>
              </a:rPr>
              <a:t>217- נחשפו לסרטונים </a:t>
            </a:r>
          </a:p>
        </p:txBody>
      </p:sp>
      <p:pic>
        <p:nvPicPr>
          <p:cNvPr id="22" name="תמונה 15">
            <a:extLst>
              <a:ext uri="{FF2B5EF4-FFF2-40B4-BE49-F238E27FC236}">
                <a16:creationId xmlns:a16="http://schemas.microsoft.com/office/drawing/2014/main" id="{8CD1918F-017F-40B6-A24F-7A7866A34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25594" y="6018902"/>
            <a:ext cx="351124" cy="351124"/>
          </a:xfrm>
          <a:prstGeom prst="rect">
            <a:avLst/>
          </a:prstGeom>
        </p:spPr>
      </p:pic>
    </p:spTree>
    <p:extLst>
      <p:ext uri="{BB962C8B-B14F-4D97-AF65-F5344CB8AC3E}">
        <p14:creationId xmlns:p14="http://schemas.microsoft.com/office/powerpoint/2010/main" val="4054547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p:nvPr/>
        </p:nvSpPr>
        <p:spPr>
          <a:xfrm>
            <a:off x="4349587" y="6502286"/>
            <a:ext cx="8028384" cy="261610"/>
          </a:xfrm>
          <a:prstGeom prst="rect">
            <a:avLst/>
          </a:prstGeom>
        </p:spPr>
        <p:txBody>
          <a:bodyPr wrap="square">
            <a:spAutoFit/>
          </a:bodyPr>
          <a:lstStyle/>
          <a:p>
            <a:pPr algn="r" rtl="1"/>
            <a:r>
              <a:rPr lang="he-IL" sz="1100" dirty="0">
                <a:solidFill>
                  <a:srgbClr val="000000">
                    <a:lumMod val="50000"/>
                    <a:lumOff val="50000"/>
                  </a:srgbClr>
                </a:solidFill>
                <a:ea typeface="Calibri" panose="020F0502020204030204" pitchFamily="34" charset="0"/>
              </a:rPr>
              <a:t>באיזו מידה אהבת את הסרטון בו צפית כעת? </a:t>
            </a:r>
            <a:endParaRPr lang="en-GB" sz="1100" dirty="0">
              <a:solidFill>
                <a:srgbClr val="000000">
                  <a:lumMod val="50000"/>
                  <a:lumOff val="50000"/>
                </a:srgbClr>
              </a:solidFill>
            </a:endParaRPr>
          </a:p>
        </p:txBody>
      </p:sp>
      <p:sp>
        <p:nvSpPr>
          <p:cNvPr id="7" name="Title 1"/>
          <p:cNvSpPr>
            <a:spLocks noGrp="1"/>
          </p:cNvSpPr>
          <p:nvPr>
            <p:ph type="title"/>
          </p:nvPr>
        </p:nvSpPr>
        <p:spPr>
          <a:xfrm>
            <a:off x="263352" y="-4663"/>
            <a:ext cx="12019858" cy="916416"/>
          </a:xfrm>
          <a:noFill/>
        </p:spPr>
        <p:txBody>
          <a:bodyPr/>
          <a:lstStyle/>
          <a:p>
            <a:r>
              <a:rPr lang="he-IL" u="sng" dirty="0">
                <a:solidFill>
                  <a:srgbClr val="673F4A"/>
                </a:solidFill>
              </a:rPr>
              <a:t>אהדה</a:t>
            </a:r>
            <a:r>
              <a:rPr lang="he-IL" dirty="0">
                <a:solidFill>
                  <a:srgbClr val="673F4A"/>
                </a:solidFill>
              </a:rPr>
              <a:t> – לסרטונים העוסקים בביקור סאדאת ובמלחמת יום כיפור אהדה בינונית – גבוהה. לעומתם, לסרטון העוסק בהתנתקות שיעורי אהדה נמוכים יותר. </a:t>
            </a:r>
            <a:endParaRPr lang="he-IL" sz="1800" b="0" strike="sngStrike" dirty="0">
              <a:solidFill>
                <a:srgbClr val="673F4A"/>
              </a:solidFill>
            </a:endParaRPr>
          </a:p>
        </p:txBody>
      </p:sp>
      <p:sp>
        <p:nvSpPr>
          <p:cNvPr id="22" name="Slide Number Placeholder 3"/>
          <p:cNvSpPr>
            <a:spLocks noGrp="1"/>
          </p:cNvSpPr>
          <p:nvPr>
            <p:ph type="sldNum" sz="quarter" idx="10"/>
          </p:nvPr>
        </p:nvSpPr>
        <p:spPr>
          <a:xfrm>
            <a:off x="0" y="15292"/>
            <a:ext cx="551384" cy="365125"/>
          </a:xfrm>
        </p:spPr>
        <p:txBody>
          <a:bodyPr/>
          <a:lstStyle/>
          <a:p>
            <a:r>
              <a:rPr lang="he-IL" dirty="0"/>
              <a:t>14</a:t>
            </a:r>
          </a:p>
        </p:txBody>
      </p:sp>
      <p:graphicFrame>
        <p:nvGraphicFramePr>
          <p:cNvPr id="8" name="Chart 7"/>
          <p:cNvGraphicFramePr/>
          <p:nvPr>
            <p:extLst>
              <p:ext uri="{D42A27DB-BD31-4B8C-83A1-F6EECF244321}">
                <p14:modId xmlns:p14="http://schemas.microsoft.com/office/powerpoint/2010/main" val="4062236123"/>
              </p:ext>
            </p:extLst>
          </p:nvPr>
        </p:nvGraphicFramePr>
        <p:xfrm>
          <a:off x="1991544" y="1304302"/>
          <a:ext cx="9649072" cy="553840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660396" y="1589876"/>
            <a:ext cx="1080120" cy="307777"/>
          </a:xfrm>
          <a:prstGeom prst="rect">
            <a:avLst/>
          </a:prstGeom>
          <a:noFill/>
        </p:spPr>
        <p:txBody>
          <a:bodyPr wrap="square" rtlCol="1">
            <a:spAutoFit/>
          </a:bodyPr>
          <a:lstStyle/>
          <a:p>
            <a:pPr algn="ctr" rtl="1"/>
            <a:r>
              <a:rPr lang="he-IL" sz="1400" b="1" dirty="0">
                <a:solidFill>
                  <a:srgbClr val="00B050"/>
                </a:solidFill>
              </a:rPr>
              <a:t>סה"כ אהבו:</a:t>
            </a:r>
          </a:p>
        </p:txBody>
      </p:sp>
      <p:sp>
        <p:nvSpPr>
          <p:cNvPr id="11" name="TextBox 10">
            <a:extLst>
              <a:ext uri="{FF2B5EF4-FFF2-40B4-BE49-F238E27FC236}">
                <a16:creationId xmlns:a16="http://schemas.microsoft.com/office/drawing/2014/main" id="{1C97EC13-86D2-453D-A616-B3D765DABCD7}"/>
              </a:ext>
            </a:extLst>
          </p:cNvPr>
          <p:cNvSpPr txBox="1"/>
          <p:nvPr/>
        </p:nvSpPr>
        <p:spPr>
          <a:xfrm>
            <a:off x="9843850" y="4648885"/>
            <a:ext cx="792088" cy="307777"/>
          </a:xfrm>
          <a:prstGeom prst="rect">
            <a:avLst/>
          </a:prstGeom>
          <a:noFill/>
        </p:spPr>
        <p:txBody>
          <a:bodyPr wrap="square" rtlCol="1">
            <a:spAutoFit/>
          </a:bodyPr>
          <a:lstStyle/>
          <a:p>
            <a:pPr algn="ctr"/>
            <a:r>
              <a:rPr lang="he-IL" sz="1400" b="1" dirty="0">
                <a:solidFill>
                  <a:srgbClr val="00B050"/>
                </a:solidFill>
              </a:rPr>
              <a:t>41%</a:t>
            </a:r>
          </a:p>
        </p:txBody>
      </p:sp>
      <p:pic>
        <p:nvPicPr>
          <p:cNvPr id="5" name="Picture 4">
            <a:extLst>
              <a:ext uri="{FF2B5EF4-FFF2-40B4-BE49-F238E27FC236}">
                <a16:creationId xmlns:a16="http://schemas.microsoft.com/office/drawing/2014/main" id="{95786E80-0623-400D-900D-5242C3AD468E}"/>
              </a:ext>
            </a:extLst>
          </p:cNvPr>
          <p:cNvPicPr>
            <a:picLocks noChangeAspect="1"/>
          </p:cNvPicPr>
          <p:nvPr/>
        </p:nvPicPr>
        <p:blipFill>
          <a:blip r:embed="rId3"/>
          <a:stretch>
            <a:fillRect/>
          </a:stretch>
        </p:blipFill>
        <p:spPr>
          <a:xfrm>
            <a:off x="911424" y="1897653"/>
            <a:ext cx="1547962" cy="756349"/>
          </a:xfrm>
          <a:prstGeom prst="rect">
            <a:avLst/>
          </a:prstGeom>
        </p:spPr>
      </p:pic>
      <p:pic>
        <p:nvPicPr>
          <p:cNvPr id="13" name="Picture 12">
            <a:extLst>
              <a:ext uri="{FF2B5EF4-FFF2-40B4-BE49-F238E27FC236}">
                <a16:creationId xmlns:a16="http://schemas.microsoft.com/office/drawing/2014/main" id="{2FB5B377-D3DF-49A9-840E-9BC3A3D43AA4}"/>
              </a:ext>
            </a:extLst>
          </p:cNvPr>
          <p:cNvPicPr>
            <a:picLocks noChangeAspect="1"/>
          </p:cNvPicPr>
          <p:nvPr/>
        </p:nvPicPr>
        <p:blipFill>
          <a:blip r:embed="rId4"/>
          <a:stretch>
            <a:fillRect/>
          </a:stretch>
        </p:blipFill>
        <p:spPr>
          <a:xfrm>
            <a:off x="919376" y="4393258"/>
            <a:ext cx="1545440" cy="729995"/>
          </a:xfrm>
          <a:prstGeom prst="rect">
            <a:avLst/>
          </a:prstGeom>
        </p:spPr>
      </p:pic>
      <p:pic>
        <p:nvPicPr>
          <p:cNvPr id="20" name="Picture 19">
            <a:extLst>
              <a:ext uri="{FF2B5EF4-FFF2-40B4-BE49-F238E27FC236}">
                <a16:creationId xmlns:a16="http://schemas.microsoft.com/office/drawing/2014/main" id="{0558FCE1-11B1-429C-9A00-975F73A942C3}"/>
              </a:ext>
            </a:extLst>
          </p:cNvPr>
          <p:cNvPicPr>
            <a:picLocks noChangeAspect="1"/>
          </p:cNvPicPr>
          <p:nvPr/>
        </p:nvPicPr>
        <p:blipFill>
          <a:blip r:embed="rId5"/>
          <a:stretch>
            <a:fillRect/>
          </a:stretch>
        </p:blipFill>
        <p:spPr>
          <a:xfrm>
            <a:off x="912811" y="3139867"/>
            <a:ext cx="1558570" cy="767526"/>
          </a:xfrm>
          <a:prstGeom prst="rect">
            <a:avLst/>
          </a:prstGeom>
        </p:spPr>
      </p:pic>
      <p:sp>
        <p:nvSpPr>
          <p:cNvPr id="34" name="TextBox 33">
            <a:extLst>
              <a:ext uri="{FF2B5EF4-FFF2-40B4-BE49-F238E27FC236}">
                <a16:creationId xmlns:a16="http://schemas.microsoft.com/office/drawing/2014/main" id="{261EBCE7-6A9A-4CED-9FEB-884B9A424562}"/>
              </a:ext>
            </a:extLst>
          </p:cNvPr>
          <p:cNvSpPr txBox="1"/>
          <p:nvPr/>
        </p:nvSpPr>
        <p:spPr>
          <a:xfrm>
            <a:off x="9808319" y="3399527"/>
            <a:ext cx="792088" cy="307777"/>
          </a:xfrm>
          <a:prstGeom prst="rect">
            <a:avLst/>
          </a:prstGeom>
          <a:noFill/>
        </p:spPr>
        <p:txBody>
          <a:bodyPr wrap="square" rtlCol="1">
            <a:spAutoFit/>
          </a:bodyPr>
          <a:lstStyle/>
          <a:p>
            <a:pPr algn="ctr"/>
            <a:r>
              <a:rPr lang="he-IL" sz="1400" b="1" dirty="0">
                <a:solidFill>
                  <a:srgbClr val="00B050"/>
                </a:solidFill>
              </a:rPr>
              <a:t>62%</a:t>
            </a:r>
          </a:p>
        </p:txBody>
      </p:sp>
      <p:sp>
        <p:nvSpPr>
          <p:cNvPr id="35" name="TextBox 34">
            <a:extLst>
              <a:ext uri="{FF2B5EF4-FFF2-40B4-BE49-F238E27FC236}">
                <a16:creationId xmlns:a16="http://schemas.microsoft.com/office/drawing/2014/main" id="{9198CE4D-706D-41BD-9459-6894075D0CEC}"/>
              </a:ext>
            </a:extLst>
          </p:cNvPr>
          <p:cNvSpPr txBox="1"/>
          <p:nvPr/>
        </p:nvSpPr>
        <p:spPr>
          <a:xfrm>
            <a:off x="9804412" y="2132856"/>
            <a:ext cx="792088" cy="307777"/>
          </a:xfrm>
          <a:prstGeom prst="rect">
            <a:avLst/>
          </a:prstGeom>
          <a:noFill/>
        </p:spPr>
        <p:txBody>
          <a:bodyPr wrap="square" rtlCol="1">
            <a:spAutoFit/>
          </a:bodyPr>
          <a:lstStyle/>
          <a:p>
            <a:pPr algn="ctr"/>
            <a:r>
              <a:rPr lang="he-IL" sz="1400" b="1" dirty="0">
                <a:solidFill>
                  <a:srgbClr val="00B050"/>
                </a:solidFill>
              </a:rPr>
              <a:t>71%</a:t>
            </a:r>
          </a:p>
        </p:txBody>
      </p:sp>
      <p:sp>
        <p:nvSpPr>
          <p:cNvPr id="2" name="TextBox 1">
            <a:extLst>
              <a:ext uri="{FF2B5EF4-FFF2-40B4-BE49-F238E27FC236}">
                <a16:creationId xmlns:a16="http://schemas.microsoft.com/office/drawing/2014/main" id="{0C1B7515-C571-4747-8153-6FFA1F4B213E}"/>
              </a:ext>
            </a:extLst>
          </p:cNvPr>
          <p:cNvSpPr txBox="1"/>
          <p:nvPr/>
        </p:nvSpPr>
        <p:spPr>
          <a:xfrm rot="16200000">
            <a:off x="10040797" y="4048933"/>
            <a:ext cx="319318" cy="369332"/>
          </a:xfrm>
          <a:prstGeom prst="rect">
            <a:avLst/>
          </a:prstGeom>
          <a:noFill/>
        </p:spPr>
        <p:txBody>
          <a:bodyPr wrap="none" rtlCol="1">
            <a:spAutoFit/>
          </a:bodyPr>
          <a:lstStyle/>
          <a:p>
            <a:r>
              <a:rPr lang="he-IL" b="1" dirty="0">
                <a:solidFill>
                  <a:srgbClr val="00B050"/>
                </a:solidFill>
              </a:rPr>
              <a:t>&gt;</a:t>
            </a:r>
          </a:p>
        </p:txBody>
      </p:sp>
    </p:spTree>
    <p:extLst>
      <p:ext uri="{BB962C8B-B14F-4D97-AF65-F5344CB8AC3E}">
        <p14:creationId xmlns:p14="http://schemas.microsoft.com/office/powerpoint/2010/main" val="220718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תרשים 22"/>
          <p:cNvGraphicFramePr/>
          <p:nvPr>
            <p:extLst>
              <p:ext uri="{D42A27DB-BD31-4B8C-83A1-F6EECF244321}">
                <p14:modId xmlns:p14="http://schemas.microsoft.com/office/powerpoint/2010/main" val="997561019"/>
              </p:ext>
            </p:extLst>
          </p:nvPr>
        </p:nvGraphicFramePr>
        <p:xfrm>
          <a:off x="191344" y="1431271"/>
          <a:ext cx="12000656" cy="500645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fld id="{743024FB-11C4-4495-9943-FEF10CF92675}" type="slidenum">
              <a:rPr lang="he-IL" smtClean="0"/>
              <a:pPr/>
              <a:t>26</a:t>
            </a:fld>
            <a:endParaRPr lang="he-IL" dirty="0"/>
          </a:p>
        </p:txBody>
      </p:sp>
      <p:sp>
        <p:nvSpPr>
          <p:cNvPr id="13" name="Rectangle 13"/>
          <p:cNvSpPr/>
          <p:nvPr/>
        </p:nvSpPr>
        <p:spPr>
          <a:xfrm>
            <a:off x="4343128" y="6465304"/>
            <a:ext cx="7848872" cy="261610"/>
          </a:xfrm>
          <a:prstGeom prst="rect">
            <a:avLst/>
          </a:prstGeom>
        </p:spPr>
        <p:txBody>
          <a:bodyPr wrap="square">
            <a:spAutoFit/>
          </a:bodyPr>
          <a:lstStyle/>
          <a:p>
            <a:pPr algn="r" rtl="1"/>
            <a:r>
              <a:rPr lang="he-IL" sz="1100" i="1" dirty="0">
                <a:solidFill>
                  <a:schemeClr val="tx1">
                    <a:lumMod val="50000"/>
                    <a:lumOff val="50000"/>
                  </a:schemeClr>
                </a:solidFill>
                <a:ea typeface="Calibri" panose="020F0502020204030204" pitchFamily="34" charset="0"/>
              </a:rPr>
              <a:t>מדוע לא אהבת את הסרטון? (רק מי שסימן תשובות 1 ו-2 בסקאלת מידת אהדה לסרטון) </a:t>
            </a:r>
            <a:endParaRPr lang="en-GB" sz="1100" i="1" dirty="0">
              <a:solidFill>
                <a:schemeClr val="tx1">
                  <a:lumMod val="50000"/>
                  <a:lumOff val="50000"/>
                </a:schemeClr>
              </a:solidFill>
            </a:endParaRPr>
          </a:p>
        </p:txBody>
      </p:sp>
      <p:sp>
        <p:nvSpPr>
          <p:cNvPr id="7" name="Title 1"/>
          <p:cNvSpPr>
            <a:spLocks noGrp="1"/>
          </p:cNvSpPr>
          <p:nvPr>
            <p:ph type="title"/>
          </p:nvPr>
        </p:nvSpPr>
        <p:spPr>
          <a:xfrm>
            <a:off x="191344" y="64810"/>
            <a:ext cx="11983267" cy="908720"/>
          </a:xfrm>
        </p:spPr>
        <p:txBody>
          <a:bodyPr/>
          <a:lstStyle/>
          <a:p>
            <a:r>
              <a:rPr lang="he-IL" u="sng" dirty="0">
                <a:solidFill>
                  <a:srgbClr val="673F4A"/>
                </a:solidFill>
              </a:rPr>
              <a:t>סיבות אי אהדה לסרטונים</a:t>
            </a:r>
            <a:r>
              <a:rPr lang="he-IL" dirty="0">
                <a:solidFill>
                  <a:srgbClr val="673F4A"/>
                </a:solidFill>
              </a:rPr>
              <a:t> – התייחסות שלילית כלשהי לאירוע המתואר בסרטון נתפס כסיבה המרכזית לאי אהדתו, סיבה זו צוינה יותר בקרב הנחשפים לסרטון ההתנתקות. הנחשפים לסרטוני ביקור סאדאת ומלחמת יום כיפור ציינו יותר כי הסרטונים מיושנים/לא רלוונטים.</a:t>
            </a:r>
            <a:endParaRPr lang="he-IL" sz="1800" dirty="0">
              <a:solidFill>
                <a:srgbClr val="673F4A"/>
              </a:solidFill>
            </a:endParaRPr>
          </a:p>
        </p:txBody>
      </p:sp>
      <p:grpSp>
        <p:nvGrpSpPr>
          <p:cNvPr id="24" name="קבוצה 4">
            <a:extLst>
              <a:ext uri="{FF2B5EF4-FFF2-40B4-BE49-F238E27FC236}">
                <a16:creationId xmlns:a16="http://schemas.microsoft.com/office/drawing/2014/main" id="{B1BE4B00-511A-468E-8C3A-CB49E791866C}"/>
              </a:ext>
            </a:extLst>
          </p:cNvPr>
          <p:cNvGrpSpPr/>
          <p:nvPr/>
        </p:nvGrpSpPr>
        <p:grpSpPr>
          <a:xfrm>
            <a:off x="2846762" y="6202314"/>
            <a:ext cx="2505630" cy="369768"/>
            <a:chOff x="1322762" y="6202314"/>
            <a:chExt cx="2505630" cy="369768"/>
          </a:xfrm>
        </p:grpSpPr>
        <p:sp>
          <p:nvSpPr>
            <p:cNvPr id="27" name="מלבן 2">
              <a:extLst>
                <a:ext uri="{FF2B5EF4-FFF2-40B4-BE49-F238E27FC236}">
                  <a16:creationId xmlns:a16="http://schemas.microsoft.com/office/drawing/2014/main" id="{24E44DB7-C037-4853-8F74-D5D79D143100}"/>
                </a:ext>
              </a:extLst>
            </p:cNvPr>
            <p:cNvSpPr/>
            <p:nvPr/>
          </p:nvSpPr>
          <p:spPr>
            <a:xfrm>
              <a:off x="1322762" y="6231869"/>
              <a:ext cx="2505630" cy="30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8" name="Picture 20" descr="logo_gr_">
              <a:extLst>
                <a:ext uri="{FF2B5EF4-FFF2-40B4-BE49-F238E27FC236}">
                  <a16:creationId xmlns:a16="http://schemas.microsoft.com/office/drawing/2014/main" id="{1F664154-9E0C-43DD-82FA-6FD1EE58CC19}"/>
                </a:ext>
              </a:extLst>
            </p:cNvPr>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368592" y="6263082"/>
              <a:ext cx="1156847" cy="309000"/>
            </a:xfrm>
            <a:prstGeom prst="rect">
              <a:avLst/>
            </a:prstGeom>
            <a:solidFill>
              <a:schemeClr val="bg1"/>
            </a:solidFill>
            <a:ln w="9525">
              <a:noFill/>
              <a:miter lim="800000"/>
              <a:headEnd/>
              <a:tailEnd/>
            </a:ln>
          </p:spPr>
        </p:pic>
        <p:pic>
          <p:nvPicPr>
            <p:cNvPr id="29" name="Picture 4" descr="https://upload.wikimedia.org/wikipedia/he/thumb/3/36/Lapam.svg/210px-Lapam.svg.png">
              <a:extLst>
                <a:ext uri="{FF2B5EF4-FFF2-40B4-BE49-F238E27FC236}">
                  <a16:creationId xmlns:a16="http://schemas.microsoft.com/office/drawing/2014/main" id="{BF666C04-5D15-49FD-8EBB-D39C504DDC8A}"/>
                </a:ext>
              </a:extLst>
            </p:cNvPr>
            <p:cNvPicPr>
              <a:picLocks noChangeAspect="1" noChangeArrowheads="1"/>
            </p:cNvPicPr>
            <p:nvPr/>
          </p:nvPicPr>
          <p:blipFill>
            <a:blip r:embed="rId4" cstate="print"/>
            <a:srcRect/>
            <a:stretch>
              <a:fillRect/>
            </a:stretch>
          </p:blipFill>
          <p:spPr bwMode="auto">
            <a:xfrm>
              <a:off x="2623689" y="6202314"/>
              <a:ext cx="1193562" cy="324000"/>
            </a:xfrm>
            <a:prstGeom prst="rect">
              <a:avLst/>
            </a:prstGeom>
            <a:solidFill>
              <a:schemeClr val="bg1"/>
            </a:solidFill>
          </p:spPr>
        </p:pic>
      </p:grpSp>
      <p:sp>
        <p:nvSpPr>
          <p:cNvPr id="20" name="מלבן 13">
            <a:extLst>
              <a:ext uri="{FF2B5EF4-FFF2-40B4-BE49-F238E27FC236}">
                <a16:creationId xmlns:a16="http://schemas.microsoft.com/office/drawing/2014/main" id="{E1D282CD-866C-4D58-86A0-1A4BB73BD890}"/>
              </a:ext>
            </a:extLst>
          </p:cNvPr>
          <p:cNvSpPr/>
          <p:nvPr/>
        </p:nvSpPr>
        <p:spPr>
          <a:xfrm>
            <a:off x="9923566" y="6018902"/>
            <a:ext cx="2228600" cy="351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TextBox 20">
            <a:extLst>
              <a:ext uri="{FF2B5EF4-FFF2-40B4-BE49-F238E27FC236}">
                <a16:creationId xmlns:a16="http://schemas.microsoft.com/office/drawing/2014/main" id="{DB115D2D-C2AD-442E-AEEA-322EB6D344FB}"/>
              </a:ext>
            </a:extLst>
          </p:cNvPr>
          <p:cNvSpPr txBox="1"/>
          <p:nvPr/>
        </p:nvSpPr>
        <p:spPr>
          <a:xfrm>
            <a:off x="9768408" y="6055965"/>
            <a:ext cx="1967351" cy="276999"/>
          </a:xfrm>
          <a:prstGeom prst="rect">
            <a:avLst/>
          </a:prstGeom>
          <a:noFill/>
        </p:spPr>
        <p:txBody>
          <a:bodyPr wrap="square" rtlCol="1">
            <a:spAutoFit/>
          </a:bodyPr>
          <a:lstStyle/>
          <a:p>
            <a:pPr algn="ctr" rtl="1"/>
            <a:r>
              <a:rPr lang="he-IL" sz="1200" b="1" dirty="0">
                <a:solidFill>
                  <a:schemeClr val="tx1">
                    <a:lumMod val="65000"/>
                    <a:lumOff val="35000"/>
                  </a:schemeClr>
                </a:solidFill>
              </a:rPr>
              <a:t>93- לא אהבו את הסרטונים</a:t>
            </a:r>
          </a:p>
        </p:txBody>
      </p:sp>
      <p:pic>
        <p:nvPicPr>
          <p:cNvPr id="22" name="תמונה 15">
            <a:extLst>
              <a:ext uri="{FF2B5EF4-FFF2-40B4-BE49-F238E27FC236}">
                <a16:creationId xmlns:a16="http://schemas.microsoft.com/office/drawing/2014/main" id="{8CD1918F-017F-40B6-A24F-7A7866A34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25594" y="6018902"/>
            <a:ext cx="351124" cy="351124"/>
          </a:xfrm>
          <a:prstGeom prst="rect">
            <a:avLst/>
          </a:prstGeom>
        </p:spPr>
      </p:pic>
      <p:sp>
        <p:nvSpPr>
          <p:cNvPr id="5" name="Speech Bubble: Rectangle with Corners Rounded 4">
            <a:extLst>
              <a:ext uri="{FF2B5EF4-FFF2-40B4-BE49-F238E27FC236}">
                <a16:creationId xmlns:a16="http://schemas.microsoft.com/office/drawing/2014/main" id="{32781313-4717-4A32-8F9F-D88DE2976601}"/>
              </a:ext>
            </a:extLst>
          </p:cNvPr>
          <p:cNvSpPr/>
          <p:nvPr/>
        </p:nvSpPr>
        <p:spPr>
          <a:xfrm>
            <a:off x="1703512" y="1700808"/>
            <a:ext cx="1296144" cy="763101"/>
          </a:xfrm>
          <a:prstGeom prst="wedgeRoundRectCallout">
            <a:avLst>
              <a:gd name="adj1" fmla="val -38095"/>
              <a:gd name="adj2" fmla="val 81621"/>
              <a:gd name="adj3" fmla="val 16667"/>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srgbClr val="0070C0"/>
                </a:solidFill>
              </a:rPr>
              <a:t>ייצוג יתר לסרטון ההתנתקות</a:t>
            </a:r>
          </a:p>
        </p:txBody>
      </p:sp>
      <p:sp>
        <p:nvSpPr>
          <p:cNvPr id="16" name="Speech Bubble: Rectangle with Corners Rounded 15">
            <a:extLst>
              <a:ext uri="{FF2B5EF4-FFF2-40B4-BE49-F238E27FC236}">
                <a16:creationId xmlns:a16="http://schemas.microsoft.com/office/drawing/2014/main" id="{40C0F8FC-04C0-4D2F-9A14-70753E80664B}"/>
              </a:ext>
            </a:extLst>
          </p:cNvPr>
          <p:cNvSpPr/>
          <p:nvPr/>
        </p:nvSpPr>
        <p:spPr>
          <a:xfrm>
            <a:off x="8904312" y="2892186"/>
            <a:ext cx="1440155" cy="763101"/>
          </a:xfrm>
          <a:prstGeom prst="wedgeRoundRectCallout">
            <a:avLst>
              <a:gd name="adj1" fmla="val -38095"/>
              <a:gd name="adj2" fmla="val 81621"/>
              <a:gd name="adj3" fmla="val 16667"/>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1200" dirty="0">
                <a:solidFill>
                  <a:srgbClr val="0070C0"/>
                </a:solidFill>
              </a:rPr>
              <a:t>ייצוג יתר לסרטונים:</a:t>
            </a:r>
          </a:p>
          <a:p>
            <a:pPr marL="171450" indent="-171450" algn="r" rtl="1">
              <a:buFont typeface="Arial" panose="020B0604020202020204" pitchFamily="34" charset="0"/>
              <a:buChar char="•"/>
            </a:pPr>
            <a:r>
              <a:rPr lang="he-IL" sz="1200" dirty="0">
                <a:solidFill>
                  <a:srgbClr val="0070C0"/>
                </a:solidFill>
              </a:rPr>
              <a:t>ביקור סאדאת</a:t>
            </a:r>
          </a:p>
          <a:p>
            <a:pPr marL="171450" indent="-171450" algn="r" rtl="1">
              <a:buFont typeface="Arial" panose="020B0604020202020204" pitchFamily="34" charset="0"/>
              <a:buChar char="•"/>
            </a:pPr>
            <a:r>
              <a:rPr lang="he-IL" sz="1200" dirty="0">
                <a:solidFill>
                  <a:srgbClr val="0070C0"/>
                </a:solidFill>
              </a:rPr>
              <a:t>מלחמת יום כיפור</a:t>
            </a:r>
          </a:p>
        </p:txBody>
      </p:sp>
    </p:spTree>
    <p:extLst>
      <p:ext uri="{BB962C8B-B14F-4D97-AF65-F5344CB8AC3E}">
        <p14:creationId xmlns:p14="http://schemas.microsoft.com/office/powerpoint/2010/main" val="147563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p:nvPr/>
        </p:nvSpPr>
        <p:spPr>
          <a:xfrm>
            <a:off x="4312222" y="6472140"/>
            <a:ext cx="8028384" cy="261610"/>
          </a:xfrm>
          <a:prstGeom prst="rect">
            <a:avLst/>
          </a:prstGeom>
        </p:spPr>
        <p:txBody>
          <a:bodyPr wrap="square">
            <a:spAutoFit/>
          </a:bodyPr>
          <a:lstStyle/>
          <a:p>
            <a:pPr algn="r" rtl="1"/>
            <a:r>
              <a:rPr lang="he-IL" sz="1100" dirty="0">
                <a:solidFill>
                  <a:srgbClr val="000000">
                    <a:lumMod val="50000"/>
                    <a:lumOff val="50000"/>
                  </a:srgbClr>
                </a:solidFill>
                <a:ea typeface="Calibri" panose="020F0502020204030204" pitchFamily="34" charset="0"/>
              </a:rPr>
              <a:t>מה לדעתך היה המסר של סרטון זה על כנסת ישראל? מה לדעתך רצו לומר בו?</a:t>
            </a:r>
            <a:endParaRPr lang="en-GB" sz="1100" dirty="0">
              <a:solidFill>
                <a:srgbClr val="000000">
                  <a:lumMod val="50000"/>
                  <a:lumOff val="50000"/>
                </a:srgbClr>
              </a:solidFill>
            </a:endParaRPr>
          </a:p>
        </p:txBody>
      </p:sp>
      <p:sp>
        <p:nvSpPr>
          <p:cNvPr id="7" name="Title 1"/>
          <p:cNvSpPr>
            <a:spLocks noGrp="1"/>
          </p:cNvSpPr>
          <p:nvPr>
            <p:ph type="title"/>
          </p:nvPr>
        </p:nvSpPr>
        <p:spPr>
          <a:xfrm>
            <a:off x="203684" y="41099"/>
            <a:ext cx="12136922" cy="1080120"/>
          </a:xfrm>
          <a:noFill/>
        </p:spPr>
        <p:txBody>
          <a:bodyPr/>
          <a:lstStyle/>
          <a:p>
            <a:r>
              <a:rPr lang="he-IL" u="sng" dirty="0">
                <a:solidFill>
                  <a:srgbClr val="673F4A"/>
                </a:solidFill>
              </a:rPr>
              <a:t>הבנת המסר</a:t>
            </a:r>
            <a:r>
              <a:rPr lang="he-IL" dirty="0">
                <a:solidFill>
                  <a:srgbClr val="673F4A"/>
                </a:solidFill>
              </a:rPr>
              <a:t> – המסר המרכזי שצויין בשיעורים הגבוהים ביותר מתייחס לסלוגן הסרטון. הצופים בסרטון ההתנתקות ציינו יותר שהמסר קשור לדמוקרטיה, ואילו הצופים בסרטון העוסק בביקור סאדאת ציינו יותר כי המסר הינו חשיבות והשפעת הכנסת ומעט יותר להראות את החלטות ומעורבות הכנסת.</a:t>
            </a:r>
            <a:endParaRPr lang="he-IL" sz="1400" b="0" dirty="0">
              <a:solidFill>
                <a:srgbClr val="673F4A"/>
              </a:solidFill>
            </a:endParaRPr>
          </a:p>
        </p:txBody>
      </p:sp>
      <p:sp>
        <p:nvSpPr>
          <p:cNvPr id="22" name="Slide Number Placeholder 3"/>
          <p:cNvSpPr>
            <a:spLocks noGrp="1"/>
          </p:cNvSpPr>
          <p:nvPr>
            <p:ph type="sldNum" sz="quarter" idx="10"/>
          </p:nvPr>
        </p:nvSpPr>
        <p:spPr>
          <a:xfrm>
            <a:off x="0" y="0"/>
            <a:ext cx="407368" cy="365125"/>
          </a:xfrm>
        </p:spPr>
        <p:txBody>
          <a:bodyPr/>
          <a:lstStyle/>
          <a:p>
            <a:r>
              <a:rPr lang="he-IL" dirty="0"/>
              <a:t>14</a:t>
            </a:r>
          </a:p>
        </p:txBody>
      </p:sp>
      <p:graphicFrame>
        <p:nvGraphicFramePr>
          <p:cNvPr id="8" name="Chart 7"/>
          <p:cNvGraphicFramePr/>
          <p:nvPr>
            <p:extLst>
              <p:ext uri="{D42A27DB-BD31-4B8C-83A1-F6EECF244321}">
                <p14:modId xmlns:p14="http://schemas.microsoft.com/office/powerpoint/2010/main" val="2654742425"/>
              </p:ext>
            </p:extLst>
          </p:nvPr>
        </p:nvGraphicFramePr>
        <p:xfrm>
          <a:off x="-130856" y="1484784"/>
          <a:ext cx="11771472" cy="4858971"/>
        </p:xfrm>
        <a:graphic>
          <a:graphicData uri="http://schemas.openxmlformats.org/drawingml/2006/chart">
            <c:chart xmlns:c="http://schemas.openxmlformats.org/drawingml/2006/chart" xmlns:r="http://schemas.openxmlformats.org/officeDocument/2006/relationships" r:id="rId2"/>
          </a:graphicData>
        </a:graphic>
      </p:graphicFrame>
      <p:sp>
        <p:nvSpPr>
          <p:cNvPr id="29" name="Oval 28">
            <a:extLst>
              <a:ext uri="{FF2B5EF4-FFF2-40B4-BE49-F238E27FC236}">
                <a16:creationId xmlns:a16="http://schemas.microsoft.com/office/drawing/2014/main" id="{F28D1F0A-FA50-4EF2-84DA-CB07BA9E9DBA}"/>
              </a:ext>
            </a:extLst>
          </p:cNvPr>
          <p:cNvSpPr/>
          <p:nvPr/>
        </p:nvSpPr>
        <p:spPr>
          <a:xfrm>
            <a:off x="7078474" y="1929196"/>
            <a:ext cx="432048" cy="276999"/>
          </a:xfrm>
          <a:prstGeom prst="ellipse">
            <a:avLst/>
          </a:prstGeom>
          <a:noFill/>
          <a:ln w="3175">
            <a:solidFill>
              <a:srgbClr val="673F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latin typeface="Calibri"/>
              <a:cs typeface="Arial" panose="020B0604020202020204" pitchFamily="34" charset="0"/>
            </a:endParaRPr>
          </a:p>
        </p:txBody>
      </p:sp>
      <p:sp>
        <p:nvSpPr>
          <p:cNvPr id="15" name="Oval 14">
            <a:extLst>
              <a:ext uri="{FF2B5EF4-FFF2-40B4-BE49-F238E27FC236}">
                <a16:creationId xmlns:a16="http://schemas.microsoft.com/office/drawing/2014/main" id="{BCE632B9-117E-48F8-8359-9DDEA01F7CF5}"/>
              </a:ext>
            </a:extLst>
          </p:cNvPr>
          <p:cNvSpPr/>
          <p:nvPr/>
        </p:nvSpPr>
        <p:spPr>
          <a:xfrm>
            <a:off x="6694061" y="2878160"/>
            <a:ext cx="432048" cy="276999"/>
          </a:xfrm>
          <a:prstGeom prst="ellipse">
            <a:avLst/>
          </a:prstGeom>
          <a:noFill/>
          <a:ln w="3175">
            <a:solidFill>
              <a:srgbClr val="13258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latin typeface="Calibri"/>
              <a:cs typeface="Arial" panose="020B0604020202020204" pitchFamily="34" charset="0"/>
            </a:endParaRPr>
          </a:p>
        </p:txBody>
      </p:sp>
      <p:sp>
        <p:nvSpPr>
          <p:cNvPr id="9" name="Oval 8">
            <a:extLst>
              <a:ext uri="{FF2B5EF4-FFF2-40B4-BE49-F238E27FC236}">
                <a16:creationId xmlns:a16="http://schemas.microsoft.com/office/drawing/2014/main" id="{6E4D97AA-AEA5-4CB2-87B9-B5A33C7AC89A}"/>
              </a:ext>
            </a:extLst>
          </p:cNvPr>
          <p:cNvSpPr/>
          <p:nvPr/>
        </p:nvSpPr>
        <p:spPr>
          <a:xfrm>
            <a:off x="11857016" y="6101529"/>
            <a:ext cx="347784" cy="221545"/>
          </a:xfrm>
          <a:prstGeom prst="ellipse">
            <a:avLst/>
          </a:prstGeom>
          <a:no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B050"/>
              </a:solidFill>
            </a:endParaRPr>
          </a:p>
        </p:txBody>
      </p:sp>
      <p:sp>
        <p:nvSpPr>
          <p:cNvPr id="10" name="TextBox 9">
            <a:extLst>
              <a:ext uri="{FF2B5EF4-FFF2-40B4-BE49-F238E27FC236}">
                <a16:creationId xmlns:a16="http://schemas.microsoft.com/office/drawing/2014/main" id="{64AB7030-EBFA-4598-A38E-046DE4820E43}"/>
              </a:ext>
            </a:extLst>
          </p:cNvPr>
          <p:cNvSpPr txBox="1"/>
          <p:nvPr/>
        </p:nvSpPr>
        <p:spPr>
          <a:xfrm>
            <a:off x="9120712" y="6073801"/>
            <a:ext cx="3167976" cy="276999"/>
          </a:xfrm>
          <a:prstGeom prst="rect">
            <a:avLst/>
          </a:prstGeom>
          <a:noFill/>
        </p:spPr>
        <p:txBody>
          <a:bodyPr wrap="square" rtlCol="1">
            <a:spAutoFit/>
          </a:bodyPr>
          <a:lstStyle/>
          <a:p>
            <a:pPr lvl="1" algn="just" rtl="1"/>
            <a:r>
              <a:rPr lang="he-IL" sz="1200" dirty="0">
                <a:solidFill>
                  <a:schemeClr val="bg1">
                    <a:lumMod val="50000"/>
                  </a:schemeClr>
                </a:solidFill>
              </a:rPr>
              <a:t>= הבדל משני הסרטונים</a:t>
            </a:r>
          </a:p>
        </p:txBody>
      </p:sp>
      <p:sp>
        <p:nvSpPr>
          <p:cNvPr id="11" name="Oval 10">
            <a:extLst>
              <a:ext uri="{FF2B5EF4-FFF2-40B4-BE49-F238E27FC236}">
                <a16:creationId xmlns:a16="http://schemas.microsoft.com/office/drawing/2014/main" id="{9E9C4ACF-5A6E-4E32-A951-4F56E1AC3BC5}"/>
              </a:ext>
            </a:extLst>
          </p:cNvPr>
          <p:cNvSpPr/>
          <p:nvPr/>
        </p:nvSpPr>
        <p:spPr>
          <a:xfrm>
            <a:off x="8040216" y="1772816"/>
            <a:ext cx="432048" cy="276999"/>
          </a:xfrm>
          <a:prstGeom prst="ellipse">
            <a:avLst/>
          </a:prstGeom>
          <a:noFill/>
          <a:ln w="3175">
            <a:solidFill>
              <a:srgbClr val="13258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latin typeface="Calibri"/>
              <a:cs typeface="Arial" panose="020B0604020202020204" pitchFamily="34" charset="0"/>
            </a:endParaRPr>
          </a:p>
        </p:txBody>
      </p:sp>
      <p:sp>
        <p:nvSpPr>
          <p:cNvPr id="12" name="Oval 11">
            <a:extLst>
              <a:ext uri="{FF2B5EF4-FFF2-40B4-BE49-F238E27FC236}">
                <a16:creationId xmlns:a16="http://schemas.microsoft.com/office/drawing/2014/main" id="{BA49DCD0-E463-4D83-9524-90588A7D489A}"/>
              </a:ext>
            </a:extLst>
          </p:cNvPr>
          <p:cNvSpPr/>
          <p:nvPr/>
        </p:nvSpPr>
        <p:spPr>
          <a:xfrm>
            <a:off x="9831357" y="6109901"/>
            <a:ext cx="347784" cy="221545"/>
          </a:xfrm>
          <a:prstGeom prst="ellipse">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B050"/>
              </a:solidFill>
            </a:endParaRPr>
          </a:p>
        </p:txBody>
      </p:sp>
      <p:sp>
        <p:nvSpPr>
          <p:cNvPr id="13" name="TextBox 12">
            <a:extLst>
              <a:ext uri="{FF2B5EF4-FFF2-40B4-BE49-F238E27FC236}">
                <a16:creationId xmlns:a16="http://schemas.microsoft.com/office/drawing/2014/main" id="{0229A4D2-B07B-43A2-BE64-079DE5E7C254}"/>
              </a:ext>
            </a:extLst>
          </p:cNvPr>
          <p:cNvSpPr txBox="1"/>
          <p:nvPr/>
        </p:nvSpPr>
        <p:spPr>
          <a:xfrm>
            <a:off x="7095053" y="6082173"/>
            <a:ext cx="3167976" cy="276999"/>
          </a:xfrm>
          <a:prstGeom prst="rect">
            <a:avLst/>
          </a:prstGeom>
          <a:noFill/>
        </p:spPr>
        <p:txBody>
          <a:bodyPr wrap="square" rtlCol="1">
            <a:spAutoFit/>
          </a:bodyPr>
          <a:lstStyle/>
          <a:p>
            <a:pPr lvl="1" algn="just" rtl="1"/>
            <a:r>
              <a:rPr lang="he-IL" sz="1200" dirty="0">
                <a:solidFill>
                  <a:schemeClr val="bg1">
                    <a:lumMod val="50000"/>
                  </a:schemeClr>
                </a:solidFill>
              </a:rPr>
              <a:t>= הבדל מאחד הסרטונים</a:t>
            </a:r>
          </a:p>
        </p:txBody>
      </p:sp>
      <p:sp>
        <p:nvSpPr>
          <p:cNvPr id="17" name="Oval 16">
            <a:extLst>
              <a:ext uri="{FF2B5EF4-FFF2-40B4-BE49-F238E27FC236}">
                <a16:creationId xmlns:a16="http://schemas.microsoft.com/office/drawing/2014/main" id="{06CB1E55-4737-4971-B838-B66CC54A6020}"/>
              </a:ext>
            </a:extLst>
          </p:cNvPr>
          <p:cNvSpPr/>
          <p:nvPr/>
        </p:nvSpPr>
        <p:spPr>
          <a:xfrm>
            <a:off x="6862450" y="2324754"/>
            <a:ext cx="432048" cy="276999"/>
          </a:xfrm>
          <a:prstGeom prst="ellipse">
            <a:avLst/>
          </a:prstGeom>
          <a:noFill/>
          <a:ln w="3175">
            <a:solidFill>
              <a:srgbClr val="673F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latin typeface="Calibri"/>
              <a:cs typeface="Arial" panose="020B0604020202020204" pitchFamily="34" charset="0"/>
            </a:endParaRPr>
          </a:p>
        </p:txBody>
      </p:sp>
      <p:sp>
        <p:nvSpPr>
          <p:cNvPr id="18" name="Oval 17">
            <a:extLst>
              <a:ext uri="{FF2B5EF4-FFF2-40B4-BE49-F238E27FC236}">
                <a16:creationId xmlns:a16="http://schemas.microsoft.com/office/drawing/2014/main" id="{69127080-D833-4844-B539-EF07C5CD8628}"/>
              </a:ext>
            </a:extLst>
          </p:cNvPr>
          <p:cNvSpPr/>
          <p:nvPr/>
        </p:nvSpPr>
        <p:spPr>
          <a:xfrm>
            <a:off x="5657346" y="3090168"/>
            <a:ext cx="432048" cy="276999"/>
          </a:xfrm>
          <a:prstGeom prst="ellipse">
            <a:avLst/>
          </a:prstGeom>
          <a:noFill/>
          <a:ln w="3175">
            <a:solidFill>
              <a:srgbClr val="673F4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latin typeface="Calibri"/>
              <a:cs typeface="Arial" panose="020B0604020202020204" pitchFamily="34" charset="0"/>
            </a:endParaRPr>
          </a:p>
        </p:txBody>
      </p:sp>
      <p:sp>
        <p:nvSpPr>
          <p:cNvPr id="19" name="Oval 18">
            <a:extLst>
              <a:ext uri="{FF2B5EF4-FFF2-40B4-BE49-F238E27FC236}">
                <a16:creationId xmlns:a16="http://schemas.microsoft.com/office/drawing/2014/main" id="{5D4BA164-6391-4E55-BE72-787FE90FAE02}"/>
              </a:ext>
            </a:extLst>
          </p:cNvPr>
          <p:cNvSpPr/>
          <p:nvPr/>
        </p:nvSpPr>
        <p:spPr>
          <a:xfrm>
            <a:off x="5538096" y="5078212"/>
            <a:ext cx="432808" cy="276999"/>
          </a:xfrm>
          <a:prstGeom prst="ellipse">
            <a:avLst/>
          </a:prstGeom>
          <a:noFill/>
          <a:ln w="3175">
            <a:solidFill>
              <a:srgbClr val="23675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latin typeface="Calibri"/>
              <a:cs typeface="Arial" panose="020B0604020202020204" pitchFamily="34" charset="0"/>
            </a:endParaRPr>
          </a:p>
        </p:txBody>
      </p:sp>
      <p:sp>
        <p:nvSpPr>
          <p:cNvPr id="20" name="Oval 19">
            <a:extLst>
              <a:ext uri="{FF2B5EF4-FFF2-40B4-BE49-F238E27FC236}">
                <a16:creationId xmlns:a16="http://schemas.microsoft.com/office/drawing/2014/main" id="{F11A0840-2E6C-4E02-A6F9-63945C292CC9}"/>
              </a:ext>
            </a:extLst>
          </p:cNvPr>
          <p:cNvSpPr/>
          <p:nvPr/>
        </p:nvSpPr>
        <p:spPr>
          <a:xfrm>
            <a:off x="5538856" y="5216712"/>
            <a:ext cx="432808" cy="259840"/>
          </a:xfrm>
          <a:prstGeom prst="ellipse">
            <a:avLst/>
          </a:prstGeom>
          <a:noFill/>
          <a:ln w="3175">
            <a:solidFill>
              <a:srgbClr val="13258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latin typeface="Calibri"/>
              <a:cs typeface="Arial" panose="020B0604020202020204" pitchFamily="34" charset="0"/>
            </a:endParaRPr>
          </a:p>
        </p:txBody>
      </p:sp>
    </p:spTree>
    <p:extLst>
      <p:ext uri="{BB962C8B-B14F-4D97-AF65-F5344CB8AC3E}">
        <p14:creationId xmlns:p14="http://schemas.microsoft.com/office/powerpoint/2010/main" val="4099996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p:nvPr/>
        </p:nvSpPr>
        <p:spPr>
          <a:xfrm>
            <a:off x="4358002" y="6479758"/>
            <a:ext cx="8028384" cy="261610"/>
          </a:xfrm>
          <a:prstGeom prst="rect">
            <a:avLst/>
          </a:prstGeom>
        </p:spPr>
        <p:txBody>
          <a:bodyPr wrap="square">
            <a:spAutoFit/>
          </a:bodyPr>
          <a:lstStyle/>
          <a:p>
            <a:pPr algn="r" rtl="1"/>
            <a:r>
              <a:rPr lang="he-IL" sz="1100" dirty="0">
                <a:solidFill>
                  <a:srgbClr val="000000">
                    <a:lumMod val="50000"/>
                    <a:lumOff val="50000"/>
                  </a:srgbClr>
                </a:solidFill>
                <a:ea typeface="Calibri" panose="020F0502020204030204" pitchFamily="34" charset="0"/>
              </a:rPr>
              <a:t>האם סרטון זה משפיע על עמדתך לגבי כנסת ישראל?</a:t>
            </a:r>
            <a:endParaRPr lang="en-GB" sz="1100" dirty="0">
              <a:solidFill>
                <a:srgbClr val="000000">
                  <a:lumMod val="50000"/>
                  <a:lumOff val="50000"/>
                </a:srgbClr>
              </a:solidFill>
            </a:endParaRPr>
          </a:p>
        </p:txBody>
      </p:sp>
      <p:sp>
        <p:nvSpPr>
          <p:cNvPr id="7" name="Title 1"/>
          <p:cNvSpPr>
            <a:spLocks noGrp="1"/>
          </p:cNvSpPr>
          <p:nvPr>
            <p:ph type="title"/>
          </p:nvPr>
        </p:nvSpPr>
        <p:spPr>
          <a:xfrm>
            <a:off x="263352" y="39293"/>
            <a:ext cx="12079813" cy="998642"/>
          </a:xfrm>
          <a:noFill/>
        </p:spPr>
        <p:txBody>
          <a:bodyPr/>
          <a:lstStyle/>
          <a:p>
            <a:r>
              <a:rPr lang="he-IL" u="sng" dirty="0">
                <a:solidFill>
                  <a:srgbClr val="673F4A"/>
                </a:solidFill>
              </a:rPr>
              <a:t>תפיסת שינוי עמדות</a:t>
            </a:r>
            <a:r>
              <a:rPr lang="he-IL" dirty="0">
                <a:solidFill>
                  <a:srgbClr val="673F4A"/>
                </a:solidFill>
              </a:rPr>
              <a:t> – 16% שינו עמדות לחיוב בעקבות הסרטונים. הסרטון העוסק בביקור סאדאת שינה עמדות לחיוב מעט יותר מסרטון ההתנתקות. בנוסף, סרטון ההתנתקות שינה עמדות לשלילה באופן חזק יותר משני הסרטונים האחרים. </a:t>
            </a:r>
            <a:endParaRPr lang="he-IL" sz="1800" b="0" strike="sngStrike" dirty="0">
              <a:solidFill>
                <a:srgbClr val="673F4A"/>
              </a:solidFill>
            </a:endParaRPr>
          </a:p>
        </p:txBody>
      </p:sp>
      <p:sp>
        <p:nvSpPr>
          <p:cNvPr id="22" name="Slide Number Placeholder 3"/>
          <p:cNvSpPr>
            <a:spLocks noGrp="1"/>
          </p:cNvSpPr>
          <p:nvPr>
            <p:ph type="sldNum" sz="quarter" idx="10"/>
          </p:nvPr>
        </p:nvSpPr>
        <p:spPr>
          <a:xfrm>
            <a:off x="-2480" y="0"/>
            <a:ext cx="409848" cy="365125"/>
          </a:xfrm>
        </p:spPr>
        <p:txBody>
          <a:bodyPr/>
          <a:lstStyle/>
          <a:p>
            <a:r>
              <a:rPr lang="he-IL" dirty="0"/>
              <a:t>14</a:t>
            </a:r>
          </a:p>
        </p:txBody>
      </p:sp>
      <p:graphicFrame>
        <p:nvGraphicFramePr>
          <p:cNvPr id="8" name="Chart 7"/>
          <p:cNvGraphicFramePr/>
          <p:nvPr>
            <p:extLst>
              <p:ext uri="{D42A27DB-BD31-4B8C-83A1-F6EECF244321}">
                <p14:modId xmlns:p14="http://schemas.microsoft.com/office/powerpoint/2010/main" val="2820274538"/>
              </p:ext>
            </p:extLst>
          </p:nvPr>
        </p:nvGraphicFramePr>
        <p:xfrm>
          <a:off x="1343472" y="802204"/>
          <a:ext cx="11449272" cy="498432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120336" y="1493069"/>
            <a:ext cx="1512168" cy="307777"/>
          </a:xfrm>
          <a:prstGeom prst="rect">
            <a:avLst/>
          </a:prstGeom>
          <a:noFill/>
        </p:spPr>
        <p:txBody>
          <a:bodyPr wrap="square" rtlCol="1">
            <a:spAutoFit/>
          </a:bodyPr>
          <a:lstStyle/>
          <a:p>
            <a:pPr algn="r" rtl="1"/>
            <a:r>
              <a:rPr lang="he-IL" sz="1400" b="1" dirty="0">
                <a:solidFill>
                  <a:srgbClr val="00B050"/>
                </a:solidFill>
              </a:rPr>
              <a:t>סה"כ שינוי חיובי:</a:t>
            </a:r>
          </a:p>
        </p:txBody>
      </p:sp>
      <p:sp>
        <p:nvSpPr>
          <p:cNvPr id="11" name="TextBox 10"/>
          <p:cNvSpPr txBox="1"/>
          <p:nvPr/>
        </p:nvSpPr>
        <p:spPr>
          <a:xfrm>
            <a:off x="5231904" y="1484784"/>
            <a:ext cx="563808" cy="307777"/>
          </a:xfrm>
          <a:prstGeom prst="rect">
            <a:avLst/>
          </a:prstGeom>
          <a:noFill/>
        </p:spPr>
        <p:txBody>
          <a:bodyPr wrap="square" rtlCol="1">
            <a:spAutoFit/>
          </a:bodyPr>
          <a:lstStyle/>
          <a:p>
            <a:pPr algn="ctr"/>
            <a:r>
              <a:rPr lang="en-US" sz="1400" b="1" dirty="0">
                <a:solidFill>
                  <a:srgbClr val="00B050"/>
                </a:solidFill>
              </a:rPr>
              <a:t>15</a:t>
            </a:r>
            <a:r>
              <a:rPr lang="he-IL" sz="1400" b="1" dirty="0">
                <a:solidFill>
                  <a:srgbClr val="00B050"/>
                </a:solidFill>
              </a:rPr>
              <a:t>%</a:t>
            </a:r>
          </a:p>
        </p:txBody>
      </p:sp>
      <p:sp>
        <p:nvSpPr>
          <p:cNvPr id="12" name="TextBox 11">
            <a:extLst>
              <a:ext uri="{FF2B5EF4-FFF2-40B4-BE49-F238E27FC236}">
                <a16:creationId xmlns:a16="http://schemas.microsoft.com/office/drawing/2014/main" id="{E4E69B39-0988-4E2F-8F06-7DA767B78E3A}"/>
              </a:ext>
            </a:extLst>
          </p:cNvPr>
          <p:cNvSpPr txBox="1"/>
          <p:nvPr/>
        </p:nvSpPr>
        <p:spPr>
          <a:xfrm>
            <a:off x="2626608" y="1484784"/>
            <a:ext cx="563808" cy="307777"/>
          </a:xfrm>
          <a:prstGeom prst="rect">
            <a:avLst/>
          </a:prstGeom>
          <a:noFill/>
        </p:spPr>
        <p:txBody>
          <a:bodyPr wrap="square" rtlCol="1">
            <a:spAutoFit/>
          </a:bodyPr>
          <a:lstStyle/>
          <a:p>
            <a:pPr algn="ctr"/>
            <a:r>
              <a:rPr lang="en-US" sz="1400" b="1" dirty="0">
                <a:solidFill>
                  <a:srgbClr val="00B050"/>
                </a:solidFill>
              </a:rPr>
              <a:t>20</a:t>
            </a:r>
            <a:r>
              <a:rPr lang="he-IL" sz="1400" b="1" dirty="0">
                <a:solidFill>
                  <a:srgbClr val="00B050"/>
                </a:solidFill>
              </a:rPr>
              <a:t>%</a:t>
            </a:r>
          </a:p>
        </p:txBody>
      </p:sp>
      <p:sp>
        <p:nvSpPr>
          <p:cNvPr id="14" name="TextBox 13">
            <a:extLst>
              <a:ext uri="{FF2B5EF4-FFF2-40B4-BE49-F238E27FC236}">
                <a16:creationId xmlns:a16="http://schemas.microsoft.com/office/drawing/2014/main" id="{4FD85E29-09D7-41F9-9DF9-323E17D8FC8F}"/>
              </a:ext>
            </a:extLst>
          </p:cNvPr>
          <p:cNvSpPr txBox="1"/>
          <p:nvPr/>
        </p:nvSpPr>
        <p:spPr>
          <a:xfrm>
            <a:off x="7837200" y="1484784"/>
            <a:ext cx="563808" cy="307777"/>
          </a:xfrm>
          <a:prstGeom prst="rect">
            <a:avLst/>
          </a:prstGeom>
          <a:noFill/>
        </p:spPr>
        <p:txBody>
          <a:bodyPr wrap="square" rtlCol="1">
            <a:spAutoFit/>
          </a:bodyPr>
          <a:lstStyle/>
          <a:p>
            <a:pPr algn="ctr"/>
            <a:r>
              <a:rPr lang="en-US" sz="1400" b="1" dirty="0">
                <a:solidFill>
                  <a:srgbClr val="00B050"/>
                </a:solidFill>
              </a:rPr>
              <a:t>13</a:t>
            </a:r>
            <a:r>
              <a:rPr lang="he-IL" sz="1400" b="1" dirty="0">
                <a:solidFill>
                  <a:srgbClr val="00B050"/>
                </a:solidFill>
              </a:rPr>
              <a:t>%</a:t>
            </a:r>
          </a:p>
        </p:txBody>
      </p:sp>
      <p:pic>
        <p:nvPicPr>
          <p:cNvPr id="15" name="Picture 14">
            <a:extLst>
              <a:ext uri="{FF2B5EF4-FFF2-40B4-BE49-F238E27FC236}">
                <a16:creationId xmlns:a16="http://schemas.microsoft.com/office/drawing/2014/main" id="{2EB025AB-1BD6-4F22-8F32-4663C34C5CB7}"/>
              </a:ext>
            </a:extLst>
          </p:cNvPr>
          <p:cNvPicPr>
            <a:picLocks noChangeAspect="1"/>
          </p:cNvPicPr>
          <p:nvPr/>
        </p:nvPicPr>
        <p:blipFill>
          <a:blip r:embed="rId3"/>
          <a:stretch>
            <a:fillRect/>
          </a:stretch>
        </p:blipFill>
        <p:spPr>
          <a:xfrm>
            <a:off x="2299427" y="5534423"/>
            <a:ext cx="1218169" cy="595209"/>
          </a:xfrm>
          <a:prstGeom prst="rect">
            <a:avLst/>
          </a:prstGeom>
        </p:spPr>
      </p:pic>
      <p:pic>
        <p:nvPicPr>
          <p:cNvPr id="16" name="Picture 15">
            <a:extLst>
              <a:ext uri="{FF2B5EF4-FFF2-40B4-BE49-F238E27FC236}">
                <a16:creationId xmlns:a16="http://schemas.microsoft.com/office/drawing/2014/main" id="{4A31D207-6AB2-451F-9A54-8A4A2ADC919D}"/>
              </a:ext>
            </a:extLst>
          </p:cNvPr>
          <p:cNvPicPr>
            <a:picLocks noChangeAspect="1"/>
          </p:cNvPicPr>
          <p:nvPr/>
        </p:nvPicPr>
        <p:blipFill>
          <a:blip r:embed="rId4"/>
          <a:stretch>
            <a:fillRect/>
          </a:stretch>
        </p:blipFill>
        <p:spPr>
          <a:xfrm>
            <a:off x="7497586" y="5561299"/>
            <a:ext cx="1216184" cy="574470"/>
          </a:xfrm>
          <a:prstGeom prst="rect">
            <a:avLst/>
          </a:prstGeom>
        </p:spPr>
      </p:pic>
      <p:pic>
        <p:nvPicPr>
          <p:cNvPr id="17" name="Picture 16">
            <a:extLst>
              <a:ext uri="{FF2B5EF4-FFF2-40B4-BE49-F238E27FC236}">
                <a16:creationId xmlns:a16="http://schemas.microsoft.com/office/drawing/2014/main" id="{5F4B0391-7ED8-4685-83E4-C745AC4B1678}"/>
              </a:ext>
            </a:extLst>
          </p:cNvPr>
          <p:cNvPicPr>
            <a:picLocks noChangeAspect="1"/>
          </p:cNvPicPr>
          <p:nvPr/>
        </p:nvPicPr>
        <p:blipFill>
          <a:blip r:embed="rId5"/>
          <a:stretch>
            <a:fillRect/>
          </a:stretch>
        </p:blipFill>
        <p:spPr>
          <a:xfrm>
            <a:off x="4900549" y="5561299"/>
            <a:ext cx="1226517" cy="604005"/>
          </a:xfrm>
          <a:prstGeom prst="rect">
            <a:avLst/>
          </a:prstGeom>
        </p:spPr>
      </p:pic>
      <p:sp>
        <p:nvSpPr>
          <p:cNvPr id="18" name="TextBox 17">
            <a:extLst>
              <a:ext uri="{FF2B5EF4-FFF2-40B4-BE49-F238E27FC236}">
                <a16:creationId xmlns:a16="http://schemas.microsoft.com/office/drawing/2014/main" id="{2E3A6531-DEE2-408D-AA09-F9A9E7A61AAC}"/>
              </a:ext>
            </a:extLst>
          </p:cNvPr>
          <p:cNvSpPr txBox="1"/>
          <p:nvPr/>
        </p:nvSpPr>
        <p:spPr>
          <a:xfrm>
            <a:off x="6600056" y="4365104"/>
            <a:ext cx="580998" cy="369332"/>
          </a:xfrm>
          <a:prstGeom prst="rect">
            <a:avLst/>
          </a:prstGeom>
          <a:noFill/>
        </p:spPr>
        <p:txBody>
          <a:bodyPr wrap="square" rtlCol="1">
            <a:spAutoFit/>
          </a:bodyPr>
          <a:lstStyle/>
          <a:p>
            <a:r>
              <a:rPr lang="he-IL" b="1" dirty="0">
                <a:solidFill>
                  <a:srgbClr val="DF7F7F"/>
                </a:solidFill>
              </a:rPr>
              <a:t>&gt;</a:t>
            </a:r>
          </a:p>
        </p:txBody>
      </p:sp>
      <p:sp>
        <p:nvSpPr>
          <p:cNvPr id="19" name="Oval 18">
            <a:extLst>
              <a:ext uri="{FF2B5EF4-FFF2-40B4-BE49-F238E27FC236}">
                <a16:creationId xmlns:a16="http://schemas.microsoft.com/office/drawing/2014/main" id="{0AA12973-26C6-463C-B9C3-E0804141C0CB}"/>
              </a:ext>
            </a:extLst>
          </p:cNvPr>
          <p:cNvSpPr/>
          <p:nvPr/>
        </p:nvSpPr>
        <p:spPr>
          <a:xfrm>
            <a:off x="2601072" y="1453416"/>
            <a:ext cx="563808" cy="367750"/>
          </a:xfrm>
          <a:prstGeom prst="ellipse">
            <a:avLst/>
          </a:prstGeom>
          <a:noFill/>
          <a:ln w="1270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B050"/>
              </a:solidFill>
            </a:endParaRPr>
          </a:p>
        </p:txBody>
      </p:sp>
      <p:sp>
        <p:nvSpPr>
          <p:cNvPr id="21" name="Oval 20">
            <a:extLst>
              <a:ext uri="{FF2B5EF4-FFF2-40B4-BE49-F238E27FC236}">
                <a16:creationId xmlns:a16="http://schemas.microsoft.com/office/drawing/2014/main" id="{E0D77961-E444-4B07-9148-1B218BF6E354}"/>
              </a:ext>
            </a:extLst>
          </p:cNvPr>
          <p:cNvSpPr/>
          <p:nvPr/>
        </p:nvSpPr>
        <p:spPr>
          <a:xfrm>
            <a:off x="11640616" y="6100985"/>
            <a:ext cx="347784" cy="221545"/>
          </a:xfrm>
          <a:prstGeom prst="ellipse">
            <a:avLst/>
          </a:prstGeom>
          <a:noFill/>
          <a:ln w="1270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B050"/>
              </a:solidFill>
            </a:endParaRPr>
          </a:p>
        </p:txBody>
      </p:sp>
      <p:sp>
        <p:nvSpPr>
          <p:cNvPr id="2" name="TextBox 1">
            <a:extLst>
              <a:ext uri="{FF2B5EF4-FFF2-40B4-BE49-F238E27FC236}">
                <a16:creationId xmlns:a16="http://schemas.microsoft.com/office/drawing/2014/main" id="{5438E9B2-E521-46BD-BF3D-3E06BFC21DBB}"/>
              </a:ext>
            </a:extLst>
          </p:cNvPr>
          <p:cNvSpPr txBox="1"/>
          <p:nvPr/>
        </p:nvSpPr>
        <p:spPr>
          <a:xfrm>
            <a:off x="9192720" y="6073257"/>
            <a:ext cx="2879568" cy="276999"/>
          </a:xfrm>
          <a:prstGeom prst="rect">
            <a:avLst/>
          </a:prstGeom>
          <a:noFill/>
        </p:spPr>
        <p:txBody>
          <a:bodyPr wrap="square" rtlCol="1">
            <a:spAutoFit/>
          </a:bodyPr>
          <a:lstStyle/>
          <a:p>
            <a:pPr lvl="1" algn="just" rtl="1"/>
            <a:r>
              <a:rPr lang="he-IL" sz="1200" dirty="0">
                <a:solidFill>
                  <a:schemeClr val="bg1">
                    <a:lumMod val="50000"/>
                  </a:schemeClr>
                </a:solidFill>
              </a:rPr>
              <a:t>= הבדל קל מלפחות אחד מהסרטונים</a:t>
            </a:r>
          </a:p>
        </p:txBody>
      </p:sp>
      <p:sp>
        <p:nvSpPr>
          <p:cNvPr id="5" name="TextBox 4">
            <a:extLst>
              <a:ext uri="{FF2B5EF4-FFF2-40B4-BE49-F238E27FC236}">
                <a16:creationId xmlns:a16="http://schemas.microsoft.com/office/drawing/2014/main" id="{AC651B39-8AED-463E-8AE6-08F70AA25EAC}"/>
              </a:ext>
            </a:extLst>
          </p:cNvPr>
          <p:cNvSpPr txBox="1"/>
          <p:nvPr/>
        </p:nvSpPr>
        <p:spPr>
          <a:xfrm>
            <a:off x="4803863" y="764704"/>
            <a:ext cx="1580169" cy="523220"/>
          </a:xfrm>
          <a:prstGeom prst="rect">
            <a:avLst/>
          </a:prstGeom>
          <a:noFill/>
        </p:spPr>
        <p:txBody>
          <a:bodyPr wrap="square" rtlCol="0">
            <a:spAutoFit/>
          </a:bodyPr>
          <a:lstStyle/>
          <a:p>
            <a:pPr algn="ctr"/>
            <a:r>
              <a:rPr lang="he-IL" sz="1400" b="1" dirty="0">
                <a:solidFill>
                  <a:srgbClr val="00B050"/>
                </a:solidFill>
              </a:rPr>
              <a:t>כלל המדגם – </a:t>
            </a:r>
          </a:p>
          <a:p>
            <a:pPr algn="ctr"/>
            <a:r>
              <a:rPr lang="he-IL" sz="1400" b="1" dirty="0">
                <a:solidFill>
                  <a:srgbClr val="00B050"/>
                </a:solidFill>
              </a:rPr>
              <a:t>16%</a:t>
            </a:r>
            <a:endParaRPr lang="LID4096" sz="1400" b="1" dirty="0">
              <a:solidFill>
                <a:srgbClr val="00B050"/>
              </a:solidFill>
            </a:endParaRPr>
          </a:p>
        </p:txBody>
      </p:sp>
      <p:sp>
        <p:nvSpPr>
          <p:cNvPr id="6" name="Left Brace 5">
            <a:extLst>
              <a:ext uri="{FF2B5EF4-FFF2-40B4-BE49-F238E27FC236}">
                <a16:creationId xmlns:a16="http://schemas.microsoft.com/office/drawing/2014/main" id="{EB9F0069-7C54-40C1-9324-3D5A74F61667}"/>
              </a:ext>
            </a:extLst>
          </p:cNvPr>
          <p:cNvSpPr/>
          <p:nvPr/>
        </p:nvSpPr>
        <p:spPr>
          <a:xfrm rot="16200000" flipH="1">
            <a:off x="5406215" y="-1340284"/>
            <a:ext cx="272099" cy="5283937"/>
          </a:xfrm>
          <a:prstGeom prst="leftBrace">
            <a:avLst>
              <a:gd name="adj1" fmla="val 8333"/>
              <a:gd name="adj2" fmla="val 49515"/>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dirty="0"/>
          </a:p>
        </p:txBody>
      </p:sp>
    </p:spTree>
    <p:extLst>
      <p:ext uri="{BB962C8B-B14F-4D97-AF65-F5344CB8AC3E}">
        <p14:creationId xmlns:p14="http://schemas.microsoft.com/office/powerpoint/2010/main" val="763924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p:nvPr/>
        </p:nvSpPr>
        <p:spPr>
          <a:xfrm>
            <a:off x="4264086" y="6490926"/>
            <a:ext cx="8028384" cy="261610"/>
          </a:xfrm>
          <a:prstGeom prst="rect">
            <a:avLst/>
          </a:prstGeom>
        </p:spPr>
        <p:txBody>
          <a:bodyPr wrap="square">
            <a:spAutoFit/>
          </a:bodyPr>
          <a:lstStyle/>
          <a:p>
            <a:pPr algn="r" rtl="1"/>
            <a:r>
              <a:rPr lang="he-IL" sz="1100" dirty="0">
                <a:solidFill>
                  <a:srgbClr val="000000">
                    <a:lumMod val="50000"/>
                    <a:lumOff val="50000"/>
                  </a:srgbClr>
                </a:solidFill>
                <a:ea typeface="Calibri" panose="020F0502020204030204" pitchFamily="34" charset="0"/>
              </a:rPr>
              <a:t>באיזו מידה סרטון זה על כנסת ישראל לימד אותך דברים חדשים שלא ידעת עד כה? </a:t>
            </a:r>
            <a:endParaRPr lang="en-GB" sz="1100" dirty="0">
              <a:solidFill>
                <a:srgbClr val="000000">
                  <a:lumMod val="50000"/>
                  <a:lumOff val="50000"/>
                </a:srgbClr>
              </a:solidFill>
            </a:endParaRPr>
          </a:p>
        </p:txBody>
      </p:sp>
      <p:sp>
        <p:nvSpPr>
          <p:cNvPr id="7" name="Title 1"/>
          <p:cNvSpPr>
            <a:spLocks noGrp="1"/>
          </p:cNvSpPr>
          <p:nvPr>
            <p:ph type="title"/>
          </p:nvPr>
        </p:nvSpPr>
        <p:spPr>
          <a:xfrm>
            <a:off x="263352" y="32595"/>
            <a:ext cx="12029118" cy="998642"/>
          </a:xfrm>
          <a:noFill/>
        </p:spPr>
        <p:txBody>
          <a:bodyPr/>
          <a:lstStyle/>
          <a:p>
            <a:r>
              <a:rPr lang="he-IL" u="sng" dirty="0">
                <a:solidFill>
                  <a:srgbClr val="673F4A"/>
                </a:solidFill>
              </a:rPr>
              <a:t>לימוד דברים חדשים</a:t>
            </a:r>
            <a:r>
              <a:rPr lang="he-IL" dirty="0">
                <a:solidFill>
                  <a:srgbClr val="673F4A"/>
                </a:solidFill>
              </a:rPr>
              <a:t> – 24% ציינו כי למדו דברים חדשים מהסרטונים. הסרטון העוסק בביקור סאדאת לימד דברים חדשים במידה גבוהה יותר מסרטון ההתנתקות. בנוסף, סרטון ההתנתקות כלל לא לימד דברים חדשים בשיעורים גבוהים יותר משני הסרטונים האחרים.   </a:t>
            </a:r>
            <a:endParaRPr lang="he-IL" sz="1800" strike="sngStrike" dirty="0">
              <a:solidFill>
                <a:srgbClr val="673F4A"/>
              </a:solidFill>
            </a:endParaRPr>
          </a:p>
        </p:txBody>
      </p:sp>
      <p:sp>
        <p:nvSpPr>
          <p:cNvPr id="22" name="Slide Number Placeholder 3"/>
          <p:cNvSpPr>
            <a:spLocks noGrp="1"/>
          </p:cNvSpPr>
          <p:nvPr>
            <p:ph type="sldNum" sz="quarter" idx="10"/>
          </p:nvPr>
        </p:nvSpPr>
        <p:spPr>
          <a:xfrm>
            <a:off x="0" y="0"/>
            <a:ext cx="407368" cy="365125"/>
          </a:xfrm>
        </p:spPr>
        <p:txBody>
          <a:bodyPr/>
          <a:lstStyle/>
          <a:p>
            <a:r>
              <a:rPr lang="he-IL" dirty="0"/>
              <a:t>14</a:t>
            </a:r>
          </a:p>
        </p:txBody>
      </p:sp>
      <p:graphicFrame>
        <p:nvGraphicFramePr>
          <p:cNvPr id="8" name="Chart 7"/>
          <p:cNvGraphicFramePr/>
          <p:nvPr>
            <p:extLst>
              <p:ext uri="{D42A27DB-BD31-4B8C-83A1-F6EECF244321}">
                <p14:modId xmlns:p14="http://schemas.microsoft.com/office/powerpoint/2010/main" val="3070744569"/>
              </p:ext>
            </p:extLst>
          </p:nvPr>
        </p:nvGraphicFramePr>
        <p:xfrm>
          <a:off x="623392" y="1138159"/>
          <a:ext cx="11377264" cy="439248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120336" y="1710771"/>
            <a:ext cx="1584176" cy="307777"/>
          </a:xfrm>
          <a:prstGeom prst="rect">
            <a:avLst/>
          </a:prstGeom>
          <a:noFill/>
        </p:spPr>
        <p:txBody>
          <a:bodyPr wrap="square" rtlCol="1">
            <a:spAutoFit/>
          </a:bodyPr>
          <a:lstStyle/>
          <a:p>
            <a:pPr algn="r" rtl="1"/>
            <a:r>
              <a:rPr lang="he-IL" sz="1400" b="1" dirty="0">
                <a:solidFill>
                  <a:srgbClr val="00B050"/>
                </a:solidFill>
              </a:rPr>
              <a:t>סה"כ במידה רבה:</a:t>
            </a:r>
          </a:p>
        </p:txBody>
      </p:sp>
      <p:sp>
        <p:nvSpPr>
          <p:cNvPr id="11" name="TextBox 10"/>
          <p:cNvSpPr txBox="1"/>
          <p:nvPr/>
        </p:nvSpPr>
        <p:spPr>
          <a:xfrm>
            <a:off x="7639712" y="1710771"/>
            <a:ext cx="581000" cy="307777"/>
          </a:xfrm>
          <a:prstGeom prst="rect">
            <a:avLst/>
          </a:prstGeom>
          <a:noFill/>
        </p:spPr>
        <p:txBody>
          <a:bodyPr wrap="square" rtlCol="1">
            <a:spAutoFit/>
          </a:bodyPr>
          <a:lstStyle/>
          <a:p>
            <a:pPr algn="ctr"/>
            <a:r>
              <a:rPr lang="he-IL" sz="1400" b="1" dirty="0">
                <a:solidFill>
                  <a:srgbClr val="00B050"/>
                </a:solidFill>
              </a:rPr>
              <a:t>18%</a:t>
            </a:r>
          </a:p>
        </p:txBody>
      </p:sp>
      <p:sp>
        <p:nvSpPr>
          <p:cNvPr id="13" name="TextBox 12">
            <a:extLst>
              <a:ext uri="{FF2B5EF4-FFF2-40B4-BE49-F238E27FC236}">
                <a16:creationId xmlns:a16="http://schemas.microsoft.com/office/drawing/2014/main" id="{58763C5C-8CF6-433B-8935-A427B3F3CF77}"/>
              </a:ext>
            </a:extLst>
          </p:cNvPr>
          <p:cNvSpPr txBox="1"/>
          <p:nvPr/>
        </p:nvSpPr>
        <p:spPr>
          <a:xfrm>
            <a:off x="5231904" y="1710771"/>
            <a:ext cx="581000" cy="307777"/>
          </a:xfrm>
          <a:prstGeom prst="rect">
            <a:avLst/>
          </a:prstGeom>
          <a:noFill/>
        </p:spPr>
        <p:txBody>
          <a:bodyPr wrap="square" rtlCol="1">
            <a:spAutoFit/>
          </a:bodyPr>
          <a:lstStyle/>
          <a:p>
            <a:pPr algn="ctr"/>
            <a:r>
              <a:rPr lang="he-IL" sz="1400" b="1" dirty="0">
                <a:solidFill>
                  <a:srgbClr val="00B050"/>
                </a:solidFill>
              </a:rPr>
              <a:t>25%</a:t>
            </a:r>
          </a:p>
        </p:txBody>
      </p:sp>
      <p:pic>
        <p:nvPicPr>
          <p:cNvPr id="14" name="Picture 13">
            <a:extLst>
              <a:ext uri="{FF2B5EF4-FFF2-40B4-BE49-F238E27FC236}">
                <a16:creationId xmlns:a16="http://schemas.microsoft.com/office/drawing/2014/main" id="{6C42B343-78E5-4B37-8370-676CA9011DE5}"/>
              </a:ext>
            </a:extLst>
          </p:cNvPr>
          <p:cNvPicPr>
            <a:picLocks noChangeAspect="1"/>
          </p:cNvPicPr>
          <p:nvPr/>
        </p:nvPicPr>
        <p:blipFill>
          <a:blip r:embed="rId3"/>
          <a:stretch>
            <a:fillRect/>
          </a:stretch>
        </p:blipFill>
        <p:spPr>
          <a:xfrm>
            <a:off x="2590800" y="5521359"/>
            <a:ext cx="1218169" cy="595209"/>
          </a:xfrm>
          <a:prstGeom prst="rect">
            <a:avLst/>
          </a:prstGeom>
        </p:spPr>
      </p:pic>
      <p:pic>
        <p:nvPicPr>
          <p:cNvPr id="15" name="Picture 14">
            <a:extLst>
              <a:ext uri="{FF2B5EF4-FFF2-40B4-BE49-F238E27FC236}">
                <a16:creationId xmlns:a16="http://schemas.microsoft.com/office/drawing/2014/main" id="{93EA9280-B73D-4ED0-9EBA-AD3945FD8DE5}"/>
              </a:ext>
            </a:extLst>
          </p:cNvPr>
          <p:cNvPicPr>
            <a:picLocks noChangeAspect="1"/>
          </p:cNvPicPr>
          <p:nvPr/>
        </p:nvPicPr>
        <p:blipFill>
          <a:blip r:embed="rId4"/>
          <a:stretch>
            <a:fillRect/>
          </a:stretch>
        </p:blipFill>
        <p:spPr>
          <a:xfrm>
            <a:off x="7296720" y="5557867"/>
            <a:ext cx="1216184" cy="574470"/>
          </a:xfrm>
          <a:prstGeom prst="rect">
            <a:avLst/>
          </a:prstGeom>
        </p:spPr>
      </p:pic>
      <p:pic>
        <p:nvPicPr>
          <p:cNvPr id="16" name="Picture 15">
            <a:extLst>
              <a:ext uri="{FF2B5EF4-FFF2-40B4-BE49-F238E27FC236}">
                <a16:creationId xmlns:a16="http://schemas.microsoft.com/office/drawing/2014/main" id="{A987C2B9-40C2-4729-BF53-34B2EFD72523}"/>
              </a:ext>
            </a:extLst>
          </p:cNvPr>
          <p:cNvPicPr>
            <a:picLocks noChangeAspect="1"/>
          </p:cNvPicPr>
          <p:nvPr/>
        </p:nvPicPr>
        <p:blipFill>
          <a:blip r:embed="rId5"/>
          <a:stretch>
            <a:fillRect/>
          </a:stretch>
        </p:blipFill>
        <p:spPr>
          <a:xfrm>
            <a:off x="4900549" y="5561299"/>
            <a:ext cx="1226517" cy="604005"/>
          </a:xfrm>
          <a:prstGeom prst="rect">
            <a:avLst/>
          </a:prstGeom>
        </p:spPr>
      </p:pic>
      <p:sp>
        <p:nvSpPr>
          <p:cNvPr id="17" name="TextBox 16">
            <a:extLst>
              <a:ext uri="{FF2B5EF4-FFF2-40B4-BE49-F238E27FC236}">
                <a16:creationId xmlns:a16="http://schemas.microsoft.com/office/drawing/2014/main" id="{A56E2345-1BF4-412A-B9F2-B52501321B52}"/>
              </a:ext>
            </a:extLst>
          </p:cNvPr>
          <p:cNvSpPr txBox="1"/>
          <p:nvPr/>
        </p:nvSpPr>
        <p:spPr>
          <a:xfrm>
            <a:off x="2855640" y="1710771"/>
            <a:ext cx="581000" cy="307777"/>
          </a:xfrm>
          <a:prstGeom prst="rect">
            <a:avLst/>
          </a:prstGeom>
          <a:noFill/>
        </p:spPr>
        <p:txBody>
          <a:bodyPr wrap="square" rtlCol="1">
            <a:spAutoFit/>
          </a:bodyPr>
          <a:lstStyle/>
          <a:p>
            <a:pPr algn="ctr"/>
            <a:r>
              <a:rPr lang="he-IL" sz="1400" b="1" dirty="0">
                <a:solidFill>
                  <a:srgbClr val="00B050"/>
                </a:solidFill>
              </a:rPr>
              <a:t>28%</a:t>
            </a:r>
          </a:p>
        </p:txBody>
      </p:sp>
      <p:sp>
        <p:nvSpPr>
          <p:cNvPr id="2" name="TextBox 1">
            <a:extLst>
              <a:ext uri="{FF2B5EF4-FFF2-40B4-BE49-F238E27FC236}">
                <a16:creationId xmlns:a16="http://schemas.microsoft.com/office/drawing/2014/main" id="{6F9A1A34-A621-442F-8895-43FB9EAEB771}"/>
              </a:ext>
            </a:extLst>
          </p:cNvPr>
          <p:cNvSpPr txBox="1"/>
          <p:nvPr/>
        </p:nvSpPr>
        <p:spPr>
          <a:xfrm>
            <a:off x="6528048" y="4221088"/>
            <a:ext cx="580998" cy="369332"/>
          </a:xfrm>
          <a:prstGeom prst="rect">
            <a:avLst/>
          </a:prstGeom>
          <a:noFill/>
        </p:spPr>
        <p:txBody>
          <a:bodyPr wrap="square" rtlCol="1">
            <a:spAutoFit/>
          </a:bodyPr>
          <a:lstStyle/>
          <a:p>
            <a:r>
              <a:rPr lang="he-IL" b="1" dirty="0">
                <a:solidFill>
                  <a:srgbClr val="C00000"/>
                </a:solidFill>
              </a:rPr>
              <a:t>&gt;</a:t>
            </a:r>
          </a:p>
        </p:txBody>
      </p:sp>
      <p:sp>
        <p:nvSpPr>
          <p:cNvPr id="5" name="Oval 4">
            <a:extLst>
              <a:ext uri="{FF2B5EF4-FFF2-40B4-BE49-F238E27FC236}">
                <a16:creationId xmlns:a16="http://schemas.microsoft.com/office/drawing/2014/main" id="{D6302B8C-E153-467D-A2F8-D19A11FC80F8}"/>
              </a:ext>
            </a:extLst>
          </p:cNvPr>
          <p:cNvSpPr/>
          <p:nvPr/>
        </p:nvSpPr>
        <p:spPr>
          <a:xfrm>
            <a:off x="2803952" y="1710080"/>
            <a:ext cx="621464" cy="307777"/>
          </a:xfrm>
          <a:prstGeom prst="ellipse">
            <a:avLst/>
          </a:prstGeom>
          <a:no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Oval 17">
            <a:extLst>
              <a:ext uri="{FF2B5EF4-FFF2-40B4-BE49-F238E27FC236}">
                <a16:creationId xmlns:a16="http://schemas.microsoft.com/office/drawing/2014/main" id="{1B1D9CBB-0B39-43E9-80FE-2C48167CB2E6}"/>
              </a:ext>
            </a:extLst>
          </p:cNvPr>
          <p:cNvSpPr/>
          <p:nvPr/>
        </p:nvSpPr>
        <p:spPr>
          <a:xfrm>
            <a:off x="11640616" y="6100985"/>
            <a:ext cx="347784" cy="221545"/>
          </a:xfrm>
          <a:prstGeom prst="ellipse">
            <a:avLst/>
          </a:prstGeom>
          <a:no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B050"/>
              </a:solidFill>
            </a:endParaRPr>
          </a:p>
        </p:txBody>
      </p:sp>
      <p:sp>
        <p:nvSpPr>
          <p:cNvPr id="19" name="TextBox 18">
            <a:extLst>
              <a:ext uri="{FF2B5EF4-FFF2-40B4-BE49-F238E27FC236}">
                <a16:creationId xmlns:a16="http://schemas.microsoft.com/office/drawing/2014/main" id="{26ED0CAF-B992-4F7E-849C-18E0D666FC3D}"/>
              </a:ext>
            </a:extLst>
          </p:cNvPr>
          <p:cNvSpPr txBox="1"/>
          <p:nvPr/>
        </p:nvSpPr>
        <p:spPr>
          <a:xfrm>
            <a:off x="8904312" y="6073257"/>
            <a:ext cx="3167976" cy="276999"/>
          </a:xfrm>
          <a:prstGeom prst="rect">
            <a:avLst/>
          </a:prstGeom>
          <a:noFill/>
        </p:spPr>
        <p:txBody>
          <a:bodyPr wrap="square" rtlCol="1">
            <a:spAutoFit/>
          </a:bodyPr>
          <a:lstStyle/>
          <a:p>
            <a:pPr lvl="1" algn="just" rtl="1"/>
            <a:r>
              <a:rPr lang="he-IL" sz="1200" dirty="0">
                <a:solidFill>
                  <a:schemeClr val="bg1">
                    <a:lumMod val="50000"/>
                  </a:schemeClr>
                </a:solidFill>
              </a:rPr>
              <a:t>= הבדל מלפחות אחד מהסרטונים</a:t>
            </a:r>
          </a:p>
        </p:txBody>
      </p:sp>
      <p:sp>
        <p:nvSpPr>
          <p:cNvPr id="20" name="TextBox 19">
            <a:extLst>
              <a:ext uri="{FF2B5EF4-FFF2-40B4-BE49-F238E27FC236}">
                <a16:creationId xmlns:a16="http://schemas.microsoft.com/office/drawing/2014/main" id="{34699BFC-9256-4426-B9A6-EBA3BA0D2579}"/>
              </a:ext>
            </a:extLst>
          </p:cNvPr>
          <p:cNvSpPr txBox="1"/>
          <p:nvPr/>
        </p:nvSpPr>
        <p:spPr>
          <a:xfrm>
            <a:off x="4900549" y="949144"/>
            <a:ext cx="1580169" cy="523220"/>
          </a:xfrm>
          <a:prstGeom prst="rect">
            <a:avLst/>
          </a:prstGeom>
          <a:noFill/>
        </p:spPr>
        <p:txBody>
          <a:bodyPr wrap="square" rtlCol="0">
            <a:spAutoFit/>
          </a:bodyPr>
          <a:lstStyle/>
          <a:p>
            <a:pPr algn="ctr"/>
            <a:r>
              <a:rPr lang="he-IL" sz="1400" b="1" dirty="0">
                <a:solidFill>
                  <a:srgbClr val="00B050"/>
                </a:solidFill>
              </a:rPr>
              <a:t>כלל המדגם – </a:t>
            </a:r>
          </a:p>
          <a:p>
            <a:pPr algn="ctr"/>
            <a:r>
              <a:rPr lang="he-IL" sz="1400" b="1" dirty="0">
                <a:solidFill>
                  <a:srgbClr val="00B050"/>
                </a:solidFill>
              </a:rPr>
              <a:t>24%</a:t>
            </a:r>
            <a:endParaRPr lang="LID4096" sz="1400" b="1" dirty="0">
              <a:solidFill>
                <a:srgbClr val="00B050"/>
              </a:solidFill>
            </a:endParaRPr>
          </a:p>
        </p:txBody>
      </p:sp>
      <p:sp>
        <p:nvSpPr>
          <p:cNvPr id="21" name="Left Brace 20">
            <a:extLst>
              <a:ext uri="{FF2B5EF4-FFF2-40B4-BE49-F238E27FC236}">
                <a16:creationId xmlns:a16="http://schemas.microsoft.com/office/drawing/2014/main" id="{5467536B-F173-4C74-B8D5-A547549CC941}"/>
              </a:ext>
            </a:extLst>
          </p:cNvPr>
          <p:cNvSpPr/>
          <p:nvPr/>
        </p:nvSpPr>
        <p:spPr>
          <a:xfrm rot="16200000" flipH="1">
            <a:off x="5502901" y="-1155844"/>
            <a:ext cx="272099" cy="5283937"/>
          </a:xfrm>
          <a:prstGeom prst="leftBrace">
            <a:avLst>
              <a:gd name="adj1" fmla="val 8333"/>
              <a:gd name="adj2" fmla="val 49515"/>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dirty="0"/>
          </a:p>
        </p:txBody>
      </p:sp>
    </p:spTree>
    <p:extLst>
      <p:ext uri="{BB962C8B-B14F-4D97-AF65-F5344CB8AC3E}">
        <p14:creationId xmlns:p14="http://schemas.microsoft.com/office/powerpoint/2010/main" val="64185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p:cNvPicPr>
            <a:picLocks noChangeAspect="1"/>
          </p:cNvPicPr>
          <p:nvPr/>
        </p:nvPicPr>
        <p:blipFill rotWithShape="1">
          <a:blip r:embed="rId2">
            <a:extLst>
              <a:ext uri="{28A0092B-C50C-407E-A947-70E740481C1C}">
                <a14:useLocalDpi xmlns:a14="http://schemas.microsoft.com/office/drawing/2010/main" val="0"/>
              </a:ext>
            </a:extLst>
          </a:blip>
          <a:srcRect r="52919"/>
          <a:stretch/>
        </p:blipFill>
        <p:spPr>
          <a:xfrm>
            <a:off x="10568701" y="569888"/>
            <a:ext cx="1612406" cy="5832416"/>
          </a:xfrm>
          <a:prstGeom prst="rect">
            <a:avLst/>
          </a:prstGeom>
        </p:spPr>
      </p:pic>
      <p:sp>
        <p:nvSpPr>
          <p:cNvPr id="36" name="כותרת 1"/>
          <p:cNvSpPr txBox="1">
            <a:spLocks/>
          </p:cNvSpPr>
          <p:nvPr/>
        </p:nvSpPr>
        <p:spPr>
          <a:xfrm>
            <a:off x="4201633" y="-53843"/>
            <a:ext cx="7978080" cy="504056"/>
          </a:xfrm>
          <a:prstGeom prst="rect">
            <a:avLst/>
          </a:prstGeom>
        </p:spPr>
        <p:txBody>
          <a:bodyPr vert="horz" lIns="91440" tIns="45720" rIns="91440" bIns="45720" rtlCol="1" anchor="ctr">
            <a:no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2400" b="1" i="0" u="none" strike="noStrike" kern="0" cap="none" spc="0" normalizeH="0" baseline="0" noProof="0" dirty="0">
                <a:ln>
                  <a:noFill/>
                </a:ln>
                <a:solidFill>
                  <a:srgbClr val="673F4A"/>
                </a:solidFill>
                <a:effectLst/>
                <a:uLnTx/>
                <a:uFillTx/>
                <a:latin typeface="Calibri" panose="020F0502020204030204"/>
                <a:ea typeface="+mn-ea"/>
                <a:cs typeface="Arial" panose="020B0604020202020204" pitchFamily="34" charset="0"/>
              </a:rPr>
              <a:t>מטרות ושיטה</a:t>
            </a:r>
          </a:p>
        </p:txBody>
      </p:sp>
      <p:sp>
        <p:nvSpPr>
          <p:cNvPr id="37" name="AutoShape 9"/>
          <p:cNvSpPr>
            <a:spLocks noChangeArrowheads="1"/>
          </p:cNvSpPr>
          <p:nvPr/>
        </p:nvSpPr>
        <p:spPr bwMode="auto">
          <a:xfrm>
            <a:off x="2664160" y="881957"/>
            <a:ext cx="6480696" cy="583659"/>
          </a:xfrm>
          <a:prstGeom prst="rect">
            <a:avLst/>
          </a:prstGeom>
          <a:noFill/>
          <a:ln w="3175" cap="rnd" algn="ctr">
            <a:no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he-IL" sz="1600" b="1" dirty="0">
                <a:solidFill>
                  <a:srgbClr val="673F4A"/>
                </a:solidFill>
              </a:rPr>
              <a:t>קבלת תמונת מצב אחרי הפעילות הפרסומית של הכנסת על גבי הפלטפורמה של "דקה לשמונה"</a:t>
            </a:r>
          </a:p>
        </p:txBody>
      </p:sp>
      <p:sp>
        <p:nvSpPr>
          <p:cNvPr id="38" name="AutoShape 11"/>
          <p:cNvSpPr>
            <a:spLocks noChangeArrowheads="1"/>
          </p:cNvSpPr>
          <p:nvPr/>
        </p:nvSpPr>
        <p:spPr bwMode="auto">
          <a:xfrm>
            <a:off x="2664222" y="3284424"/>
            <a:ext cx="6480572" cy="720725"/>
          </a:xfrm>
          <a:prstGeom prst="rect">
            <a:avLst/>
          </a:prstGeom>
          <a:noFill/>
          <a:ln w="3175" cap="rnd" algn="ctr">
            <a:no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he-IL" sz="1600" b="1" i="0" u="none" strike="noStrike" kern="0" cap="none" spc="0" normalizeH="0" baseline="0" noProof="0" dirty="0">
                <a:ln>
                  <a:noFill/>
                </a:ln>
                <a:solidFill>
                  <a:srgbClr val="673F4A"/>
                </a:solidFill>
                <a:effectLst/>
                <a:uLnTx/>
                <a:uFillTx/>
                <a:latin typeface="Arial" panose="020B0604020202020204" pitchFamily="34" charset="0"/>
                <a:ea typeface="+mn-ea"/>
                <a:cs typeface="Arial" panose="020B0604020202020204" pitchFamily="34" charset="0"/>
              </a:rPr>
              <a:t>דצמבר 2018</a:t>
            </a:r>
            <a:endParaRPr kumimoji="0" lang="en-US" sz="1600" b="1" i="0" u="none" strike="noStrike" kern="0" cap="none" spc="0" normalizeH="0" baseline="0" noProof="0" dirty="0">
              <a:ln>
                <a:noFill/>
              </a:ln>
              <a:solidFill>
                <a:srgbClr val="673F4A"/>
              </a:solidFill>
              <a:effectLst/>
              <a:uLnTx/>
              <a:uFillTx/>
              <a:latin typeface="Arial" panose="020B0604020202020204" pitchFamily="34" charset="0"/>
              <a:ea typeface="+mn-ea"/>
              <a:cs typeface="Arial" panose="020B0604020202020204" pitchFamily="34" charset="0"/>
            </a:endParaRPr>
          </a:p>
        </p:txBody>
      </p:sp>
      <p:sp>
        <p:nvSpPr>
          <p:cNvPr id="39" name="AutoShape 12"/>
          <p:cNvSpPr>
            <a:spLocks noChangeArrowheads="1"/>
          </p:cNvSpPr>
          <p:nvPr/>
        </p:nvSpPr>
        <p:spPr bwMode="auto">
          <a:xfrm>
            <a:off x="2656699" y="4442852"/>
            <a:ext cx="6480572" cy="576075"/>
          </a:xfrm>
          <a:prstGeom prst="rect">
            <a:avLst/>
          </a:prstGeom>
          <a:noFill/>
          <a:ln w="3175" cap="rnd" algn="ctr">
            <a:no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he-IL" sz="1600" b="1" i="0" u="none" strike="noStrike" kern="0" cap="none" spc="0" normalizeH="0" baseline="0" noProof="0" dirty="0">
                <a:ln>
                  <a:noFill/>
                </a:ln>
                <a:solidFill>
                  <a:srgbClr val="673F4A"/>
                </a:solidFill>
                <a:effectLst/>
                <a:uLnTx/>
                <a:uFillTx/>
                <a:latin typeface="Arial" panose="020B0604020202020204" pitchFamily="34" charset="0"/>
                <a:ea typeface="+mn-ea"/>
                <a:cs typeface="Arial" panose="020B0604020202020204" pitchFamily="34" charset="0"/>
              </a:rPr>
              <a:t>סקר אינטרנטי</a:t>
            </a:r>
          </a:p>
        </p:txBody>
      </p:sp>
      <p:sp>
        <p:nvSpPr>
          <p:cNvPr id="40" name="AutoShape 13"/>
          <p:cNvSpPr>
            <a:spLocks noChangeArrowheads="1"/>
          </p:cNvSpPr>
          <p:nvPr/>
        </p:nvSpPr>
        <p:spPr bwMode="auto">
          <a:xfrm>
            <a:off x="1828065" y="5396886"/>
            <a:ext cx="7316057" cy="882496"/>
          </a:xfrm>
          <a:prstGeom prst="rect">
            <a:avLst/>
          </a:prstGeom>
          <a:noFill/>
          <a:ln w="3175" cap="rnd" algn="ctr">
            <a:no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marL="285750" marR="0" lvl="0" indent="-285750" algn="r" defTabSz="457200" rtl="1"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he-IL" sz="1600" b="1" i="0" u="none" strike="noStrike" kern="1200" cap="none" spc="0" normalizeH="0" baseline="0" noProof="0" dirty="0">
              <a:ln>
                <a:noFill/>
              </a:ln>
              <a:solidFill>
                <a:srgbClr val="673F4A"/>
              </a:solidFill>
              <a:effectLst/>
              <a:uLnTx/>
              <a:uFillTx/>
              <a:latin typeface="Arial" charset="0"/>
              <a:ea typeface="+mn-ea"/>
              <a:cs typeface="Arial" panose="020B0604020202020204" pitchFamily="34" charset="0"/>
            </a:endParaRPr>
          </a:p>
          <a:p>
            <a:pPr marL="285750" marR="0" lvl="0" indent="-285750" algn="r" defTabSz="4572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he-IL" sz="1600" b="1" i="0" u="none" strike="noStrike" kern="1200" cap="none" spc="0" normalizeH="0" baseline="0" noProof="0" dirty="0">
                <a:ln>
                  <a:noFill/>
                </a:ln>
                <a:solidFill>
                  <a:srgbClr val="673F4A"/>
                </a:solidFill>
                <a:effectLst/>
                <a:uLnTx/>
                <a:uFillTx/>
                <a:latin typeface="Arial" charset="0"/>
                <a:ea typeface="+mn-ea"/>
                <a:cs typeface="Arial" panose="020B0604020202020204" pitchFamily="34" charset="0"/>
              </a:rPr>
              <a:t>דיוק התוצאות ברמת כלל המדגם ברמת בטחון של 95%, הוא % 4.4</a:t>
            </a:r>
            <a:r>
              <a:rPr kumimoji="0" lang="he-IL" sz="1600" b="1" i="0" u="none" strike="noStrike" kern="1200" cap="none" spc="0" normalizeH="0" baseline="0" noProof="0" dirty="0">
                <a:ln>
                  <a:noFill/>
                </a:ln>
                <a:solidFill>
                  <a:srgbClr val="673F4A"/>
                </a:solidFill>
                <a:effectLst/>
                <a:uLnTx/>
                <a:uFillTx/>
                <a:latin typeface="Arial" charset="0"/>
                <a:ea typeface="+mn-ea"/>
                <a:cs typeface="Arial" panose="020B0604020202020204" pitchFamily="34" charset="0"/>
                <a:sym typeface="Symbol"/>
              </a:rPr>
              <a:t></a:t>
            </a:r>
          </a:p>
          <a:p>
            <a:pPr marL="285750" marR="0" lvl="0" indent="-285750" algn="r" defTabSz="457200" rtl="1"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he-IL" sz="1400" b="1" i="0" u="none" strike="noStrike" kern="1200" cap="none" spc="0" normalizeH="0" baseline="0" noProof="0" dirty="0">
                <a:ln>
                  <a:noFill/>
                </a:ln>
                <a:solidFill>
                  <a:srgbClr val="673F4A"/>
                </a:solidFill>
                <a:effectLst/>
                <a:uLnTx/>
                <a:uFillTx/>
                <a:latin typeface="Arial" charset="0"/>
                <a:ea typeface="+mn-ea"/>
                <a:cs typeface="Arial" panose="020B0604020202020204" pitchFamily="34" charset="0"/>
                <a:sym typeface="Symbol"/>
              </a:rPr>
              <a:t>פער מובהק – מובהקות ב-95% | פער </a:t>
            </a:r>
            <a:r>
              <a:rPr kumimoji="0" lang="he-IL" sz="1400" b="1" i="0" u="none" strike="noStrike" kern="1200" cap="none" spc="0" normalizeH="0" baseline="0" noProof="0" dirty="0" err="1">
                <a:ln>
                  <a:noFill/>
                </a:ln>
                <a:solidFill>
                  <a:srgbClr val="673F4A"/>
                </a:solidFill>
                <a:effectLst/>
                <a:uLnTx/>
                <a:uFillTx/>
                <a:latin typeface="Arial" charset="0"/>
                <a:ea typeface="+mn-ea"/>
                <a:cs typeface="Arial" panose="020B0604020202020204" pitchFamily="34" charset="0"/>
                <a:sym typeface="Symbol"/>
              </a:rPr>
              <a:t>אינדיקטיבי</a:t>
            </a:r>
            <a:r>
              <a:rPr kumimoji="0" lang="he-IL" sz="1400" b="1" i="0" u="none" strike="noStrike" kern="1200" cap="none" spc="0" normalizeH="0" baseline="0" noProof="0" dirty="0">
                <a:ln>
                  <a:noFill/>
                </a:ln>
                <a:solidFill>
                  <a:srgbClr val="673F4A"/>
                </a:solidFill>
                <a:effectLst/>
                <a:uLnTx/>
                <a:uFillTx/>
                <a:latin typeface="Arial" charset="0"/>
                <a:ea typeface="+mn-ea"/>
                <a:cs typeface="Arial" panose="020B0604020202020204" pitchFamily="34" charset="0"/>
                <a:sym typeface="Symbol"/>
              </a:rPr>
              <a:t> – מובהקות ב-90%</a:t>
            </a:r>
          </a:p>
          <a:p>
            <a:pPr marL="285750" marR="0" lvl="0" indent="-285750" algn="r" defTabSz="457200" rtl="1"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he-IL" sz="1600" b="1" i="0" u="none" strike="noStrike" kern="1200" cap="none" spc="0" normalizeH="0" baseline="0" noProof="0" dirty="0">
              <a:ln>
                <a:noFill/>
              </a:ln>
              <a:solidFill>
                <a:srgbClr val="673F4A"/>
              </a:solidFill>
              <a:effectLst/>
              <a:uLnTx/>
              <a:uFillTx/>
              <a:latin typeface="Arial" charset="0"/>
              <a:ea typeface="+mn-ea"/>
              <a:cs typeface="Arial" panose="020B0604020202020204" pitchFamily="34" charset="0"/>
              <a:sym typeface="Symbol"/>
            </a:endParaRPr>
          </a:p>
        </p:txBody>
      </p:sp>
      <p:sp>
        <p:nvSpPr>
          <p:cNvPr id="41" name="AutoShape 8"/>
          <p:cNvSpPr>
            <a:spLocks noChangeArrowheads="1"/>
          </p:cNvSpPr>
          <p:nvPr/>
        </p:nvSpPr>
        <p:spPr bwMode="auto">
          <a:xfrm>
            <a:off x="9131292" y="5456166"/>
            <a:ext cx="1223963" cy="179672"/>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b="1" i="0" u="none" strike="noStrike" kern="0" cap="none" spc="0" normalizeH="0" baseline="0" noProof="0" dirty="0">
                <a:ln>
                  <a:noFill/>
                </a:ln>
                <a:solidFill>
                  <a:srgbClr val="132586"/>
                </a:solidFill>
                <a:effectLst/>
                <a:uLnTx/>
                <a:uFillTx/>
                <a:latin typeface="Arial"/>
                <a:ea typeface="+mn-ea"/>
                <a:cs typeface="Arial" panose="020B0604020202020204" pitchFamily="34" charset="0"/>
              </a:rPr>
              <a:t>ניתוח</a:t>
            </a:r>
            <a:endParaRPr kumimoji="0" lang="en-US" sz="1800" b="1" i="0" u="none" strike="noStrike" kern="0" cap="none" spc="0" normalizeH="0" baseline="0" noProof="0" dirty="0">
              <a:ln>
                <a:noFill/>
              </a:ln>
              <a:solidFill>
                <a:srgbClr val="132586"/>
              </a:solidFill>
              <a:effectLst/>
              <a:uLnTx/>
              <a:uFillTx/>
              <a:latin typeface="Arial"/>
              <a:ea typeface="+mn-ea"/>
              <a:cs typeface="+mn-cs"/>
            </a:endParaRPr>
          </a:p>
        </p:txBody>
      </p:sp>
      <p:sp>
        <p:nvSpPr>
          <p:cNvPr id="42" name="AutoShape 7"/>
          <p:cNvSpPr>
            <a:spLocks noChangeArrowheads="1"/>
          </p:cNvSpPr>
          <p:nvPr/>
        </p:nvSpPr>
        <p:spPr bwMode="auto">
          <a:xfrm>
            <a:off x="9123707" y="4263918"/>
            <a:ext cx="1223963" cy="23716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b="1" i="0" u="none" strike="noStrike" kern="0" cap="none" spc="0" normalizeH="0" baseline="0" noProof="0" dirty="0">
                <a:ln>
                  <a:noFill/>
                </a:ln>
                <a:solidFill>
                  <a:srgbClr val="132586"/>
                </a:solidFill>
                <a:effectLst/>
                <a:uLnTx/>
                <a:uFillTx/>
                <a:latin typeface="Arial"/>
                <a:ea typeface="+mn-ea"/>
                <a:cs typeface="Arial" panose="020B0604020202020204" pitchFamily="34" charset="0"/>
              </a:rPr>
              <a:t>שיטה</a:t>
            </a:r>
            <a:endParaRPr kumimoji="0" lang="en-US" sz="1800" b="1" i="0" u="none" strike="noStrike" kern="0" cap="none" spc="0" normalizeH="0" baseline="0" noProof="0" dirty="0">
              <a:ln>
                <a:noFill/>
              </a:ln>
              <a:solidFill>
                <a:srgbClr val="132586"/>
              </a:solidFill>
              <a:effectLst/>
              <a:uLnTx/>
              <a:uFillTx/>
              <a:latin typeface="Arial"/>
              <a:ea typeface="+mn-ea"/>
              <a:cs typeface="+mn-cs"/>
            </a:endParaRPr>
          </a:p>
        </p:txBody>
      </p:sp>
      <p:sp>
        <p:nvSpPr>
          <p:cNvPr id="43" name="AutoShape 4"/>
          <p:cNvSpPr>
            <a:spLocks noChangeArrowheads="1"/>
          </p:cNvSpPr>
          <p:nvPr/>
        </p:nvSpPr>
        <p:spPr bwMode="auto">
          <a:xfrm>
            <a:off x="9084714" y="814134"/>
            <a:ext cx="1317119" cy="330236"/>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b="1" i="0" u="none" strike="noStrike" kern="0" cap="none" spc="0" normalizeH="0" baseline="0" noProof="0" dirty="0">
                <a:ln>
                  <a:noFill/>
                </a:ln>
                <a:solidFill>
                  <a:srgbClr val="132586"/>
                </a:solidFill>
                <a:effectLst/>
                <a:uLnTx/>
                <a:uFillTx/>
                <a:latin typeface="Arial"/>
                <a:ea typeface="+mn-ea"/>
                <a:cs typeface="Arial" panose="020B0604020202020204" pitchFamily="34" charset="0"/>
              </a:rPr>
              <a:t>מטרות</a:t>
            </a:r>
            <a:endParaRPr kumimoji="0" lang="en-US" sz="1800" b="1" i="0" u="none" strike="noStrike" kern="0" cap="none" spc="0" normalizeH="0" baseline="0" noProof="0" dirty="0">
              <a:ln>
                <a:noFill/>
              </a:ln>
              <a:solidFill>
                <a:srgbClr val="132586"/>
              </a:solidFill>
              <a:effectLst/>
              <a:uLnTx/>
              <a:uFillTx/>
              <a:latin typeface="Arial"/>
              <a:ea typeface="+mn-ea"/>
              <a:cs typeface="+mn-cs"/>
            </a:endParaRPr>
          </a:p>
        </p:txBody>
      </p:sp>
      <p:sp>
        <p:nvSpPr>
          <p:cNvPr id="44" name="AutoShape 6"/>
          <p:cNvSpPr>
            <a:spLocks noChangeArrowheads="1"/>
          </p:cNvSpPr>
          <p:nvPr/>
        </p:nvSpPr>
        <p:spPr bwMode="auto">
          <a:xfrm>
            <a:off x="9131292" y="3217823"/>
            <a:ext cx="1223963" cy="309783"/>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b="1" i="0" u="none" strike="noStrike" kern="0" cap="none" spc="0" normalizeH="0" baseline="0" noProof="0" dirty="0">
                <a:ln>
                  <a:noFill/>
                </a:ln>
                <a:solidFill>
                  <a:srgbClr val="132586"/>
                </a:solidFill>
                <a:effectLst/>
                <a:uLnTx/>
                <a:uFillTx/>
                <a:latin typeface="Arial"/>
                <a:ea typeface="+mn-ea"/>
                <a:cs typeface="Arial" panose="020B0604020202020204" pitchFamily="34" charset="0"/>
              </a:rPr>
              <a:t>תאריך</a:t>
            </a:r>
            <a:endParaRPr kumimoji="0" lang="en-US" sz="1800" b="1" i="0" u="none" strike="noStrike" kern="0" cap="none" spc="0" normalizeH="0" baseline="0" noProof="0" dirty="0">
              <a:ln>
                <a:noFill/>
              </a:ln>
              <a:solidFill>
                <a:srgbClr val="132586"/>
              </a:solidFill>
              <a:effectLst/>
              <a:uLnTx/>
              <a:uFillTx/>
              <a:latin typeface="Arial"/>
              <a:ea typeface="+mn-ea"/>
              <a:cs typeface="+mn-cs"/>
            </a:endParaRPr>
          </a:p>
        </p:txBody>
      </p:sp>
      <p:sp>
        <p:nvSpPr>
          <p:cNvPr id="45" name="AutoShape 5"/>
          <p:cNvSpPr>
            <a:spLocks noChangeArrowheads="1"/>
          </p:cNvSpPr>
          <p:nvPr/>
        </p:nvSpPr>
        <p:spPr bwMode="auto">
          <a:xfrm>
            <a:off x="9131292" y="2021265"/>
            <a:ext cx="1223963" cy="254178"/>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b="1" i="0" u="none" strike="noStrike" kern="0" cap="none" spc="0" normalizeH="0" baseline="0" noProof="0" dirty="0">
                <a:ln>
                  <a:noFill/>
                </a:ln>
                <a:solidFill>
                  <a:srgbClr val="132586"/>
                </a:solidFill>
                <a:effectLst/>
                <a:uLnTx/>
                <a:uFillTx/>
                <a:latin typeface="Arial"/>
                <a:ea typeface="+mn-ea"/>
                <a:cs typeface="Arial" panose="020B0604020202020204" pitchFamily="34" charset="0"/>
              </a:rPr>
              <a:t>מדגם</a:t>
            </a:r>
            <a:endParaRPr kumimoji="0" lang="en-US" sz="1800" b="1" i="0" u="none" strike="noStrike" kern="0" cap="none" spc="0" normalizeH="0" baseline="0" noProof="0" dirty="0">
              <a:ln>
                <a:noFill/>
              </a:ln>
              <a:solidFill>
                <a:srgbClr val="132586"/>
              </a:solidFill>
              <a:effectLst/>
              <a:uLnTx/>
              <a:uFillTx/>
              <a:latin typeface="Arial"/>
              <a:ea typeface="+mn-ea"/>
              <a:cs typeface="+mn-cs"/>
            </a:endParaRPr>
          </a:p>
        </p:txBody>
      </p:sp>
      <p:cxnSp>
        <p:nvCxnSpPr>
          <p:cNvPr id="46" name="Straight Connector 32"/>
          <p:cNvCxnSpPr/>
          <p:nvPr/>
        </p:nvCxnSpPr>
        <p:spPr>
          <a:xfrm flipH="1">
            <a:off x="9198729" y="764704"/>
            <a:ext cx="735" cy="864000"/>
          </a:xfrm>
          <a:prstGeom prst="line">
            <a:avLst/>
          </a:prstGeom>
          <a:noFill/>
          <a:ln w="28575" cap="flat" cmpd="sng" algn="ctr">
            <a:solidFill>
              <a:schemeClr val="tx2">
                <a:lumMod val="75000"/>
              </a:schemeClr>
            </a:solidFill>
            <a:prstDash val="solid"/>
          </a:ln>
          <a:effectLst/>
        </p:spPr>
      </p:cxnSp>
      <p:sp>
        <p:nvSpPr>
          <p:cNvPr id="47" name="AutoShape 11"/>
          <p:cNvSpPr>
            <a:spLocks noChangeArrowheads="1"/>
          </p:cNvSpPr>
          <p:nvPr/>
        </p:nvSpPr>
        <p:spPr bwMode="auto">
          <a:xfrm>
            <a:off x="1741168" y="1988840"/>
            <a:ext cx="7457561" cy="824120"/>
          </a:xfrm>
          <a:prstGeom prst="rect">
            <a:avLst/>
          </a:prstGeom>
          <a:noFill/>
          <a:ln w="3175" cap="rnd" algn="ctr">
            <a:no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600" b="1" dirty="0">
                <a:solidFill>
                  <a:srgbClr val="673F4A"/>
                </a:solidFill>
              </a:rPr>
              <a:t>502 נדגמים בגילאי 18+ המהווים מדגם מייצג של האוכלוסייה היהודית הבוגרת</a:t>
            </a:r>
          </a:p>
        </p:txBody>
      </p:sp>
      <p:cxnSp>
        <p:nvCxnSpPr>
          <p:cNvPr id="49" name="מחבר ישר 48"/>
          <p:cNvCxnSpPr/>
          <p:nvPr/>
        </p:nvCxnSpPr>
        <p:spPr>
          <a:xfrm flipH="1">
            <a:off x="10138485" y="1014016"/>
            <a:ext cx="1509952" cy="0"/>
          </a:xfrm>
          <a:prstGeom prst="line">
            <a:avLst/>
          </a:prstGeom>
          <a:ln w="19050">
            <a:solidFill>
              <a:srgbClr val="ED6002"/>
            </a:solidFill>
          </a:ln>
        </p:spPr>
        <p:style>
          <a:lnRef idx="1">
            <a:schemeClr val="accent1"/>
          </a:lnRef>
          <a:fillRef idx="0">
            <a:schemeClr val="accent1"/>
          </a:fillRef>
          <a:effectRef idx="0">
            <a:schemeClr val="accent1"/>
          </a:effectRef>
          <a:fontRef idx="minor">
            <a:schemeClr val="tx1"/>
          </a:fontRef>
        </p:style>
      </p:cxnSp>
      <p:cxnSp>
        <p:nvCxnSpPr>
          <p:cNvPr id="50" name="מחבר ישר 49"/>
          <p:cNvCxnSpPr>
            <a:cxnSpLocks/>
            <a:stCxn id="55" idx="2"/>
          </p:cNvCxnSpPr>
          <p:nvPr/>
        </p:nvCxnSpPr>
        <p:spPr>
          <a:xfrm flipH="1" flipV="1">
            <a:off x="10138485" y="2182523"/>
            <a:ext cx="592538" cy="3646"/>
          </a:xfrm>
          <a:prstGeom prst="line">
            <a:avLst/>
          </a:prstGeom>
          <a:ln w="19050">
            <a:solidFill>
              <a:srgbClr val="ED6002"/>
            </a:solidFill>
          </a:ln>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a:xfrm flipH="1">
            <a:off x="10138486" y="3482645"/>
            <a:ext cx="571895" cy="0"/>
          </a:xfrm>
          <a:prstGeom prst="line">
            <a:avLst/>
          </a:prstGeom>
          <a:ln w="19050">
            <a:solidFill>
              <a:srgbClr val="ED6002"/>
            </a:solidFill>
          </a:ln>
        </p:spPr>
        <p:style>
          <a:lnRef idx="1">
            <a:schemeClr val="accent1"/>
          </a:lnRef>
          <a:fillRef idx="0">
            <a:schemeClr val="accent1"/>
          </a:fillRef>
          <a:effectRef idx="0">
            <a:schemeClr val="accent1"/>
          </a:effectRef>
          <a:fontRef idx="minor">
            <a:schemeClr val="tx1"/>
          </a:fontRef>
        </p:style>
      </p:cxnSp>
      <p:cxnSp>
        <p:nvCxnSpPr>
          <p:cNvPr id="52" name="מחבר ישר 51"/>
          <p:cNvCxnSpPr/>
          <p:nvPr/>
        </p:nvCxnSpPr>
        <p:spPr>
          <a:xfrm flipH="1">
            <a:off x="10138486" y="4514422"/>
            <a:ext cx="571895" cy="0"/>
          </a:xfrm>
          <a:prstGeom prst="line">
            <a:avLst/>
          </a:prstGeom>
          <a:ln w="19050">
            <a:solidFill>
              <a:srgbClr val="ED6002"/>
            </a:solidFill>
          </a:ln>
        </p:spPr>
        <p:style>
          <a:lnRef idx="1">
            <a:schemeClr val="accent1"/>
          </a:lnRef>
          <a:fillRef idx="0">
            <a:schemeClr val="accent1"/>
          </a:fillRef>
          <a:effectRef idx="0">
            <a:schemeClr val="accent1"/>
          </a:effectRef>
          <a:fontRef idx="minor">
            <a:schemeClr val="tx1"/>
          </a:fontRef>
        </p:style>
      </p:cxnSp>
      <p:cxnSp>
        <p:nvCxnSpPr>
          <p:cNvPr id="53" name="מחבר ישר 52"/>
          <p:cNvCxnSpPr/>
          <p:nvPr/>
        </p:nvCxnSpPr>
        <p:spPr>
          <a:xfrm flipH="1">
            <a:off x="10138484" y="5578744"/>
            <a:ext cx="899568" cy="0"/>
          </a:xfrm>
          <a:prstGeom prst="line">
            <a:avLst/>
          </a:prstGeom>
          <a:ln w="19050">
            <a:solidFill>
              <a:srgbClr val="ED6002"/>
            </a:solidFill>
          </a:ln>
        </p:spPr>
        <p:style>
          <a:lnRef idx="1">
            <a:schemeClr val="accent1"/>
          </a:lnRef>
          <a:fillRef idx="0">
            <a:schemeClr val="accent1"/>
          </a:fillRef>
          <a:effectRef idx="0">
            <a:schemeClr val="accent1"/>
          </a:effectRef>
          <a:fontRef idx="minor">
            <a:schemeClr val="tx1"/>
          </a:fontRef>
        </p:style>
      </p:cxnSp>
      <p:sp>
        <p:nvSpPr>
          <p:cNvPr id="54" name="אליפסה 53"/>
          <p:cNvSpPr/>
          <p:nvPr/>
        </p:nvSpPr>
        <p:spPr>
          <a:xfrm>
            <a:off x="11396837" y="929929"/>
            <a:ext cx="215661" cy="215661"/>
          </a:xfrm>
          <a:prstGeom prst="ellipse">
            <a:avLst/>
          </a:prstGeom>
          <a:solidFill>
            <a:srgbClr val="ED600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5" name="אליפסה 54"/>
          <p:cNvSpPr/>
          <p:nvPr/>
        </p:nvSpPr>
        <p:spPr>
          <a:xfrm>
            <a:off x="10731023" y="2078338"/>
            <a:ext cx="215661" cy="215661"/>
          </a:xfrm>
          <a:prstGeom prst="ellipse">
            <a:avLst/>
          </a:prstGeom>
          <a:solidFill>
            <a:srgbClr val="ED600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6" name="אליפסה 55"/>
          <p:cNvSpPr/>
          <p:nvPr/>
        </p:nvSpPr>
        <p:spPr>
          <a:xfrm>
            <a:off x="10524570" y="3369907"/>
            <a:ext cx="215661" cy="215661"/>
          </a:xfrm>
          <a:prstGeom prst="ellipse">
            <a:avLst/>
          </a:prstGeom>
          <a:solidFill>
            <a:srgbClr val="ED600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7" name="אליפסה 56"/>
          <p:cNvSpPr/>
          <p:nvPr/>
        </p:nvSpPr>
        <p:spPr>
          <a:xfrm>
            <a:off x="10632504" y="4402347"/>
            <a:ext cx="215661" cy="215661"/>
          </a:xfrm>
          <a:prstGeom prst="ellipse">
            <a:avLst/>
          </a:prstGeom>
          <a:solidFill>
            <a:srgbClr val="ED600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8" name="אליפסה 57"/>
          <p:cNvSpPr/>
          <p:nvPr/>
        </p:nvSpPr>
        <p:spPr>
          <a:xfrm>
            <a:off x="11064915" y="5455505"/>
            <a:ext cx="215661" cy="215661"/>
          </a:xfrm>
          <a:prstGeom prst="ellipse">
            <a:avLst/>
          </a:prstGeom>
          <a:solidFill>
            <a:srgbClr val="ED600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59" name="תמונה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9272" y="1127607"/>
            <a:ext cx="468000" cy="468000"/>
          </a:xfrm>
          <a:prstGeom prst="rect">
            <a:avLst/>
          </a:prstGeom>
        </p:spPr>
      </p:pic>
      <p:pic>
        <p:nvPicPr>
          <p:cNvPr id="60" name="תמונה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9272" y="2274888"/>
            <a:ext cx="468000" cy="468000"/>
          </a:xfrm>
          <a:prstGeom prst="rect">
            <a:avLst/>
          </a:prstGeom>
        </p:spPr>
      </p:pic>
      <p:pic>
        <p:nvPicPr>
          <p:cNvPr id="61" name="תמונה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9272" y="3534673"/>
            <a:ext cx="468000" cy="468000"/>
          </a:xfrm>
          <a:prstGeom prst="rect">
            <a:avLst/>
          </a:prstGeom>
        </p:spPr>
      </p:pic>
      <p:pic>
        <p:nvPicPr>
          <p:cNvPr id="62" name="תמונה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1687" y="4567364"/>
            <a:ext cx="468000" cy="468000"/>
          </a:xfrm>
          <a:prstGeom prst="rect">
            <a:avLst/>
          </a:prstGeom>
        </p:spPr>
      </p:pic>
      <p:pic>
        <p:nvPicPr>
          <p:cNvPr id="63" name="תמונה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09272" y="5708535"/>
            <a:ext cx="468000" cy="468000"/>
          </a:xfrm>
          <a:prstGeom prst="rect">
            <a:avLst/>
          </a:prstGeom>
        </p:spPr>
      </p:pic>
      <p:cxnSp>
        <p:nvCxnSpPr>
          <p:cNvPr id="64" name="Straight Connector 32"/>
          <p:cNvCxnSpPr>
            <a:cxnSpLocks/>
          </p:cNvCxnSpPr>
          <p:nvPr/>
        </p:nvCxnSpPr>
        <p:spPr>
          <a:xfrm>
            <a:off x="9198729" y="2021265"/>
            <a:ext cx="0" cy="864096"/>
          </a:xfrm>
          <a:prstGeom prst="line">
            <a:avLst/>
          </a:prstGeom>
          <a:noFill/>
          <a:ln w="28575" cap="flat" cmpd="sng" algn="ctr">
            <a:solidFill>
              <a:schemeClr val="tx2">
                <a:lumMod val="75000"/>
              </a:schemeClr>
            </a:solidFill>
            <a:prstDash val="solid"/>
          </a:ln>
          <a:effectLst/>
        </p:spPr>
      </p:cxnSp>
      <p:cxnSp>
        <p:nvCxnSpPr>
          <p:cNvPr id="65" name="Straight Connector 32"/>
          <p:cNvCxnSpPr>
            <a:cxnSpLocks/>
          </p:cNvCxnSpPr>
          <p:nvPr/>
        </p:nvCxnSpPr>
        <p:spPr>
          <a:xfrm>
            <a:off x="9198729" y="3259322"/>
            <a:ext cx="1" cy="743351"/>
          </a:xfrm>
          <a:prstGeom prst="line">
            <a:avLst/>
          </a:prstGeom>
          <a:noFill/>
          <a:ln w="28575" cap="flat" cmpd="sng" algn="ctr">
            <a:solidFill>
              <a:schemeClr val="tx2">
                <a:lumMod val="75000"/>
              </a:schemeClr>
            </a:solidFill>
            <a:prstDash val="solid"/>
          </a:ln>
          <a:effectLst/>
        </p:spPr>
      </p:cxnSp>
      <p:cxnSp>
        <p:nvCxnSpPr>
          <p:cNvPr id="66" name="Straight Connector 32"/>
          <p:cNvCxnSpPr/>
          <p:nvPr/>
        </p:nvCxnSpPr>
        <p:spPr>
          <a:xfrm flipH="1">
            <a:off x="9191144" y="4283696"/>
            <a:ext cx="735" cy="864000"/>
          </a:xfrm>
          <a:prstGeom prst="line">
            <a:avLst/>
          </a:prstGeom>
          <a:noFill/>
          <a:ln w="28575" cap="flat" cmpd="sng" algn="ctr">
            <a:solidFill>
              <a:schemeClr val="tx2">
                <a:lumMod val="75000"/>
              </a:schemeClr>
            </a:solidFill>
            <a:prstDash val="solid"/>
          </a:ln>
          <a:effectLst/>
        </p:spPr>
      </p:cxnSp>
      <p:cxnSp>
        <p:nvCxnSpPr>
          <p:cNvPr id="67" name="Straight Connector 32"/>
          <p:cNvCxnSpPr>
            <a:cxnSpLocks/>
          </p:cNvCxnSpPr>
          <p:nvPr/>
        </p:nvCxnSpPr>
        <p:spPr>
          <a:xfrm flipH="1">
            <a:off x="9198730" y="5377980"/>
            <a:ext cx="1" cy="901402"/>
          </a:xfrm>
          <a:prstGeom prst="line">
            <a:avLst/>
          </a:prstGeom>
          <a:noFill/>
          <a:ln w="28575" cap="flat" cmpd="sng" algn="ctr">
            <a:solidFill>
              <a:schemeClr val="tx2">
                <a:lumMod val="75000"/>
              </a:schemeClr>
            </a:solidFill>
            <a:prstDash val="solid"/>
          </a:ln>
          <a:effectLst/>
        </p:spPr>
      </p:cxnSp>
      <p:grpSp>
        <p:nvGrpSpPr>
          <p:cNvPr id="48" name="קבוצה 4">
            <a:extLst>
              <a:ext uri="{FF2B5EF4-FFF2-40B4-BE49-F238E27FC236}">
                <a16:creationId xmlns:a16="http://schemas.microsoft.com/office/drawing/2014/main" id="{DD4BF1AD-C523-466D-828F-7E68D8272AC6}"/>
              </a:ext>
            </a:extLst>
          </p:cNvPr>
          <p:cNvGrpSpPr/>
          <p:nvPr/>
        </p:nvGrpSpPr>
        <p:grpSpPr>
          <a:xfrm>
            <a:off x="1834854" y="6443608"/>
            <a:ext cx="2505630" cy="369768"/>
            <a:chOff x="1322762" y="6202314"/>
            <a:chExt cx="2505630" cy="369768"/>
          </a:xfrm>
        </p:grpSpPr>
        <p:sp>
          <p:nvSpPr>
            <p:cNvPr id="68" name="מלבן 2">
              <a:extLst>
                <a:ext uri="{FF2B5EF4-FFF2-40B4-BE49-F238E27FC236}">
                  <a16:creationId xmlns:a16="http://schemas.microsoft.com/office/drawing/2014/main" id="{BE4667DE-0492-405A-BED4-124F2FBE778E}"/>
                </a:ext>
              </a:extLst>
            </p:cNvPr>
            <p:cNvSpPr/>
            <p:nvPr/>
          </p:nvSpPr>
          <p:spPr>
            <a:xfrm>
              <a:off x="1322762" y="6231869"/>
              <a:ext cx="2505630" cy="30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9" name="Picture 20" descr="logo_gr_">
              <a:extLst>
                <a:ext uri="{FF2B5EF4-FFF2-40B4-BE49-F238E27FC236}">
                  <a16:creationId xmlns:a16="http://schemas.microsoft.com/office/drawing/2014/main" id="{FFA53A06-0DB7-4B98-9415-BC9980EB21C5}"/>
                </a:ext>
              </a:extLst>
            </p:cNvPr>
            <p:cNvPicPr>
              <a:picLocks noChangeAspect="1" noChangeArrowheads="1"/>
            </p:cNvPicPr>
            <p:nvPr/>
          </p:nvPicPr>
          <p:blipFill>
            <a:blip r:embed="rId8" cstate="print">
              <a:clrChange>
                <a:clrFrom>
                  <a:srgbClr val="FFFFFF"/>
                </a:clrFrom>
                <a:clrTo>
                  <a:srgbClr val="FFFFFF">
                    <a:alpha val="0"/>
                  </a:srgbClr>
                </a:clrTo>
              </a:clrChange>
            </a:blip>
            <a:stretch>
              <a:fillRect/>
            </a:stretch>
          </p:blipFill>
          <p:spPr bwMode="auto">
            <a:xfrm>
              <a:off x="1368592" y="6263082"/>
              <a:ext cx="1156847" cy="309000"/>
            </a:xfrm>
            <a:prstGeom prst="rect">
              <a:avLst/>
            </a:prstGeom>
            <a:solidFill>
              <a:schemeClr val="bg1"/>
            </a:solidFill>
            <a:ln w="9525">
              <a:noFill/>
              <a:miter lim="800000"/>
              <a:headEnd/>
              <a:tailEnd/>
            </a:ln>
          </p:spPr>
        </p:pic>
        <p:pic>
          <p:nvPicPr>
            <p:cNvPr id="70" name="Picture 4" descr="https://upload.wikimedia.org/wikipedia/he/thumb/3/36/Lapam.svg/210px-Lapam.svg.png">
              <a:extLst>
                <a:ext uri="{FF2B5EF4-FFF2-40B4-BE49-F238E27FC236}">
                  <a16:creationId xmlns:a16="http://schemas.microsoft.com/office/drawing/2014/main" id="{28B7AADC-0569-44F2-85AC-DEDA8949F363}"/>
                </a:ext>
              </a:extLst>
            </p:cNvPr>
            <p:cNvPicPr>
              <a:picLocks noChangeAspect="1" noChangeArrowheads="1"/>
            </p:cNvPicPr>
            <p:nvPr/>
          </p:nvPicPr>
          <p:blipFill>
            <a:blip r:embed="rId9" cstate="print"/>
            <a:srcRect/>
            <a:stretch>
              <a:fillRect/>
            </a:stretch>
          </p:blipFill>
          <p:spPr bwMode="auto">
            <a:xfrm>
              <a:off x="2623689" y="6202314"/>
              <a:ext cx="1193562" cy="324000"/>
            </a:xfrm>
            <a:prstGeom prst="rect">
              <a:avLst/>
            </a:prstGeom>
            <a:solidFill>
              <a:schemeClr val="bg1"/>
            </a:solidFill>
          </p:spPr>
        </p:pic>
      </p:grpSp>
    </p:spTree>
    <p:extLst>
      <p:ext uri="{BB962C8B-B14F-4D97-AF65-F5344CB8AC3E}">
        <p14:creationId xmlns:p14="http://schemas.microsoft.com/office/powerpoint/2010/main" val="2431150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279576" y="2348881"/>
            <a:ext cx="7772400" cy="1357313"/>
          </a:xfrm>
        </p:spPr>
        <p:txBody>
          <a:bodyPr rtlCol="1">
            <a:normAutofit/>
          </a:bodyPr>
          <a:lstStyle/>
          <a:p>
            <a:pPr fontAlgn="auto">
              <a:spcAft>
                <a:spcPts val="0"/>
              </a:spcAft>
              <a:defRPr/>
            </a:pPr>
            <a:r>
              <a:rPr lang="he-IL" dirty="0">
                <a:solidFill>
                  <a:srgbClr val="C33D24"/>
                </a:solidFill>
                <a:effectLst/>
                <a:latin typeface="Tahoma" pitchFamily="34" charset="0"/>
                <a:ea typeface="Tahoma" pitchFamily="34" charset="0"/>
                <a:cs typeface="Tahoma" pitchFamily="34" charset="0"/>
              </a:rPr>
              <a:t>תודה </a:t>
            </a:r>
            <a:endParaRPr lang="he-IL" b="0" dirty="0">
              <a:solidFill>
                <a:srgbClr val="C33D24"/>
              </a:solidFill>
              <a:effectLst/>
              <a:latin typeface="Tahoma" pitchFamily="34" charset="0"/>
              <a:ea typeface="Tahoma" pitchFamily="34" charset="0"/>
              <a:cs typeface="Tahoma" pitchFamily="34" charset="0"/>
            </a:endParaRPr>
          </a:p>
        </p:txBody>
      </p:sp>
      <p:pic>
        <p:nvPicPr>
          <p:cNvPr id="4" name="Picture 20" descr="logo_gr_"/>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2870241" y="6576384"/>
            <a:ext cx="1156847" cy="309000"/>
          </a:xfrm>
          <a:prstGeom prst="rect">
            <a:avLst/>
          </a:prstGeom>
          <a:solidFill>
            <a:schemeClr val="bg1"/>
          </a:solidFill>
          <a:ln w="9525">
            <a:noFill/>
            <a:miter lim="800000"/>
            <a:headEnd/>
            <a:tailEnd/>
          </a:ln>
        </p:spPr>
      </p:pic>
      <p:pic>
        <p:nvPicPr>
          <p:cNvPr id="5" name="Picture 4" descr="https://upload.wikimedia.org/wikipedia/he/thumb/3/36/Lapam.svg/210px-Lapam.svg.png"/>
          <p:cNvPicPr>
            <a:picLocks noChangeAspect="1" noChangeArrowheads="1"/>
          </p:cNvPicPr>
          <p:nvPr/>
        </p:nvPicPr>
        <p:blipFill>
          <a:blip r:embed="rId3" cstate="print"/>
          <a:srcRect/>
          <a:stretch>
            <a:fillRect/>
          </a:stretch>
        </p:blipFill>
        <p:spPr bwMode="auto">
          <a:xfrm>
            <a:off x="4110350" y="6525343"/>
            <a:ext cx="1193562" cy="324000"/>
          </a:xfrm>
          <a:prstGeom prst="rect">
            <a:avLst/>
          </a:prstGeom>
          <a:solidFill>
            <a:schemeClr val="bg1"/>
          </a:solidFill>
        </p:spPr>
      </p:pic>
      <p:pic>
        <p:nvPicPr>
          <p:cNvPr id="8" name="תמונה 13">
            <a:extLst>
              <a:ext uri="{FF2B5EF4-FFF2-40B4-BE49-F238E27FC236}">
                <a16:creationId xmlns:a16="http://schemas.microsoft.com/office/drawing/2014/main" id="{7B541CF2-8DCD-4FEA-830C-37DD6C448B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5880" y="3011564"/>
            <a:ext cx="2381924" cy="1587949"/>
          </a:xfrm>
          <a:prstGeom prst="rect">
            <a:avLst/>
          </a:prstGeom>
        </p:spPr>
      </p:pic>
    </p:spTree>
    <p:extLst>
      <p:ext uri="{BB962C8B-B14F-4D97-AF65-F5344CB8AC3E}">
        <p14:creationId xmlns:p14="http://schemas.microsoft.com/office/powerpoint/2010/main" val="283409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6D9E08-4C43-40DD-B200-C5F1A09D53E5}"/>
              </a:ext>
            </a:extLst>
          </p:cNvPr>
          <p:cNvSpPr>
            <a:spLocks noGrp="1"/>
          </p:cNvSpPr>
          <p:nvPr>
            <p:ph type="sldNum" sz="quarter" idx="10"/>
          </p:nvPr>
        </p:nvSpPr>
        <p:spPr/>
        <p:txBody>
          <a:bodyPr/>
          <a:lstStyle/>
          <a:p>
            <a:fld id="{743024FB-11C4-4495-9943-FEF10CF92675}" type="slidenum">
              <a:rPr lang="he-IL" smtClean="0"/>
              <a:pPr/>
              <a:t>4</a:t>
            </a:fld>
            <a:endParaRPr lang="he-IL"/>
          </a:p>
        </p:txBody>
      </p:sp>
      <p:grpSp>
        <p:nvGrpSpPr>
          <p:cNvPr id="14" name="Group 13">
            <a:extLst>
              <a:ext uri="{FF2B5EF4-FFF2-40B4-BE49-F238E27FC236}">
                <a16:creationId xmlns:a16="http://schemas.microsoft.com/office/drawing/2014/main" id="{1AD6165C-6BFC-4A4C-926E-1BDC8AC1925C}"/>
              </a:ext>
            </a:extLst>
          </p:cNvPr>
          <p:cNvGrpSpPr/>
          <p:nvPr/>
        </p:nvGrpSpPr>
        <p:grpSpPr>
          <a:xfrm>
            <a:off x="1307468" y="1052736"/>
            <a:ext cx="9577064" cy="4752528"/>
            <a:chOff x="323528" y="1340768"/>
            <a:chExt cx="8352928" cy="3816424"/>
          </a:xfrm>
        </p:grpSpPr>
        <p:sp>
          <p:nvSpPr>
            <p:cNvPr id="9" name="Rectangle: Rounded Corners 8">
              <a:extLst>
                <a:ext uri="{FF2B5EF4-FFF2-40B4-BE49-F238E27FC236}">
                  <a16:creationId xmlns:a16="http://schemas.microsoft.com/office/drawing/2014/main" id="{4DCC65FB-D120-4CC4-89D2-5F9C98E03395}"/>
                </a:ext>
              </a:extLst>
            </p:cNvPr>
            <p:cNvSpPr/>
            <p:nvPr/>
          </p:nvSpPr>
          <p:spPr>
            <a:xfrm>
              <a:off x="323528" y="1340768"/>
              <a:ext cx="8352928" cy="3816424"/>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TextBox 11">
              <a:extLst>
                <a:ext uri="{FF2B5EF4-FFF2-40B4-BE49-F238E27FC236}">
                  <a16:creationId xmlns:a16="http://schemas.microsoft.com/office/drawing/2014/main" id="{CFB6F1CD-0156-48D0-94A2-57EF46B190BB}"/>
                </a:ext>
              </a:extLst>
            </p:cNvPr>
            <p:cNvSpPr txBox="1"/>
            <p:nvPr/>
          </p:nvSpPr>
          <p:spPr>
            <a:xfrm>
              <a:off x="6371652" y="2063540"/>
              <a:ext cx="1564762" cy="420162"/>
            </a:xfrm>
            <a:prstGeom prst="rect">
              <a:avLst/>
            </a:prstGeom>
            <a:noFill/>
            <a:ln>
              <a:noFill/>
            </a:ln>
          </p:spPr>
          <p:txBody>
            <a:bodyPr wrap="none" rtlCol="1">
              <a:spAutoFit/>
            </a:bodyPr>
            <a:lstStyle/>
            <a:p>
              <a:r>
                <a:rPr lang="he-IL" sz="2800" b="1" dirty="0">
                  <a:solidFill>
                    <a:srgbClr val="132586"/>
                  </a:solidFill>
                </a:rPr>
                <a:t>ההתנתקות</a:t>
              </a:r>
            </a:p>
          </p:txBody>
        </p:sp>
        <p:sp>
          <p:nvSpPr>
            <p:cNvPr id="13" name="TextBox 12">
              <a:extLst>
                <a:ext uri="{FF2B5EF4-FFF2-40B4-BE49-F238E27FC236}">
                  <a16:creationId xmlns:a16="http://schemas.microsoft.com/office/drawing/2014/main" id="{12CA8F6D-F21A-43E0-BDCC-B7A6568D7AFC}"/>
                </a:ext>
              </a:extLst>
            </p:cNvPr>
            <p:cNvSpPr txBox="1"/>
            <p:nvPr/>
          </p:nvSpPr>
          <p:spPr>
            <a:xfrm>
              <a:off x="942658" y="2063540"/>
              <a:ext cx="1879337" cy="420162"/>
            </a:xfrm>
            <a:prstGeom prst="rect">
              <a:avLst/>
            </a:prstGeom>
            <a:noFill/>
            <a:ln>
              <a:noFill/>
            </a:ln>
          </p:spPr>
          <p:txBody>
            <a:bodyPr wrap="none" rtlCol="1">
              <a:spAutoFit/>
            </a:bodyPr>
            <a:lstStyle/>
            <a:p>
              <a:r>
                <a:rPr lang="he-IL" sz="2800" b="1" dirty="0">
                  <a:solidFill>
                    <a:srgbClr val="673F4A"/>
                  </a:solidFill>
                </a:rPr>
                <a:t>ביקור סאדאת</a:t>
              </a:r>
            </a:p>
          </p:txBody>
        </p:sp>
        <p:sp>
          <p:nvSpPr>
            <p:cNvPr id="18" name="TextBox 17">
              <a:extLst>
                <a:ext uri="{FF2B5EF4-FFF2-40B4-BE49-F238E27FC236}">
                  <a16:creationId xmlns:a16="http://schemas.microsoft.com/office/drawing/2014/main" id="{A9438448-477C-43E8-9F20-C31BCCCF6825}"/>
                </a:ext>
              </a:extLst>
            </p:cNvPr>
            <p:cNvSpPr txBox="1"/>
            <p:nvPr/>
          </p:nvSpPr>
          <p:spPr>
            <a:xfrm>
              <a:off x="3428953" y="2063540"/>
              <a:ext cx="2321139" cy="420162"/>
            </a:xfrm>
            <a:prstGeom prst="rect">
              <a:avLst/>
            </a:prstGeom>
            <a:noFill/>
            <a:ln>
              <a:noFill/>
            </a:ln>
          </p:spPr>
          <p:txBody>
            <a:bodyPr wrap="square" rtlCol="1">
              <a:spAutoFit/>
            </a:bodyPr>
            <a:lstStyle/>
            <a:p>
              <a:r>
                <a:rPr lang="he-IL" sz="2800" b="1" dirty="0">
                  <a:solidFill>
                    <a:srgbClr val="236755"/>
                  </a:solidFill>
                </a:rPr>
                <a:t>מלחמת יום כיפור</a:t>
              </a:r>
            </a:p>
          </p:txBody>
        </p:sp>
      </p:grpSp>
      <p:sp>
        <p:nvSpPr>
          <p:cNvPr id="10" name="Title 1">
            <a:extLst>
              <a:ext uri="{FF2B5EF4-FFF2-40B4-BE49-F238E27FC236}">
                <a16:creationId xmlns:a16="http://schemas.microsoft.com/office/drawing/2014/main" id="{6A4F02ED-60C2-4387-9857-4972DC9CC41F}"/>
              </a:ext>
            </a:extLst>
          </p:cNvPr>
          <p:cNvSpPr txBox="1">
            <a:spLocks/>
          </p:cNvSpPr>
          <p:nvPr/>
        </p:nvSpPr>
        <p:spPr>
          <a:xfrm>
            <a:off x="0" y="120509"/>
            <a:ext cx="11972889" cy="789890"/>
          </a:xfrm>
          <a:prstGeom prst="rect">
            <a:avLst/>
          </a:prstGeom>
          <a:noFill/>
        </p:spPr>
        <p:txBody>
          <a:bodyPr vert="horz" lIns="91440" tIns="45720" rIns="91440" bIns="45720" rtlCol="1" anchor="ctr">
            <a:noAutofit/>
          </a:bodyPr>
          <a:lstStyle>
            <a:lvl1pPr algn="r" defTabSz="914400" rtl="1" eaLnBrk="1" fontAlgn="base" latinLnBrk="0" hangingPunct="1">
              <a:spcBef>
                <a:spcPct val="0"/>
              </a:spcBef>
              <a:spcAft>
                <a:spcPct val="0"/>
              </a:spcAft>
              <a:buNone/>
              <a:defRPr lang="he-IL" sz="2200" b="1" kern="1200" dirty="0">
                <a:solidFill>
                  <a:srgbClr val="C33D24"/>
                </a:solidFill>
                <a:effectLst/>
                <a:latin typeface="+mj-lt"/>
                <a:ea typeface="+mj-ea"/>
                <a:cs typeface="+mn-cs"/>
              </a:defRPr>
            </a:lvl1pPr>
            <a:lvl2pPr algn="r" rtl="1" eaLnBrk="0" fontAlgn="base" hangingPunct="0">
              <a:spcBef>
                <a:spcPct val="0"/>
              </a:spcBef>
              <a:spcAft>
                <a:spcPct val="0"/>
              </a:spcAft>
              <a:defRPr sz="3600" b="1">
                <a:solidFill>
                  <a:srgbClr val="C33D24"/>
                </a:solidFill>
                <a:latin typeface="Calibri" pitchFamily="34" charset="0"/>
                <a:cs typeface="Arial" pitchFamily="34" charset="0"/>
              </a:defRPr>
            </a:lvl2pPr>
            <a:lvl3pPr algn="r" rtl="1" eaLnBrk="0" fontAlgn="base" hangingPunct="0">
              <a:spcBef>
                <a:spcPct val="0"/>
              </a:spcBef>
              <a:spcAft>
                <a:spcPct val="0"/>
              </a:spcAft>
              <a:defRPr sz="3600" b="1">
                <a:solidFill>
                  <a:srgbClr val="C33D24"/>
                </a:solidFill>
                <a:latin typeface="Calibri" pitchFamily="34" charset="0"/>
                <a:cs typeface="Arial" pitchFamily="34" charset="0"/>
              </a:defRPr>
            </a:lvl3pPr>
            <a:lvl4pPr algn="r" rtl="1" eaLnBrk="0" fontAlgn="base" hangingPunct="0">
              <a:spcBef>
                <a:spcPct val="0"/>
              </a:spcBef>
              <a:spcAft>
                <a:spcPct val="0"/>
              </a:spcAft>
              <a:defRPr sz="3600" b="1">
                <a:solidFill>
                  <a:srgbClr val="C33D24"/>
                </a:solidFill>
                <a:latin typeface="Calibri" pitchFamily="34" charset="0"/>
                <a:cs typeface="Arial" pitchFamily="34" charset="0"/>
              </a:defRPr>
            </a:lvl4pPr>
            <a:lvl5pPr algn="r" rtl="1" eaLnBrk="0" fontAlgn="base" hangingPunct="0">
              <a:spcBef>
                <a:spcPct val="0"/>
              </a:spcBef>
              <a:spcAft>
                <a:spcPct val="0"/>
              </a:spcAft>
              <a:defRPr sz="3600" b="1">
                <a:solidFill>
                  <a:srgbClr val="C33D24"/>
                </a:solidFill>
                <a:latin typeface="Calibri" pitchFamily="34" charset="0"/>
                <a:cs typeface="Arial" pitchFamily="34" charset="0"/>
              </a:defRPr>
            </a:lvl5pPr>
            <a:lvl6pPr marL="457200" algn="r" rtl="1" eaLnBrk="1" fontAlgn="base" hangingPunct="1">
              <a:spcBef>
                <a:spcPct val="0"/>
              </a:spcBef>
              <a:spcAft>
                <a:spcPct val="0"/>
              </a:spcAft>
              <a:defRPr sz="3600" b="1">
                <a:solidFill>
                  <a:srgbClr val="C33D24"/>
                </a:solidFill>
                <a:latin typeface="Calibri" pitchFamily="34" charset="0"/>
                <a:cs typeface="Arial" pitchFamily="34" charset="0"/>
              </a:defRPr>
            </a:lvl6pPr>
            <a:lvl7pPr marL="914400" algn="r" rtl="1" eaLnBrk="1" fontAlgn="base" hangingPunct="1">
              <a:spcBef>
                <a:spcPct val="0"/>
              </a:spcBef>
              <a:spcAft>
                <a:spcPct val="0"/>
              </a:spcAft>
              <a:defRPr sz="3600" b="1">
                <a:solidFill>
                  <a:srgbClr val="C33D24"/>
                </a:solidFill>
                <a:latin typeface="Calibri" pitchFamily="34" charset="0"/>
                <a:cs typeface="Arial" pitchFamily="34" charset="0"/>
              </a:defRPr>
            </a:lvl7pPr>
            <a:lvl8pPr marL="1371600" algn="r" rtl="1" eaLnBrk="1" fontAlgn="base" hangingPunct="1">
              <a:spcBef>
                <a:spcPct val="0"/>
              </a:spcBef>
              <a:spcAft>
                <a:spcPct val="0"/>
              </a:spcAft>
              <a:defRPr sz="3600" b="1">
                <a:solidFill>
                  <a:srgbClr val="C33D24"/>
                </a:solidFill>
                <a:latin typeface="Calibri" pitchFamily="34" charset="0"/>
                <a:cs typeface="Arial" pitchFamily="34" charset="0"/>
              </a:defRPr>
            </a:lvl8pPr>
            <a:lvl9pPr marL="1828800" algn="r" rtl="1" eaLnBrk="1" fontAlgn="base" hangingPunct="1">
              <a:spcBef>
                <a:spcPct val="0"/>
              </a:spcBef>
              <a:spcAft>
                <a:spcPct val="0"/>
              </a:spcAft>
              <a:defRPr sz="3600" b="1">
                <a:solidFill>
                  <a:srgbClr val="C33D24"/>
                </a:solidFill>
                <a:latin typeface="Calibri" pitchFamily="34" charset="0"/>
                <a:cs typeface="Arial" pitchFamily="34" charset="0"/>
              </a:defRPr>
            </a:lvl9pPr>
          </a:lstStyle>
          <a:p>
            <a:r>
              <a:rPr lang="he-IL" sz="2400" u="sng" dirty="0">
                <a:solidFill>
                  <a:srgbClr val="673F4A"/>
                </a:solidFill>
              </a:rPr>
              <a:t>הסרטונים שהוצגו במחקר</a:t>
            </a:r>
            <a:endParaRPr lang="he-IL" sz="2400" dirty="0">
              <a:solidFill>
                <a:srgbClr val="673F4A"/>
              </a:solidFill>
              <a:latin typeface="Calibri"/>
              <a:cs typeface="Arial" panose="020B0604020202020204" pitchFamily="34" charset="0"/>
            </a:endParaRPr>
          </a:p>
        </p:txBody>
      </p:sp>
      <p:pic>
        <p:nvPicPr>
          <p:cNvPr id="15" name="Picture 14">
            <a:extLst>
              <a:ext uri="{FF2B5EF4-FFF2-40B4-BE49-F238E27FC236}">
                <a16:creationId xmlns:a16="http://schemas.microsoft.com/office/drawing/2014/main" id="{F25A6F47-BFDD-4D3C-8D3B-BAAF3A9A8F6E}"/>
              </a:ext>
            </a:extLst>
          </p:cNvPr>
          <p:cNvPicPr>
            <a:picLocks noChangeAspect="1"/>
          </p:cNvPicPr>
          <p:nvPr/>
        </p:nvPicPr>
        <p:blipFill>
          <a:blip r:embed="rId2"/>
          <a:stretch>
            <a:fillRect/>
          </a:stretch>
        </p:blipFill>
        <p:spPr>
          <a:xfrm>
            <a:off x="1919536" y="3027099"/>
            <a:ext cx="2350351" cy="1497374"/>
          </a:xfrm>
          <a:prstGeom prst="rect">
            <a:avLst/>
          </a:prstGeom>
        </p:spPr>
      </p:pic>
      <p:pic>
        <p:nvPicPr>
          <p:cNvPr id="16" name="Picture 15">
            <a:extLst>
              <a:ext uri="{FF2B5EF4-FFF2-40B4-BE49-F238E27FC236}">
                <a16:creationId xmlns:a16="http://schemas.microsoft.com/office/drawing/2014/main" id="{A38286AB-110A-4D47-9E33-9DC088DA95E7}"/>
              </a:ext>
            </a:extLst>
          </p:cNvPr>
          <p:cNvPicPr>
            <a:picLocks noChangeAspect="1"/>
          </p:cNvPicPr>
          <p:nvPr/>
        </p:nvPicPr>
        <p:blipFill>
          <a:blip r:embed="rId3"/>
          <a:stretch>
            <a:fillRect/>
          </a:stretch>
        </p:blipFill>
        <p:spPr>
          <a:xfrm>
            <a:off x="7956225" y="3068961"/>
            <a:ext cx="2365543" cy="1435440"/>
          </a:xfrm>
          <a:prstGeom prst="rect">
            <a:avLst/>
          </a:prstGeom>
        </p:spPr>
      </p:pic>
      <p:pic>
        <p:nvPicPr>
          <p:cNvPr id="17" name="Picture 16">
            <a:extLst>
              <a:ext uri="{FF2B5EF4-FFF2-40B4-BE49-F238E27FC236}">
                <a16:creationId xmlns:a16="http://schemas.microsoft.com/office/drawing/2014/main" id="{1A0C5E5D-7ABA-41C9-BE90-416A855C65DF}"/>
              </a:ext>
            </a:extLst>
          </p:cNvPr>
          <p:cNvPicPr>
            <a:picLocks noChangeAspect="1"/>
          </p:cNvPicPr>
          <p:nvPr/>
        </p:nvPicPr>
        <p:blipFill>
          <a:blip r:embed="rId4"/>
          <a:stretch>
            <a:fillRect/>
          </a:stretch>
        </p:blipFill>
        <p:spPr>
          <a:xfrm>
            <a:off x="4954594" y="3068961"/>
            <a:ext cx="2365542" cy="1451960"/>
          </a:xfrm>
          <a:prstGeom prst="rect">
            <a:avLst/>
          </a:prstGeom>
        </p:spPr>
      </p:pic>
    </p:spTree>
    <p:extLst>
      <p:ext uri="{BB962C8B-B14F-4D97-AF65-F5344CB8AC3E}">
        <p14:creationId xmlns:p14="http://schemas.microsoft.com/office/powerpoint/2010/main" val="325320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88DF37D3-737D-4F0A-A3E9-35981704F77C}"/>
              </a:ext>
            </a:extLst>
          </p:cNvPr>
          <p:cNvSpPr/>
          <p:nvPr/>
        </p:nvSpPr>
        <p:spPr>
          <a:xfrm>
            <a:off x="134815" y="6180683"/>
            <a:ext cx="12230099" cy="677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2" name="Picture 2" descr="http://1.bp.blogspot.com/-Gtc8sCnzW9A/T01bfv1fP8I/AAAAAAAAB08/Bjd90V_cl8k/s1600/compass.jpg">
            <a:extLst>
              <a:ext uri="{FF2B5EF4-FFF2-40B4-BE49-F238E27FC236}">
                <a16:creationId xmlns:a16="http://schemas.microsoft.com/office/drawing/2014/main" id="{8DC114E3-858E-490B-B884-BAE75B7BE8C0}"/>
              </a:ext>
            </a:extLst>
          </p:cNvPr>
          <p:cNvPicPr>
            <a:picLocks noChangeAspect="1" noChangeArrowheads="1"/>
          </p:cNvPicPr>
          <p:nvPr/>
        </p:nvPicPr>
        <p:blipFill rotWithShape="1">
          <a:blip r:embed="rId3" cstate="email">
            <a:duotone>
              <a:schemeClr val="bg2">
                <a:shade val="45000"/>
                <a:satMod val="135000"/>
              </a:schemeClr>
              <a:prstClr val="white"/>
            </a:duotone>
            <a:extLst/>
          </a:blip>
          <a:srcRect l="557" t="41932" r="100"/>
          <a:stretch/>
        </p:blipFill>
        <p:spPr bwMode="auto">
          <a:xfrm flipH="1">
            <a:off x="0" y="0"/>
            <a:ext cx="12192000" cy="3525715"/>
          </a:xfrm>
          <a:prstGeom prst="rect">
            <a:avLst/>
          </a:prstGeom>
          <a:noFill/>
          <a:extLst/>
        </p:spPr>
      </p:pic>
      <p:sp>
        <p:nvSpPr>
          <p:cNvPr id="2" name="מלבן 1"/>
          <p:cNvSpPr/>
          <p:nvPr/>
        </p:nvSpPr>
        <p:spPr>
          <a:xfrm>
            <a:off x="0" y="3564549"/>
            <a:ext cx="12192000" cy="2448272"/>
          </a:xfrm>
          <a:prstGeom prst="rect">
            <a:avLst/>
          </a:prstGeom>
          <a:solidFill>
            <a:srgbClr val="0D0D0D">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sp>
        <p:nvSpPr>
          <p:cNvPr id="3" name="מלבן מעוגל 2"/>
          <p:cNvSpPr/>
          <p:nvPr/>
        </p:nvSpPr>
        <p:spPr>
          <a:xfrm>
            <a:off x="8688288" y="4410685"/>
            <a:ext cx="166628" cy="756000"/>
          </a:xfrm>
          <a:prstGeom prst="roundRect">
            <a:avLst/>
          </a:prstGeom>
          <a:solidFill>
            <a:srgbClr val="F46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5" name="מלבן 14"/>
          <p:cNvSpPr/>
          <p:nvPr/>
        </p:nvSpPr>
        <p:spPr>
          <a:xfrm>
            <a:off x="4605757" y="4391983"/>
            <a:ext cx="4078361" cy="70788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סיכום והמלצות</a:t>
            </a:r>
          </a:p>
        </p:txBody>
      </p:sp>
      <p:sp>
        <p:nvSpPr>
          <p:cNvPr id="17" name="מלבן 16">
            <a:extLst>
              <a:ext uri="{FF2B5EF4-FFF2-40B4-BE49-F238E27FC236}">
                <a16:creationId xmlns:a16="http://schemas.microsoft.com/office/drawing/2014/main" id="{6AD2A277-CF2A-4EE0-AA41-2CB35CE1FE80}"/>
              </a:ext>
            </a:extLst>
          </p:cNvPr>
          <p:cNvSpPr/>
          <p:nvPr/>
        </p:nvSpPr>
        <p:spPr>
          <a:xfrm>
            <a:off x="9047284" y="0"/>
            <a:ext cx="2558561" cy="3540491"/>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8" name="מלבן 17">
            <a:extLst>
              <a:ext uri="{FF2B5EF4-FFF2-40B4-BE49-F238E27FC236}">
                <a16:creationId xmlns:a16="http://schemas.microsoft.com/office/drawing/2014/main" id="{5494C29E-BC85-48C7-876C-9D025414817F}"/>
              </a:ext>
            </a:extLst>
          </p:cNvPr>
          <p:cNvSpPr/>
          <p:nvPr/>
        </p:nvSpPr>
        <p:spPr>
          <a:xfrm>
            <a:off x="9048328" y="0"/>
            <a:ext cx="2569464" cy="6858000"/>
          </a:xfrm>
          <a:prstGeom prst="rect">
            <a:avLst/>
          </a:prstGeom>
          <a:solidFill>
            <a:srgbClr val="FEC198">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9" name="תמונה 18">
            <a:extLst>
              <a:ext uri="{FF2B5EF4-FFF2-40B4-BE49-F238E27FC236}">
                <a16:creationId xmlns:a16="http://schemas.microsoft.com/office/drawing/2014/main" id="{2CD6EBCC-2944-49E8-BC88-C70A8B11A4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58" y="5821456"/>
            <a:ext cx="1841864" cy="1227909"/>
          </a:xfrm>
          <a:prstGeom prst="rect">
            <a:avLst/>
          </a:prstGeom>
        </p:spPr>
      </p:pic>
    </p:spTree>
    <p:extLst>
      <p:ext uri="{BB962C8B-B14F-4D97-AF65-F5344CB8AC3E}">
        <p14:creationId xmlns:p14="http://schemas.microsoft.com/office/powerpoint/2010/main" val="11894960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4502ED-68BD-47A1-8FCB-A24737B1249E}"/>
              </a:ext>
            </a:extLst>
          </p:cNvPr>
          <p:cNvSpPr/>
          <p:nvPr/>
        </p:nvSpPr>
        <p:spPr>
          <a:xfrm>
            <a:off x="191345" y="332656"/>
            <a:ext cx="11233248" cy="5976664"/>
          </a:xfrm>
          <a:prstGeom prst="rect">
            <a:avLst/>
          </a:prstGeom>
          <a:solidFill>
            <a:schemeClr val="bg1"/>
          </a:solidFill>
          <a:ln>
            <a:solidFill>
              <a:srgbClr val="132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32586"/>
              </a:solidFill>
            </a:endParaRPr>
          </a:p>
        </p:txBody>
      </p:sp>
      <p:graphicFrame>
        <p:nvGraphicFramePr>
          <p:cNvPr id="13" name="Table 12">
            <a:extLst>
              <a:ext uri="{FF2B5EF4-FFF2-40B4-BE49-F238E27FC236}">
                <a16:creationId xmlns:a16="http://schemas.microsoft.com/office/drawing/2014/main" id="{885B57A1-4AC1-4782-A633-0E830AC749BB}"/>
              </a:ext>
            </a:extLst>
          </p:cNvPr>
          <p:cNvGraphicFramePr>
            <a:graphicFrameLocks noGrp="1"/>
          </p:cNvGraphicFramePr>
          <p:nvPr>
            <p:extLst>
              <p:ext uri="{D42A27DB-BD31-4B8C-83A1-F6EECF244321}">
                <p14:modId xmlns:p14="http://schemas.microsoft.com/office/powerpoint/2010/main" val="2899639709"/>
              </p:ext>
            </p:extLst>
          </p:nvPr>
        </p:nvGraphicFramePr>
        <p:xfrm>
          <a:off x="2636898" y="1236242"/>
          <a:ext cx="5667142" cy="4352998"/>
        </p:xfrm>
        <a:graphic>
          <a:graphicData uri="http://schemas.openxmlformats.org/drawingml/2006/table">
            <a:tbl>
              <a:tblPr rtl="1" firstRow="1" bandRow="1">
                <a:tableStyleId>{7DF18680-E054-41AD-8BC1-D1AEF772440D}</a:tableStyleId>
              </a:tblPr>
              <a:tblGrid>
                <a:gridCol w="3789020">
                  <a:extLst>
                    <a:ext uri="{9D8B030D-6E8A-4147-A177-3AD203B41FA5}">
                      <a16:colId xmlns:a16="http://schemas.microsoft.com/office/drawing/2014/main" val="3152732789"/>
                    </a:ext>
                  </a:extLst>
                </a:gridCol>
                <a:gridCol w="1015139">
                  <a:extLst>
                    <a:ext uri="{9D8B030D-6E8A-4147-A177-3AD203B41FA5}">
                      <a16:colId xmlns:a16="http://schemas.microsoft.com/office/drawing/2014/main" val="20004"/>
                    </a:ext>
                  </a:extLst>
                </a:gridCol>
                <a:gridCol w="862983">
                  <a:extLst>
                    <a:ext uri="{9D8B030D-6E8A-4147-A177-3AD203B41FA5}">
                      <a16:colId xmlns:a16="http://schemas.microsoft.com/office/drawing/2014/main" val="20005"/>
                    </a:ext>
                  </a:extLst>
                </a:gridCol>
              </a:tblGrid>
              <a:tr h="317686">
                <a:tc rowSpan="2">
                  <a:txBody>
                    <a:bodyPr/>
                    <a:lstStyle/>
                    <a:p>
                      <a:pPr algn="ctr" rtl="1"/>
                      <a:endParaRPr lang="he-IL" sz="1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1" eaLnBrk="1" fontAlgn="auto" latinLnBrk="0" hangingPunct="1">
                        <a:lnSpc>
                          <a:spcPct val="100000"/>
                        </a:lnSpc>
                        <a:spcBef>
                          <a:spcPts val="600"/>
                        </a:spcBef>
                        <a:spcAft>
                          <a:spcPts val="0"/>
                        </a:spcAft>
                        <a:buClrTx/>
                        <a:buSzTx/>
                        <a:buFontTx/>
                        <a:buNone/>
                        <a:tabLst/>
                        <a:defRPr/>
                      </a:pPr>
                      <a:r>
                        <a:rPr lang="he-IL" sz="1400" b="1" dirty="0">
                          <a:solidFill>
                            <a:srgbClr val="7F7F7F"/>
                          </a:solidFill>
                          <a:latin typeface="Arial" panose="020B0604020202020204" pitchFamily="34" charset="0"/>
                          <a:cs typeface="+mn-cs"/>
                        </a:rPr>
                        <a:t>חשיפה</a:t>
                      </a:r>
                      <a:r>
                        <a:rPr lang="he-IL" sz="1400" b="1" baseline="0" dirty="0">
                          <a:solidFill>
                            <a:srgbClr val="7F7F7F"/>
                          </a:solidFill>
                          <a:latin typeface="Arial" panose="020B0604020202020204" pitchFamily="34" charset="0"/>
                          <a:cs typeface="+mn-cs"/>
                        </a:rPr>
                        <a:t> לפרסום</a:t>
                      </a:r>
                      <a:endParaRPr lang="he-IL" sz="1400" b="1" dirty="0">
                        <a:solidFill>
                          <a:srgbClr val="7F7F7F"/>
                        </a:solidFill>
                        <a:latin typeface="Arial" panose="020B0604020202020204" pitchFamily="34" charset="0"/>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spcBef>
                          <a:spcPts val="600"/>
                        </a:spcBef>
                      </a:pPr>
                      <a:endParaRPr lang="en-US" sz="1100" b="0" kern="1200" dirty="0">
                        <a:solidFill>
                          <a:schemeClr val="accent2">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9522">
                <a:tc vMerge="1">
                  <a:txBody>
                    <a:bodyPr/>
                    <a:lstStyle/>
                    <a:p>
                      <a:pPr algn="ctr" rtl="1"/>
                      <a:endParaRPr lang="he-IL" sz="11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he-IL" sz="1400" b="1" kern="1200" dirty="0">
                          <a:solidFill>
                            <a:srgbClr val="C00000"/>
                          </a:solidFill>
                          <a:latin typeface="Arial" panose="020B0604020202020204" pitchFamily="34" charset="0"/>
                          <a:ea typeface="+mn-ea"/>
                          <a:cs typeface="+mn-cs"/>
                        </a:rPr>
                        <a:t>לא נחשפו</a:t>
                      </a:r>
                      <a:endParaRPr lang="en-US" sz="1400" b="1" kern="1200" dirty="0">
                        <a:solidFill>
                          <a:srgbClr val="C00000"/>
                        </a:solidFill>
                        <a:latin typeface="Arial" panose="020B0604020202020204" pitchFamily="34" charset="0"/>
                        <a:ea typeface="+mn-ea"/>
                        <a:cs typeface="Arial" panose="020B0604020202020204" pitchFamily="34" charset="0"/>
                      </a:endParaRPr>
                    </a:p>
                    <a:p>
                      <a:pPr algn="ctr">
                        <a:spcBef>
                          <a:spcPts val="600"/>
                        </a:spcBef>
                      </a:pPr>
                      <a:r>
                        <a:rPr lang="he-IL" sz="1100" b="0" kern="1200" dirty="0">
                          <a:solidFill>
                            <a:srgbClr val="C00000"/>
                          </a:solidFill>
                          <a:latin typeface="Arial" panose="020B0604020202020204" pitchFamily="34" charset="0"/>
                          <a:ea typeface="+mn-ea"/>
                          <a:cs typeface="+mn-cs"/>
                        </a:rPr>
                        <a:t>(</a:t>
                      </a:r>
                      <a:r>
                        <a:rPr lang="en-US" sz="1100" b="0" kern="1200" dirty="0">
                          <a:solidFill>
                            <a:srgbClr val="C00000"/>
                          </a:solidFill>
                          <a:latin typeface="Arial" panose="020B0604020202020204" pitchFamily="34" charset="0"/>
                          <a:ea typeface="+mn-ea"/>
                          <a:cs typeface="Arial" panose="020B0604020202020204" pitchFamily="34" charset="0"/>
                        </a:rPr>
                        <a:t>N= 285</a:t>
                      </a:r>
                      <a:r>
                        <a:rPr lang="he-IL" sz="1100" b="0" kern="1200" dirty="0">
                          <a:solidFill>
                            <a:srgbClr val="C00000"/>
                          </a:solidFill>
                          <a:latin typeface="Arial" panose="020B0604020202020204" pitchFamily="34" charset="0"/>
                          <a:ea typeface="+mn-ea"/>
                          <a:cs typeface="+mn-cs"/>
                        </a:rPr>
                        <a:t>)</a:t>
                      </a:r>
                      <a:endParaRPr lang="en-US" sz="1100" b="0" kern="1200" dirty="0">
                        <a:solidFill>
                          <a:srgbClr val="C00000"/>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spcBef>
                          <a:spcPts val="600"/>
                        </a:spcBef>
                      </a:pPr>
                      <a:r>
                        <a:rPr lang="he-IL" sz="1400" b="1" dirty="0">
                          <a:solidFill>
                            <a:schemeClr val="accent1"/>
                          </a:solidFill>
                          <a:latin typeface="Arial" panose="020B0604020202020204" pitchFamily="34" charset="0"/>
                          <a:cs typeface="+mn-cs"/>
                        </a:rPr>
                        <a:t>נחשפו</a:t>
                      </a:r>
                    </a:p>
                    <a:p>
                      <a:pPr algn="ctr" rtl="1">
                        <a:spcBef>
                          <a:spcPts val="600"/>
                        </a:spcBef>
                      </a:pPr>
                      <a:r>
                        <a:rPr lang="en-US" sz="1100" b="0" dirty="0">
                          <a:solidFill>
                            <a:schemeClr val="accent1"/>
                          </a:solidFill>
                          <a:latin typeface="Arial" panose="020B0604020202020204" pitchFamily="34" charset="0"/>
                          <a:cs typeface="Arial" panose="020B0604020202020204" pitchFamily="34" charset="0"/>
                        </a:rPr>
                        <a:t>(N= 217)</a:t>
                      </a:r>
                      <a:endParaRPr lang="he-IL" sz="1100" b="0" dirty="0">
                        <a:solidFill>
                          <a:schemeClr val="accent1"/>
                        </a:solidFill>
                        <a:latin typeface="Arial" panose="020B0604020202020204" pitchFamily="34"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759632"/>
                  </a:ext>
                </a:extLst>
              </a:tr>
              <a:tr h="352365">
                <a:tc>
                  <a:txBody>
                    <a:bodyPr/>
                    <a:lstStyle/>
                    <a:p>
                      <a:pPr algn="r" rtl="1"/>
                      <a:r>
                        <a:rPr lang="he-IL" sz="1200" b="1" dirty="0">
                          <a:solidFill>
                            <a:schemeClr val="tx1">
                              <a:lumMod val="50000"/>
                              <a:lumOff val="50000"/>
                            </a:schemeClr>
                          </a:solidFill>
                          <a:latin typeface="Arial" panose="020B0604020202020204" pitchFamily="34" charset="0"/>
                          <a:cs typeface="Arial" panose="020B0604020202020204" pitchFamily="34" charset="0"/>
                        </a:rPr>
                        <a:t>סה"כ הערכה לפועלה של כנסת ישראל</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latinLnBrk="0" hangingPunct="1"/>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24%</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algn="ct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28%</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1621573659"/>
                  </a:ext>
                </a:extLst>
              </a:tr>
              <a:tr h="352365">
                <a:tc>
                  <a:txBody>
                    <a:bodyPr/>
                    <a:lstStyle/>
                    <a:p>
                      <a:pPr algn="r" rtl="1"/>
                      <a:r>
                        <a:rPr lang="he-IL" sz="1200" b="1" dirty="0">
                          <a:solidFill>
                            <a:schemeClr val="tx1">
                              <a:lumMod val="50000"/>
                              <a:lumOff val="50000"/>
                            </a:schemeClr>
                          </a:solidFill>
                          <a:latin typeface="Arial" panose="020B0604020202020204" pitchFamily="34" charset="0"/>
                          <a:cs typeface="Arial" panose="020B0604020202020204" pitchFamily="34" charset="0"/>
                        </a:rPr>
                        <a:t>שינוי חיובי בעמדה כלפי פועלה של כנסת ישראל</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latinLnBrk="0" hangingPunct="1"/>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11%</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algn="ct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12%</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3756065349"/>
                  </a:ext>
                </a:extLst>
              </a:tr>
              <a:tr h="352365">
                <a:tc>
                  <a:txBody>
                    <a:bodyPr/>
                    <a:lstStyle/>
                    <a:p>
                      <a:pPr algn="r" rtl="1"/>
                      <a:r>
                        <a:rPr lang="he-IL" sz="1200" b="1" dirty="0">
                          <a:solidFill>
                            <a:schemeClr val="tx1">
                              <a:lumMod val="50000"/>
                              <a:lumOff val="50000"/>
                            </a:schemeClr>
                          </a:solidFill>
                          <a:latin typeface="Arial" panose="020B0604020202020204" pitchFamily="34" charset="0"/>
                          <a:cs typeface="Arial" panose="020B0604020202020204" pitchFamily="34" charset="0"/>
                        </a:rPr>
                        <a:t>הכנסת לוקחת חלק באירועים משמעותיים שקורים במדינת ישראל מאז הקמתה</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latinLnBrk="0" hangingPunct="1"/>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51%</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algn="ct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59%</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2791401226"/>
                  </a:ext>
                </a:extLst>
              </a:tr>
              <a:tr h="352365">
                <a:tc>
                  <a:txBody>
                    <a:bodyPr/>
                    <a:lstStyle/>
                    <a:p>
                      <a:pPr algn="r" rtl="1"/>
                      <a:r>
                        <a:rPr lang="he-IL" sz="1200" b="1" dirty="0">
                          <a:solidFill>
                            <a:schemeClr val="tx1">
                              <a:lumMod val="50000"/>
                              <a:lumOff val="50000"/>
                            </a:schemeClr>
                          </a:solidFill>
                          <a:latin typeface="Arial" panose="020B0604020202020204" pitchFamily="34" charset="0"/>
                          <a:cs typeface="+mn-cs"/>
                        </a:rPr>
                        <a:t>הכנסת היא גוף הפועל לשמירת ערכי הדמוקרטיה בישראל </a:t>
                      </a:r>
                      <a:endParaRPr lang="he-IL" sz="1200" b="1" dirty="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latinLnBrk="0" hangingPunct="1"/>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32%</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algn="ct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35%</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1694591801"/>
                  </a:ext>
                </a:extLst>
              </a:tr>
              <a:tr h="352365">
                <a:tc>
                  <a:txBody>
                    <a:bodyPr/>
                    <a:lstStyle/>
                    <a:p>
                      <a:pPr algn="r" rtl="1"/>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הכנסת תורמת לאחדות העם</a:t>
                      </a:r>
                      <a:endParaRPr lang="he-IL" sz="1200" b="1" kern="1200" cap="none" spc="0" baseline="0" dirty="0">
                        <a:ln w="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latinLnBrk="0" hangingPunct="1"/>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11%</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algn="ct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16%</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114241654"/>
                  </a:ext>
                </a:extLst>
              </a:tr>
              <a:tr h="352365">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הכנסת מסייעת לליבון מחלוקות והגעה לקונצנזוס בכל הנוגע למתרחש במדינה</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fontAlgn="ctr" latinLnBrk="0" hangingPunct="1">
                        <a:spcBef>
                          <a:spcPts val="0"/>
                        </a:spcBef>
                        <a:spcAft>
                          <a:spcPts val="0"/>
                        </a:spcAft>
                      </a:pP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16%</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algn="ct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19%</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1248236080"/>
                  </a:ext>
                </a:extLst>
              </a:tr>
              <a:tr h="35236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הכנסת משפיעה על החלטות המעצבות את פני האומה</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latinLnBrk="0" hangingPunct="1"/>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53%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algn="ct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58%</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2590431544"/>
                  </a:ext>
                </a:extLst>
              </a:tr>
              <a:tr h="35236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הכנסת היא גוף משמעותי ומשפיע במדינה</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latinLnBrk="0" hangingPunct="1"/>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61%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algn="ct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66%</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1682330686"/>
                  </a:ext>
                </a:extLst>
              </a:tr>
              <a:tr h="31361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הכנסת נותנת אפשרות ביטוי לקבוצות השונות במדינת ישראל</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latinLnBrk="0" hangingPunct="1"/>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algn="ct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32%</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10009"/>
                  </a:ext>
                </a:extLst>
              </a:tr>
            </a:tbl>
          </a:graphicData>
        </a:graphic>
      </p:graphicFrame>
      <p:sp>
        <p:nvSpPr>
          <p:cNvPr id="14" name="TextBox 13">
            <a:extLst>
              <a:ext uri="{FF2B5EF4-FFF2-40B4-BE49-F238E27FC236}">
                <a16:creationId xmlns:a16="http://schemas.microsoft.com/office/drawing/2014/main" id="{C8761CBF-74BC-44AE-91C0-1C314A97788F}"/>
              </a:ext>
            </a:extLst>
          </p:cNvPr>
          <p:cNvSpPr txBox="1"/>
          <p:nvPr/>
        </p:nvSpPr>
        <p:spPr>
          <a:xfrm>
            <a:off x="8441466" y="2188003"/>
            <a:ext cx="932724" cy="461665"/>
          </a:xfrm>
          <a:prstGeom prst="rect">
            <a:avLst/>
          </a:prstGeom>
          <a:noFill/>
        </p:spPr>
        <p:txBody>
          <a:bodyPr wrap="square" rtlCol="1">
            <a:spAutoFit/>
          </a:bodyPr>
          <a:lstStyle/>
          <a:p>
            <a:pPr algn="ctr" rtl="1"/>
            <a:r>
              <a:rPr lang="he-IL" sz="1200" b="1" dirty="0">
                <a:solidFill>
                  <a:srgbClr val="132586"/>
                </a:solidFill>
              </a:rPr>
              <a:t>תחושות כלפי הכנסת</a:t>
            </a:r>
          </a:p>
        </p:txBody>
      </p:sp>
      <p:sp>
        <p:nvSpPr>
          <p:cNvPr id="16" name="Title 28">
            <a:extLst>
              <a:ext uri="{FF2B5EF4-FFF2-40B4-BE49-F238E27FC236}">
                <a16:creationId xmlns:a16="http://schemas.microsoft.com/office/drawing/2014/main" id="{46DB1CAA-6CDA-465E-B8AB-19C805467D0F}"/>
              </a:ext>
            </a:extLst>
          </p:cNvPr>
          <p:cNvSpPr txBox="1">
            <a:spLocks/>
          </p:cNvSpPr>
          <p:nvPr/>
        </p:nvSpPr>
        <p:spPr>
          <a:xfrm>
            <a:off x="2347631" y="146736"/>
            <a:ext cx="8136903" cy="473952"/>
          </a:xfrm>
          <a:prstGeom prst="rect">
            <a:avLst/>
          </a:prstGeom>
        </p:spPr>
        <p:txBody>
          <a:bodyPr vert="horz" lIns="91440" tIns="45720" rIns="91440" bIns="45720" rtlCol="1" anchor="ctr">
            <a:normAutofit/>
          </a:bodyPr>
          <a:lstStyle>
            <a:lvl1pPr algn="ctr" rtl="1" eaLnBrk="0" fontAlgn="base" hangingPunct="0">
              <a:spcBef>
                <a:spcPct val="0"/>
              </a:spcBef>
              <a:spcAft>
                <a:spcPct val="0"/>
              </a:spcAft>
              <a:defRPr lang="he-IL" sz="3600" b="1" kern="1200" dirty="0">
                <a:solidFill>
                  <a:srgbClr val="C33D24"/>
                </a:solidFill>
                <a:effectLst>
                  <a:outerShdw blurRad="38100" dist="38100" dir="2700000" algn="tl">
                    <a:srgbClr val="000000">
                      <a:alpha val="43137"/>
                    </a:srgbClr>
                  </a:outerShdw>
                </a:effectLst>
                <a:latin typeface="+mj-lt"/>
                <a:ea typeface="+mj-ea"/>
                <a:cs typeface="+mn-cs"/>
              </a:defRPr>
            </a:lvl1pPr>
            <a:lvl2pPr algn="r" rtl="1" eaLnBrk="0" fontAlgn="base" hangingPunct="0">
              <a:spcBef>
                <a:spcPct val="0"/>
              </a:spcBef>
              <a:spcAft>
                <a:spcPct val="0"/>
              </a:spcAft>
              <a:defRPr sz="3600" b="1">
                <a:solidFill>
                  <a:srgbClr val="C33D24"/>
                </a:solidFill>
                <a:latin typeface="Calibri" pitchFamily="34" charset="0"/>
                <a:cs typeface="Arial" pitchFamily="34" charset="0"/>
              </a:defRPr>
            </a:lvl2pPr>
            <a:lvl3pPr algn="r" rtl="1" eaLnBrk="0" fontAlgn="base" hangingPunct="0">
              <a:spcBef>
                <a:spcPct val="0"/>
              </a:spcBef>
              <a:spcAft>
                <a:spcPct val="0"/>
              </a:spcAft>
              <a:defRPr sz="3600" b="1">
                <a:solidFill>
                  <a:srgbClr val="C33D24"/>
                </a:solidFill>
                <a:latin typeface="Calibri" pitchFamily="34" charset="0"/>
                <a:cs typeface="Arial" pitchFamily="34" charset="0"/>
              </a:defRPr>
            </a:lvl3pPr>
            <a:lvl4pPr algn="r" rtl="1" eaLnBrk="0" fontAlgn="base" hangingPunct="0">
              <a:spcBef>
                <a:spcPct val="0"/>
              </a:spcBef>
              <a:spcAft>
                <a:spcPct val="0"/>
              </a:spcAft>
              <a:defRPr sz="3600" b="1">
                <a:solidFill>
                  <a:srgbClr val="C33D24"/>
                </a:solidFill>
                <a:latin typeface="Calibri" pitchFamily="34" charset="0"/>
                <a:cs typeface="Arial" pitchFamily="34" charset="0"/>
              </a:defRPr>
            </a:lvl4pPr>
            <a:lvl5pPr algn="r" rtl="1" eaLnBrk="0" fontAlgn="base" hangingPunct="0">
              <a:spcBef>
                <a:spcPct val="0"/>
              </a:spcBef>
              <a:spcAft>
                <a:spcPct val="0"/>
              </a:spcAft>
              <a:defRPr sz="3600" b="1">
                <a:solidFill>
                  <a:srgbClr val="C33D24"/>
                </a:solidFill>
                <a:latin typeface="Calibri" pitchFamily="34" charset="0"/>
                <a:cs typeface="Arial" pitchFamily="34" charset="0"/>
              </a:defRPr>
            </a:lvl5pPr>
            <a:lvl6pPr marL="457200" algn="r" rtl="1" eaLnBrk="1" fontAlgn="base" hangingPunct="1">
              <a:spcBef>
                <a:spcPct val="0"/>
              </a:spcBef>
              <a:spcAft>
                <a:spcPct val="0"/>
              </a:spcAft>
              <a:defRPr sz="3600" b="1">
                <a:solidFill>
                  <a:srgbClr val="C33D24"/>
                </a:solidFill>
                <a:latin typeface="Calibri" pitchFamily="34" charset="0"/>
                <a:cs typeface="Arial" pitchFamily="34" charset="0"/>
              </a:defRPr>
            </a:lvl6pPr>
            <a:lvl7pPr marL="914400" algn="r" rtl="1" eaLnBrk="1" fontAlgn="base" hangingPunct="1">
              <a:spcBef>
                <a:spcPct val="0"/>
              </a:spcBef>
              <a:spcAft>
                <a:spcPct val="0"/>
              </a:spcAft>
              <a:defRPr sz="3600" b="1">
                <a:solidFill>
                  <a:srgbClr val="C33D24"/>
                </a:solidFill>
                <a:latin typeface="Calibri" pitchFamily="34" charset="0"/>
                <a:cs typeface="Arial" pitchFamily="34" charset="0"/>
              </a:defRPr>
            </a:lvl7pPr>
            <a:lvl8pPr marL="1371600" algn="r" rtl="1" eaLnBrk="1" fontAlgn="base" hangingPunct="1">
              <a:spcBef>
                <a:spcPct val="0"/>
              </a:spcBef>
              <a:spcAft>
                <a:spcPct val="0"/>
              </a:spcAft>
              <a:defRPr sz="3600" b="1">
                <a:solidFill>
                  <a:srgbClr val="C33D24"/>
                </a:solidFill>
                <a:latin typeface="Calibri" pitchFamily="34" charset="0"/>
                <a:cs typeface="Arial" pitchFamily="34" charset="0"/>
              </a:defRPr>
            </a:lvl8pPr>
            <a:lvl9pPr marL="1828800" algn="r" rtl="1" eaLnBrk="1" fontAlgn="base" hangingPunct="1">
              <a:spcBef>
                <a:spcPct val="0"/>
              </a:spcBef>
              <a:spcAft>
                <a:spcPct val="0"/>
              </a:spcAft>
              <a:defRPr sz="3600" b="1">
                <a:solidFill>
                  <a:srgbClr val="C33D24"/>
                </a:solidFill>
                <a:latin typeface="Calibri" pitchFamily="34" charset="0"/>
                <a:cs typeface="Arial" pitchFamily="34" charset="0"/>
              </a:defRPr>
            </a:lvl9pPr>
          </a:lstStyle>
          <a:p>
            <a:pPr algn="r"/>
            <a:endParaRPr lang="he-IL" sz="2200" dirty="0">
              <a:effectLst/>
            </a:endParaRPr>
          </a:p>
        </p:txBody>
      </p:sp>
      <p:sp>
        <p:nvSpPr>
          <p:cNvPr id="20" name="TextBox 19">
            <a:extLst>
              <a:ext uri="{FF2B5EF4-FFF2-40B4-BE49-F238E27FC236}">
                <a16:creationId xmlns:a16="http://schemas.microsoft.com/office/drawing/2014/main" id="{5A3F67AD-9583-4E37-88A8-A18E8E7916B4}"/>
              </a:ext>
            </a:extLst>
          </p:cNvPr>
          <p:cNvSpPr txBox="1"/>
          <p:nvPr/>
        </p:nvSpPr>
        <p:spPr>
          <a:xfrm>
            <a:off x="1855824" y="6309320"/>
            <a:ext cx="2952328" cy="307777"/>
          </a:xfrm>
          <a:prstGeom prst="rect">
            <a:avLst/>
          </a:prstGeom>
          <a:noFill/>
        </p:spPr>
        <p:txBody>
          <a:bodyPr wrap="square" rtlCol="0">
            <a:spAutoFit/>
          </a:bodyPr>
          <a:lstStyle/>
          <a:p>
            <a:pPr algn="r" rtl="1"/>
            <a:r>
              <a:rPr lang="he-IL" sz="1400" b="1" dirty="0">
                <a:solidFill>
                  <a:schemeClr val="bg1">
                    <a:lumMod val="50000"/>
                  </a:schemeClr>
                </a:solidFill>
              </a:rPr>
              <a:t>&gt; הבדל מובהק      </a:t>
            </a:r>
            <a:r>
              <a:rPr lang="he-IL" sz="1400" dirty="0">
                <a:solidFill>
                  <a:schemeClr val="bg1">
                    <a:lumMod val="50000"/>
                  </a:schemeClr>
                </a:solidFill>
              </a:rPr>
              <a:t>&gt; הבדל אינדיקטיבי</a:t>
            </a:r>
            <a:endParaRPr lang="en-US" sz="1400" dirty="0">
              <a:solidFill>
                <a:schemeClr val="bg1">
                  <a:lumMod val="50000"/>
                </a:schemeClr>
              </a:solidFill>
            </a:endParaRPr>
          </a:p>
        </p:txBody>
      </p:sp>
      <p:sp>
        <p:nvSpPr>
          <p:cNvPr id="27" name="TextBox 26">
            <a:extLst>
              <a:ext uri="{FF2B5EF4-FFF2-40B4-BE49-F238E27FC236}">
                <a16:creationId xmlns:a16="http://schemas.microsoft.com/office/drawing/2014/main" id="{B4A50F1A-E60E-4C66-95C8-50CF8A268ADD}"/>
              </a:ext>
            </a:extLst>
          </p:cNvPr>
          <p:cNvSpPr txBox="1"/>
          <p:nvPr/>
        </p:nvSpPr>
        <p:spPr>
          <a:xfrm>
            <a:off x="8322934" y="3608706"/>
            <a:ext cx="1157442" cy="615553"/>
          </a:xfrm>
          <a:prstGeom prst="rect">
            <a:avLst/>
          </a:prstGeom>
          <a:noFill/>
        </p:spPr>
        <p:txBody>
          <a:bodyPr wrap="square" rtlCol="1">
            <a:spAutoFit/>
          </a:bodyPr>
          <a:lstStyle/>
          <a:p>
            <a:pPr algn="ctr" rtl="1"/>
            <a:r>
              <a:rPr lang="he-IL" sz="1200" b="1" dirty="0">
                <a:solidFill>
                  <a:srgbClr val="132586"/>
                </a:solidFill>
              </a:rPr>
              <a:t>תדמית הכנסת:</a:t>
            </a:r>
          </a:p>
          <a:p>
            <a:pPr algn="ctr" rtl="1"/>
            <a:r>
              <a:rPr lang="he-IL" sz="1100" dirty="0">
                <a:solidFill>
                  <a:srgbClr val="132586"/>
                </a:solidFill>
              </a:rPr>
              <a:t>עד כמה לדעתך:</a:t>
            </a:r>
          </a:p>
          <a:p>
            <a:pPr algn="ctr" rtl="1"/>
            <a:r>
              <a:rPr lang="he-IL" sz="1100" dirty="0">
                <a:solidFill>
                  <a:srgbClr val="132586"/>
                </a:solidFill>
              </a:rPr>
              <a:t>(סה"כ כן)</a:t>
            </a:r>
          </a:p>
        </p:txBody>
      </p:sp>
      <p:cxnSp>
        <p:nvCxnSpPr>
          <p:cNvPr id="4" name="Straight Connector 3">
            <a:extLst>
              <a:ext uri="{FF2B5EF4-FFF2-40B4-BE49-F238E27FC236}">
                <a16:creationId xmlns:a16="http://schemas.microsoft.com/office/drawing/2014/main" id="{82D4C565-50B0-40B4-B047-EA8A9B57DCF0}"/>
              </a:ext>
            </a:extLst>
          </p:cNvPr>
          <p:cNvCxnSpPr>
            <a:cxnSpLocks/>
          </p:cNvCxnSpPr>
          <p:nvPr/>
        </p:nvCxnSpPr>
        <p:spPr>
          <a:xfrm>
            <a:off x="8248205" y="2811338"/>
            <a:ext cx="12031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0932B3F-118C-4707-8B32-3B05E6A90A83}"/>
              </a:ext>
            </a:extLst>
          </p:cNvPr>
          <p:cNvSpPr txBox="1"/>
          <p:nvPr/>
        </p:nvSpPr>
        <p:spPr>
          <a:xfrm>
            <a:off x="3323587" y="2849778"/>
            <a:ext cx="328095" cy="369332"/>
          </a:xfrm>
          <a:prstGeom prst="rect">
            <a:avLst/>
          </a:prstGeom>
          <a:noFill/>
        </p:spPr>
        <p:txBody>
          <a:bodyPr wrap="square" rtlCol="0">
            <a:spAutoFit/>
          </a:bodyPr>
          <a:lstStyle/>
          <a:p>
            <a:pPr algn="r" rtl="1"/>
            <a:r>
              <a:rPr lang="he-IL" dirty="0">
                <a:solidFill>
                  <a:schemeClr val="accent1"/>
                </a:solidFill>
              </a:rPr>
              <a:t>&lt;</a:t>
            </a:r>
            <a:endParaRPr lang="en-US" dirty="0">
              <a:solidFill>
                <a:schemeClr val="accent1"/>
              </a:solidFill>
            </a:endParaRPr>
          </a:p>
        </p:txBody>
      </p:sp>
      <p:sp>
        <p:nvSpPr>
          <p:cNvPr id="23" name="TextBox 22">
            <a:extLst>
              <a:ext uri="{FF2B5EF4-FFF2-40B4-BE49-F238E27FC236}">
                <a16:creationId xmlns:a16="http://schemas.microsoft.com/office/drawing/2014/main" id="{35E97F0A-EDC2-4B3B-8DDB-AAAC06E8A2F1}"/>
              </a:ext>
            </a:extLst>
          </p:cNvPr>
          <p:cNvSpPr txBox="1"/>
          <p:nvPr/>
        </p:nvSpPr>
        <p:spPr>
          <a:xfrm>
            <a:off x="3323587" y="3608706"/>
            <a:ext cx="328095" cy="369332"/>
          </a:xfrm>
          <a:prstGeom prst="rect">
            <a:avLst/>
          </a:prstGeom>
          <a:noFill/>
        </p:spPr>
        <p:txBody>
          <a:bodyPr wrap="square" rtlCol="0">
            <a:spAutoFit/>
          </a:bodyPr>
          <a:lstStyle/>
          <a:p>
            <a:pPr algn="r" rtl="1"/>
            <a:r>
              <a:rPr lang="he-IL" dirty="0">
                <a:solidFill>
                  <a:schemeClr val="accent1"/>
                </a:solidFill>
              </a:rPr>
              <a:t>&lt;</a:t>
            </a:r>
            <a:endParaRPr lang="en-US" dirty="0">
              <a:solidFill>
                <a:schemeClr val="accent1"/>
              </a:solidFill>
            </a:endParaRPr>
          </a:p>
        </p:txBody>
      </p:sp>
      <p:sp>
        <p:nvSpPr>
          <p:cNvPr id="26" name="Title 1">
            <a:extLst>
              <a:ext uri="{FF2B5EF4-FFF2-40B4-BE49-F238E27FC236}">
                <a16:creationId xmlns:a16="http://schemas.microsoft.com/office/drawing/2014/main" id="{0C49A9B4-382B-411E-9135-3FF74F2FE9D1}"/>
              </a:ext>
            </a:extLst>
          </p:cNvPr>
          <p:cNvSpPr txBox="1">
            <a:spLocks/>
          </p:cNvSpPr>
          <p:nvPr/>
        </p:nvSpPr>
        <p:spPr>
          <a:xfrm>
            <a:off x="4615777" y="312972"/>
            <a:ext cx="8713512" cy="528588"/>
          </a:xfrm>
          <a:prstGeom prst="rect">
            <a:avLst/>
          </a:prstGeom>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he-IL" sz="2200" b="1" u="sng" dirty="0">
                <a:solidFill>
                  <a:srgbClr val="673F4A"/>
                </a:solidFill>
                <a:latin typeface="Arial" panose="020B0604020202020204" pitchFamily="34" charset="0"/>
                <a:cs typeface="Arial" panose="020B0604020202020204" pitchFamily="34" charset="0"/>
              </a:rPr>
              <a:t>סיכום תמונת המצב והשפעת הקמפיין</a:t>
            </a:r>
          </a:p>
        </p:txBody>
      </p:sp>
    </p:spTree>
    <p:extLst>
      <p:ext uri="{BB962C8B-B14F-4D97-AF65-F5344CB8AC3E}">
        <p14:creationId xmlns:p14="http://schemas.microsoft.com/office/powerpoint/2010/main" val="425631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4502ED-68BD-47A1-8FCB-A24737B1249E}"/>
              </a:ext>
            </a:extLst>
          </p:cNvPr>
          <p:cNvSpPr/>
          <p:nvPr/>
        </p:nvSpPr>
        <p:spPr>
          <a:xfrm>
            <a:off x="191344" y="254759"/>
            <a:ext cx="11377264" cy="5976664"/>
          </a:xfrm>
          <a:prstGeom prst="rect">
            <a:avLst/>
          </a:prstGeom>
          <a:solidFill>
            <a:schemeClr val="bg1"/>
          </a:solidFill>
          <a:ln>
            <a:solidFill>
              <a:srgbClr val="132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aphicFrame>
        <p:nvGraphicFramePr>
          <p:cNvPr id="13" name="Table 12">
            <a:extLst>
              <a:ext uri="{FF2B5EF4-FFF2-40B4-BE49-F238E27FC236}">
                <a16:creationId xmlns:a16="http://schemas.microsoft.com/office/drawing/2014/main" id="{885B57A1-4AC1-4782-A633-0E830AC749BB}"/>
              </a:ext>
            </a:extLst>
          </p:cNvPr>
          <p:cNvGraphicFramePr>
            <a:graphicFrameLocks noGrp="1"/>
          </p:cNvGraphicFramePr>
          <p:nvPr>
            <p:extLst>
              <p:ext uri="{D42A27DB-BD31-4B8C-83A1-F6EECF244321}">
                <p14:modId xmlns:p14="http://schemas.microsoft.com/office/powerpoint/2010/main" val="3311350647"/>
              </p:ext>
            </p:extLst>
          </p:nvPr>
        </p:nvGraphicFramePr>
        <p:xfrm>
          <a:off x="2855640" y="919457"/>
          <a:ext cx="6202181" cy="5069312"/>
        </p:xfrm>
        <a:graphic>
          <a:graphicData uri="http://schemas.openxmlformats.org/drawingml/2006/table">
            <a:tbl>
              <a:tblPr rtl="1" firstRow="1" bandRow="1">
                <a:tableStyleId>{7DF18680-E054-41AD-8BC1-D1AEF772440D}</a:tableStyleId>
              </a:tblPr>
              <a:tblGrid>
                <a:gridCol w="4219951">
                  <a:extLst>
                    <a:ext uri="{9D8B030D-6E8A-4147-A177-3AD203B41FA5}">
                      <a16:colId xmlns:a16="http://schemas.microsoft.com/office/drawing/2014/main" val="3152732789"/>
                    </a:ext>
                  </a:extLst>
                </a:gridCol>
                <a:gridCol w="1024994">
                  <a:extLst>
                    <a:ext uri="{9D8B030D-6E8A-4147-A177-3AD203B41FA5}">
                      <a16:colId xmlns:a16="http://schemas.microsoft.com/office/drawing/2014/main" val="20004"/>
                    </a:ext>
                  </a:extLst>
                </a:gridCol>
                <a:gridCol w="957236">
                  <a:extLst>
                    <a:ext uri="{9D8B030D-6E8A-4147-A177-3AD203B41FA5}">
                      <a16:colId xmlns:a16="http://schemas.microsoft.com/office/drawing/2014/main" val="20005"/>
                    </a:ext>
                  </a:extLst>
                </a:gridCol>
              </a:tblGrid>
              <a:tr h="352476">
                <a:tc rowSpan="2">
                  <a:txBody>
                    <a:bodyPr/>
                    <a:lstStyle/>
                    <a:p>
                      <a:pPr algn="ctr" rtl="1"/>
                      <a:endParaRPr lang="he-IL" sz="1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1" eaLnBrk="1" fontAlgn="auto" latinLnBrk="0" hangingPunct="1">
                        <a:lnSpc>
                          <a:spcPct val="100000"/>
                        </a:lnSpc>
                        <a:spcBef>
                          <a:spcPts val="600"/>
                        </a:spcBef>
                        <a:spcAft>
                          <a:spcPts val="0"/>
                        </a:spcAft>
                        <a:buClrTx/>
                        <a:buSzTx/>
                        <a:buFontTx/>
                        <a:buNone/>
                        <a:tabLst/>
                        <a:defRPr/>
                      </a:pPr>
                      <a:r>
                        <a:rPr lang="he-IL" sz="1400" b="1" dirty="0">
                          <a:solidFill>
                            <a:schemeClr val="tx1">
                              <a:lumMod val="50000"/>
                              <a:lumOff val="50000"/>
                            </a:schemeClr>
                          </a:solidFill>
                          <a:latin typeface="Arial" panose="020B0604020202020204" pitchFamily="34" charset="0"/>
                          <a:cs typeface="+mn-cs"/>
                        </a:rPr>
                        <a:t>חשיפה</a:t>
                      </a:r>
                      <a:r>
                        <a:rPr lang="he-IL" sz="1400" b="1" baseline="0" dirty="0">
                          <a:solidFill>
                            <a:schemeClr val="tx1">
                              <a:lumMod val="50000"/>
                              <a:lumOff val="50000"/>
                            </a:schemeClr>
                          </a:solidFill>
                          <a:latin typeface="Arial" panose="020B0604020202020204" pitchFamily="34" charset="0"/>
                          <a:cs typeface="+mn-cs"/>
                        </a:rPr>
                        <a:t> לפרסום</a:t>
                      </a:r>
                      <a:endParaRPr lang="he-IL" sz="1400" b="1" dirty="0">
                        <a:solidFill>
                          <a:schemeClr val="tx1">
                            <a:lumMod val="50000"/>
                            <a:lumOff val="50000"/>
                          </a:schemeClr>
                        </a:solidFill>
                        <a:latin typeface="Arial" panose="020B0604020202020204" pitchFamily="34" charset="0"/>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spcBef>
                          <a:spcPts val="600"/>
                        </a:spcBef>
                      </a:pPr>
                      <a:endParaRPr lang="en-US" sz="1100" b="0" kern="1200" dirty="0">
                        <a:solidFill>
                          <a:schemeClr val="accent2">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11764">
                <a:tc vMerge="1">
                  <a:txBody>
                    <a:bodyPr/>
                    <a:lstStyle/>
                    <a:p>
                      <a:pPr algn="ctr" rtl="1"/>
                      <a:endParaRPr lang="he-IL" sz="11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he-IL" sz="1400" b="1" kern="1200" dirty="0">
                          <a:solidFill>
                            <a:srgbClr val="C00000"/>
                          </a:solidFill>
                          <a:latin typeface="Arial" panose="020B0604020202020204" pitchFamily="34" charset="0"/>
                          <a:ea typeface="+mn-ea"/>
                          <a:cs typeface="+mn-cs"/>
                        </a:rPr>
                        <a:t>לא נחשפו</a:t>
                      </a:r>
                      <a:endParaRPr lang="en-US" sz="1400" b="1" kern="1200" dirty="0">
                        <a:solidFill>
                          <a:srgbClr val="C00000"/>
                        </a:solidFill>
                        <a:latin typeface="Arial" panose="020B0604020202020204" pitchFamily="34" charset="0"/>
                        <a:ea typeface="+mn-ea"/>
                        <a:cs typeface="Arial" panose="020B0604020202020204" pitchFamily="34" charset="0"/>
                      </a:endParaRPr>
                    </a:p>
                    <a:p>
                      <a:pPr algn="ctr">
                        <a:spcBef>
                          <a:spcPts val="600"/>
                        </a:spcBef>
                      </a:pPr>
                      <a:r>
                        <a:rPr lang="he-IL" sz="1100" b="0" kern="1200" dirty="0">
                          <a:solidFill>
                            <a:srgbClr val="C00000"/>
                          </a:solidFill>
                          <a:latin typeface="Arial" panose="020B0604020202020204" pitchFamily="34" charset="0"/>
                          <a:ea typeface="+mn-ea"/>
                          <a:cs typeface="+mn-cs"/>
                        </a:rPr>
                        <a:t>(</a:t>
                      </a:r>
                      <a:r>
                        <a:rPr lang="en-US" sz="1100" b="0" kern="1200" dirty="0">
                          <a:solidFill>
                            <a:srgbClr val="C00000"/>
                          </a:solidFill>
                          <a:latin typeface="Arial" panose="020B0604020202020204" pitchFamily="34" charset="0"/>
                          <a:ea typeface="+mn-ea"/>
                          <a:cs typeface="Arial" panose="020B0604020202020204" pitchFamily="34" charset="0"/>
                        </a:rPr>
                        <a:t>N= 285</a:t>
                      </a:r>
                      <a:r>
                        <a:rPr lang="he-IL" sz="1100" b="0" kern="1200" dirty="0">
                          <a:solidFill>
                            <a:srgbClr val="C00000"/>
                          </a:solidFill>
                          <a:latin typeface="Arial" panose="020B0604020202020204" pitchFamily="34" charset="0"/>
                          <a:ea typeface="+mn-ea"/>
                          <a:cs typeface="+mn-cs"/>
                        </a:rPr>
                        <a:t>)</a:t>
                      </a:r>
                      <a:endParaRPr lang="en-US" sz="1100" b="0" kern="1200" dirty="0">
                        <a:solidFill>
                          <a:srgbClr val="C00000"/>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spcBef>
                          <a:spcPts val="600"/>
                        </a:spcBef>
                      </a:pPr>
                      <a:r>
                        <a:rPr lang="he-IL" sz="1400" b="1" dirty="0">
                          <a:solidFill>
                            <a:schemeClr val="accent1"/>
                          </a:solidFill>
                          <a:latin typeface="Arial" panose="020B0604020202020204" pitchFamily="34" charset="0"/>
                          <a:cs typeface="+mn-cs"/>
                        </a:rPr>
                        <a:t>נחשפו</a:t>
                      </a:r>
                    </a:p>
                    <a:p>
                      <a:pPr algn="ctr" rtl="1">
                        <a:spcBef>
                          <a:spcPts val="600"/>
                        </a:spcBef>
                      </a:pPr>
                      <a:r>
                        <a:rPr lang="en-US" sz="1100" b="0" dirty="0">
                          <a:solidFill>
                            <a:schemeClr val="accent1"/>
                          </a:solidFill>
                          <a:latin typeface="Arial" panose="020B0604020202020204" pitchFamily="34" charset="0"/>
                          <a:cs typeface="Arial" panose="020B0604020202020204" pitchFamily="34" charset="0"/>
                        </a:rPr>
                        <a:t>(N= 217)</a:t>
                      </a:r>
                      <a:endParaRPr lang="he-IL" sz="1100" b="0" dirty="0">
                        <a:solidFill>
                          <a:schemeClr val="accent1"/>
                        </a:solidFill>
                        <a:latin typeface="Arial" panose="020B0604020202020204" pitchFamily="34"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759632"/>
                  </a:ext>
                </a:extLst>
              </a:tr>
              <a:tr h="390953">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סה"כ הערכת חשיבות מוסד הכנסת לדמוקרטיה הישראלית</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fontAlgn="ctr" latinLnBrk="0" hangingPunct="1">
                        <a:spcBef>
                          <a:spcPts val="0"/>
                        </a:spcBef>
                        <a:spcAft>
                          <a:spcPts val="0"/>
                        </a:spcAft>
                      </a:pP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55%</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algn="ct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59%</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67798392"/>
                  </a:ext>
                </a:extLst>
              </a:tr>
              <a:tr h="46764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כיצד אתה מרגיש לגבי המשפט – "בכנסת מתווכחים, מחליטים, ממשיכים ביחד"</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latinLnBrk="0" hangingPunct="1"/>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algn="ct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21%</a:t>
                      </a:r>
                      <a:endPar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1706116479"/>
                  </a:ext>
                </a:extLst>
              </a:tr>
              <a:tr h="390953">
                <a:tc>
                  <a:txBody>
                    <a:bodyPr/>
                    <a:lstStyle/>
                    <a:p>
                      <a:pPr algn="r" rtl="1"/>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סה"כ מידת מוערבות הכנסת במשפט אייכמן</a:t>
                      </a:r>
                      <a:endParaRPr lang="he-IL" sz="1200" b="1" kern="1200" cap="none" spc="0" baseline="0" dirty="0">
                        <a:ln w="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fontAlgn="ctr" latinLnBrk="0" hangingPunct="1">
                        <a:spcBef>
                          <a:spcPts val="0"/>
                        </a:spcBef>
                        <a:spcAft>
                          <a:spcPts val="0"/>
                        </a:spcAft>
                      </a:pP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marL="0" algn="ctr" defTabSz="914400" rtl="1" eaLnBrk="1" fontAlgn="ctr" latinLnBrk="0" hangingPunct="1">
                        <a:spcBef>
                          <a:spcPts val="0"/>
                        </a:spcBef>
                        <a:spcAft>
                          <a:spcPts val="0"/>
                        </a:spcAft>
                      </a:pPr>
                      <a:r>
                        <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 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114241654"/>
                  </a:ext>
                </a:extLst>
              </a:tr>
              <a:tr h="390953">
                <a:tc>
                  <a:txBody>
                    <a:bodyPr/>
                    <a:lstStyle/>
                    <a:p>
                      <a:pPr algn="r" rtl="1"/>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סה"כ מידת מוערבות הכנסת בהתנתקות מעזה</a:t>
                      </a:r>
                      <a:endParaRPr lang="he-IL" sz="1200" b="1" kern="1200" cap="none" spc="0" baseline="0" dirty="0">
                        <a:ln w="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fontAlgn="ctr" latinLnBrk="0" hangingPunct="1">
                        <a:spcBef>
                          <a:spcPts val="0"/>
                        </a:spcBef>
                        <a:spcAft>
                          <a:spcPts val="0"/>
                        </a:spcAft>
                      </a:pPr>
                      <a:r>
                        <a:rPr lang="he-IL" sz="1400" kern="1200">
                          <a:solidFill>
                            <a:schemeClr val="tx1">
                              <a:lumMod val="50000"/>
                              <a:lumOff val="50000"/>
                            </a:schemeClr>
                          </a:solidFill>
                          <a:effectLst/>
                          <a:latin typeface="Arial" panose="020B0604020202020204" pitchFamily="34" charset="0"/>
                          <a:ea typeface="+mn-ea"/>
                          <a:cs typeface="Arial" panose="020B0604020202020204" pitchFamily="34" charset="0"/>
                        </a:rPr>
                        <a:t>67%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marL="0" algn="ctr" defTabSz="914400" rtl="1" eaLnBrk="1" fontAlgn="ctr" latinLnBrk="0" hangingPunct="1">
                        <a:spcBef>
                          <a:spcPts val="0"/>
                        </a:spcBef>
                        <a:spcAft>
                          <a:spcPts val="0"/>
                        </a:spcAft>
                      </a:pPr>
                      <a:r>
                        <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 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332450601"/>
                  </a:ext>
                </a:extLst>
              </a:tr>
              <a:tr h="390953">
                <a:tc>
                  <a:txBody>
                    <a:bodyPr/>
                    <a:lstStyle/>
                    <a:p>
                      <a:pPr algn="r" rtl="1"/>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סה"כ מידת מוערבות הכנסת בביקור סאדאת בישראל</a:t>
                      </a:r>
                      <a:endParaRPr lang="he-IL" sz="1200" b="1" kern="1200" cap="none" spc="0" baseline="0" dirty="0">
                        <a:ln w="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fontAlgn="ctr" latinLnBrk="0" hangingPunct="1">
                        <a:spcBef>
                          <a:spcPts val="0"/>
                        </a:spcBef>
                        <a:spcAft>
                          <a:spcPts val="0"/>
                        </a:spcAft>
                      </a:pPr>
                      <a:r>
                        <a:rPr lang="he-IL" sz="1400" kern="1200">
                          <a:solidFill>
                            <a:schemeClr val="tx1">
                              <a:lumMod val="50000"/>
                              <a:lumOff val="50000"/>
                            </a:schemeClr>
                          </a:solidFill>
                          <a:effectLst/>
                          <a:latin typeface="Arial" panose="020B0604020202020204" pitchFamily="34" charset="0"/>
                          <a:ea typeface="+mn-ea"/>
                          <a:cs typeface="Arial" panose="020B0604020202020204" pitchFamily="34" charset="0"/>
                        </a:rPr>
                        <a:t>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marL="0" algn="ctr" defTabSz="914400" rtl="1" eaLnBrk="1" fontAlgn="ctr" latinLnBrk="0" hangingPunct="1">
                        <a:spcBef>
                          <a:spcPts val="0"/>
                        </a:spcBef>
                        <a:spcAft>
                          <a:spcPts val="0"/>
                        </a:spcAft>
                      </a:pPr>
                      <a:r>
                        <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 67%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925954174"/>
                  </a:ext>
                </a:extLst>
              </a:tr>
              <a:tr h="390953">
                <a:tc>
                  <a:txBody>
                    <a:bodyPr/>
                    <a:lstStyle/>
                    <a:p>
                      <a:pPr algn="r" rtl="1"/>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סה"כ מידת מוערבות הכנסת בהסכם השילומים עם גרמניה</a:t>
                      </a:r>
                      <a:endParaRPr lang="he-IL" sz="1200" b="1" kern="1200" cap="none" spc="0" baseline="0" dirty="0">
                        <a:ln w="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fontAlgn="ctr" latinLnBrk="0" hangingPunct="1">
                        <a:spcBef>
                          <a:spcPts val="0"/>
                        </a:spcBef>
                        <a:spcAft>
                          <a:spcPts val="0"/>
                        </a:spcAft>
                      </a:pPr>
                      <a:r>
                        <a:rPr lang="he-IL" sz="1400" kern="1200">
                          <a:solidFill>
                            <a:schemeClr val="tx1">
                              <a:lumMod val="50000"/>
                              <a:lumOff val="50000"/>
                            </a:schemeClr>
                          </a:solidFill>
                          <a:effectLst/>
                          <a:latin typeface="Arial" panose="020B0604020202020204" pitchFamily="34" charset="0"/>
                          <a:ea typeface="+mn-ea"/>
                          <a:cs typeface="Arial" panose="020B0604020202020204" pitchFamily="34" charset="0"/>
                        </a:rPr>
                        <a:t>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marL="0" algn="ctr" defTabSz="914400" rtl="1" eaLnBrk="1" fontAlgn="ctr" latinLnBrk="0" hangingPunct="1">
                        <a:spcBef>
                          <a:spcPts val="0"/>
                        </a:spcBef>
                        <a:spcAft>
                          <a:spcPts val="0"/>
                        </a:spcAft>
                      </a:pPr>
                      <a:r>
                        <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 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1897222304"/>
                  </a:ext>
                </a:extLst>
              </a:tr>
              <a:tr h="390953">
                <a:tc>
                  <a:txBody>
                    <a:bodyPr/>
                    <a:lstStyle/>
                    <a:p>
                      <a:pPr algn="r" rtl="1"/>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סה"כ מידת מוערבות הכנסת בבחירת נשיא המדינה הראשון</a:t>
                      </a:r>
                      <a:endParaRPr lang="he-IL" sz="1200" b="1" kern="1200" cap="none" spc="0" baseline="0" dirty="0">
                        <a:ln w="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fontAlgn="ctr" latinLnBrk="0" hangingPunct="1">
                        <a:spcBef>
                          <a:spcPts val="0"/>
                        </a:spcBef>
                        <a:spcAft>
                          <a:spcPts val="0"/>
                        </a:spcAft>
                      </a:pPr>
                      <a:r>
                        <a:rPr lang="he-IL" sz="1400" kern="1200">
                          <a:solidFill>
                            <a:schemeClr val="tx1">
                              <a:lumMod val="50000"/>
                              <a:lumOff val="50000"/>
                            </a:schemeClr>
                          </a:solidFill>
                          <a:effectLst/>
                          <a:latin typeface="Arial" panose="020B0604020202020204" pitchFamily="34" charset="0"/>
                          <a:ea typeface="+mn-ea"/>
                          <a:cs typeface="Arial" panose="020B0604020202020204" pitchFamily="34" charset="0"/>
                        </a:rPr>
                        <a:t>43%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marL="0" algn="ctr" defTabSz="914400" rtl="1" eaLnBrk="1" fontAlgn="ctr" latinLnBrk="0" hangingPunct="1">
                        <a:spcBef>
                          <a:spcPts val="0"/>
                        </a:spcBef>
                        <a:spcAft>
                          <a:spcPts val="0"/>
                        </a:spcAft>
                      </a:pPr>
                      <a:r>
                        <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 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609018693"/>
                  </a:ext>
                </a:extLst>
              </a:tr>
              <a:tr h="390953">
                <a:tc>
                  <a:txBody>
                    <a:bodyPr/>
                    <a:lstStyle/>
                    <a:p>
                      <a:pPr algn="r" rtl="1"/>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סה"כ מידת מוערבות הכנסת במלחמת יום כיפור</a:t>
                      </a:r>
                      <a:endParaRPr lang="he-IL" sz="1200" b="1" kern="1200" cap="none" spc="0" baseline="0" dirty="0">
                        <a:ln w="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fontAlgn="ctr" latinLnBrk="0" hangingPunct="1">
                        <a:spcBef>
                          <a:spcPts val="0"/>
                        </a:spcBef>
                        <a:spcAft>
                          <a:spcPts val="0"/>
                        </a:spcAft>
                      </a:pPr>
                      <a:r>
                        <a:rPr lang="he-IL" sz="1400" kern="1200">
                          <a:solidFill>
                            <a:schemeClr val="tx1">
                              <a:lumMod val="50000"/>
                              <a:lumOff val="50000"/>
                            </a:schemeClr>
                          </a:solidFill>
                          <a:effectLst/>
                          <a:latin typeface="Arial" panose="020B0604020202020204" pitchFamily="34" charset="0"/>
                          <a:ea typeface="+mn-ea"/>
                          <a:cs typeface="Arial" panose="020B0604020202020204" pitchFamily="34" charset="0"/>
                        </a:rPr>
                        <a:t>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marL="0" algn="ctr" defTabSz="914400" rtl="1" eaLnBrk="1" fontAlgn="ctr" latinLnBrk="0" hangingPunct="1">
                        <a:spcBef>
                          <a:spcPts val="0"/>
                        </a:spcBef>
                        <a:spcAft>
                          <a:spcPts val="0"/>
                        </a:spcAft>
                      </a:pPr>
                      <a:r>
                        <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 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3027151717"/>
                  </a:ext>
                </a:extLst>
              </a:tr>
              <a:tr h="390953">
                <a:tc>
                  <a:txBody>
                    <a:bodyPr/>
                    <a:lstStyle/>
                    <a:p>
                      <a:pPr algn="r" rtl="1"/>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סה"כ מידת מוערבות הכנסת בסיפוח רמת הגולן</a:t>
                      </a:r>
                      <a:endParaRPr lang="he-IL" sz="1200" b="1" kern="1200" cap="none" spc="0" baseline="0" dirty="0">
                        <a:ln w="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fontAlgn="ctr" latinLnBrk="0" hangingPunct="1">
                        <a:spcBef>
                          <a:spcPts val="0"/>
                        </a:spcBef>
                        <a:spcAft>
                          <a:spcPts val="0"/>
                        </a:spcAft>
                      </a:pPr>
                      <a:r>
                        <a:rPr lang="he-IL" sz="1400" kern="1200">
                          <a:solidFill>
                            <a:schemeClr val="tx1">
                              <a:lumMod val="50000"/>
                              <a:lumOff val="50000"/>
                            </a:schemeClr>
                          </a:solidFill>
                          <a:effectLst/>
                          <a:latin typeface="Arial" panose="020B0604020202020204" pitchFamily="34" charset="0"/>
                          <a:ea typeface="+mn-ea"/>
                          <a:cs typeface="Arial" panose="020B0604020202020204" pitchFamily="34" charset="0"/>
                        </a:rPr>
                        <a:t>42%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marL="0" algn="ctr" defTabSz="914400" rtl="1" eaLnBrk="1" fontAlgn="ctr" latinLnBrk="0" hangingPunct="1">
                        <a:spcBef>
                          <a:spcPts val="0"/>
                        </a:spcBef>
                        <a:spcAft>
                          <a:spcPts val="0"/>
                        </a:spcAft>
                      </a:pPr>
                      <a:r>
                        <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 56%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323551034"/>
                  </a:ext>
                </a:extLst>
              </a:tr>
              <a:tr h="509803">
                <a:tc>
                  <a:txBody>
                    <a:bodyPr/>
                    <a:lstStyle/>
                    <a:p>
                      <a:pPr algn="r" rtl="1"/>
                      <a:r>
                        <a:rPr lang="he-IL" sz="1200" b="1" kern="1200" cap="none" spc="0" baseline="0" dirty="0">
                          <a:ln w="0"/>
                          <a:solidFill>
                            <a:schemeClr val="tx1">
                              <a:lumMod val="50000"/>
                              <a:lumOff val="50000"/>
                            </a:schemeClr>
                          </a:solidFill>
                          <a:effectLst/>
                          <a:latin typeface="Arial" panose="020B0604020202020204" pitchFamily="34" charset="0"/>
                          <a:ea typeface="+mn-ea"/>
                          <a:cs typeface="+mn-cs"/>
                        </a:rPr>
                        <a:t>סה"כ מידת מוערבות הכנסת בהתמודדות עם השלכות רצח רבין</a:t>
                      </a:r>
                      <a:endParaRPr lang="he-IL" sz="1200" b="1" kern="1200" cap="none" spc="0" baseline="0" dirty="0">
                        <a:ln w="0"/>
                        <a:solidFill>
                          <a:schemeClr val="tx1">
                            <a:lumMod val="50000"/>
                            <a:lumOff val="50000"/>
                          </a:schemeClr>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1" eaLnBrk="1" fontAlgn="ctr" latinLnBrk="0" hangingPunct="1">
                        <a:spcBef>
                          <a:spcPts val="0"/>
                        </a:spcBef>
                        <a:spcAft>
                          <a:spcPts val="0"/>
                        </a:spcAft>
                      </a:pPr>
                      <a:r>
                        <a:rPr lang="he-IL"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FBF"/>
                    </a:solidFill>
                  </a:tcPr>
                </a:tc>
                <a:tc>
                  <a:txBody>
                    <a:bodyPr/>
                    <a:lstStyle/>
                    <a:p>
                      <a:pPr marL="0" algn="ctr" defTabSz="914400" rtl="1" eaLnBrk="1" fontAlgn="ctr" latinLnBrk="0" hangingPunct="1">
                        <a:spcBef>
                          <a:spcPts val="0"/>
                        </a:spcBef>
                        <a:spcAft>
                          <a:spcPts val="0"/>
                        </a:spcAft>
                      </a:pPr>
                      <a:r>
                        <a:rPr lang="en-US" sz="1400" kern="1200" dirty="0">
                          <a:solidFill>
                            <a:schemeClr val="tx1">
                              <a:lumMod val="50000"/>
                              <a:lumOff val="50000"/>
                            </a:schemeClr>
                          </a:solidFill>
                          <a:effectLst/>
                          <a:latin typeface="Arial" panose="020B0604020202020204" pitchFamily="34" charset="0"/>
                          <a:ea typeface="+mn-ea"/>
                          <a:cs typeface="Arial" panose="020B0604020202020204" pitchFamily="34" charset="0"/>
                        </a:rPr>
                        <a:t> 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2CC"/>
                    </a:solidFill>
                  </a:tcPr>
                </a:tc>
                <a:extLst>
                  <a:ext uri="{0D108BD9-81ED-4DB2-BD59-A6C34878D82A}">
                    <a16:rowId xmlns:a16="http://schemas.microsoft.com/office/drawing/2014/main" val="2099171694"/>
                  </a:ext>
                </a:extLst>
              </a:tr>
            </a:tbl>
          </a:graphicData>
        </a:graphic>
      </p:graphicFrame>
      <p:cxnSp>
        <p:nvCxnSpPr>
          <p:cNvPr id="4" name="Straight Connector 3">
            <a:extLst>
              <a:ext uri="{FF2B5EF4-FFF2-40B4-BE49-F238E27FC236}">
                <a16:creationId xmlns:a16="http://schemas.microsoft.com/office/drawing/2014/main" id="{AFD2072D-8E3C-461C-9653-FEA605D57EC9}"/>
              </a:ext>
            </a:extLst>
          </p:cNvPr>
          <p:cNvCxnSpPr/>
          <p:nvPr/>
        </p:nvCxnSpPr>
        <p:spPr>
          <a:xfrm>
            <a:off x="8769790" y="2736851"/>
            <a:ext cx="94078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0CD6B68-6B26-4E96-88F6-FB3DECC11E0A}"/>
              </a:ext>
            </a:extLst>
          </p:cNvPr>
          <p:cNvSpPr txBox="1"/>
          <p:nvPr/>
        </p:nvSpPr>
        <p:spPr>
          <a:xfrm>
            <a:off x="1855824" y="6309320"/>
            <a:ext cx="2952328" cy="307777"/>
          </a:xfrm>
          <a:prstGeom prst="rect">
            <a:avLst/>
          </a:prstGeom>
          <a:noFill/>
        </p:spPr>
        <p:txBody>
          <a:bodyPr wrap="square" rtlCol="0">
            <a:spAutoFit/>
          </a:bodyPr>
          <a:lstStyle/>
          <a:p>
            <a:pPr algn="r" rtl="1"/>
            <a:r>
              <a:rPr lang="he-IL" sz="1400" b="1" dirty="0">
                <a:solidFill>
                  <a:schemeClr val="bg1">
                    <a:lumMod val="50000"/>
                  </a:schemeClr>
                </a:solidFill>
              </a:rPr>
              <a:t>&gt; הבדל מובהק      </a:t>
            </a:r>
            <a:r>
              <a:rPr lang="he-IL" sz="1400" dirty="0">
                <a:solidFill>
                  <a:schemeClr val="bg1">
                    <a:lumMod val="50000"/>
                  </a:schemeClr>
                </a:solidFill>
              </a:rPr>
              <a:t>&gt; הבדל אינדיקטיבי</a:t>
            </a:r>
            <a:endParaRPr lang="en-US" sz="1400" dirty="0">
              <a:solidFill>
                <a:schemeClr val="bg1">
                  <a:lumMod val="50000"/>
                </a:schemeClr>
              </a:solidFill>
            </a:endParaRPr>
          </a:p>
        </p:txBody>
      </p:sp>
      <p:sp>
        <p:nvSpPr>
          <p:cNvPr id="31" name="Title 1">
            <a:extLst>
              <a:ext uri="{FF2B5EF4-FFF2-40B4-BE49-F238E27FC236}">
                <a16:creationId xmlns:a16="http://schemas.microsoft.com/office/drawing/2014/main" id="{5F830639-C2DE-4FAA-A6F8-B9C5DF613FEC}"/>
              </a:ext>
            </a:extLst>
          </p:cNvPr>
          <p:cNvSpPr txBox="1">
            <a:spLocks/>
          </p:cNvSpPr>
          <p:nvPr/>
        </p:nvSpPr>
        <p:spPr>
          <a:xfrm>
            <a:off x="4615777" y="312972"/>
            <a:ext cx="8713512" cy="528588"/>
          </a:xfrm>
          <a:prstGeom prst="rect">
            <a:avLst/>
          </a:prstGeom>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he-IL" sz="2200" b="1" u="sng" dirty="0">
                <a:solidFill>
                  <a:srgbClr val="673F4A"/>
                </a:solidFill>
                <a:latin typeface="Arial" panose="020B0604020202020204" pitchFamily="34" charset="0"/>
                <a:cs typeface="Arial" panose="020B0604020202020204" pitchFamily="34" charset="0"/>
              </a:rPr>
              <a:t>סיכום תמונת המצב והשפעת הקמפיין</a:t>
            </a:r>
          </a:p>
        </p:txBody>
      </p:sp>
      <p:sp>
        <p:nvSpPr>
          <p:cNvPr id="38" name="TextBox 37">
            <a:extLst>
              <a:ext uri="{FF2B5EF4-FFF2-40B4-BE49-F238E27FC236}">
                <a16:creationId xmlns:a16="http://schemas.microsoft.com/office/drawing/2014/main" id="{3A844729-A7CE-4ED6-9BA3-1AB3EE43950B}"/>
              </a:ext>
            </a:extLst>
          </p:cNvPr>
          <p:cNvSpPr txBox="1"/>
          <p:nvPr/>
        </p:nvSpPr>
        <p:spPr>
          <a:xfrm>
            <a:off x="3657222" y="2777491"/>
            <a:ext cx="328095" cy="369332"/>
          </a:xfrm>
          <a:prstGeom prst="rect">
            <a:avLst/>
          </a:prstGeom>
          <a:noFill/>
        </p:spPr>
        <p:txBody>
          <a:bodyPr wrap="square" rtlCol="0">
            <a:spAutoFit/>
          </a:bodyPr>
          <a:lstStyle/>
          <a:p>
            <a:pPr algn="r" rtl="1"/>
            <a:r>
              <a:rPr lang="he-IL" b="1" dirty="0">
                <a:solidFill>
                  <a:schemeClr val="accent1"/>
                </a:solidFill>
              </a:rPr>
              <a:t>&lt;</a:t>
            </a:r>
            <a:endParaRPr lang="en-US" b="1" dirty="0">
              <a:solidFill>
                <a:schemeClr val="accent1"/>
              </a:solidFill>
            </a:endParaRPr>
          </a:p>
        </p:txBody>
      </p:sp>
      <p:sp>
        <p:nvSpPr>
          <p:cNvPr id="39" name="TextBox 38">
            <a:extLst>
              <a:ext uri="{FF2B5EF4-FFF2-40B4-BE49-F238E27FC236}">
                <a16:creationId xmlns:a16="http://schemas.microsoft.com/office/drawing/2014/main" id="{901277B1-8CF2-4D72-B92A-5EB954930789}"/>
              </a:ext>
            </a:extLst>
          </p:cNvPr>
          <p:cNvSpPr txBox="1"/>
          <p:nvPr/>
        </p:nvSpPr>
        <p:spPr>
          <a:xfrm>
            <a:off x="3657222" y="3146823"/>
            <a:ext cx="328095" cy="369332"/>
          </a:xfrm>
          <a:prstGeom prst="rect">
            <a:avLst/>
          </a:prstGeom>
          <a:noFill/>
        </p:spPr>
        <p:txBody>
          <a:bodyPr wrap="square" rtlCol="0">
            <a:spAutoFit/>
          </a:bodyPr>
          <a:lstStyle/>
          <a:p>
            <a:pPr algn="r" rtl="1"/>
            <a:r>
              <a:rPr lang="he-IL" b="1" dirty="0">
                <a:solidFill>
                  <a:schemeClr val="accent1"/>
                </a:solidFill>
              </a:rPr>
              <a:t>&lt;</a:t>
            </a:r>
            <a:endParaRPr lang="en-US" b="1" dirty="0">
              <a:solidFill>
                <a:schemeClr val="accent1"/>
              </a:solidFill>
            </a:endParaRPr>
          </a:p>
        </p:txBody>
      </p:sp>
      <p:sp>
        <p:nvSpPr>
          <p:cNvPr id="40" name="TextBox 39">
            <a:extLst>
              <a:ext uri="{FF2B5EF4-FFF2-40B4-BE49-F238E27FC236}">
                <a16:creationId xmlns:a16="http://schemas.microsoft.com/office/drawing/2014/main" id="{DCB54049-7C69-42FC-B4F0-ADD5C8F9E0A9}"/>
              </a:ext>
            </a:extLst>
          </p:cNvPr>
          <p:cNvSpPr txBox="1"/>
          <p:nvPr/>
        </p:nvSpPr>
        <p:spPr>
          <a:xfrm>
            <a:off x="3657222" y="3554555"/>
            <a:ext cx="328095" cy="369332"/>
          </a:xfrm>
          <a:prstGeom prst="rect">
            <a:avLst/>
          </a:prstGeom>
          <a:noFill/>
        </p:spPr>
        <p:txBody>
          <a:bodyPr wrap="square" rtlCol="0">
            <a:spAutoFit/>
          </a:bodyPr>
          <a:lstStyle/>
          <a:p>
            <a:pPr algn="r" rtl="1"/>
            <a:r>
              <a:rPr lang="he-IL" b="1" dirty="0">
                <a:solidFill>
                  <a:schemeClr val="accent1"/>
                </a:solidFill>
              </a:rPr>
              <a:t>&lt;</a:t>
            </a:r>
            <a:endParaRPr lang="en-US" b="1" dirty="0">
              <a:solidFill>
                <a:schemeClr val="accent1"/>
              </a:solidFill>
            </a:endParaRPr>
          </a:p>
        </p:txBody>
      </p:sp>
      <p:sp>
        <p:nvSpPr>
          <p:cNvPr id="41" name="TextBox 40">
            <a:extLst>
              <a:ext uri="{FF2B5EF4-FFF2-40B4-BE49-F238E27FC236}">
                <a16:creationId xmlns:a16="http://schemas.microsoft.com/office/drawing/2014/main" id="{4ADD93B6-E934-41F1-8A17-ED2F9FF4D8B8}"/>
              </a:ext>
            </a:extLst>
          </p:cNvPr>
          <p:cNvSpPr txBox="1"/>
          <p:nvPr/>
        </p:nvSpPr>
        <p:spPr>
          <a:xfrm>
            <a:off x="3657222" y="3923887"/>
            <a:ext cx="328095" cy="369332"/>
          </a:xfrm>
          <a:prstGeom prst="rect">
            <a:avLst/>
          </a:prstGeom>
          <a:noFill/>
        </p:spPr>
        <p:txBody>
          <a:bodyPr wrap="square" rtlCol="0">
            <a:spAutoFit/>
          </a:bodyPr>
          <a:lstStyle/>
          <a:p>
            <a:pPr algn="r" rtl="1"/>
            <a:r>
              <a:rPr lang="he-IL" b="1" dirty="0">
                <a:solidFill>
                  <a:schemeClr val="accent1"/>
                </a:solidFill>
              </a:rPr>
              <a:t>&lt;</a:t>
            </a:r>
            <a:endParaRPr lang="en-US" b="1" dirty="0">
              <a:solidFill>
                <a:schemeClr val="accent1"/>
              </a:solidFill>
            </a:endParaRPr>
          </a:p>
        </p:txBody>
      </p:sp>
      <p:sp>
        <p:nvSpPr>
          <p:cNvPr id="42" name="TextBox 41">
            <a:extLst>
              <a:ext uri="{FF2B5EF4-FFF2-40B4-BE49-F238E27FC236}">
                <a16:creationId xmlns:a16="http://schemas.microsoft.com/office/drawing/2014/main" id="{66089B3B-544D-4C62-83FD-21F87B6BFF59}"/>
              </a:ext>
            </a:extLst>
          </p:cNvPr>
          <p:cNvSpPr txBox="1"/>
          <p:nvPr/>
        </p:nvSpPr>
        <p:spPr>
          <a:xfrm>
            <a:off x="3657222" y="4339917"/>
            <a:ext cx="328095" cy="369332"/>
          </a:xfrm>
          <a:prstGeom prst="rect">
            <a:avLst/>
          </a:prstGeom>
          <a:noFill/>
        </p:spPr>
        <p:txBody>
          <a:bodyPr wrap="square" rtlCol="0">
            <a:spAutoFit/>
          </a:bodyPr>
          <a:lstStyle/>
          <a:p>
            <a:pPr algn="r" rtl="1"/>
            <a:r>
              <a:rPr lang="he-IL" b="1" dirty="0">
                <a:solidFill>
                  <a:schemeClr val="accent1"/>
                </a:solidFill>
              </a:rPr>
              <a:t>&lt;</a:t>
            </a:r>
            <a:endParaRPr lang="en-US" b="1" dirty="0">
              <a:solidFill>
                <a:schemeClr val="accent1"/>
              </a:solidFill>
            </a:endParaRPr>
          </a:p>
        </p:txBody>
      </p:sp>
      <p:sp>
        <p:nvSpPr>
          <p:cNvPr id="43" name="TextBox 42">
            <a:extLst>
              <a:ext uri="{FF2B5EF4-FFF2-40B4-BE49-F238E27FC236}">
                <a16:creationId xmlns:a16="http://schemas.microsoft.com/office/drawing/2014/main" id="{BE9EF7C0-EB95-4E7E-938F-7627526F7B73}"/>
              </a:ext>
            </a:extLst>
          </p:cNvPr>
          <p:cNvSpPr txBox="1"/>
          <p:nvPr/>
        </p:nvSpPr>
        <p:spPr>
          <a:xfrm>
            <a:off x="3657222" y="4709249"/>
            <a:ext cx="328095" cy="369332"/>
          </a:xfrm>
          <a:prstGeom prst="rect">
            <a:avLst/>
          </a:prstGeom>
          <a:noFill/>
        </p:spPr>
        <p:txBody>
          <a:bodyPr wrap="square" rtlCol="0">
            <a:spAutoFit/>
          </a:bodyPr>
          <a:lstStyle/>
          <a:p>
            <a:pPr algn="r" rtl="1"/>
            <a:r>
              <a:rPr lang="he-IL" b="1" dirty="0">
                <a:solidFill>
                  <a:schemeClr val="accent1"/>
                </a:solidFill>
              </a:rPr>
              <a:t>&lt;</a:t>
            </a:r>
            <a:endParaRPr lang="en-US" b="1" dirty="0">
              <a:solidFill>
                <a:schemeClr val="accent1"/>
              </a:solidFill>
            </a:endParaRPr>
          </a:p>
        </p:txBody>
      </p:sp>
      <p:sp>
        <p:nvSpPr>
          <p:cNvPr id="44" name="TextBox 43">
            <a:extLst>
              <a:ext uri="{FF2B5EF4-FFF2-40B4-BE49-F238E27FC236}">
                <a16:creationId xmlns:a16="http://schemas.microsoft.com/office/drawing/2014/main" id="{F664E311-A94D-4ADA-BFBC-98D5C0238CB3}"/>
              </a:ext>
            </a:extLst>
          </p:cNvPr>
          <p:cNvSpPr txBox="1"/>
          <p:nvPr/>
        </p:nvSpPr>
        <p:spPr>
          <a:xfrm>
            <a:off x="3657222" y="5149784"/>
            <a:ext cx="328095" cy="369332"/>
          </a:xfrm>
          <a:prstGeom prst="rect">
            <a:avLst/>
          </a:prstGeom>
          <a:noFill/>
        </p:spPr>
        <p:txBody>
          <a:bodyPr wrap="square" rtlCol="0">
            <a:spAutoFit/>
          </a:bodyPr>
          <a:lstStyle/>
          <a:p>
            <a:pPr algn="r" rtl="1"/>
            <a:r>
              <a:rPr lang="he-IL" b="1" dirty="0">
                <a:solidFill>
                  <a:schemeClr val="accent1"/>
                </a:solidFill>
              </a:rPr>
              <a:t>&lt;</a:t>
            </a:r>
            <a:endParaRPr lang="en-US" b="1" dirty="0">
              <a:solidFill>
                <a:schemeClr val="accent1"/>
              </a:solidFill>
            </a:endParaRPr>
          </a:p>
        </p:txBody>
      </p:sp>
      <p:sp>
        <p:nvSpPr>
          <p:cNvPr id="45" name="TextBox 44">
            <a:extLst>
              <a:ext uri="{FF2B5EF4-FFF2-40B4-BE49-F238E27FC236}">
                <a16:creationId xmlns:a16="http://schemas.microsoft.com/office/drawing/2014/main" id="{4AC47D3C-CBDE-4CF6-BEA1-9F8F309E0DB8}"/>
              </a:ext>
            </a:extLst>
          </p:cNvPr>
          <p:cNvSpPr txBox="1"/>
          <p:nvPr/>
        </p:nvSpPr>
        <p:spPr>
          <a:xfrm>
            <a:off x="3657222" y="5519116"/>
            <a:ext cx="328095" cy="369332"/>
          </a:xfrm>
          <a:prstGeom prst="rect">
            <a:avLst/>
          </a:prstGeom>
          <a:noFill/>
        </p:spPr>
        <p:txBody>
          <a:bodyPr wrap="square" rtlCol="0">
            <a:spAutoFit/>
          </a:bodyPr>
          <a:lstStyle/>
          <a:p>
            <a:pPr algn="r" rtl="1"/>
            <a:r>
              <a:rPr lang="he-IL" b="1" dirty="0">
                <a:solidFill>
                  <a:schemeClr val="accent1"/>
                </a:solidFill>
              </a:rPr>
              <a:t>&lt;</a:t>
            </a:r>
            <a:endParaRPr lang="en-US" b="1" dirty="0">
              <a:solidFill>
                <a:schemeClr val="accent1"/>
              </a:solidFill>
            </a:endParaRPr>
          </a:p>
        </p:txBody>
      </p:sp>
    </p:spTree>
    <p:extLst>
      <p:ext uri="{BB962C8B-B14F-4D97-AF65-F5344CB8AC3E}">
        <p14:creationId xmlns:p14="http://schemas.microsoft.com/office/powerpoint/2010/main" val="58085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1.bp.blogspot.com/-Gtc8sCnzW9A/T01bfv1fP8I/AAAAAAAAB08/Bjd90V_cl8k/s1600/compass.jpg"/>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t="10665"/>
          <a:stretch>
            <a:fillRect/>
          </a:stretch>
        </p:blipFill>
        <p:spPr bwMode="auto">
          <a:xfrm>
            <a:off x="-24680" y="0"/>
            <a:ext cx="12192000" cy="6858000"/>
          </a:xfrm>
          <a:prstGeom prst="rect">
            <a:avLst/>
          </a:prstGeom>
          <a:solidFill>
            <a:schemeClr val="bg1"/>
          </a:solidFill>
          <a:extLst/>
        </p:spPr>
      </p:pic>
      <p:sp>
        <p:nvSpPr>
          <p:cNvPr id="3" name="Content Placeholder 2"/>
          <p:cNvSpPr>
            <a:spLocks noGrp="1"/>
          </p:cNvSpPr>
          <p:nvPr>
            <p:ph idx="1"/>
          </p:nvPr>
        </p:nvSpPr>
        <p:spPr>
          <a:xfrm>
            <a:off x="1199456" y="1196752"/>
            <a:ext cx="9433048" cy="5040559"/>
          </a:xfrm>
          <a:prstGeom prst="roundRect">
            <a:avLst/>
          </a:prstGeom>
          <a:solidFill>
            <a:schemeClr val="bg1"/>
          </a:solidFill>
          <a:ln w="3175">
            <a:solidFill>
              <a:srgbClr val="132586"/>
            </a:solidFill>
          </a:ln>
        </p:spPr>
        <p:txBody>
          <a:bodyPr anchor="ctr">
            <a:noAutofit/>
          </a:bodyPr>
          <a:lstStyle/>
          <a:p>
            <a:pPr indent="-252000">
              <a:lnSpc>
                <a:spcPct val="100000"/>
              </a:lnSpc>
              <a:spcBef>
                <a:spcPts val="600"/>
              </a:spcBef>
              <a:spcAft>
                <a:spcPts val="600"/>
              </a:spcAft>
              <a:buClr>
                <a:srgbClr val="004086"/>
              </a:buClr>
              <a:buFont typeface="Wingdings" panose="05000000000000000000" pitchFamily="2" charset="2"/>
              <a:buChar char="§"/>
            </a:pPr>
            <a:r>
              <a:rPr lang="he-IL" sz="1600" b="1" dirty="0">
                <a:solidFill>
                  <a:srgbClr val="004086"/>
                </a:solidFill>
              </a:rPr>
              <a:t>חשיפה נעזרת למחצה – </a:t>
            </a:r>
            <a:r>
              <a:rPr lang="he-IL" sz="1600" dirty="0">
                <a:solidFill>
                  <a:schemeClr val="tx1">
                    <a:lumMod val="65000"/>
                    <a:lumOff val="35000"/>
                  </a:schemeClr>
                </a:solidFill>
              </a:rPr>
              <a:t>38% נחשפו לסרטונים באופן נעזר למחצה.</a:t>
            </a:r>
          </a:p>
          <a:p>
            <a:pPr indent="-252000">
              <a:lnSpc>
                <a:spcPct val="100000"/>
              </a:lnSpc>
              <a:spcBef>
                <a:spcPts val="600"/>
              </a:spcBef>
              <a:spcAft>
                <a:spcPts val="600"/>
              </a:spcAft>
              <a:buClr>
                <a:srgbClr val="004086"/>
              </a:buClr>
              <a:buFont typeface="Wingdings" panose="05000000000000000000" pitchFamily="2" charset="2"/>
              <a:buChar char="§"/>
            </a:pPr>
            <a:r>
              <a:rPr lang="he-IL" sz="1600" b="1" dirty="0">
                <a:solidFill>
                  <a:srgbClr val="004086"/>
                </a:solidFill>
              </a:rPr>
              <a:t>חשיפה נעזרת </a:t>
            </a:r>
            <a:r>
              <a:rPr lang="he-IL" sz="1600" dirty="0">
                <a:solidFill>
                  <a:srgbClr val="004086"/>
                </a:solidFill>
              </a:rPr>
              <a:t>– </a:t>
            </a:r>
            <a:r>
              <a:rPr lang="he-IL" sz="1600" dirty="0">
                <a:solidFill>
                  <a:schemeClr val="tx1">
                    <a:lumMod val="65000"/>
                    <a:lumOff val="35000"/>
                  </a:schemeClr>
                </a:solidFill>
              </a:rPr>
              <a:t>65% נחשפו לסרטונים באופן נעזר, כאשר הסרטון העוסק בביקור סאדאת והסרטון העוסק בהתנתקות צויינו בשיעורים הגבוהים ביותר.</a:t>
            </a:r>
          </a:p>
          <a:p>
            <a:pPr indent="-252000">
              <a:lnSpc>
                <a:spcPct val="100000"/>
              </a:lnSpc>
              <a:spcBef>
                <a:spcPts val="600"/>
              </a:spcBef>
              <a:spcAft>
                <a:spcPts val="600"/>
              </a:spcAft>
              <a:buClr>
                <a:srgbClr val="004086"/>
              </a:buClr>
              <a:buFont typeface="Wingdings" panose="05000000000000000000" pitchFamily="2" charset="2"/>
              <a:buChar char="§"/>
            </a:pPr>
            <a:r>
              <a:rPr lang="he-IL" sz="1600" b="1" dirty="0">
                <a:solidFill>
                  <a:srgbClr val="004086"/>
                </a:solidFill>
              </a:rPr>
              <a:t>אהדה</a:t>
            </a:r>
            <a:r>
              <a:rPr lang="he-IL" sz="1600" b="1" dirty="0">
                <a:solidFill>
                  <a:srgbClr val="4B64E6"/>
                </a:solidFill>
              </a:rPr>
              <a:t> </a:t>
            </a:r>
            <a:r>
              <a:rPr lang="he-IL" sz="1600" b="1" dirty="0"/>
              <a:t>–  </a:t>
            </a:r>
            <a:r>
              <a:rPr lang="he-IL" sz="1600" dirty="0">
                <a:solidFill>
                  <a:schemeClr val="tx1">
                    <a:lumMod val="65000"/>
                    <a:lumOff val="35000"/>
                  </a:schemeClr>
                </a:solidFill>
              </a:rPr>
              <a:t>לסרטונים העוסקים בביקור סאדאת ובמלחמת יום כיפור אהדה בינונית – גבוהה.                           לעומתם, לסרטון העוסק בהתנתקות שיעורי אהדה נמוכים יותר. </a:t>
            </a:r>
          </a:p>
          <a:p>
            <a:pPr indent="-252000">
              <a:lnSpc>
                <a:spcPct val="100000"/>
              </a:lnSpc>
              <a:spcBef>
                <a:spcPts val="600"/>
              </a:spcBef>
              <a:spcAft>
                <a:spcPts val="600"/>
              </a:spcAft>
              <a:buClr>
                <a:srgbClr val="004086"/>
              </a:buClr>
              <a:buFont typeface="Wingdings" panose="05000000000000000000" pitchFamily="2" charset="2"/>
              <a:buChar char="§"/>
            </a:pPr>
            <a:r>
              <a:rPr lang="he-IL" sz="1600" b="1" dirty="0">
                <a:solidFill>
                  <a:srgbClr val="004086"/>
                </a:solidFill>
              </a:rPr>
              <a:t>סיבות לאי אהדה לסרטון – </a:t>
            </a:r>
            <a:r>
              <a:rPr lang="he-IL" sz="1600" dirty="0">
                <a:solidFill>
                  <a:schemeClr val="tx1">
                    <a:lumMod val="65000"/>
                    <a:lumOff val="35000"/>
                  </a:schemeClr>
                </a:solidFill>
              </a:rPr>
              <a:t>התייחסות שלילית כלשהי לאירוע המתואר בסרטון נתפס כסיבה המרכזית לאי אהדתו, סיבה זו צוינה יותר בקרב הנחשפים לסרטון ההתנתקות. הנחשפים לסרטוני ביקור סאדאת ומלחמת יום כיפור ציינו יותר כי הסרטונים מיושנים/לא רלוונטים.</a:t>
            </a:r>
          </a:p>
          <a:p>
            <a:pPr indent="-252000">
              <a:lnSpc>
                <a:spcPct val="100000"/>
              </a:lnSpc>
              <a:spcBef>
                <a:spcPts val="600"/>
              </a:spcBef>
              <a:spcAft>
                <a:spcPts val="600"/>
              </a:spcAft>
              <a:buClr>
                <a:srgbClr val="004086"/>
              </a:buClr>
              <a:buFont typeface="Wingdings" panose="05000000000000000000" pitchFamily="2" charset="2"/>
              <a:buChar char="§"/>
            </a:pPr>
            <a:r>
              <a:rPr lang="he-IL" sz="1600" b="1" dirty="0">
                <a:solidFill>
                  <a:srgbClr val="004086"/>
                </a:solidFill>
              </a:rPr>
              <a:t>המסרים העיקריים שהועברו</a:t>
            </a:r>
            <a:r>
              <a:rPr lang="he-IL" sz="1600" dirty="0">
                <a:solidFill>
                  <a:schemeClr val="tx1">
                    <a:lumMod val="65000"/>
                    <a:lumOff val="35000"/>
                  </a:schemeClr>
                </a:solidFill>
              </a:rPr>
              <a:t> – המסר המרכזי שצויין בשיעורים הגבוהים ביותר מתייחס לסלוגן הסרטון. הצופים בסרטון ההתנתקות ציינו יותר שהמסר קשור לדמוקרטיה, ואילו הצופים בסרטון העוסק בביקור סאדאת ציינו יותר כי המסר הינו חשיבות והשפעת הכנסת ומעט יותר להראות את החלטות ומעורבות הכנסת.</a:t>
            </a:r>
          </a:p>
        </p:txBody>
      </p:sp>
      <p:sp>
        <p:nvSpPr>
          <p:cNvPr id="4" name="Slide Number Placeholder 3"/>
          <p:cNvSpPr>
            <a:spLocks noGrp="1"/>
          </p:cNvSpPr>
          <p:nvPr>
            <p:ph type="sldNum" sz="quarter" idx="10"/>
          </p:nvPr>
        </p:nvSpPr>
        <p:spPr>
          <a:xfrm>
            <a:off x="27896" y="-1242"/>
            <a:ext cx="398408" cy="365125"/>
          </a:xfrm>
        </p:spPr>
        <p:txBody>
          <a:bodyPr/>
          <a:lstStyle/>
          <a:p>
            <a:fld id="{743024FB-11C4-4495-9943-FEF10CF92675}" type="slidenum">
              <a:rPr lang="he-IL" smtClean="0"/>
              <a:pPr/>
              <a:t>8</a:t>
            </a:fld>
            <a:endParaRPr lang="he-IL" dirty="0"/>
          </a:p>
        </p:txBody>
      </p:sp>
      <p:sp>
        <p:nvSpPr>
          <p:cNvPr id="8" name="כותרת 3">
            <a:extLst>
              <a:ext uri="{FF2B5EF4-FFF2-40B4-BE49-F238E27FC236}">
                <a16:creationId xmlns:a16="http://schemas.microsoft.com/office/drawing/2014/main" id="{7EE07F44-A694-41D2-9CC2-2E314756C3A6}"/>
              </a:ext>
            </a:extLst>
          </p:cNvPr>
          <p:cNvSpPr txBox="1">
            <a:spLocks/>
          </p:cNvSpPr>
          <p:nvPr/>
        </p:nvSpPr>
        <p:spPr>
          <a:xfrm>
            <a:off x="1199456" y="1"/>
            <a:ext cx="9630214" cy="727765"/>
          </a:xfrm>
          <a:prstGeom prst="rect">
            <a:avLst/>
          </a:prstGeom>
          <a:solidFill>
            <a:srgbClr val="132586"/>
          </a:solidFill>
        </p:spPr>
        <p:txBody>
          <a:bodyPr vert="horz" lIns="91440" tIns="45720" rIns="91440" bIns="45720" rtlCol="1" anchor="ctr">
            <a:noAutofit/>
          </a:bodyPr>
          <a:lstStyle>
            <a:lvl1pPr algn="r" defTabSz="914400" rtl="1" eaLnBrk="1" fontAlgn="base" latinLnBrk="0" hangingPunct="1">
              <a:spcBef>
                <a:spcPct val="0"/>
              </a:spcBef>
              <a:spcAft>
                <a:spcPct val="0"/>
              </a:spcAft>
              <a:buNone/>
              <a:defRPr lang="he-IL" sz="3600" b="1" kern="1200" dirty="0">
                <a:solidFill>
                  <a:srgbClr val="C33D24"/>
                </a:solidFill>
                <a:effectLst>
                  <a:outerShdw blurRad="38100" dist="38100" dir="2700000" algn="tl">
                    <a:srgbClr val="000000">
                      <a:alpha val="43137"/>
                    </a:srgbClr>
                  </a:outerShdw>
                </a:effectLst>
                <a:latin typeface="+mj-lt"/>
                <a:ea typeface="+mj-ea"/>
                <a:cs typeface="+mn-cs"/>
              </a:defRPr>
            </a:lvl1pPr>
            <a:lvl2pPr algn="r" rtl="1" eaLnBrk="0" fontAlgn="base" hangingPunct="0">
              <a:spcBef>
                <a:spcPct val="0"/>
              </a:spcBef>
              <a:spcAft>
                <a:spcPct val="0"/>
              </a:spcAft>
              <a:defRPr sz="3600" b="1">
                <a:solidFill>
                  <a:srgbClr val="C33D24"/>
                </a:solidFill>
                <a:latin typeface="Calibri" pitchFamily="34" charset="0"/>
                <a:cs typeface="Arial" pitchFamily="34" charset="0"/>
              </a:defRPr>
            </a:lvl2pPr>
            <a:lvl3pPr algn="r" rtl="1" eaLnBrk="0" fontAlgn="base" hangingPunct="0">
              <a:spcBef>
                <a:spcPct val="0"/>
              </a:spcBef>
              <a:spcAft>
                <a:spcPct val="0"/>
              </a:spcAft>
              <a:defRPr sz="3600" b="1">
                <a:solidFill>
                  <a:srgbClr val="C33D24"/>
                </a:solidFill>
                <a:latin typeface="Calibri" pitchFamily="34" charset="0"/>
                <a:cs typeface="Arial" pitchFamily="34" charset="0"/>
              </a:defRPr>
            </a:lvl3pPr>
            <a:lvl4pPr algn="r" rtl="1" eaLnBrk="0" fontAlgn="base" hangingPunct="0">
              <a:spcBef>
                <a:spcPct val="0"/>
              </a:spcBef>
              <a:spcAft>
                <a:spcPct val="0"/>
              </a:spcAft>
              <a:defRPr sz="3600" b="1">
                <a:solidFill>
                  <a:srgbClr val="C33D24"/>
                </a:solidFill>
                <a:latin typeface="Calibri" pitchFamily="34" charset="0"/>
                <a:cs typeface="Arial" pitchFamily="34" charset="0"/>
              </a:defRPr>
            </a:lvl4pPr>
            <a:lvl5pPr algn="r" rtl="1" eaLnBrk="0" fontAlgn="base" hangingPunct="0">
              <a:spcBef>
                <a:spcPct val="0"/>
              </a:spcBef>
              <a:spcAft>
                <a:spcPct val="0"/>
              </a:spcAft>
              <a:defRPr sz="3600" b="1">
                <a:solidFill>
                  <a:srgbClr val="C33D24"/>
                </a:solidFill>
                <a:latin typeface="Calibri" pitchFamily="34" charset="0"/>
                <a:cs typeface="Arial" pitchFamily="34" charset="0"/>
              </a:defRPr>
            </a:lvl5pPr>
            <a:lvl6pPr marL="457200" algn="r" rtl="1" eaLnBrk="1" fontAlgn="base" hangingPunct="1">
              <a:spcBef>
                <a:spcPct val="0"/>
              </a:spcBef>
              <a:spcAft>
                <a:spcPct val="0"/>
              </a:spcAft>
              <a:defRPr sz="3600" b="1">
                <a:solidFill>
                  <a:srgbClr val="C33D24"/>
                </a:solidFill>
                <a:latin typeface="Calibri" pitchFamily="34" charset="0"/>
                <a:cs typeface="Arial" pitchFamily="34" charset="0"/>
              </a:defRPr>
            </a:lvl6pPr>
            <a:lvl7pPr marL="914400" algn="r" rtl="1" eaLnBrk="1" fontAlgn="base" hangingPunct="1">
              <a:spcBef>
                <a:spcPct val="0"/>
              </a:spcBef>
              <a:spcAft>
                <a:spcPct val="0"/>
              </a:spcAft>
              <a:defRPr sz="3600" b="1">
                <a:solidFill>
                  <a:srgbClr val="C33D24"/>
                </a:solidFill>
                <a:latin typeface="Calibri" pitchFamily="34" charset="0"/>
                <a:cs typeface="Arial" pitchFamily="34" charset="0"/>
              </a:defRPr>
            </a:lvl7pPr>
            <a:lvl8pPr marL="1371600" algn="r" rtl="1" eaLnBrk="1" fontAlgn="base" hangingPunct="1">
              <a:spcBef>
                <a:spcPct val="0"/>
              </a:spcBef>
              <a:spcAft>
                <a:spcPct val="0"/>
              </a:spcAft>
              <a:defRPr sz="3600" b="1">
                <a:solidFill>
                  <a:srgbClr val="C33D24"/>
                </a:solidFill>
                <a:latin typeface="Calibri" pitchFamily="34" charset="0"/>
                <a:cs typeface="Arial" pitchFamily="34" charset="0"/>
              </a:defRPr>
            </a:lvl8pPr>
            <a:lvl9pPr marL="1828800" algn="r" rtl="1" eaLnBrk="1" fontAlgn="base" hangingPunct="1">
              <a:spcBef>
                <a:spcPct val="0"/>
              </a:spcBef>
              <a:spcAft>
                <a:spcPct val="0"/>
              </a:spcAft>
              <a:defRPr sz="3600" b="1">
                <a:solidFill>
                  <a:srgbClr val="C33D24"/>
                </a:solidFill>
                <a:latin typeface="Calibri" pitchFamily="34" charset="0"/>
                <a:cs typeface="Arial" pitchFamily="34" charset="0"/>
              </a:defRPr>
            </a:lvl9pPr>
          </a:lstStyle>
          <a:p>
            <a:pPr algn="ctr" fontAlgn="auto">
              <a:spcAft>
                <a:spcPts val="0"/>
              </a:spcAft>
              <a:defRPr/>
            </a:pPr>
            <a:r>
              <a:rPr lang="he-IL" sz="2800" dirty="0">
                <a:solidFill>
                  <a:schemeClr val="bg1"/>
                </a:solidFill>
                <a:effectLst/>
              </a:rPr>
              <a:t>סיכום - הערכת הקמפיין </a:t>
            </a:r>
          </a:p>
        </p:txBody>
      </p:sp>
    </p:spTree>
    <p:extLst>
      <p:ext uri="{BB962C8B-B14F-4D97-AF65-F5344CB8AC3E}">
        <p14:creationId xmlns:p14="http://schemas.microsoft.com/office/powerpoint/2010/main" val="166231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1.bp.blogspot.com/-Gtc8sCnzW9A/T01bfv1fP8I/AAAAAAAAB08/Bjd90V_cl8k/s1600/compass.jpg"/>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t="10665"/>
          <a:stretch>
            <a:fillRect/>
          </a:stretch>
        </p:blipFill>
        <p:spPr bwMode="auto">
          <a:xfrm>
            <a:off x="0" y="0"/>
            <a:ext cx="12192000" cy="6858000"/>
          </a:xfrm>
          <a:prstGeom prst="rect">
            <a:avLst/>
          </a:prstGeom>
          <a:solidFill>
            <a:schemeClr val="bg1"/>
          </a:solidFill>
          <a:extLst/>
        </p:spPr>
      </p:pic>
      <p:sp>
        <p:nvSpPr>
          <p:cNvPr id="3" name="Content Placeholder 2"/>
          <p:cNvSpPr>
            <a:spLocks noGrp="1"/>
          </p:cNvSpPr>
          <p:nvPr>
            <p:ph idx="1"/>
          </p:nvPr>
        </p:nvSpPr>
        <p:spPr>
          <a:xfrm>
            <a:off x="911424" y="876559"/>
            <a:ext cx="10153128" cy="5832648"/>
          </a:xfrm>
          <a:prstGeom prst="roundRect">
            <a:avLst/>
          </a:prstGeom>
          <a:solidFill>
            <a:schemeClr val="bg1"/>
          </a:solidFill>
          <a:ln w="3175">
            <a:solidFill>
              <a:srgbClr val="132586"/>
            </a:solidFill>
          </a:ln>
        </p:spPr>
        <p:txBody>
          <a:bodyPr anchor="ctr">
            <a:noAutofit/>
          </a:bodyPr>
          <a:lstStyle/>
          <a:p>
            <a:pPr marL="342900" lvl="0" indent="-342900">
              <a:lnSpc>
                <a:spcPct val="110000"/>
              </a:lnSpc>
              <a:spcBef>
                <a:spcPts val="600"/>
              </a:spcBef>
              <a:spcAft>
                <a:spcPts val="600"/>
              </a:spcAft>
              <a:buFont typeface="Wingdings" panose="05000000000000000000" pitchFamily="2" charset="2"/>
              <a:buChar char="§"/>
            </a:pPr>
            <a:r>
              <a:rPr lang="he-IL" sz="1500" b="1" dirty="0">
                <a:solidFill>
                  <a:srgbClr val="004086"/>
                </a:solidFill>
              </a:rPr>
              <a:t>מודעות </a:t>
            </a:r>
            <a:r>
              <a:rPr lang="he-IL" sz="1500" b="1" u="sng" dirty="0">
                <a:solidFill>
                  <a:srgbClr val="004086"/>
                </a:solidFill>
              </a:rPr>
              <a:t>בלתי נעזרת </a:t>
            </a:r>
            <a:r>
              <a:rPr lang="he-IL" sz="1500" b="1" dirty="0">
                <a:solidFill>
                  <a:srgbClr val="004086"/>
                </a:solidFill>
              </a:rPr>
              <a:t>לאירועים בהם הכנסת הייתה מעורבת - </a:t>
            </a:r>
            <a:r>
              <a:rPr lang="he-IL" sz="1500" dirty="0">
                <a:solidFill>
                  <a:schemeClr val="tx1">
                    <a:lumMod val="65000"/>
                    <a:lumOff val="35000"/>
                  </a:schemeClr>
                </a:solidFill>
              </a:rPr>
              <a:t>הנחשפים מודעים יותר להסכמי שלום, ההתנתקות מעזה וביקור סאדאת.</a:t>
            </a:r>
          </a:p>
          <a:p>
            <a:pPr marL="342900" lvl="0" indent="-342900">
              <a:lnSpc>
                <a:spcPct val="110000"/>
              </a:lnSpc>
              <a:spcBef>
                <a:spcPts val="600"/>
              </a:spcBef>
              <a:spcAft>
                <a:spcPts val="600"/>
              </a:spcAft>
              <a:buFont typeface="Wingdings" panose="05000000000000000000" pitchFamily="2" charset="2"/>
              <a:buChar char="§"/>
            </a:pPr>
            <a:r>
              <a:rPr lang="he-IL" sz="1500" b="1" u="sng" dirty="0">
                <a:solidFill>
                  <a:srgbClr val="004086"/>
                </a:solidFill>
              </a:rPr>
              <a:t>מודעות נעזרת </a:t>
            </a:r>
            <a:r>
              <a:rPr lang="he-IL" sz="1500" b="1" dirty="0">
                <a:solidFill>
                  <a:srgbClr val="004086"/>
                </a:solidFill>
              </a:rPr>
              <a:t>לאירועים בהם הכנסת הייתה מעורבת -</a:t>
            </a:r>
            <a:r>
              <a:rPr lang="he-IL" sz="1500" dirty="0">
                <a:solidFill>
                  <a:schemeClr val="tx1">
                    <a:lumMod val="65000"/>
                    <a:lumOff val="35000"/>
                  </a:schemeClr>
                </a:solidFill>
              </a:rPr>
              <a:t> הנחשפים מודעים יותר לכל האירועים בהם כנסת ישראל הייתה מעורבת. </a:t>
            </a:r>
          </a:p>
          <a:p>
            <a:pPr marL="342900" lvl="0" indent="-342900">
              <a:lnSpc>
                <a:spcPct val="110000"/>
              </a:lnSpc>
              <a:spcBef>
                <a:spcPts val="600"/>
              </a:spcBef>
              <a:spcAft>
                <a:spcPts val="600"/>
              </a:spcAft>
              <a:buFont typeface="Wingdings" panose="05000000000000000000" pitchFamily="2" charset="2"/>
              <a:buChar char="§"/>
            </a:pPr>
            <a:r>
              <a:rPr lang="he-IL" sz="1500" b="1" dirty="0">
                <a:solidFill>
                  <a:srgbClr val="004086"/>
                </a:solidFill>
              </a:rPr>
              <a:t>שינוי עמדות</a:t>
            </a:r>
            <a:r>
              <a:rPr lang="he-IL" sz="1500" b="1" dirty="0">
                <a:solidFill>
                  <a:srgbClr val="132586"/>
                </a:solidFill>
              </a:rPr>
              <a:t> - </a:t>
            </a:r>
            <a:r>
              <a:rPr lang="he-IL" sz="1500" dirty="0">
                <a:solidFill>
                  <a:schemeClr val="tx1">
                    <a:lumMod val="65000"/>
                    <a:lumOff val="35000"/>
                  </a:schemeClr>
                </a:solidFill>
              </a:rPr>
              <a:t>16% שינו עמדות לחיוב בעקבות הסרטונים. הסרטון העוסק בביקור סאדאת שינה עמדות לחיוב מעט יותר מסרטון ההתנתקות. סרטון ההתנתקות שינה עמדות לשלילה יותר מהסרטונים האחרים  </a:t>
            </a:r>
          </a:p>
          <a:p>
            <a:pPr indent="-252000">
              <a:spcBef>
                <a:spcPts val="600"/>
              </a:spcBef>
              <a:spcAft>
                <a:spcPts val="600"/>
              </a:spcAft>
              <a:buClr>
                <a:srgbClr val="004086"/>
              </a:buClr>
              <a:buFont typeface="Wingdings" panose="05000000000000000000" pitchFamily="2" charset="2"/>
              <a:buChar char="§"/>
            </a:pPr>
            <a:r>
              <a:rPr lang="he-IL" sz="1500" b="1" dirty="0">
                <a:solidFill>
                  <a:srgbClr val="004086"/>
                </a:solidFill>
              </a:rPr>
              <a:t>למידה בעקבות הקמפיין</a:t>
            </a:r>
            <a:r>
              <a:rPr lang="he-IL" sz="1500" b="1" dirty="0">
                <a:solidFill>
                  <a:srgbClr val="132586"/>
                </a:solidFill>
              </a:rPr>
              <a:t> - </a:t>
            </a:r>
            <a:r>
              <a:rPr lang="he-IL" sz="1500" dirty="0">
                <a:solidFill>
                  <a:schemeClr val="tx1">
                    <a:lumMod val="65000"/>
                    <a:lumOff val="35000"/>
                  </a:schemeClr>
                </a:solidFill>
              </a:rPr>
              <a:t>24% ציינו כי למדו דברים חדשים מהסרטונים. הסרטון העוסק בביקור סאדאת לימד דברים חדשים במידה גבוהה יותר מסרטון ההתנתקות. בנוסף, סרטון ההתנתקות כלל לא לימד דברים חדשים בשיעורים גבוהים יותר משני הסרטונים האחרים.</a:t>
            </a:r>
          </a:p>
          <a:p>
            <a:pPr marL="342900" lvl="0" indent="-342900">
              <a:lnSpc>
                <a:spcPct val="150000"/>
              </a:lnSpc>
              <a:spcBef>
                <a:spcPts val="0"/>
              </a:spcBef>
              <a:buFont typeface="Wingdings" panose="05000000000000000000" pitchFamily="2" charset="2"/>
              <a:buChar char="§"/>
            </a:pPr>
            <a:r>
              <a:rPr lang="he-IL" sz="1500" b="1" dirty="0">
                <a:solidFill>
                  <a:srgbClr val="004086"/>
                </a:solidFill>
              </a:rPr>
              <a:t>תדמיות הכנסת - </a:t>
            </a:r>
            <a:r>
              <a:rPr lang="he-IL" sz="1500" dirty="0">
                <a:solidFill>
                  <a:schemeClr val="tx1">
                    <a:lumMod val="65000"/>
                    <a:lumOff val="35000"/>
                  </a:schemeClr>
                </a:solidFill>
              </a:rPr>
              <a:t>הכנסת נתפסת בעיקר כגוף משמעותי ובעל השפעה, ופחות כגוף התורם לאחדות העם. </a:t>
            </a:r>
          </a:p>
          <a:p>
            <a:pPr marL="800100" lvl="1" indent="-342900">
              <a:lnSpc>
                <a:spcPct val="100000"/>
              </a:lnSpc>
              <a:spcBef>
                <a:spcPts val="0"/>
              </a:spcBef>
              <a:buFont typeface="Wingdings" panose="05000000000000000000" pitchFamily="2" charset="2"/>
              <a:buChar char="§"/>
            </a:pPr>
            <a:r>
              <a:rPr lang="he-IL" sz="1500" dirty="0">
                <a:solidFill>
                  <a:schemeClr val="tx1">
                    <a:lumMod val="65000"/>
                    <a:lumOff val="35000"/>
                  </a:schemeClr>
                </a:solidFill>
              </a:rPr>
              <a:t>הנחשפים סבורים מעט יותר שהכנסת </a:t>
            </a:r>
            <a:r>
              <a:rPr lang="he-IL" sz="1500" u="sng" dirty="0">
                <a:solidFill>
                  <a:schemeClr val="tx1">
                    <a:lumMod val="65000"/>
                    <a:lumOff val="35000"/>
                  </a:schemeClr>
                </a:solidFill>
              </a:rPr>
              <a:t>לוקחת חלק באירועים משמעותיים </a:t>
            </a:r>
            <a:r>
              <a:rPr lang="he-IL" sz="1500" dirty="0">
                <a:solidFill>
                  <a:schemeClr val="tx1">
                    <a:lumMod val="65000"/>
                    <a:lumOff val="35000"/>
                  </a:schemeClr>
                </a:solidFill>
              </a:rPr>
              <a:t>שקורים במדינת ישראל ו</a:t>
            </a:r>
            <a:r>
              <a:rPr lang="he-IL" sz="1500" u="sng" dirty="0">
                <a:solidFill>
                  <a:schemeClr val="tx1">
                    <a:lumMod val="65000"/>
                    <a:lumOff val="35000"/>
                  </a:schemeClr>
                </a:solidFill>
              </a:rPr>
              <a:t>תורמת לאחדות העם</a:t>
            </a:r>
            <a:r>
              <a:rPr lang="he-IL" sz="1500" dirty="0">
                <a:solidFill>
                  <a:schemeClr val="tx1">
                    <a:lumMod val="65000"/>
                    <a:lumOff val="35000"/>
                  </a:schemeClr>
                </a:solidFill>
              </a:rPr>
              <a:t>.</a:t>
            </a:r>
          </a:p>
          <a:p>
            <a:pPr marL="342900" lvl="0" indent="-342900">
              <a:lnSpc>
                <a:spcPct val="110000"/>
              </a:lnSpc>
              <a:spcBef>
                <a:spcPts val="600"/>
              </a:spcBef>
              <a:spcAft>
                <a:spcPts val="600"/>
              </a:spcAft>
              <a:buFont typeface="Wingdings" panose="05000000000000000000" pitchFamily="2" charset="2"/>
              <a:buChar char="§"/>
            </a:pPr>
            <a:r>
              <a:rPr lang="he-IL" sz="1500" b="1" dirty="0">
                <a:solidFill>
                  <a:srgbClr val="004086"/>
                </a:solidFill>
              </a:rPr>
              <a:t>הערכת חשיבות מוסד הכנסת לדמוקרטיה - </a:t>
            </a:r>
            <a:r>
              <a:rPr lang="he-IL" sz="1500" dirty="0">
                <a:solidFill>
                  <a:schemeClr val="tx1">
                    <a:lumMod val="65000"/>
                    <a:lumOff val="35000"/>
                  </a:schemeClr>
                </a:solidFill>
              </a:rPr>
              <a:t>לאחר העלאת המודעות למעורבותה באירועים מרכזיים בחיי המדינה – 57% מעריכים את חשיבות הכנסת, ללא הבדל בין נחשפים ללא נחשפים. </a:t>
            </a:r>
          </a:p>
          <a:p>
            <a:pPr marL="342900" lvl="0" indent="-342900">
              <a:lnSpc>
                <a:spcPct val="110000"/>
              </a:lnSpc>
              <a:spcBef>
                <a:spcPts val="600"/>
              </a:spcBef>
              <a:spcAft>
                <a:spcPts val="600"/>
              </a:spcAft>
              <a:buFont typeface="Wingdings" panose="05000000000000000000" pitchFamily="2" charset="2"/>
              <a:buChar char="§"/>
            </a:pPr>
            <a:r>
              <a:rPr lang="he-IL" sz="1500" b="1" dirty="0">
                <a:solidFill>
                  <a:srgbClr val="004086"/>
                </a:solidFill>
              </a:rPr>
              <a:t>אהדה לסיסמה "בכנסת מתווכחים, מחליטים, ממשיכים ביחד" </a:t>
            </a:r>
            <a:r>
              <a:rPr lang="he-IL" sz="1500" b="1" dirty="0">
                <a:solidFill>
                  <a:srgbClr val="132586"/>
                </a:solidFill>
              </a:rPr>
              <a:t>-</a:t>
            </a:r>
            <a:r>
              <a:rPr lang="he-IL" sz="1500" b="1" dirty="0">
                <a:solidFill>
                  <a:schemeClr val="tx1">
                    <a:lumMod val="65000"/>
                    <a:lumOff val="35000"/>
                  </a:schemeClr>
                </a:solidFill>
              </a:rPr>
              <a:t> </a:t>
            </a:r>
            <a:r>
              <a:rPr lang="en-US" sz="1500" dirty="0">
                <a:solidFill>
                  <a:schemeClr val="tx1">
                    <a:lumMod val="65000"/>
                    <a:lumOff val="35000"/>
                  </a:schemeClr>
                </a:solidFill>
              </a:rPr>
              <a:t>20%</a:t>
            </a:r>
            <a:r>
              <a:rPr lang="he-IL" sz="1500" dirty="0">
                <a:solidFill>
                  <a:schemeClr val="tx1">
                    <a:lumMod val="65000"/>
                    <a:lumOff val="35000"/>
                  </a:schemeClr>
                </a:solidFill>
              </a:rPr>
              <a:t> הביעו תחושה חיובית, ללא הבדלים לפי חשיפה</a:t>
            </a:r>
          </a:p>
        </p:txBody>
      </p:sp>
      <p:sp>
        <p:nvSpPr>
          <p:cNvPr id="4" name="Slide Number Placeholder 3"/>
          <p:cNvSpPr>
            <a:spLocks noGrp="1"/>
          </p:cNvSpPr>
          <p:nvPr>
            <p:ph type="sldNum" sz="quarter" idx="10"/>
          </p:nvPr>
        </p:nvSpPr>
        <p:spPr>
          <a:xfrm>
            <a:off x="27896" y="-1242"/>
            <a:ext cx="398408" cy="365125"/>
          </a:xfrm>
        </p:spPr>
        <p:txBody>
          <a:bodyPr/>
          <a:lstStyle/>
          <a:p>
            <a:fld id="{743024FB-11C4-4495-9943-FEF10CF92675}" type="slidenum">
              <a:rPr lang="he-IL" smtClean="0"/>
              <a:pPr/>
              <a:t>9</a:t>
            </a:fld>
            <a:endParaRPr lang="he-IL" dirty="0"/>
          </a:p>
        </p:txBody>
      </p:sp>
      <p:sp>
        <p:nvSpPr>
          <p:cNvPr id="8" name="כותרת 3">
            <a:extLst>
              <a:ext uri="{FF2B5EF4-FFF2-40B4-BE49-F238E27FC236}">
                <a16:creationId xmlns:a16="http://schemas.microsoft.com/office/drawing/2014/main" id="{7EE07F44-A694-41D2-9CC2-2E314756C3A6}"/>
              </a:ext>
            </a:extLst>
          </p:cNvPr>
          <p:cNvSpPr txBox="1">
            <a:spLocks/>
          </p:cNvSpPr>
          <p:nvPr/>
        </p:nvSpPr>
        <p:spPr>
          <a:xfrm>
            <a:off x="1199456" y="1"/>
            <a:ext cx="9630214" cy="727765"/>
          </a:xfrm>
          <a:prstGeom prst="rect">
            <a:avLst/>
          </a:prstGeom>
          <a:solidFill>
            <a:srgbClr val="132586"/>
          </a:solidFill>
        </p:spPr>
        <p:txBody>
          <a:bodyPr vert="horz" lIns="91440" tIns="45720" rIns="91440" bIns="45720" rtlCol="1" anchor="ctr">
            <a:noAutofit/>
          </a:bodyPr>
          <a:lstStyle>
            <a:lvl1pPr algn="r" defTabSz="914400" rtl="1" eaLnBrk="1" fontAlgn="base" latinLnBrk="0" hangingPunct="1">
              <a:spcBef>
                <a:spcPct val="0"/>
              </a:spcBef>
              <a:spcAft>
                <a:spcPct val="0"/>
              </a:spcAft>
              <a:buNone/>
              <a:defRPr lang="he-IL" sz="3600" b="1" kern="1200" dirty="0">
                <a:solidFill>
                  <a:srgbClr val="C33D24"/>
                </a:solidFill>
                <a:effectLst>
                  <a:outerShdw blurRad="38100" dist="38100" dir="2700000" algn="tl">
                    <a:srgbClr val="000000">
                      <a:alpha val="43137"/>
                    </a:srgbClr>
                  </a:outerShdw>
                </a:effectLst>
                <a:latin typeface="+mj-lt"/>
                <a:ea typeface="+mj-ea"/>
                <a:cs typeface="+mn-cs"/>
              </a:defRPr>
            </a:lvl1pPr>
            <a:lvl2pPr algn="r" rtl="1" eaLnBrk="0" fontAlgn="base" hangingPunct="0">
              <a:spcBef>
                <a:spcPct val="0"/>
              </a:spcBef>
              <a:spcAft>
                <a:spcPct val="0"/>
              </a:spcAft>
              <a:defRPr sz="3600" b="1">
                <a:solidFill>
                  <a:srgbClr val="C33D24"/>
                </a:solidFill>
                <a:latin typeface="Calibri" pitchFamily="34" charset="0"/>
                <a:cs typeface="Arial" pitchFamily="34" charset="0"/>
              </a:defRPr>
            </a:lvl2pPr>
            <a:lvl3pPr algn="r" rtl="1" eaLnBrk="0" fontAlgn="base" hangingPunct="0">
              <a:spcBef>
                <a:spcPct val="0"/>
              </a:spcBef>
              <a:spcAft>
                <a:spcPct val="0"/>
              </a:spcAft>
              <a:defRPr sz="3600" b="1">
                <a:solidFill>
                  <a:srgbClr val="C33D24"/>
                </a:solidFill>
                <a:latin typeface="Calibri" pitchFamily="34" charset="0"/>
                <a:cs typeface="Arial" pitchFamily="34" charset="0"/>
              </a:defRPr>
            </a:lvl3pPr>
            <a:lvl4pPr algn="r" rtl="1" eaLnBrk="0" fontAlgn="base" hangingPunct="0">
              <a:spcBef>
                <a:spcPct val="0"/>
              </a:spcBef>
              <a:spcAft>
                <a:spcPct val="0"/>
              </a:spcAft>
              <a:defRPr sz="3600" b="1">
                <a:solidFill>
                  <a:srgbClr val="C33D24"/>
                </a:solidFill>
                <a:latin typeface="Calibri" pitchFamily="34" charset="0"/>
                <a:cs typeface="Arial" pitchFamily="34" charset="0"/>
              </a:defRPr>
            </a:lvl4pPr>
            <a:lvl5pPr algn="r" rtl="1" eaLnBrk="0" fontAlgn="base" hangingPunct="0">
              <a:spcBef>
                <a:spcPct val="0"/>
              </a:spcBef>
              <a:spcAft>
                <a:spcPct val="0"/>
              </a:spcAft>
              <a:defRPr sz="3600" b="1">
                <a:solidFill>
                  <a:srgbClr val="C33D24"/>
                </a:solidFill>
                <a:latin typeface="Calibri" pitchFamily="34" charset="0"/>
                <a:cs typeface="Arial" pitchFamily="34" charset="0"/>
              </a:defRPr>
            </a:lvl5pPr>
            <a:lvl6pPr marL="457200" algn="r" rtl="1" eaLnBrk="1" fontAlgn="base" hangingPunct="1">
              <a:spcBef>
                <a:spcPct val="0"/>
              </a:spcBef>
              <a:spcAft>
                <a:spcPct val="0"/>
              </a:spcAft>
              <a:defRPr sz="3600" b="1">
                <a:solidFill>
                  <a:srgbClr val="C33D24"/>
                </a:solidFill>
                <a:latin typeface="Calibri" pitchFamily="34" charset="0"/>
                <a:cs typeface="Arial" pitchFamily="34" charset="0"/>
              </a:defRPr>
            </a:lvl6pPr>
            <a:lvl7pPr marL="914400" algn="r" rtl="1" eaLnBrk="1" fontAlgn="base" hangingPunct="1">
              <a:spcBef>
                <a:spcPct val="0"/>
              </a:spcBef>
              <a:spcAft>
                <a:spcPct val="0"/>
              </a:spcAft>
              <a:defRPr sz="3600" b="1">
                <a:solidFill>
                  <a:srgbClr val="C33D24"/>
                </a:solidFill>
                <a:latin typeface="Calibri" pitchFamily="34" charset="0"/>
                <a:cs typeface="Arial" pitchFamily="34" charset="0"/>
              </a:defRPr>
            </a:lvl7pPr>
            <a:lvl8pPr marL="1371600" algn="r" rtl="1" eaLnBrk="1" fontAlgn="base" hangingPunct="1">
              <a:spcBef>
                <a:spcPct val="0"/>
              </a:spcBef>
              <a:spcAft>
                <a:spcPct val="0"/>
              </a:spcAft>
              <a:defRPr sz="3600" b="1">
                <a:solidFill>
                  <a:srgbClr val="C33D24"/>
                </a:solidFill>
                <a:latin typeface="Calibri" pitchFamily="34" charset="0"/>
                <a:cs typeface="Arial" pitchFamily="34" charset="0"/>
              </a:defRPr>
            </a:lvl8pPr>
            <a:lvl9pPr marL="1828800" algn="r" rtl="1" eaLnBrk="1" fontAlgn="base" hangingPunct="1">
              <a:spcBef>
                <a:spcPct val="0"/>
              </a:spcBef>
              <a:spcAft>
                <a:spcPct val="0"/>
              </a:spcAft>
              <a:defRPr sz="3600" b="1">
                <a:solidFill>
                  <a:srgbClr val="C33D24"/>
                </a:solidFill>
                <a:latin typeface="Calibri" pitchFamily="34" charset="0"/>
                <a:cs typeface="Arial" pitchFamily="34" charset="0"/>
              </a:defRPr>
            </a:lvl9pPr>
          </a:lstStyle>
          <a:p>
            <a:pPr algn="ctr" fontAlgn="auto">
              <a:spcAft>
                <a:spcPts val="0"/>
              </a:spcAft>
              <a:defRPr/>
            </a:pPr>
            <a:r>
              <a:rPr lang="he-IL" sz="2800" dirty="0">
                <a:solidFill>
                  <a:schemeClr val="bg1"/>
                </a:solidFill>
                <a:effectLst/>
              </a:rPr>
              <a:t>סיכום - תרומת הקמפיין לתדמית הכנסת </a:t>
            </a:r>
          </a:p>
        </p:txBody>
      </p:sp>
    </p:spTree>
    <p:extLst>
      <p:ext uri="{BB962C8B-B14F-4D97-AF65-F5344CB8AC3E}">
        <p14:creationId xmlns:p14="http://schemas.microsoft.com/office/powerpoint/2010/main" val="993410167"/>
      </p:ext>
    </p:extLst>
  </p:cSld>
  <p:clrMapOvr>
    <a:masterClrMapping/>
  </p:clrMapOvr>
</p:sld>
</file>

<file path=ppt/theme/theme1.xml><?xml version="1.0" encoding="utf-8"?>
<a:theme xmlns:a="http://schemas.openxmlformats.org/drawingml/2006/main" name="1_גריד מצגת מחקר ppt">
  <a:themeElements>
    <a:clrScheme name="סאפיו">
      <a:dk1>
        <a:srgbClr val="000000"/>
      </a:dk1>
      <a:lt1>
        <a:srgbClr val="FFFFFF"/>
      </a:lt1>
      <a:dk2>
        <a:srgbClr val="FFFFFF"/>
      </a:dk2>
      <a:lt2>
        <a:srgbClr val="FFFFFF"/>
      </a:lt2>
      <a:accent1>
        <a:srgbClr val="C33D24"/>
      </a:accent1>
      <a:accent2>
        <a:srgbClr val="FCB247"/>
      </a:accent2>
      <a:accent3>
        <a:srgbClr val="A2C864"/>
      </a:accent3>
      <a:accent4>
        <a:srgbClr val="808080"/>
      </a:accent4>
      <a:accent5>
        <a:srgbClr val="49ACC0"/>
      </a:accent5>
      <a:accent6>
        <a:srgbClr val="B17ED8"/>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סאפיו מחקר כללי כתום">
  <a:themeElements>
    <a:clrScheme name="sapio-new">
      <a:dk1>
        <a:srgbClr val="3A3A3A"/>
      </a:dk1>
      <a:lt1>
        <a:sysClr val="window" lastClr="FFFFFF"/>
      </a:lt1>
      <a:dk2>
        <a:srgbClr val="808080"/>
      </a:dk2>
      <a:lt2>
        <a:srgbClr val="FFFFFF"/>
      </a:lt2>
      <a:accent1>
        <a:srgbClr val="C33D24"/>
      </a:accent1>
      <a:accent2>
        <a:srgbClr val="E6931C"/>
      </a:accent2>
      <a:accent3>
        <a:srgbClr val="9CCE37"/>
      </a:accent3>
      <a:accent4>
        <a:srgbClr val="9650E6"/>
      </a:accent4>
      <a:accent5>
        <a:srgbClr val="41B4E6"/>
      </a:accent5>
      <a:accent6>
        <a:srgbClr val="4B64E6"/>
      </a:accent6>
      <a:hlink>
        <a:srgbClr val="C33D24"/>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Custom 1">
      <a:dk1>
        <a:sysClr val="windowText" lastClr="000000"/>
      </a:dk1>
      <a:lt1>
        <a:sysClr val="window" lastClr="FFFFFF"/>
      </a:lt1>
      <a:dk2>
        <a:srgbClr val="44546A"/>
      </a:dk2>
      <a:lt2>
        <a:srgbClr val="E7E6E6"/>
      </a:lt2>
      <a:accent1>
        <a:srgbClr val="4F9A26"/>
      </a:accent1>
      <a:accent2>
        <a:srgbClr val="F2B800"/>
      </a:accent2>
      <a:accent3>
        <a:srgbClr val="C00000"/>
      </a:accent3>
      <a:accent4>
        <a:srgbClr val="BFBFBF"/>
      </a:accent4>
      <a:accent5>
        <a:srgbClr val="369C81"/>
      </a:accent5>
      <a:accent6>
        <a:srgbClr val="BC1440"/>
      </a:accent6>
      <a:hlink>
        <a:srgbClr val="673F4A"/>
      </a:hlink>
      <a:folHlink>
        <a:srgbClr val="63C9AE"/>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גריד מצגת מחקר ppt">
  <a:themeElements>
    <a:clrScheme name="סאפיו">
      <a:dk1>
        <a:srgbClr val="000000"/>
      </a:dk1>
      <a:lt1>
        <a:srgbClr val="FFFFFF"/>
      </a:lt1>
      <a:dk2>
        <a:srgbClr val="FFFFFF"/>
      </a:dk2>
      <a:lt2>
        <a:srgbClr val="FFFFFF"/>
      </a:lt2>
      <a:accent1>
        <a:srgbClr val="C33D24"/>
      </a:accent1>
      <a:accent2>
        <a:srgbClr val="FCB247"/>
      </a:accent2>
      <a:accent3>
        <a:srgbClr val="A2C864"/>
      </a:accent3>
      <a:accent4>
        <a:srgbClr val="808080"/>
      </a:accent4>
      <a:accent5>
        <a:srgbClr val="49ACC0"/>
      </a:accent5>
      <a:accent6>
        <a:srgbClr val="B17ED8"/>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סאפיו">
    <a:dk1>
      <a:srgbClr val="000000"/>
    </a:dk1>
    <a:lt1>
      <a:srgbClr val="FFFFFF"/>
    </a:lt1>
    <a:dk2>
      <a:srgbClr val="FFFFFF"/>
    </a:dk2>
    <a:lt2>
      <a:srgbClr val="FFFFFF"/>
    </a:lt2>
    <a:accent1>
      <a:srgbClr val="C33D24"/>
    </a:accent1>
    <a:accent2>
      <a:srgbClr val="FCB247"/>
    </a:accent2>
    <a:accent3>
      <a:srgbClr val="A2C864"/>
    </a:accent3>
    <a:accent4>
      <a:srgbClr val="808080"/>
    </a:accent4>
    <a:accent5>
      <a:srgbClr val="49ACC0"/>
    </a:accent5>
    <a:accent6>
      <a:srgbClr val="B17ED8"/>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40552</TotalTime>
  <Words>1764</Words>
  <Application>Microsoft Office PowerPoint</Application>
  <PresentationFormat>Widescreen</PresentationFormat>
  <Paragraphs>265</Paragraphs>
  <Slides>30</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Arial</vt:lpstr>
      <vt:lpstr>Calibri</vt:lpstr>
      <vt:lpstr>Calibri Light</vt:lpstr>
      <vt:lpstr>Symbol</vt:lpstr>
      <vt:lpstr>Tahoma</vt:lpstr>
      <vt:lpstr>Times New Roman</vt:lpstr>
      <vt:lpstr>Wingdings</vt:lpstr>
      <vt:lpstr>1_גריד מצגת מחקר ppt</vt:lpstr>
      <vt:lpstr>סאפיו מחקר כללי כתום</vt:lpstr>
      <vt:lpstr>ערכת נושא Office</vt:lpstr>
      <vt:lpstr>גריד מצגת מחקר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תמונת מצב</vt:lpstr>
      <vt:lpstr>PowerPoint Presentation</vt:lpstr>
      <vt:lpstr>PowerPoint Presentation</vt:lpstr>
      <vt:lpstr>PowerPoint Presentation</vt:lpstr>
      <vt:lpstr>הערכת הכנסת – כ-¼ מעריכים את התנהלות הכנסת באופן חיובי. ללא הבדלים בין נחשפים ללא נחשפים. </vt:lpstr>
      <vt:lpstr>שינוי בהערכת פועלה של הכנסת – כעשירית חשים תחושת שינוי חיובית בהערכת פועלה של הכנסת. ללא הבדל בין נחשפים ללא נחשפים.  </vt:lpstr>
      <vt:lpstr>תדמיות הכנסת – הנחשפים סבורים מעט יותר שהכנסת לוקחת חלק באירועים משמעותיים שקורים במדינת ישראל ותורמת מעט יותר לאחדות העם. בשאר הפרמטרים אין הבדל. </vt:lpstr>
      <vt:lpstr>PowerPoint Presentation</vt:lpstr>
      <vt:lpstr>מודעות בלתי נעזרת לאירועים בהם הכנסת הייתה מעורבת – הנחשפים מודעים יותר להסכמי שלום, ההתנתקות מעזה וביקור סאדאת.</vt:lpstr>
      <vt:lpstr>מודעות נעזרת לאירועים בהם הכנסת הייתה מעורבת – הנחשפים יותר מודעים לכל האירועים בהם כנסת ישראל הייתה מעורבת. </vt:lpstr>
      <vt:lpstr>הערכת חשיבות מוסד הכנסת לדמוקרטיה לאחר העלאת המודעות למעורבותה באירועים מרכזיים בחיי המדינה – אין הבדל בין נחשפים ללא נחשפים לגבי הערכת חשיבות מוסד הכנסת לדמוקרטיה הישראלית. </vt:lpstr>
      <vt:lpstr>אהדה לסיסמה "בכנסת מתווכחים, מחליטים, ממשיכים ביחד" – ⅕ הביעו תחושה חיובית, ללא הבדלים בין נחשפים ללא נחשפים. </vt:lpstr>
      <vt:lpstr>PowerPoint Presentation</vt:lpstr>
      <vt:lpstr>PowerPoint Presentation</vt:lpstr>
      <vt:lpstr>מודעות נעזרת לסרטונים – המודעות לסרטון העוסק בביקור סאדאת בישראל והסרטון בנושא ההתנתקות הם הסרטונים שצוינו בשיעורים הגבוהים ביותר.</vt:lpstr>
      <vt:lpstr>אהדה – לסרטונים העוסקים בביקור סאדאת ובמלחמת יום כיפור אהדה בינונית – גבוהה. לעומתם, לסרטון העוסק בהתנתקות שיעורי אהדה נמוכים יותר. </vt:lpstr>
      <vt:lpstr>סיבות אי אהדה לסרטונים – התייחסות שלילית כלשהי לאירוע המתואר בסרטון נתפס כסיבה המרכזית לאי אהדתו, סיבה זו צוינה יותר בקרב הנחשפים לסרטון ההתנתקות. הנחשפים לסרטוני ביקור סאדאת ומלחמת יום כיפור ציינו יותר כי הסרטונים מיושנים/לא רלוונטים.</vt:lpstr>
      <vt:lpstr>הבנת המסר – המסר המרכזי שצויין בשיעורים הגבוהים ביותר מתייחס לסלוגן הסרטון. הצופים בסרטון ההתנתקות ציינו יותר שהמסר קשור לדמוקרטיה, ואילו הצופים בסרטון העוסק בביקור סאדאת ציינו יותר כי המסר הינו חשיבות והשפעת הכנסת ומעט יותר להראות את החלטות ומעורבות הכנסת.</vt:lpstr>
      <vt:lpstr>תפיסת שינוי עמדות – 16% שינו עמדות לחיוב בעקבות הסרטונים. הסרטון העוסק בביקור סאדאת שינה עמדות לחיוב מעט יותר מסרטון ההתנתקות. בנוסף, סרטון ההתנתקות שינה עמדות לשלילה באופן חזק יותר משני הסרטונים האחרים. </vt:lpstr>
      <vt:lpstr>לימוד דברים חדשים – 24% ציינו כי למדו דברים חדשים מהסרטונים. הסרטון העוסק בביקור סאדאת לימד דברים חדשים במידה גבוהה יותר מסרטון ההתנתקות. בנוסף, סרטון ההתנתקות כלל לא לימד דברים חדשים בשיעורים גבוהים יותר משני הסרטונים האחרים.   </vt:lpstr>
      <vt:lpstr>תודה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שם הדו"ח</dc:title>
  <dc:creator>Office</dc:creator>
  <cp:lastModifiedBy>Limor</cp:lastModifiedBy>
  <cp:revision>2669</cp:revision>
  <cp:lastPrinted>2018-07-05T08:59:10Z</cp:lastPrinted>
  <dcterms:created xsi:type="dcterms:W3CDTF">2013-02-03T10:16:46Z</dcterms:created>
  <dcterms:modified xsi:type="dcterms:W3CDTF">2018-12-23T13:14:15Z</dcterms:modified>
</cp:coreProperties>
</file>