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13"/>
  </p:notesMasterIdLst>
  <p:handoutMasterIdLst>
    <p:handoutMasterId r:id="rId14"/>
  </p:handoutMasterIdLst>
  <p:sldIdLst>
    <p:sldId id="655" r:id="rId5"/>
    <p:sldId id="930" r:id="rId6"/>
    <p:sldId id="925" r:id="rId7"/>
    <p:sldId id="923" r:id="rId8"/>
    <p:sldId id="928" r:id="rId9"/>
    <p:sldId id="924" r:id="rId10"/>
    <p:sldId id="929" r:id="rId11"/>
    <p:sldId id="920" r:id="rId12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סגנון ערכת נושא 1 - הדגשה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סגנון ביניים 4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notesMaster" Target="notesMasters/notesMaster1.xml" /><Relationship Id="rId18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presProps" Target="pres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handoutMaster" Target="handoutMasters/handoutMaster1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1.xml" /><Relationship Id="rId1" Type="http://schemas.microsoft.com/office/2011/relationships/chartStyle" Target="style1.xml" /><Relationship Id="rId5" Type="http://schemas.openxmlformats.org/officeDocument/2006/relationships/chartUserShapes" Target="../drawings/drawing1.xml" /><Relationship Id="rId4" Type="http://schemas.openxmlformats.org/officeDocument/2006/relationships/package" Target="../embeddings/_______________Microsoft_Excel.xlsx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 /><Relationship Id="rId2" Type="http://schemas.microsoft.com/office/2011/relationships/chartColorStyle" Target="colors2.xml" /><Relationship Id="rId1" Type="http://schemas.microsoft.com/office/2011/relationships/chartStyle" Target="style2.xml" /><Relationship Id="rId4" Type="http://schemas.openxmlformats.org/officeDocument/2006/relationships/package" Target="../embeddings/_______________Microsoft_Excel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60418147974631E-2"/>
          <c:y val="5.3874960132238171E-2"/>
          <c:w val="0.95410358475975143"/>
          <c:h val="0.75603267200133872"/>
        </c:manualLayout>
      </c:layout>
      <c:lineChart>
        <c:grouping val="standard"/>
        <c:varyColors val="0"/>
        <c:ser>
          <c:idx val="2"/>
          <c:order val="0"/>
          <c:tx>
            <c:strRef>
              <c:f>'מצב רפואי מצטבר'!$E$2</c:f>
              <c:strCache>
                <c:ptCount val="1"/>
                <c:pt idx="0">
                  <c:v>קשה</c:v>
                </c:pt>
              </c:strCache>
            </c:strRef>
          </c:tx>
          <c:spPr>
            <a:ln w="349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מצטבר'!$A$3:$A$42</c:f>
              <c:numCache>
                <c:formatCode>m/d/yyyy</c:formatCode>
                <c:ptCount val="40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  <c:pt idx="35">
                  <c:v>43931</c:v>
                </c:pt>
                <c:pt idx="36">
                  <c:v>43932</c:v>
                </c:pt>
                <c:pt idx="37">
                  <c:v>43933</c:v>
                </c:pt>
                <c:pt idx="38">
                  <c:v>43934</c:v>
                </c:pt>
                <c:pt idx="39">
                  <c:v>43935</c:v>
                </c:pt>
              </c:numCache>
            </c:numRef>
          </c:cat>
          <c:val>
            <c:numRef>
              <c:f>'מצב רפואי מצטבר'!$E$3:$E$42</c:f>
              <c:numCache>
                <c:formatCode>General</c:formatCode>
                <c:ptCount val="4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10</c:v>
                </c:pt>
                <c:pt idx="15">
                  <c:v>15</c:v>
                </c:pt>
                <c:pt idx="16">
                  <c:v>24</c:v>
                </c:pt>
                <c:pt idx="17">
                  <c:v>29</c:v>
                </c:pt>
                <c:pt idx="18">
                  <c:v>37</c:v>
                </c:pt>
                <c:pt idx="19">
                  <c:v>39</c:v>
                </c:pt>
                <c:pt idx="20">
                  <c:v>46</c:v>
                </c:pt>
                <c:pt idx="21">
                  <c:v>49</c:v>
                </c:pt>
                <c:pt idx="22">
                  <c:v>54</c:v>
                </c:pt>
                <c:pt idx="23">
                  <c:v>66</c:v>
                </c:pt>
                <c:pt idx="24">
                  <c:v>80</c:v>
                </c:pt>
                <c:pt idx="25">
                  <c:v>94</c:v>
                </c:pt>
                <c:pt idx="26">
                  <c:v>97</c:v>
                </c:pt>
                <c:pt idx="27">
                  <c:v>107</c:v>
                </c:pt>
                <c:pt idx="28">
                  <c:v>115</c:v>
                </c:pt>
                <c:pt idx="29">
                  <c:v>125</c:v>
                </c:pt>
                <c:pt idx="30">
                  <c:v>127</c:v>
                </c:pt>
                <c:pt idx="31">
                  <c:v>141</c:v>
                </c:pt>
                <c:pt idx="32">
                  <c:v>153</c:v>
                </c:pt>
                <c:pt idx="33">
                  <c:v>147</c:v>
                </c:pt>
                <c:pt idx="34">
                  <c:v>165</c:v>
                </c:pt>
                <c:pt idx="35">
                  <c:v>164</c:v>
                </c:pt>
                <c:pt idx="36">
                  <c:v>180</c:v>
                </c:pt>
                <c:pt idx="37">
                  <c:v>174</c:v>
                </c:pt>
                <c:pt idx="38">
                  <c:v>181</c:v>
                </c:pt>
                <c:pt idx="39">
                  <c:v>181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B2-499C-979B-29D808C0BB03}"/>
            </c:ext>
          </c:extLst>
        </c:ser>
        <c:ser>
          <c:idx val="3"/>
          <c:order val="1"/>
          <c:tx>
            <c:strRef>
              <c:f>'מצב רפואי מצטבר'!$G$2</c:f>
              <c:strCache>
                <c:ptCount val="1"/>
                <c:pt idx="0">
                  <c:v>נפטר מצטבר</c:v>
                </c:pt>
              </c:strCache>
            </c:strRef>
          </c:tx>
          <c:spPr>
            <a:ln w="349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B2-499C-979B-29D808C0BB0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B2-499C-979B-29D808C0BB0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B2-499C-979B-29D808C0BB0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B2-499C-979B-29D808C0BB0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B2-499C-979B-29D808C0BB0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B2-499C-979B-29D808C0BB0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B2-499C-979B-29D808C0BB0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B2-499C-979B-29D808C0BB0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B2-499C-979B-29D808C0BB0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B2-499C-979B-29D808C0BB0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B2-499C-979B-29D808C0BB0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B2-499C-979B-29D808C0BB0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B2-499C-979B-29D808C0BB0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B2-499C-979B-29D808C0B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מצטבר'!$A$3:$A$42</c:f>
              <c:numCache>
                <c:formatCode>m/d/yyyy</c:formatCode>
                <c:ptCount val="40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  <c:pt idx="35">
                  <c:v>43931</c:v>
                </c:pt>
                <c:pt idx="36">
                  <c:v>43932</c:v>
                </c:pt>
                <c:pt idx="37">
                  <c:v>43933</c:v>
                </c:pt>
                <c:pt idx="38">
                  <c:v>43934</c:v>
                </c:pt>
                <c:pt idx="39">
                  <c:v>43935</c:v>
                </c:pt>
              </c:numCache>
            </c:numRef>
          </c:cat>
          <c:val>
            <c:numRef>
              <c:f>'מצב רפואי מצטבר'!$G$3:$G$42</c:f>
              <c:numCache>
                <c:formatCode>General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5</c:v>
                </c:pt>
                <c:pt idx="20">
                  <c:v>8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15</c:v>
                </c:pt>
                <c:pt idx="25">
                  <c:v>20</c:v>
                </c:pt>
                <c:pt idx="26">
                  <c:v>21</c:v>
                </c:pt>
                <c:pt idx="27">
                  <c:v>29</c:v>
                </c:pt>
                <c:pt idx="28">
                  <c:v>36</c:v>
                </c:pt>
                <c:pt idx="29">
                  <c:v>42</c:v>
                </c:pt>
                <c:pt idx="30">
                  <c:v>46</c:v>
                </c:pt>
                <c:pt idx="31">
                  <c:v>51</c:v>
                </c:pt>
                <c:pt idx="32">
                  <c:v>59</c:v>
                </c:pt>
                <c:pt idx="33">
                  <c:v>71</c:v>
                </c:pt>
                <c:pt idx="34">
                  <c:v>79</c:v>
                </c:pt>
                <c:pt idx="35">
                  <c:v>92</c:v>
                </c:pt>
                <c:pt idx="36">
                  <c:v>96</c:v>
                </c:pt>
                <c:pt idx="37">
                  <c:v>103</c:v>
                </c:pt>
                <c:pt idx="38">
                  <c:v>110</c:v>
                </c:pt>
                <c:pt idx="39">
                  <c:v>117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4B2-499C-979B-29D808C0BB03}"/>
            </c:ext>
          </c:extLst>
        </c:ser>
        <c:ser>
          <c:idx val="4"/>
          <c:order val="2"/>
          <c:tx>
            <c:strRef>
              <c:f>'מצב רפואי מצטבר'!$H$2</c:f>
              <c:strCache>
                <c:ptCount val="1"/>
                <c:pt idx="0">
                  <c:v>מצטבר קשים</c:v>
                </c:pt>
              </c:strCache>
            </c:strRef>
          </c:tx>
          <c:spPr>
            <a:ln w="34925" cap="rnd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1.7804347426475155E-2"/>
                  <c:y val="-5.1301440911009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45983177237335E-2"/>
                      <c:h val="5.11235875813589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AA-4C4F-BF32-C1BAD26F3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מצטבר'!$A$3:$A$42</c:f>
              <c:numCache>
                <c:formatCode>m/d/yyyy</c:formatCode>
                <c:ptCount val="40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  <c:pt idx="35">
                  <c:v>43931</c:v>
                </c:pt>
                <c:pt idx="36">
                  <c:v>43932</c:v>
                </c:pt>
                <c:pt idx="37">
                  <c:v>43933</c:v>
                </c:pt>
                <c:pt idx="38">
                  <c:v>43934</c:v>
                </c:pt>
                <c:pt idx="39">
                  <c:v>43935</c:v>
                </c:pt>
              </c:numCache>
            </c:numRef>
          </c:cat>
          <c:val>
            <c:numRef>
              <c:f>'מצב רפואי מצטבר'!$H$3:$H$42</c:f>
              <c:numCache>
                <c:formatCode>General</c:formatCode>
                <c:ptCount val="4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12</c:v>
                </c:pt>
                <c:pt idx="15">
                  <c:v>17</c:v>
                </c:pt>
                <c:pt idx="16">
                  <c:v>26</c:v>
                </c:pt>
                <c:pt idx="17">
                  <c:v>31</c:v>
                </c:pt>
                <c:pt idx="18">
                  <c:v>42</c:v>
                </c:pt>
                <c:pt idx="19">
                  <c:v>46</c:v>
                </c:pt>
                <c:pt idx="20">
                  <c:v>56</c:v>
                </c:pt>
                <c:pt idx="21">
                  <c:v>63</c:v>
                </c:pt>
                <c:pt idx="22">
                  <c:v>69</c:v>
                </c:pt>
                <c:pt idx="23">
                  <c:v>81</c:v>
                </c:pt>
                <c:pt idx="24">
                  <c:v>95</c:v>
                </c:pt>
                <c:pt idx="25">
                  <c:v>117</c:v>
                </c:pt>
                <c:pt idx="26">
                  <c:v>122</c:v>
                </c:pt>
                <c:pt idx="27">
                  <c:v>149</c:v>
                </c:pt>
                <c:pt idx="28">
                  <c:v>170</c:v>
                </c:pt>
                <c:pt idx="29">
                  <c:v>178</c:v>
                </c:pt>
                <c:pt idx="30">
                  <c:v>195</c:v>
                </c:pt>
                <c:pt idx="31">
                  <c:v>215</c:v>
                </c:pt>
                <c:pt idx="32">
                  <c:v>237</c:v>
                </c:pt>
                <c:pt idx="33">
                  <c:v>255</c:v>
                </c:pt>
                <c:pt idx="34">
                  <c:v>284</c:v>
                </c:pt>
                <c:pt idx="35">
                  <c:v>301</c:v>
                </c:pt>
                <c:pt idx="36">
                  <c:v>327</c:v>
                </c:pt>
                <c:pt idx="37">
                  <c:v>331</c:v>
                </c:pt>
                <c:pt idx="38">
                  <c:v>343</c:v>
                </c:pt>
                <c:pt idx="39">
                  <c:v>351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4B2-499C-979B-29D808C0B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78406768"/>
        <c:axId val="4784172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'מצב רפואי מצטבר'!$B$2</c15:sqref>
                        </c15:formulaRef>
                      </c:ext>
                    </c:extLst>
                    <c:strCache>
                      <c:ptCount val="1"/>
                      <c:pt idx="0">
                        <c:v>קל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'מצב רפואי מצטבר'!$A$3:$A$42</c15:sqref>
                        </c15:formulaRef>
                      </c:ext>
                    </c:extLst>
                    <c:numCache>
                      <c:formatCode>m/d/yyyy</c:formatCode>
                      <c:ptCount val="40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  <c:pt idx="33">
                        <c:v>43929</c:v>
                      </c:pt>
                      <c:pt idx="34">
                        <c:v>43930</c:v>
                      </c:pt>
                      <c:pt idx="35">
                        <c:v>43931</c:v>
                      </c:pt>
                      <c:pt idx="36">
                        <c:v>43932</c:v>
                      </c:pt>
                      <c:pt idx="37">
                        <c:v>43933</c:v>
                      </c:pt>
                      <c:pt idx="38">
                        <c:v>43934</c:v>
                      </c:pt>
                      <c:pt idx="39">
                        <c:v>43935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'מצב רפואי מצטבר'!$B$3:$B$23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65</c:v>
                      </c:pt>
                      <c:pt idx="6">
                        <c:v>93</c:v>
                      </c:pt>
                      <c:pt idx="7">
                        <c:v>98</c:v>
                      </c:pt>
                      <c:pt idx="8">
                        <c:v>118</c:v>
                      </c:pt>
                      <c:pt idx="9">
                        <c:v>153</c:v>
                      </c:pt>
                      <c:pt idx="10">
                        <c:v>187</c:v>
                      </c:pt>
                      <c:pt idx="11">
                        <c:v>219</c:v>
                      </c:pt>
                      <c:pt idx="12">
                        <c:v>242</c:v>
                      </c:pt>
                      <c:pt idx="13">
                        <c:v>247</c:v>
                      </c:pt>
                      <c:pt idx="14">
                        <c:v>246</c:v>
                      </c:pt>
                      <c:pt idx="15">
                        <c:v>240</c:v>
                      </c:pt>
                      <c:pt idx="16">
                        <c:v>295</c:v>
                      </c:pt>
                      <c:pt idx="17">
                        <c:v>277</c:v>
                      </c:pt>
                      <c:pt idx="18">
                        <c:v>280</c:v>
                      </c:pt>
                      <c:pt idx="19">
                        <c:v>289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14B2-499C-979B-29D808C0BB03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מצטבר'!$C$2</c15:sqref>
                        </c15:formulaRef>
                      </c:ext>
                    </c:extLst>
                    <c:strCache>
                      <c:ptCount val="1"/>
                      <c:pt idx="0">
                        <c:v>בינוני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'מצב רפואי מצטבר'!$A$3:$A$42</c15:sqref>
                        </c15:formulaRef>
                      </c:ext>
                    </c:extLst>
                    <c:numCache>
                      <c:formatCode>m/d/yyyy</c:formatCode>
                      <c:ptCount val="40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  <c:pt idx="33">
                        <c:v>43929</c:v>
                      </c:pt>
                      <c:pt idx="34">
                        <c:v>43930</c:v>
                      </c:pt>
                      <c:pt idx="35">
                        <c:v>43931</c:v>
                      </c:pt>
                      <c:pt idx="36">
                        <c:v>43932</c:v>
                      </c:pt>
                      <c:pt idx="37">
                        <c:v>43933</c:v>
                      </c:pt>
                      <c:pt idx="38">
                        <c:v>43934</c:v>
                      </c:pt>
                      <c:pt idx="39">
                        <c:v>43935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מצטבר'!$C$3:$C$23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5</c:v>
                      </c:pt>
                      <c:pt idx="6">
                        <c:v>5</c:v>
                      </c:pt>
                      <c:pt idx="7">
                        <c:v>7</c:v>
                      </c:pt>
                      <c:pt idx="8">
                        <c:v>11</c:v>
                      </c:pt>
                      <c:pt idx="9">
                        <c:v>12</c:v>
                      </c:pt>
                      <c:pt idx="10">
                        <c:v>9</c:v>
                      </c:pt>
                      <c:pt idx="11">
                        <c:v>10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18</c:v>
                      </c:pt>
                      <c:pt idx="15">
                        <c:v>19</c:v>
                      </c:pt>
                      <c:pt idx="16">
                        <c:v>32</c:v>
                      </c:pt>
                      <c:pt idx="17">
                        <c:v>40</c:v>
                      </c:pt>
                      <c:pt idx="18">
                        <c:v>54</c:v>
                      </c:pt>
                      <c:pt idx="19">
                        <c:v>64</c:v>
                      </c:pt>
                      <c:pt idx="20">
                        <c:v>67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4B2-499C-979B-29D808C0BB03}"/>
                  </c:ext>
                </c:extLst>
              </c15:ser>
            </c15:filteredLineSeries>
          </c:ext>
        </c:extLst>
      </c:lineChart>
      <c:dateAx>
        <c:axId val="478406768"/>
        <c:scaling>
          <c:orientation val="minMax"/>
          <c:max val="43935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17264"/>
        <c:crosses val="autoZero"/>
        <c:auto val="1"/>
        <c:lblOffset val="100"/>
        <c:baseTimeUnit val="days"/>
      </c:dateAx>
      <c:valAx>
        <c:axId val="47841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0676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 w="0" cap="flat">
          <a:noFill/>
        </a:ln>
        <a:effectLst/>
      </c:spPr>
    </c:plotArea>
    <c:legend>
      <c:legendPos val="b"/>
      <c:layout>
        <c:manualLayout>
          <c:xMode val="edge"/>
          <c:yMode val="edge"/>
          <c:x val="4.7906493546080627E-2"/>
          <c:y val="5.3468787459393326E-2"/>
          <c:w val="0.36558161877595929"/>
          <c:h val="6.4570771097275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735581806964895E-2"/>
          <c:y val="1.6540437807326266E-2"/>
          <c:w val="0.95261683750993154"/>
          <c:h val="0.81393652186005716"/>
        </c:manualLayout>
      </c:layout>
      <c:lineChart>
        <c:grouping val="standard"/>
        <c:varyColors val="0"/>
        <c:ser>
          <c:idx val="0"/>
          <c:order val="0"/>
          <c:tx>
            <c:strRef>
              <c:f>גיליון1!$A$2</c:f>
              <c:strCache>
                <c:ptCount val="1"/>
                <c:pt idx="0">
                  <c:v>מונשמים</c:v>
                </c:pt>
              </c:strCache>
            </c:strRef>
          </c:tx>
          <c:spPr>
            <a:ln w="50800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2"/>
              <c:layout>
                <c:manualLayout>
                  <c:x val="-1.9434401553791277E-2"/>
                  <c:y val="-4.6820523419942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AC-4F90-97EC-4BBBDF115B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גיליון1!$B$1:$AO$1</c:f>
              <c:numCache>
                <c:formatCode>m/d/yyyy</c:formatCode>
                <c:ptCount val="40"/>
                <c:pt idx="0">
                  <c:v>43935</c:v>
                </c:pt>
                <c:pt idx="1">
                  <c:v>43934</c:v>
                </c:pt>
                <c:pt idx="2">
                  <c:v>43933</c:v>
                </c:pt>
                <c:pt idx="3">
                  <c:v>43932</c:v>
                </c:pt>
                <c:pt idx="4">
                  <c:v>43931</c:v>
                </c:pt>
                <c:pt idx="5">
                  <c:v>43930</c:v>
                </c:pt>
                <c:pt idx="6">
                  <c:v>43929</c:v>
                </c:pt>
                <c:pt idx="7">
                  <c:v>43928</c:v>
                </c:pt>
                <c:pt idx="8">
                  <c:v>43927</c:v>
                </c:pt>
                <c:pt idx="9">
                  <c:v>43926</c:v>
                </c:pt>
                <c:pt idx="10">
                  <c:v>43925</c:v>
                </c:pt>
                <c:pt idx="11">
                  <c:v>43924</c:v>
                </c:pt>
                <c:pt idx="12">
                  <c:v>43923</c:v>
                </c:pt>
                <c:pt idx="13">
                  <c:v>43922</c:v>
                </c:pt>
                <c:pt idx="14">
                  <c:v>43921</c:v>
                </c:pt>
                <c:pt idx="15">
                  <c:v>43920</c:v>
                </c:pt>
                <c:pt idx="16">
                  <c:v>43919</c:v>
                </c:pt>
                <c:pt idx="17">
                  <c:v>43918</c:v>
                </c:pt>
                <c:pt idx="18">
                  <c:v>43917</c:v>
                </c:pt>
                <c:pt idx="19">
                  <c:v>43916</c:v>
                </c:pt>
                <c:pt idx="20">
                  <c:v>43915</c:v>
                </c:pt>
                <c:pt idx="21">
                  <c:v>43914</c:v>
                </c:pt>
                <c:pt idx="22">
                  <c:v>43913</c:v>
                </c:pt>
                <c:pt idx="23">
                  <c:v>43912</c:v>
                </c:pt>
                <c:pt idx="24">
                  <c:v>43911</c:v>
                </c:pt>
                <c:pt idx="25">
                  <c:v>43910</c:v>
                </c:pt>
                <c:pt idx="26">
                  <c:v>43909</c:v>
                </c:pt>
                <c:pt idx="27">
                  <c:v>43908</c:v>
                </c:pt>
                <c:pt idx="28">
                  <c:v>43907</c:v>
                </c:pt>
                <c:pt idx="29">
                  <c:v>43906</c:v>
                </c:pt>
                <c:pt idx="30">
                  <c:v>43905</c:v>
                </c:pt>
                <c:pt idx="31">
                  <c:v>43904</c:v>
                </c:pt>
                <c:pt idx="32">
                  <c:v>43903</c:v>
                </c:pt>
                <c:pt idx="33">
                  <c:v>43902</c:v>
                </c:pt>
                <c:pt idx="34">
                  <c:v>43901</c:v>
                </c:pt>
                <c:pt idx="35">
                  <c:v>43900</c:v>
                </c:pt>
                <c:pt idx="36">
                  <c:v>43899</c:v>
                </c:pt>
                <c:pt idx="37">
                  <c:v>43898</c:v>
                </c:pt>
                <c:pt idx="38">
                  <c:v>43897</c:v>
                </c:pt>
                <c:pt idx="39">
                  <c:v>43896</c:v>
                </c:pt>
              </c:numCache>
            </c:numRef>
          </c:cat>
          <c:val>
            <c:numRef>
              <c:f>גיליון1!$B$2:$AO$2</c:f>
              <c:numCache>
                <c:formatCode>General</c:formatCode>
                <c:ptCount val="40"/>
                <c:pt idx="0">
                  <c:v>136</c:v>
                </c:pt>
                <c:pt idx="1">
                  <c:v>133</c:v>
                </c:pt>
                <c:pt idx="2">
                  <c:v>123</c:v>
                </c:pt>
                <c:pt idx="3">
                  <c:v>132</c:v>
                </c:pt>
                <c:pt idx="4">
                  <c:v>125</c:v>
                </c:pt>
                <c:pt idx="5">
                  <c:v>119</c:v>
                </c:pt>
                <c:pt idx="6">
                  <c:v>122</c:v>
                </c:pt>
                <c:pt idx="7">
                  <c:v>113</c:v>
                </c:pt>
                <c:pt idx="8">
                  <c:v>107</c:v>
                </c:pt>
                <c:pt idx="9">
                  <c:v>106</c:v>
                </c:pt>
                <c:pt idx="10">
                  <c:v>107</c:v>
                </c:pt>
                <c:pt idx="11">
                  <c:v>95</c:v>
                </c:pt>
                <c:pt idx="12">
                  <c:v>83</c:v>
                </c:pt>
                <c:pt idx="13">
                  <c:v>76</c:v>
                </c:pt>
                <c:pt idx="14">
                  <c:v>76</c:v>
                </c:pt>
                <c:pt idx="15">
                  <c:v>63</c:v>
                </c:pt>
                <c:pt idx="16">
                  <c:v>54</c:v>
                </c:pt>
                <c:pt idx="17">
                  <c:v>43</c:v>
                </c:pt>
                <c:pt idx="18">
                  <c:v>38</c:v>
                </c:pt>
                <c:pt idx="19">
                  <c:v>37</c:v>
                </c:pt>
                <c:pt idx="20">
                  <c:v>34</c:v>
                </c:pt>
                <c:pt idx="21">
                  <c:v>31</c:v>
                </c:pt>
                <c:pt idx="22">
                  <c:v>29</c:v>
                </c:pt>
                <c:pt idx="23">
                  <c:v>15</c:v>
                </c:pt>
                <c:pt idx="24">
                  <c:v>15</c:v>
                </c:pt>
                <c:pt idx="25">
                  <c:v>12</c:v>
                </c:pt>
                <c:pt idx="26">
                  <c:v>6</c:v>
                </c:pt>
                <c:pt idx="27">
                  <c:v>5</c:v>
                </c:pt>
                <c:pt idx="28">
                  <c:v>5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86-40E8-9FF7-C5EBA659E9F7}"/>
            </c:ext>
          </c:extLst>
        </c:ser>
        <c:ser>
          <c:idx val="1"/>
          <c:order val="1"/>
          <c:tx>
            <c:strRef>
              <c:f>גיליון1!$A$3</c:f>
              <c:strCache>
                <c:ptCount val="1"/>
                <c:pt idx="0">
                  <c:v>נפטרים</c:v>
                </c:pt>
              </c:strCache>
            </c:strRef>
          </c:tx>
          <c:spPr>
            <a:ln w="50800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86-40E8-9FF7-C5EBA659E9F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86-40E8-9FF7-C5EBA659E9F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6-40E8-9FF7-C5EBA659E9F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86-40E8-9FF7-C5EBA659E9F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86-40E8-9FF7-C5EBA659E9F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86-40E8-9FF7-C5EBA659E9F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86-40E8-9FF7-C5EBA659E9F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86-40E8-9FF7-C5EBA659E9F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86-40E8-9FF7-C5EBA659E9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86-40E8-9FF7-C5EBA659E9F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86-40E8-9FF7-C5EBA659E9F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86-40E8-9FF7-C5EBA659E9F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86-40E8-9FF7-C5EBA659E9F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86-40E8-9FF7-C5EBA659E9F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86-40E8-9FF7-C5EBA659E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גיליון1!$B$1:$AO$1</c:f>
              <c:numCache>
                <c:formatCode>m/d/yyyy</c:formatCode>
                <c:ptCount val="40"/>
                <c:pt idx="0">
                  <c:v>43935</c:v>
                </c:pt>
                <c:pt idx="1">
                  <c:v>43934</c:v>
                </c:pt>
                <c:pt idx="2">
                  <c:v>43933</c:v>
                </c:pt>
                <c:pt idx="3">
                  <c:v>43932</c:v>
                </c:pt>
                <c:pt idx="4">
                  <c:v>43931</c:v>
                </c:pt>
                <c:pt idx="5">
                  <c:v>43930</c:v>
                </c:pt>
                <c:pt idx="6">
                  <c:v>43929</c:v>
                </c:pt>
                <c:pt idx="7">
                  <c:v>43928</c:v>
                </c:pt>
                <c:pt idx="8">
                  <c:v>43927</c:v>
                </c:pt>
                <c:pt idx="9">
                  <c:v>43926</c:v>
                </c:pt>
                <c:pt idx="10">
                  <c:v>43925</c:v>
                </c:pt>
                <c:pt idx="11">
                  <c:v>43924</c:v>
                </c:pt>
                <c:pt idx="12">
                  <c:v>43923</c:v>
                </c:pt>
                <c:pt idx="13">
                  <c:v>43922</c:v>
                </c:pt>
                <c:pt idx="14">
                  <c:v>43921</c:v>
                </c:pt>
                <c:pt idx="15">
                  <c:v>43920</c:v>
                </c:pt>
                <c:pt idx="16">
                  <c:v>43919</c:v>
                </c:pt>
                <c:pt idx="17">
                  <c:v>43918</c:v>
                </c:pt>
                <c:pt idx="18">
                  <c:v>43917</c:v>
                </c:pt>
                <c:pt idx="19">
                  <c:v>43916</c:v>
                </c:pt>
                <c:pt idx="20">
                  <c:v>43915</c:v>
                </c:pt>
                <c:pt idx="21">
                  <c:v>43914</c:v>
                </c:pt>
                <c:pt idx="22">
                  <c:v>43913</c:v>
                </c:pt>
                <c:pt idx="23">
                  <c:v>43912</c:v>
                </c:pt>
                <c:pt idx="24">
                  <c:v>43911</c:v>
                </c:pt>
                <c:pt idx="25">
                  <c:v>43910</c:v>
                </c:pt>
                <c:pt idx="26">
                  <c:v>43909</c:v>
                </c:pt>
                <c:pt idx="27">
                  <c:v>43908</c:v>
                </c:pt>
                <c:pt idx="28">
                  <c:v>43907</c:v>
                </c:pt>
                <c:pt idx="29">
                  <c:v>43906</c:v>
                </c:pt>
                <c:pt idx="30">
                  <c:v>43905</c:v>
                </c:pt>
                <c:pt idx="31">
                  <c:v>43904</c:v>
                </c:pt>
                <c:pt idx="32">
                  <c:v>43903</c:v>
                </c:pt>
                <c:pt idx="33">
                  <c:v>43902</c:v>
                </c:pt>
                <c:pt idx="34">
                  <c:v>43901</c:v>
                </c:pt>
                <c:pt idx="35">
                  <c:v>43900</c:v>
                </c:pt>
                <c:pt idx="36">
                  <c:v>43899</c:v>
                </c:pt>
                <c:pt idx="37">
                  <c:v>43898</c:v>
                </c:pt>
                <c:pt idx="38">
                  <c:v>43897</c:v>
                </c:pt>
                <c:pt idx="39">
                  <c:v>43896</c:v>
                </c:pt>
              </c:numCache>
            </c:numRef>
          </c:cat>
          <c:val>
            <c:numRef>
              <c:f>גיליון1!$B$3:$AO$3</c:f>
              <c:numCache>
                <c:formatCode>General</c:formatCode>
                <c:ptCount val="40"/>
                <c:pt idx="0">
                  <c:v>117</c:v>
                </c:pt>
                <c:pt idx="1">
                  <c:v>110</c:v>
                </c:pt>
                <c:pt idx="2">
                  <c:v>103</c:v>
                </c:pt>
                <c:pt idx="3">
                  <c:v>96</c:v>
                </c:pt>
                <c:pt idx="4">
                  <c:v>92</c:v>
                </c:pt>
                <c:pt idx="5">
                  <c:v>79</c:v>
                </c:pt>
                <c:pt idx="6">
                  <c:v>71</c:v>
                </c:pt>
                <c:pt idx="7">
                  <c:v>59</c:v>
                </c:pt>
                <c:pt idx="8">
                  <c:v>51</c:v>
                </c:pt>
                <c:pt idx="9">
                  <c:v>46</c:v>
                </c:pt>
                <c:pt idx="10">
                  <c:v>42</c:v>
                </c:pt>
                <c:pt idx="11">
                  <c:v>36</c:v>
                </c:pt>
                <c:pt idx="12">
                  <c:v>29</c:v>
                </c:pt>
                <c:pt idx="13">
                  <c:v>21</c:v>
                </c:pt>
                <c:pt idx="14">
                  <c:v>20</c:v>
                </c:pt>
                <c:pt idx="15">
                  <c:v>15</c:v>
                </c:pt>
                <c:pt idx="16">
                  <c:v>12</c:v>
                </c:pt>
                <c:pt idx="17">
                  <c:v>12</c:v>
                </c:pt>
                <c:pt idx="18">
                  <c:v>12</c:v>
                </c:pt>
                <c:pt idx="19">
                  <c:v>8</c:v>
                </c:pt>
                <c:pt idx="20">
                  <c:v>5</c:v>
                </c:pt>
                <c:pt idx="21">
                  <c:v>3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886-40E8-9FF7-C5EBA659E9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45513272"/>
        <c:axId val="572736184"/>
      </c:lineChart>
      <c:dateAx>
        <c:axId val="445513272"/>
        <c:scaling>
          <c:orientation val="minMax"/>
          <c:max val="43935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72736184"/>
        <c:crosses val="autoZero"/>
        <c:auto val="1"/>
        <c:lblOffset val="100"/>
        <c:baseTimeUnit val="days"/>
      </c:dateAx>
      <c:valAx>
        <c:axId val="572736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4551327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0736990609529095E-2"/>
          <c:y val="3.4375585945505632E-2"/>
          <c:w val="0.3146990589649476"/>
          <c:h val="5.07688913191546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0.17316</cdr:x>
      <cdr:y>0</cdr:y>
    </cdr:from>
    <cdr:to>
      <cdr:x>0.66206</cdr:x>
      <cdr:y>0.11686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90464" y="0"/>
          <a:ext cx="5902424" cy="674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כ'/ניסן/תש"ף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כ'/ניסן/תש"ף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14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14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495900"/>
              </p:ext>
            </p:extLst>
          </p:nvPr>
        </p:nvGraphicFramePr>
        <p:xfrm>
          <a:off x="191343" y="954107"/>
          <a:ext cx="11809315" cy="5879460"/>
        </p:xfrm>
        <a:graphic>
          <a:graphicData uri="http://schemas.openxmlformats.org/drawingml/2006/table">
            <a:tbl>
              <a:tblPr rtl="1" firstRow="1" bandRow="1">
                <a:tableStyleId>{35758FB7-9AC5-4552-8A53-C91805E547FA}</a:tableStyleId>
              </a:tblPr>
              <a:tblGrid>
                <a:gridCol w="984110">
                  <a:extLst>
                    <a:ext uri="{9D8B030D-6E8A-4147-A177-3AD203B41FA5}">
                      <a16:colId xmlns:a16="http://schemas.microsoft.com/office/drawing/2014/main" val="351647136"/>
                    </a:ext>
                  </a:extLst>
                </a:gridCol>
                <a:gridCol w="499351">
                  <a:extLst>
                    <a:ext uri="{9D8B030D-6E8A-4147-A177-3AD203B41FA5}">
                      <a16:colId xmlns:a16="http://schemas.microsoft.com/office/drawing/2014/main" val="2104360344"/>
                    </a:ext>
                  </a:extLst>
                </a:gridCol>
                <a:gridCol w="484759">
                  <a:extLst>
                    <a:ext uri="{9D8B030D-6E8A-4147-A177-3AD203B41FA5}">
                      <a16:colId xmlns:a16="http://schemas.microsoft.com/office/drawing/2014/main" val="492794947"/>
                    </a:ext>
                  </a:extLst>
                </a:gridCol>
                <a:gridCol w="698824">
                  <a:extLst>
                    <a:ext uri="{9D8B030D-6E8A-4147-A177-3AD203B41FA5}">
                      <a16:colId xmlns:a16="http://schemas.microsoft.com/office/drawing/2014/main" val="701263043"/>
                    </a:ext>
                  </a:extLst>
                </a:gridCol>
                <a:gridCol w="1269395">
                  <a:extLst>
                    <a:ext uri="{9D8B030D-6E8A-4147-A177-3AD203B41FA5}">
                      <a16:colId xmlns:a16="http://schemas.microsoft.com/office/drawing/2014/main" val="1014887181"/>
                    </a:ext>
                  </a:extLst>
                </a:gridCol>
                <a:gridCol w="422055">
                  <a:extLst>
                    <a:ext uri="{9D8B030D-6E8A-4147-A177-3AD203B41FA5}">
                      <a16:colId xmlns:a16="http://schemas.microsoft.com/office/drawing/2014/main" val="2579788552"/>
                    </a:ext>
                  </a:extLst>
                </a:gridCol>
                <a:gridCol w="1546164">
                  <a:extLst>
                    <a:ext uri="{9D8B030D-6E8A-4147-A177-3AD203B41FA5}">
                      <a16:colId xmlns:a16="http://schemas.microsoft.com/office/drawing/2014/main" val="3709117796"/>
                    </a:ext>
                  </a:extLst>
                </a:gridCol>
                <a:gridCol w="861064">
                  <a:extLst>
                    <a:ext uri="{9D8B030D-6E8A-4147-A177-3AD203B41FA5}">
                      <a16:colId xmlns:a16="http://schemas.microsoft.com/office/drawing/2014/main" val="1518802138"/>
                    </a:ext>
                  </a:extLst>
                </a:gridCol>
                <a:gridCol w="3075374">
                  <a:extLst>
                    <a:ext uri="{9D8B030D-6E8A-4147-A177-3AD203B41FA5}">
                      <a16:colId xmlns:a16="http://schemas.microsoft.com/office/drawing/2014/main" val="3166840698"/>
                    </a:ext>
                  </a:extLst>
                </a:gridCol>
                <a:gridCol w="183540">
                  <a:extLst>
                    <a:ext uri="{9D8B030D-6E8A-4147-A177-3AD203B41FA5}">
                      <a16:colId xmlns:a16="http://schemas.microsoft.com/office/drawing/2014/main" val="55559589"/>
                    </a:ext>
                  </a:extLst>
                </a:gridCol>
                <a:gridCol w="1784679">
                  <a:extLst>
                    <a:ext uri="{9D8B030D-6E8A-4147-A177-3AD203B41FA5}">
                      <a16:colId xmlns:a16="http://schemas.microsoft.com/office/drawing/2014/main" val="3175033784"/>
                    </a:ext>
                  </a:extLst>
                </a:gridCol>
              </a:tblGrid>
              <a:tr h="853024">
                <a:tc gridSpan="11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סה"כ 11,868 נמצאו מאומתים</a:t>
                      </a:r>
                      <a:endParaRPr lang="he-IL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736645"/>
                  </a:ext>
                </a:extLst>
              </a:tr>
              <a:tr h="495616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192314"/>
                  </a:ext>
                </a:extLst>
              </a:tr>
              <a:tr h="437308">
                <a:tc rowSpan="2"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9,402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168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117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970086"/>
                  </a:ext>
                </a:extLst>
              </a:tr>
              <a:tr h="553923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181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136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351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157637"/>
                  </a:ext>
                </a:extLst>
              </a:tr>
              <a:tr h="787154">
                <a:tc grid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עליה באחוזים </a:t>
                      </a:r>
                    </a:p>
                    <a:p>
                      <a:pPr algn="ctr" rtl="1"/>
                      <a:r>
                        <a:rPr lang="he-IL" sz="2400" b="1" baseline="0" dirty="0">
                          <a:solidFill>
                            <a:schemeClr val="tx1"/>
                          </a:solidFill>
                        </a:rPr>
                        <a:t>ב 24 שעות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0%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2.3%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2.3%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6.4%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322890"/>
                  </a:ext>
                </a:extLst>
              </a:tr>
              <a:tr h="495616">
                <a:tc gridSpan="11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תמונת מצב אשפוז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790864"/>
                  </a:ext>
                </a:extLst>
              </a:tr>
              <a:tr h="437308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בתי חולים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טיפול בית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בתי מלון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להחלטה קבילה \ אשפוז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מחלימים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832958"/>
                  </a:ext>
                </a:extLst>
              </a:tr>
              <a:tr h="437308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763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  <a:p>
                      <a:pPr algn="ctr" rtl="1"/>
                      <a:r>
                        <a:rPr lang="he-IL" sz="3200" b="1" dirty="0"/>
                        <a:t>7,145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  <a:p>
                      <a:pPr algn="ctr" rtl="1"/>
                      <a:r>
                        <a:rPr lang="he-IL" sz="3200" b="1" dirty="0"/>
                        <a:t>1,214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  <a:p>
                      <a:pPr algn="ctr" rtl="1"/>
                      <a:r>
                        <a:rPr lang="he-IL" sz="3200" b="1" dirty="0"/>
                        <a:t>629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  <a:p>
                      <a:pPr algn="ctr" rtl="1"/>
                      <a:r>
                        <a:rPr lang="he-IL" sz="3200" b="1" dirty="0"/>
                        <a:t>2,000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349667"/>
                  </a:ext>
                </a:extLst>
              </a:tr>
              <a:tr h="423956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/>
                        <a:t>קל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414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08104"/>
                  </a:ext>
                </a:extLst>
              </a:tr>
              <a:tr h="382828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/>
                        <a:t>בינוני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918283"/>
                  </a:ext>
                </a:extLst>
              </a:tr>
              <a:tr h="382828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/>
                        <a:t>קשה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998701"/>
                  </a:ext>
                </a:extLst>
              </a:tr>
            </a:tbl>
          </a:graphicData>
        </a:graphic>
      </p:graphicFrame>
      <p:sp>
        <p:nvSpPr>
          <p:cNvPr id="3" name="מלבן 2"/>
          <p:cNvSpPr/>
          <p:nvPr/>
        </p:nvSpPr>
        <p:spPr>
          <a:xfrm>
            <a:off x="3048001" y="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he-IL" sz="3200" b="1" dirty="0">
                <a:solidFill>
                  <a:srgbClr val="002060"/>
                </a:solidFill>
                <a:latin typeface="Calibri" pitchFamily="34" charset="0"/>
              </a:rPr>
              <a:t>תמונת מצב – מאושפזים</a:t>
            </a:r>
          </a:p>
          <a:p>
            <a:pPr lvl="0"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14/04/2020 בשעה 08:00</a:t>
            </a:r>
            <a:endParaRPr lang="he-I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26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3</a:t>
            </a:fld>
            <a:endParaRPr lang="he-IL" altLang="he-IL" dirty="0"/>
          </a:p>
        </p:txBody>
      </p:sp>
      <p:sp>
        <p:nvSpPr>
          <p:cNvPr id="3" name="מלבן 2"/>
          <p:cNvSpPr/>
          <p:nvPr/>
        </p:nvSpPr>
        <p:spPr>
          <a:xfrm>
            <a:off x="1559496" y="0"/>
            <a:ext cx="828092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he-IL" sz="3200" b="1" kern="0" dirty="0">
                <a:solidFill>
                  <a:srgbClr val="002060"/>
                </a:solidFill>
                <a:latin typeface="Calibri" pitchFamily="34" charset="0"/>
              </a:rPr>
              <a:t>תמונת מצב – קשים</a:t>
            </a:r>
            <a:br>
              <a:rPr lang="he-IL" sz="5400" b="1" kern="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14/04/2020 ( נתון לשעה 08:00 בבוקר בכל יום)</a:t>
            </a:r>
            <a:br>
              <a:rPr lang="he-IL" sz="2000" dirty="0">
                <a:solidFill>
                  <a:prstClr val="black"/>
                </a:solidFill>
              </a:rPr>
            </a:br>
            <a:endParaRPr lang="he-IL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  <a:p>
            <a:pPr algn="ctr"/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14" name="תרשים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388565"/>
              </p:ext>
            </p:extLst>
          </p:nvPr>
        </p:nvGraphicFramePr>
        <p:xfrm>
          <a:off x="119336" y="954107"/>
          <a:ext cx="12072664" cy="5903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84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335360" y="398149"/>
            <a:ext cx="10972800" cy="118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מונשמים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14/04/2020 ( נתון לשעה 08:00 בבוקר</a:t>
            </a:r>
            <a:r>
              <a:rPr kumimoji="0" lang="he-IL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 בכל יום)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7725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5729"/>
              </p:ext>
            </p:extLst>
          </p:nvPr>
        </p:nvGraphicFramePr>
        <p:xfrm>
          <a:off x="119336" y="1124744"/>
          <a:ext cx="12072664" cy="5733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71170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657546"/>
              </p:ext>
            </p:extLst>
          </p:nvPr>
        </p:nvGraphicFramePr>
        <p:xfrm>
          <a:off x="407366" y="2780928"/>
          <a:ext cx="11352585" cy="268224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2270517">
                  <a:extLst>
                    <a:ext uri="{9D8B030D-6E8A-4147-A177-3AD203B41FA5}">
                      <a16:colId xmlns:a16="http://schemas.microsoft.com/office/drawing/2014/main" val="2256892224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819986298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647504477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2462610060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3821625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תאריך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מונשמים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נפטר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0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13/04/2020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8.2%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3.6%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6.8%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430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14/04/2020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2.3%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2.3%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6.4%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99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3000" b="1" dirty="0">
                          <a:solidFill>
                            <a:schemeClr val="bg1"/>
                          </a:solidFill>
                        </a:rPr>
                        <a:t>הפרש עלייה</a:t>
                      </a:r>
                      <a:r>
                        <a:rPr lang="he-IL" sz="3000" b="1" baseline="0" dirty="0">
                          <a:solidFill>
                            <a:schemeClr val="bg1"/>
                          </a:solidFill>
                        </a:rPr>
                        <a:t> בשיעור</a:t>
                      </a:r>
                      <a:endParaRPr lang="he-IL" sz="3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-</a:t>
                      </a:r>
                      <a:r>
                        <a:rPr lang="en-US" sz="32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 4%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- 5.9%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- 1.3%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- 0.4%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327003"/>
                  </a:ext>
                </a:extLst>
              </a:tr>
            </a:tbl>
          </a:graphicData>
        </a:graphic>
      </p:graphicFrame>
      <p:sp>
        <p:nvSpPr>
          <p:cNvPr id="5" name="כותרת 1"/>
          <p:cNvSpPr txBox="1">
            <a:spLocks/>
          </p:cNvSpPr>
          <p:nvPr/>
        </p:nvSpPr>
        <p:spPr bwMode="auto">
          <a:xfrm>
            <a:off x="191341" y="764704"/>
            <a:ext cx="1178463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שיעור העלייה ב 24 שעות </a:t>
            </a:r>
            <a:r>
              <a:rPr lang="he-IL" sz="2400" b="1" dirty="0">
                <a:solidFill>
                  <a:srgbClr val="002060"/>
                </a:solidFill>
                <a:latin typeface="Calibri"/>
                <a:cs typeface="+mn-cs"/>
              </a:rPr>
              <a:t>(השוואה בין 08:00 ביום 14.04.2020 ל 08:00 ביום 13.04.2020)</a:t>
            </a:r>
          </a:p>
          <a:p>
            <a:endParaRPr lang="he-IL" sz="2800" b="1" dirty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60329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מאושפזים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14/04/2020 בשעה 08:00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6291509"/>
              </p:ext>
            </p:extLst>
          </p:nvPr>
        </p:nvGraphicFramePr>
        <p:xfrm>
          <a:off x="119336" y="977293"/>
          <a:ext cx="11953346" cy="5894104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1602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18000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גריאטריים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1910680">
                <a:tc>
                  <a:txBody>
                    <a:bodyPr/>
                    <a:lstStyle/>
                    <a:p>
                      <a:pPr algn="r"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18000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 </a:t>
                      </a:r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מקאסד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868353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בינוני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6860"/>
                  </a:ext>
                </a:extLst>
              </a:tr>
              <a:tr h="91829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מונשם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8072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76102" y="256317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80947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נפטרים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14/04/2020 בשעה 08:00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234084"/>
              </p:ext>
            </p:extLst>
          </p:nvPr>
        </p:nvGraphicFramePr>
        <p:xfrm>
          <a:off x="119327" y="1268761"/>
          <a:ext cx="11953346" cy="5589240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288967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414171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687992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18000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גריאטריים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1870210">
                <a:tc>
                  <a:txBody>
                    <a:bodyPr/>
                    <a:lstStyle/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40329"/>
                  </a:ext>
                </a:extLst>
              </a:tr>
              <a:tr h="73534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כמות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2295691">
                <a:tc gridSpan="3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4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נפטרים:</a:t>
                      </a:r>
                    </a:p>
                    <a:p>
                      <a:pPr algn="ctr" rtl="1" fontAlgn="t"/>
                      <a:endParaRPr lang="he-IL" sz="44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1" fontAlgn="t"/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0" marR="0" marT="0" marB="0" anchorCtr="1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2456167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14/04/2020 בשעה 08:00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633823"/>
              </p:ext>
            </p:extLst>
          </p:nvPr>
        </p:nvGraphicFramePr>
        <p:xfrm>
          <a:off x="119334" y="913744"/>
          <a:ext cx="11953331" cy="5944255"/>
        </p:xfrm>
        <a:graphic>
          <a:graphicData uri="http://schemas.openxmlformats.org/drawingml/2006/table">
            <a:tbl>
              <a:tblPr rtl="1"/>
              <a:tblGrid>
                <a:gridCol w="721297">
                  <a:extLst>
                    <a:ext uri="{9D8B030D-6E8A-4147-A177-3AD203B41FA5}">
                      <a16:colId xmlns:a16="http://schemas.microsoft.com/office/drawing/2014/main" val="1407708792"/>
                    </a:ext>
                  </a:extLst>
                </a:gridCol>
                <a:gridCol w="537772">
                  <a:extLst>
                    <a:ext uri="{9D8B030D-6E8A-4147-A177-3AD203B41FA5}">
                      <a16:colId xmlns:a16="http://schemas.microsoft.com/office/drawing/2014/main" val="2425251615"/>
                    </a:ext>
                  </a:extLst>
                </a:gridCol>
                <a:gridCol w="256082">
                  <a:extLst>
                    <a:ext uri="{9D8B030D-6E8A-4147-A177-3AD203B41FA5}">
                      <a16:colId xmlns:a16="http://schemas.microsoft.com/office/drawing/2014/main" val="677748242"/>
                    </a:ext>
                  </a:extLst>
                </a:gridCol>
                <a:gridCol w="256082">
                  <a:extLst>
                    <a:ext uri="{9D8B030D-6E8A-4147-A177-3AD203B41FA5}">
                      <a16:colId xmlns:a16="http://schemas.microsoft.com/office/drawing/2014/main" val="2166127178"/>
                    </a:ext>
                  </a:extLst>
                </a:gridCol>
                <a:gridCol w="281690">
                  <a:extLst>
                    <a:ext uri="{9D8B030D-6E8A-4147-A177-3AD203B41FA5}">
                      <a16:colId xmlns:a16="http://schemas.microsoft.com/office/drawing/2014/main" val="2516775519"/>
                    </a:ext>
                  </a:extLst>
                </a:gridCol>
                <a:gridCol w="256082">
                  <a:extLst>
                    <a:ext uri="{9D8B030D-6E8A-4147-A177-3AD203B41FA5}">
                      <a16:colId xmlns:a16="http://schemas.microsoft.com/office/drawing/2014/main" val="2951394944"/>
                    </a:ext>
                  </a:extLst>
                </a:gridCol>
                <a:gridCol w="324370">
                  <a:extLst>
                    <a:ext uri="{9D8B030D-6E8A-4147-A177-3AD203B41FA5}">
                      <a16:colId xmlns:a16="http://schemas.microsoft.com/office/drawing/2014/main" val="820643878"/>
                    </a:ext>
                  </a:extLst>
                </a:gridCol>
                <a:gridCol w="324370">
                  <a:extLst>
                    <a:ext uri="{9D8B030D-6E8A-4147-A177-3AD203B41FA5}">
                      <a16:colId xmlns:a16="http://schemas.microsoft.com/office/drawing/2014/main" val="2228274722"/>
                    </a:ext>
                  </a:extLst>
                </a:gridCol>
                <a:gridCol w="318679">
                  <a:extLst>
                    <a:ext uri="{9D8B030D-6E8A-4147-A177-3AD203B41FA5}">
                      <a16:colId xmlns:a16="http://schemas.microsoft.com/office/drawing/2014/main" val="747408717"/>
                    </a:ext>
                  </a:extLst>
                </a:gridCol>
                <a:gridCol w="324370">
                  <a:extLst>
                    <a:ext uri="{9D8B030D-6E8A-4147-A177-3AD203B41FA5}">
                      <a16:colId xmlns:a16="http://schemas.microsoft.com/office/drawing/2014/main" val="1943219420"/>
                    </a:ext>
                  </a:extLst>
                </a:gridCol>
                <a:gridCol w="324370">
                  <a:extLst>
                    <a:ext uri="{9D8B030D-6E8A-4147-A177-3AD203B41FA5}">
                      <a16:colId xmlns:a16="http://schemas.microsoft.com/office/drawing/2014/main" val="3878788260"/>
                    </a:ext>
                  </a:extLst>
                </a:gridCol>
                <a:gridCol w="284536">
                  <a:extLst>
                    <a:ext uri="{9D8B030D-6E8A-4147-A177-3AD203B41FA5}">
                      <a16:colId xmlns:a16="http://schemas.microsoft.com/office/drawing/2014/main" val="3236703214"/>
                    </a:ext>
                  </a:extLst>
                </a:gridCol>
                <a:gridCol w="381278">
                  <a:extLst>
                    <a:ext uri="{9D8B030D-6E8A-4147-A177-3AD203B41FA5}">
                      <a16:colId xmlns:a16="http://schemas.microsoft.com/office/drawing/2014/main" val="2951646618"/>
                    </a:ext>
                  </a:extLst>
                </a:gridCol>
                <a:gridCol w="284536">
                  <a:extLst>
                    <a:ext uri="{9D8B030D-6E8A-4147-A177-3AD203B41FA5}">
                      <a16:colId xmlns:a16="http://schemas.microsoft.com/office/drawing/2014/main" val="195257273"/>
                    </a:ext>
                  </a:extLst>
                </a:gridCol>
                <a:gridCol w="281690">
                  <a:extLst>
                    <a:ext uri="{9D8B030D-6E8A-4147-A177-3AD203B41FA5}">
                      <a16:colId xmlns:a16="http://schemas.microsoft.com/office/drawing/2014/main" val="470441114"/>
                    </a:ext>
                  </a:extLst>
                </a:gridCol>
                <a:gridCol w="324370">
                  <a:extLst>
                    <a:ext uri="{9D8B030D-6E8A-4147-A177-3AD203B41FA5}">
                      <a16:colId xmlns:a16="http://schemas.microsoft.com/office/drawing/2014/main" val="2219500347"/>
                    </a:ext>
                  </a:extLst>
                </a:gridCol>
                <a:gridCol w="256082">
                  <a:extLst>
                    <a:ext uri="{9D8B030D-6E8A-4147-A177-3AD203B41FA5}">
                      <a16:colId xmlns:a16="http://schemas.microsoft.com/office/drawing/2014/main" val="1285531953"/>
                    </a:ext>
                  </a:extLst>
                </a:gridCol>
                <a:gridCol w="281690">
                  <a:extLst>
                    <a:ext uri="{9D8B030D-6E8A-4147-A177-3AD203B41FA5}">
                      <a16:colId xmlns:a16="http://schemas.microsoft.com/office/drawing/2014/main" val="2649969540"/>
                    </a:ext>
                  </a:extLst>
                </a:gridCol>
                <a:gridCol w="315833">
                  <a:extLst>
                    <a:ext uri="{9D8B030D-6E8A-4147-A177-3AD203B41FA5}">
                      <a16:colId xmlns:a16="http://schemas.microsoft.com/office/drawing/2014/main" val="650001582"/>
                    </a:ext>
                  </a:extLst>
                </a:gridCol>
                <a:gridCol w="281690">
                  <a:extLst>
                    <a:ext uri="{9D8B030D-6E8A-4147-A177-3AD203B41FA5}">
                      <a16:colId xmlns:a16="http://schemas.microsoft.com/office/drawing/2014/main" val="2639459898"/>
                    </a:ext>
                  </a:extLst>
                </a:gridCol>
                <a:gridCol w="284536">
                  <a:extLst>
                    <a:ext uri="{9D8B030D-6E8A-4147-A177-3AD203B41FA5}">
                      <a16:colId xmlns:a16="http://schemas.microsoft.com/office/drawing/2014/main" val="3252662485"/>
                    </a:ext>
                  </a:extLst>
                </a:gridCol>
                <a:gridCol w="281690">
                  <a:extLst>
                    <a:ext uri="{9D8B030D-6E8A-4147-A177-3AD203B41FA5}">
                      <a16:colId xmlns:a16="http://schemas.microsoft.com/office/drawing/2014/main" val="2926805248"/>
                    </a:ext>
                  </a:extLst>
                </a:gridCol>
                <a:gridCol w="281690">
                  <a:extLst>
                    <a:ext uri="{9D8B030D-6E8A-4147-A177-3AD203B41FA5}">
                      <a16:colId xmlns:a16="http://schemas.microsoft.com/office/drawing/2014/main" val="1708545120"/>
                    </a:ext>
                  </a:extLst>
                </a:gridCol>
                <a:gridCol w="256082">
                  <a:extLst>
                    <a:ext uri="{9D8B030D-6E8A-4147-A177-3AD203B41FA5}">
                      <a16:colId xmlns:a16="http://schemas.microsoft.com/office/drawing/2014/main" val="3604341715"/>
                    </a:ext>
                  </a:extLst>
                </a:gridCol>
                <a:gridCol w="281690">
                  <a:extLst>
                    <a:ext uri="{9D8B030D-6E8A-4147-A177-3AD203B41FA5}">
                      <a16:colId xmlns:a16="http://schemas.microsoft.com/office/drawing/2014/main" val="776644235"/>
                    </a:ext>
                  </a:extLst>
                </a:gridCol>
                <a:gridCol w="256082">
                  <a:extLst>
                    <a:ext uri="{9D8B030D-6E8A-4147-A177-3AD203B41FA5}">
                      <a16:colId xmlns:a16="http://schemas.microsoft.com/office/drawing/2014/main" val="3126181150"/>
                    </a:ext>
                  </a:extLst>
                </a:gridCol>
                <a:gridCol w="379854">
                  <a:extLst>
                    <a:ext uri="{9D8B030D-6E8A-4147-A177-3AD203B41FA5}">
                      <a16:colId xmlns:a16="http://schemas.microsoft.com/office/drawing/2014/main" val="53902818"/>
                    </a:ext>
                  </a:extLst>
                </a:gridCol>
                <a:gridCol w="281690">
                  <a:extLst>
                    <a:ext uri="{9D8B030D-6E8A-4147-A177-3AD203B41FA5}">
                      <a16:colId xmlns:a16="http://schemas.microsoft.com/office/drawing/2014/main" val="3993340567"/>
                    </a:ext>
                  </a:extLst>
                </a:gridCol>
                <a:gridCol w="324370">
                  <a:extLst>
                    <a:ext uri="{9D8B030D-6E8A-4147-A177-3AD203B41FA5}">
                      <a16:colId xmlns:a16="http://schemas.microsoft.com/office/drawing/2014/main" val="836460900"/>
                    </a:ext>
                  </a:extLst>
                </a:gridCol>
                <a:gridCol w="256082">
                  <a:extLst>
                    <a:ext uri="{9D8B030D-6E8A-4147-A177-3AD203B41FA5}">
                      <a16:colId xmlns:a16="http://schemas.microsoft.com/office/drawing/2014/main" val="1364073489"/>
                    </a:ext>
                  </a:extLst>
                </a:gridCol>
                <a:gridCol w="324370">
                  <a:extLst>
                    <a:ext uri="{9D8B030D-6E8A-4147-A177-3AD203B41FA5}">
                      <a16:colId xmlns:a16="http://schemas.microsoft.com/office/drawing/2014/main" val="3573951126"/>
                    </a:ext>
                  </a:extLst>
                </a:gridCol>
                <a:gridCol w="324370">
                  <a:extLst>
                    <a:ext uri="{9D8B030D-6E8A-4147-A177-3AD203B41FA5}">
                      <a16:colId xmlns:a16="http://schemas.microsoft.com/office/drawing/2014/main" val="1497565912"/>
                    </a:ext>
                  </a:extLst>
                </a:gridCol>
                <a:gridCol w="381278">
                  <a:extLst>
                    <a:ext uri="{9D8B030D-6E8A-4147-A177-3AD203B41FA5}">
                      <a16:colId xmlns:a16="http://schemas.microsoft.com/office/drawing/2014/main" val="1514768528"/>
                    </a:ext>
                  </a:extLst>
                </a:gridCol>
                <a:gridCol w="381278">
                  <a:extLst>
                    <a:ext uri="{9D8B030D-6E8A-4147-A177-3AD203B41FA5}">
                      <a16:colId xmlns:a16="http://schemas.microsoft.com/office/drawing/2014/main" val="1549428256"/>
                    </a:ext>
                  </a:extLst>
                </a:gridCol>
                <a:gridCol w="381278">
                  <a:extLst>
                    <a:ext uri="{9D8B030D-6E8A-4147-A177-3AD203B41FA5}">
                      <a16:colId xmlns:a16="http://schemas.microsoft.com/office/drawing/2014/main" val="554421024"/>
                    </a:ext>
                  </a:extLst>
                </a:gridCol>
                <a:gridCol w="660122">
                  <a:extLst>
                    <a:ext uri="{9D8B030D-6E8A-4147-A177-3AD203B41FA5}">
                      <a16:colId xmlns:a16="http://schemas.microsoft.com/office/drawing/2014/main" val="2927179944"/>
                    </a:ext>
                  </a:extLst>
                </a:gridCol>
              </a:tblGrid>
              <a:tr h="273248"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990052"/>
                  </a:ext>
                </a:extLst>
              </a:tr>
              <a:tr h="1411036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0" marB="0" vert="vert27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761658"/>
                  </a:ext>
                </a:extLst>
              </a:tr>
              <a:tr h="250850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017379"/>
                  </a:ext>
                </a:extLst>
              </a:tr>
              <a:tr h="25085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641863"/>
                  </a:ext>
                </a:extLst>
              </a:tr>
              <a:tr h="25085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44889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873895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532145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47954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335131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438091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472521"/>
                  </a:ext>
                </a:extLst>
              </a:tr>
              <a:tr h="246371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72683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692497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7,145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343962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70226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213138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 בתי חולים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0964180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382965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11,868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168432"/>
                  </a:ext>
                </a:extLst>
              </a:tr>
            </a:tbl>
          </a:graphicData>
        </a:graphic>
      </p:graphicFrame>
      <p:pic>
        <p:nvPicPr>
          <p:cNvPr id="7" name="תמונה 6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2076" y="926909"/>
            <a:ext cx="1254307" cy="156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customXml/itemProps2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customXml/itemProps3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9910</TotalTime>
  <Words>834</Words>
  <Application>Microsoft Office PowerPoint</Application>
  <PresentationFormat>מסך רחב</PresentationFormat>
  <Paragraphs>592</Paragraphs>
  <Slides>8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718</cp:revision>
  <cp:lastPrinted>2020-03-23T05:54:24Z</cp:lastPrinted>
  <dcterms:created xsi:type="dcterms:W3CDTF">2018-06-12T03:19:29Z</dcterms:created>
  <dcterms:modified xsi:type="dcterms:W3CDTF">2020-04-14T05:29:25Z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