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0" r:id="rId11"/>
    <p:sldId id="926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מצטבר'!$A$3:$A$33</c:f>
              <c:numCache>
                <c:formatCode>m/d/yyyy</c:formatCode>
                <c:ptCount val="3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</c:numCache>
            </c:numRef>
          </c:cat>
          <c:val>
            <c:numRef>
              <c:f>'מצב רפואי מצטבר'!$E$3:$E$33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74</c:v>
                </c:pt>
                <c:pt idx="24">
                  <c:v>79</c:v>
                </c:pt>
                <c:pt idx="25">
                  <c:v>94</c:v>
                </c:pt>
                <c:pt idx="26">
                  <c:v>95</c:v>
                </c:pt>
                <c:pt idx="27">
                  <c:v>108</c:v>
                </c:pt>
                <c:pt idx="28">
                  <c:v>113</c:v>
                </c:pt>
                <c:pt idx="29">
                  <c:v>126</c:v>
                </c:pt>
                <c:pt idx="30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מצטבר'!$A$3:$A$33</c:f>
              <c:numCache>
                <c:formatCode>m/d/yyyy</c:formatCode>
                <c:ptCount val="3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</c:numCache>
            </c:numRef>
          </c:cat>
          <c:val>
            <c:numRef>
              <c:f>'מצב רפואי מצטבר'!$G$3:$G$33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15</c:v>
                </c:pt>
                <c:pt idx="24">
                  <c:v>16</c:v>
                </c:pt>
                <c:pt idx="25">
                  <c:v>20</c:v>
                </c:pt>
                <c:pt idx="26">
                  <c:v>26</c:v>
                </c:pt>
                <c:pt idx="27">
                  <c:v>34</c:v>
                </c:pt>
                <c:pt idx="28">
                  <c:v>39</c:v>
                </c:pt>
                <c:pt idx="29">
                  <c:v>43</c:v>
                </c:pt>
                <c:pt idx="30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מצטבר'!$A$3:$A$33</c:f>
              <c:numCache>
                <c:formatCode>m/d/yyyy</c:formatCode>
                <c:ptCount val="31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</c:numCache>
            </c:numRef>
          </c:cat>
          <c:val>
            <c:numRef>
              <c:f>'מצב רפואי מצטבר'!$H$3:$H$33</c:f>
              <c:numCache>
                <c:formatCode>General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89</c:v>
                </c:pt>
                <c:pt idx="24">
                  <c:v>99</c:v>
                </c:pt>
                <c:pt idx="25">
                  <c:v>117</c:v>
                </c:pt>
                <c:pt idx="26">
                  <c:v>131</c:v>
                </c:pt>
                <c:pt idx="27">
                  <c:v>153</c:v>
                </c:pt>
                <c:pt idx="28">
                  <c:v>174</c:v>
                </c:pt>
                <c:pt idx="29">
                  <c:v>191</c:v>
                </c:pt>
                <c:pt idx="30">
                  <c:v>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מצטבר'!$A$3:$A$33</c15:sqref>
                        </c15:formulaRef>
                      </c:ext>
                    </c:extLst>
                    <c:numCache>
                      <c:formatCode>m/d/yyyy</c:formatCode>
                      <c:ptCount val="31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מצטבר'!$A$3:$A$33</c15:sqref>
                        </c15:formulaRef>
                      </c:ext>
                    </c:extLst>
                    <c:numCache>
                      <c:formatCode>m/d/yyyy</c:formatCode>
                      <c:ptCount val="31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6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גיליון1!$B$1:$AF$1</c:f>
              <c:numCache>
                <c:formatCode>m/d/yyyy</c:formatCode>
                <c:ptCount val="31"/>
                <c:pt idx="0">
                  <c:v>43926</c:v>
                </c:pt>
                <c:pt idx="1">
                  <c:v>43925</c:v>
                </c:pt>
                <c:pt idx="2">
                  <c:v>43924</c:v>
                </c:pt>
                <c:pt idx="3">
                  <c:v>43923</c:v>
                </c:pt>
                <c:pt idx="4">
                  <c:v>43922</c:v>
                </c:pt>
                <c:pt idx="5">
                  <c:v>43921</c:v>
                </c:pt>
                <c:pt idx="6">
                  <c:v>43920</c:v>
                </c:pt>
                <c:pt idx="7">
                  <c:v>43919</c:v>
                </c:pt>
                <c:pt idx="8">
                  <c:v>43918</c:v>
                </c:pt>
                <c:pt idx="9">
                  <c:v>43917</c:v>
                </c:pt>
                <c:pt idx="10">
                  <c:v>43916</c:v>
                </c:pt>
                <c:pt idx="11">
                  <c:v>43915</c:v>
                </c:pt>
                <c:pt idx="12">
                  <c:v>43914</c:v>
                </c:pt>
                <c:pt idx="13">
                  <c:v>43913</c:v>
                </c:pt>
                <c:pt idx="14">
                  <c:v>43912</c:v>
                </c:pt>
                <c:pt idx="15">
                  <c:v>43911</c:v>
                </c:pt>
                <c:pt idx="16">
                  <c:v>43910</c:v>
                </c:pt>
                <c:pt idx="17">
                  <c:v>43909</c:v>
                </c:pt>
                <c:pt idx="18">
                  <c:v>43908</c:v>
                </c:pt>
                <c:pt idx="19">
                  <c:v>43907</c:v>
                </c:pt>
                <c:pt idx="20">
                  <c:v>43906</c:v>
                </c:pt>
                <c:pt idx="21">
                  <c:v>43905</c:v>
                </c:pt>
                <c:pt idx="22">
                  <c:v>43904</c:v>
                </c:pt>
                <c:pt idx="23">
                  <c:v>43903</c:v>
                </c:pt>
                <c:pt idx="24">
                  <c:v>43902</c:v>
                </c:pt>
                <c:pt idx="25">
                  <c:v>43901</c:v>
                </c:pt>
                <c:pt idx="26">
                  <c:v>43900</c:v>
                </c:pt>
                <c:pt idx="27">
                  <c:v>43899</c:v>
                </c:pt>
                <c:pt idx="28">
                  <c:v>43898</c:v>
                </c:pt>
                <c:pt idx="29">
                  <c:v>43897</c:v>
                </c:pt>
                <c:pt idx="30">
                  <c:v>43896</c:v>
                </c:pt>
              </c:numCache>
            </c:numRef>
          </c:cat>
          <c:val>
            <c:numRef>
              <c:f>גיליון1!$B$2:$AF$2</c:f>
              <c:numCache>
                <c:formatCode>General</c:formatCode>
                <c:ptCount val="31"/>
                <c:pt idx="0">
                  <c:v>106</c:v>
                </c:pt>
                <c:pt idx="1">
                  <c:v>108</c:v>
                </c:pt>
                <c:pt idx="2">
                  <c:v>96</c:v>
                </c:pt>
                <c:pt idx="3">
                  <c:v>87</c:v>
                </c:pt>
                <c:pt idx="4">
                  <c:v>81</c:v>
                </c:pt>
                <c:pt idx="5">
                  <c:v>76</c:v>
                </c:pt>
                <c:pt idx="6">
                  <c:v>66</c:v>
                </c:pt>
                <c:pt idx="7">
                  <c:v>59</c:v>
                </c:pt>
                <c:pt idx="8">
                  <c:v>43</c:v>
                </c:pt>
                <c:pt idx="9">
                  <c:v>38</c:v>
                </c:pt>
                <c:pt idx="10">
                  <c:v>37</c:v>
                </c:pt>
                <c:pt idx="11">
                  <c:v>34</c:v>
                </c:pt>
                <c:pt idx="12">
                  <c:v>31</c:v>
                </c:pt>
                <c:pt idx="13">
                  <c:v>29</c:v>
                </c:pt>
                <c:pt idx="14">
                  <c:v>15</c:v>
                </c:pt>
                <c:pt idx="15">
                  <c:v>15</c:v>
                </c:pt>
                <c:pt idx="16">
                  <c:v>12</c:v>
                </c:pt>
                <c:pt idx="17">
                  <c:v>6</c:v>
                </c:pt>
                <c:pt idx="18">
                  <c:v>5</c:v>
                </c:pt>
                <c:pt idx="19">
                  <c:v>5</c:v>
                </c:pt>
                <c:pt idx="20">
                  <c:v>4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גיליון1!$B$1:$AF$1</c:f>
              <c:numCache>
                <c:formatCode>m/d/yyyy</c:formatCode>
                <c:ptCount val="31"/>
                <c:pt idx="0">
                  <c:v>43926</c:v>
                </c:pt>
                <c:pt idx="1">
                  <c:v>43925</c:v>
                </c:pt>
                <c:pt idx="2">
                  <c:v>43924</c:v>
                </c:pt>
                <c:pt idx="3">
                  <c:v>43923</c:v>
                </c:pt>
                <c:pt idx="4">
                  <c:v>43922</c:v>
                </c:pt>
                <c:pt idx="5">
                  <c:v>43921</c:v>
                </c:pt>
                <c:pt idx="6">
                  <c:v>43920</c:v>
                </c:pt>
                <c:pt idx="7">
                  <c:v>43919</c:v>
                </c:pt>
                <c:pt idx="8">
                  <c:v>43918</c:v>
                </c:pt>
                <c:pt idx="9">
                  <c:v>43917</c:v>
                </c:pt>
                <c:pt idx="10">
                  <c:v>43916</c:v>
                </c:pt>
                <c:pt idx="11">
                  <c:v>43915</c:v>
                </c:pt>
                <c:pt idx="12">
                  <c:v>43914</c:v>
                </c:pt>
                <c:pt idx="13">
                  <c:v>43913</c:v>
                </c:pt>
                <c:pt idx="14">
                  <c:v>43912</c:v>
                </c:pt>
                <c:pt idx="15">
                  <c:v>43911</c:v>
                </c:pt>
                <c:pt idx="16">
                  <c:v>43910</c:v>
                </c:pt>
                <c:pt idx="17">
                  <c:v>43909</c:v>
                </c:pt>
                <c:pt idx="18">
                  <c:v>43908</c:v>
                </c:pt>
                <c:pt idx="19">
                  <c:v>43907</c:v>
                </c:pt>
                <c:pt idx="20">
                  <c:v>43906</c:v>
                </c:pt>
                <c:pt idx="21">
                  <c:v>43905</c:v>
                </c:pt>
                <c:pt idx="22">
                  <c:v>43904</c:v>
                </c:pt>
                <c:pt idx="23">
                  <c:v>43903</c:v>
                </c:pt>
                <c:pt idx="24">
                  <c:v>43902</c:v>
                </c:pt>
                <c:pt idx="25">
                  <c:v>43901</c:v>
                </c:pt>
                <c:pt idx="26">
                  <c:v>43900</c:v>
                </c:pt>
                <c:pt idx="27">
                  <c:v>43899</c:v>
                </c:pt>
                <c:pt idx="28">
                  <c:v>43898</c:v>
                </c:pt>
                <c:pt idx="29">
                  <c:v>43897</c:v>
                </c:pt>
                <c:pt idx="30">
                  <c:v>43896</c:v>
                </c:pt>
              </c:numCache>
            </c:numRef>
          </c:cat>
          <c:val>
            <c:numRef>
              <c:f>גיליון1!$B$3:$AF$3</c:f>
              <c:numCache>
                <c:formatCode>General</c:formatCode>
                <c:ptCount val="31"/>
                <c:pt idx="0">
                  <c:v>49</c:v>
                </c:pt>
                <c:pt idx="1">
                  <c:v>43</c:v>
                </c:pt>
                <c:pt idx="2">
                  <c:v>39</c:v>
                </c:pt>
                <c:pt idx="3">
                  <c:v>34</c:v>
                </c:pt>
                <c:pt idx="4">
                  <c:v>26</c:v>
                </c:pt>
                <c:pt idx="5">
                  <c:v>20</c:v>
                </c:pt>
                <c:pt idx="6">
                  <c:v>16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  <c:pt idx="10">
                  <c:v>8</c:v>
                </c:pt>
                <c:pt idx="11">
                  <c:v>5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  <cdr:relSizeAnchor xmlns:cdr="http://schemas.openxmlformats.org/drawingml/2006/chartDrawing">
    <cdr:from>
      <cdr:x>0.13122</cdr:x>
      <cdr:y>0.02955</cdr:y>
    </cdr:from>
    <cdr:to>
      <cdr:x>0.91258</cdr:x>
      <cdr:y>0.1418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70637"/>
          <a:ext cx="9433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/>
          <a:r>
            <a:rPr lang="he-IL" sz="2000" b="1" dirty="0"/>
            <a:t>20 חולים קשה נוספו במצטבר מ 04.04.2020 בשעה 20:00 ל 05.04.2020 בשעה 20:00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י"א/ניסן/תש"ף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י"א/ניסן/תש"ף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05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5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05/04/2020 בשעה 20:30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52619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8,430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7,515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182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139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106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211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10.3%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1.85% -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10.5%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14.0%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02274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763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5,234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744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1,094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546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2934964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kern="0" dirty="0">
                <a:solidFill>
                  <a:srgbClr val="002060"/>
                </a:solidFill>
                <a:latin typeface="Calibri" pitchFamily="34" charset="0"/>
              </a:rPr>
              <a:t>מעודכן ליום 05/04/2020 בשעה 20:30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773394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7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05/04/2020 בשעה 20:30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874775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67095"/>
              </p:ext>
            </p:extLst>
          </p:nvPr>
        </p:nvGraphicFramePr>
        <p:xfrm>
          <a:off x="407366" y="2780928"/>
          <a:ext cx="11352585" cy="22555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04/04/2020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3.2%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4.7%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16.7%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05/04/2020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9.52%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7.18%</a:t>
                      </a:r>
                      <a:r>
                        <a:rPr lang="he-IL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05.04.2020 ל 08:00 ביום 04.04.2020)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05/04/2020 בשעה 20:30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301744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05/04/2020 בשעה 20:30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84451"/>
              </p:ext>
            </p:extLst>
          </p:nvPr>
        </p:nvGraphicFramePr>
        <p:xfrm>
          <a:off x="119334" y="913739"/>
          <a:ext cx="11953331" cy="5944555"/>
        </p:xfrm>
        <a:graphic>
          <a:graphicData uri="http://schemas.openxmlformats.org/drawingml/2006/table">
            <a:tbl>
              <a:tblPr rtl="1"/>
              <a:tblGrid>
                <a:gridCol w="762498">
                  <a:extLst>
                    <a:ext uri="{9D8B030D-6E8A-4147-A177-3AD203B41FA5}">
                      <a16:colId xmlns:a16="http://schemas.microsoft.com/office/drawing/2014/main" val="3419051318"/>
                    </a:ext>
                  </a:extLst>
                </a:gridCol>
                <a:gridCol w="568490">
                  <a:extLst>
                    <a:ext uri="{9D8B030D-6E8A-4147-A177-3AD203B41FA5}">
                      <a16:colId xmlns:a16="http://schemas.microsoft.com/office/drawing/2014/main" val="1974473850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3114688635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509017723"/>
                    </a:ext>
                  </a:extLst>
                </a:gridCol>
                <a:gridCol w="297779">
                  <a:extLst>
                    <a:ext uri="{9D8B030D-6E8A-4147-A177-3AD203B41FA5}">
                      <a16:colId xmlns:a16="http://schemas.microsoft.com/office/drawing/2014/main" val="126772097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4036034180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1170618967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1742816815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908449085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456923094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541459975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3474893219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540936840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1147428627"/>
                    </a:ext>
                  </a:extLst>
                </a:gridCol>
                <a:gridCol w="300789">
                  <a:extLst>
                    <a:ext uri="{9D8B030D-6E8A-4147-A177-3AD203B41FA5}">
                      <a16:colId xmlns:a16="http://schemas.microsoft.com/office/drawing/2014/main" val="4071423875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819300354"/>
                    </a:ext>
                  </a:extLst>
                </a:gridCol>
                <a:gridCol w="300789">
                  <a:extLst>
                    <a:ext uri="{9D8B030D-6E8A-4147-A177-3AD203B41FA5}">
                      <a16:colId xmlns:a16="http://schemas.microsoft.com/office/drawing/2014/main" val="501484437"/>
                    </a:ext>
                  </a:extLst>
                </a:gridCol>
                <a:gridCol w="297779">
                  <a:extLst>
                    <a:ext uri="{9D8B030D-6E8A-4147-A177-3AD203B41FA5}">
                      <a16:colId xmlns:a16="http://schemas.microsoft.com/office/drawing/2014/main" val="1694981113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3353021884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378887445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247001894"/>
                    </a:ext>
                  </a:extLst>
                </a:gridCol>
                <a:gridCol w="333875">
                  <a:extLst>
                    <a:ext uri="{9D8B030D-6E8A-4147-A177-3AD203B41FA5}">
                      <a16:colId xmlns:a16="http://schemas.microsoft.com/office/drawing/2014/main" val="3755699562"/>
                    </a:ext>
                  </a:extLst>
                </a:gridCol>
                <a:gridCol w="297779">
                  <a:extLst>
                    <a:ext uri="{9D8B030D-6E8A-4147-A177-3AD203B41FA5}">
                      <a16:colId xmlns:a16="http://schemas.microsoft.com/office/drawing/2014/main" val="3460841828"/>
                    </a:ext>
                  </a:extLst>
                </a:gridCol>
                <a:gridCol w="300789">
                  <a:extLst>
                    <a:ext uri="{9D8B030D-6E8A-4147-A177-3AD203B41FA5}">
                      <a16:colId xmlns:a16="http://schemas.microsoft.com/office/drawing/2014/main" val="2733706507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15155654"/>
                    </a:ext>
                  </a:extLst>
                </a:gridCol>
                <a:gridCol w="297779">
                  <a:extLst>
                    <a:ext uri="{9D8B030D-6E8A-4147-A177-3AD203B41FA5}">
                      <a16:colId xmlns:a16="http://schemas.microsoft.com/office/drawing/2014/main" val="2849064626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2177510433"/>
                    </a:ext>
                  </a:extLst>
                </a:gridCol>
                <a:gridCol w="297779">
                  <a:extLst>
                    <a:ext uri="{9D8B030D-6E8A-4147-A177-3AD203B41FA5}">
                      <a16:colId xmlns:a16="http://schemas.microsoft.com/office/drawing/2014/main" val="1809569146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1886816166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1276322574"/>
                    </a:ext>
                  </a:extLst>
                </a:gridCol>
                <a:gridCol w="297779">
                  <a:extLst>
                    <a:ext uri="{9D8B030D-6E8A-4147-A177-3AD203B41FA5}">
                      <a16:colId xmlns:a16="http://schemas.microsoft.com/office/drawing/2014/main" val="2215741026"/>
                    </a:ext>
                  </a:extLst>
                </a:gridCol>
                <a:gridCol w="401552">
                  <a:extLst>
                    <a:ext uri="{9D8B030D-6E8A-4147-A177-3AD203B41FA5}">
                      <a16:colId xmlns:a16="http://schemas.microsoft.com/office/drawing/2014/main" val="2003898280"/>
                    </a:ext>
                  </a:extLst>
                </a:gridCol>
                <a:gridCol w="270710">
                  <a:extLst>
                    <a:ext uri="{9D8B030D-6E8A-4147-A177-3AD203B41FA5}">
                      <a16:colId xmlns:a16="http://schemas.microsoft.com/office/drawing/2014/main" val="4008858865"/>
                    </a:ext>
                  </a:extLst>
                </a:gridCol>
                <a:gridCol w="342899">
                  <a:extLst>
                    <a:ext uri="{9D8B030D-6E8A-4147-A177-3AD203B41FA5}">
                      <a16:colId xmlns:a16="http://schemas.microsoft.com/office/drawing/2014/main" val="3123152713"/>
                    </a:ext>
                  </a:extLst>
                </a:gridCol>
                <a:gridCol w="403056">
                  <a:extLst>
                    <a:ext uri="{9D8B030D-6E8A-4147-A177-3AD203B41FA5}">
                      <a16:colId xmlns:a16="http://schemas.microsoft.com/office/drawing/2014/main" val="2915447739"/>
                    </a:ext>
                  </a:extLst>
                </a:gridCol>
                <a:gridCol w="604586">
                  <a:extLst>
                    <a:ext uri="{9D8B030D-6E8A-4147-A177-3AD203B41FA5}">
                      <a16:colId xmlns:a16="http://schemas.microsoft.com/office/drawing/2014/main" val="3869923369"/>
                    </a:ext>
                  </a:extLst>
                </a:gridCol>
              </a:tblGrid>
              <a:tr h="274025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836670"/>
                  </a:ext>
                </a:extLst>
              </a:tr>
              <a:tr h="129993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4888"/>
                  </a:ext>
                </a:extLst>
              </a:tr>
              <a:tr h="248224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45971"/>
                  </a:ext>
                </a:extLst>
              </a:tr>
              <a:tr h="24822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03999"/>
                  </a:ext>
                </a:extLst>
              </a:tr>
              <a:tr h="24822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494177"/>
                  </a:ext>
                </a:extLst>
              </a:tr>
              <a:tr h="24822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083543"/>
                  </a:ext>
                </a:extLst>
              </a:tr>
              <a:tr h="24822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918846"/>
                  </a:ext>
                </a:extLst>
              </a:tr>
              <a:tr h="24822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06617"/>
                  </a:ext>
                </a:extLst>
              </a:tr>
              <a:tr h="24822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505227"/>
                  </a:ext>
                </a:extLst>
              </a:tr>
              <a:tr h="24822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55398"/>
                  </a:ext>
                </a:extLst>
              </a:tr>
              <a:tr h="248224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816320"/>
                  </a:ext>
                </a:extLst>
              </a:tr>
              <a:tr h="262855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581786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306401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887019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420648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314953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485666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819765"/>
                  </a:ext>
                </a:extLst>
              </a:tr>
              <a:tr h="267633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585576"/>
                  </a:ext>
                </a:extLst>
              </a:tr>
            </a:tbl>
          </a:graphicData>
        </a:graphic>
      </p:graphicFrame>
      <p:pic>
        <p:nvPicPr>
          <p:cNvPr id="7" name="תמונה 6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7921" y="1211311"/>
            <a:ext cx="1284744" cy="126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05/04/2020 בשעה 20:30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4078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8152</TotalTime>
  <Words>777</Words>
  <Application>Microsoft Office PowerPoint</Application>
  <PresentationFormat>מסך רחב</PresentationFormat>
  <Paragraphs>562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568</cp:revision>
  <cp:lastPrinted>2020-03-23T05:54:24Z</cp:lastPrinted>
  <dcterms:created xsi:type="dcterms:W3CDTF">2018-06-12T03:19:29Z</dcterms:created>
  <dcterms:modified xsi:type="dcterms:W3CDTF">2020-04-05T17:59:49Z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