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3" r:id="rId4"/>
  </p:sldMasterIdLst>
  <p:notesMasterIdLst>
    <p:notesMasterId r:id="rId13"/>
  </p:notesMasterIdLst>
  <p:handoutMasterIdLst>
    <p:handoutMasterId r:id="rId14"/>
  </p:handoutMasterIdLst>
  <p:sldIdLst>
    <p:sldId id="655" r:id="rId5"/>
    <p:sldId id="927" r:id="rId6"/>
    <p:sldId id="925" r:id="rId7"/>
    <p:sldId id="923" r:id="rId8"/>
    <p:sldId id="928" r:id="rId9"/>
    <p:sldId id="924" r:id="rId10"/>
    <p:sldId id="920" r:id="rId11"/>
    <p:sldId id="926" r:id="rId12"/>
  </p:sldIdLst>
  <p:sldSz cx="12192000" cy="6858000"/>
  <p:notesSz cx="6808788" cy="9940925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DDD"/>
    <a:srgbClr val="FFB9B9"/>
    <a:srgbClr val="FF8585"/>
    <a:srgbClr val="FF9797"/>
    <a:srgbClr val="79C0E3"/>
    <a:srgbClr val="FFAFAF"/>
    <a:srgbClr val="BED879"/>
    <a:srgbClr val="05AED2"/>
    <a:srgbClr val="0C8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סגנון בהיר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סגנון ביניים 2 - הדגשה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ללא סגנון, רשת טבלה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סגנון ביניים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סגנון ביניים 3 - הדגשה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סגנון בהיר 1 - הדגשה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סגנון בהיר 1 - הדגשה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סגנון ביניים 4 - הדגשה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6400" autoAdjust="0"/>
  </p:normalViewPr>
  <p:slideViewPr>
    <p:cSldViewPr>
      <p:cViewPr varScale="1">
        <p:scale>
          <a:sx n="62" d="100"/>
          <a:sy n="62" d="100"/>
        </p:scale>
        <p:origin x="84" y="54"/>
      </p:cViewPr>
      <p:guideLst>
        <p:guide orient="horz" pos="2160"/>
        <p:guide pos="4566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 /><Relationship Id="rId2" Type="http://schemas.microsoft.com/office/2011/relationships/chartColorStyle" Target="colors1.xml" /><Relationship Id="rId1" Type="http://schemas.microsoft.com/office/2011/relationships/chartStyle" Target="style1.xml" /><Relationship Id="rId5" Type="http://schemas.openxmlformats.org/officeDocument/2006/relationships/chartUserShapes" Target="../drawings/drawing1.xml" /><Relationship Id="rId4" Type="http://schemas.openxmlformats.org/officeDocument/2006/relationships/package" Target="../embeddings/_______________Microsoft_Excel.xlsx" 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 /><Relationship Id="rId2" Type="http://schemas.microsoft.com/office/2011/relationships/chartColorStyle" Target="colors2.xml" /><Relationship Id="rId1" Type="http://schemas.microsoft.com/office/2011/relationships/chartStyle" Target="style2.xml" /><Relationship Id="rId4" Type="http://schemas.openxmlformats.org/officeDocument/2006/relationships/package" Target="../embeddings/_______________Microsoft_Excel1.xlsx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481203485825498E-2"/>
          <c:y val="5.3875034445347206E-2"/>
          <c:w val="0.95410358475975143"/>
          <c:h val="0.76678832881654013"/>
        </c:manualLayout>
      </c:layout>
      <c:lineChart>
        <c:grouping val="standard"/>
        <c:varyColors val="0"/>
        <c:ser>
          <c:idx val="2"/>
          <c:order val="0"/>
          <c:tx>
            <c:strRef>
              <c:f>'מצב רפואי מצטבר'!$E$2</c:f>
              <c:strCache>
                <c:ptCount val="1"/>
                <c:pt idx="0">
                  <c:v>קשה</c:v>
                </c:pt>
              </c:strCache>
            </c:strRef>
          </c:tx>
          <c:spPr>
            <a:ln w="34925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b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מצטבר'!$A$3:$A$33</c:f>
              <c:numCache>
                <c:formatCode>m/d/yyyy</c:formatCode>
                <c:ptCount val="31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</c:numCache>
            </c:numRef>
          </c:cat>
          <c:val>
            <c:numRef>
              <c:f>'מצב רפואי מצטבר'!$E$3:$E$33</c:f>
              <c:numCache>
                <c:formatCode>General</c:formatCode>
                <c:ptCount val="3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5</c:v>
                </c:pt>
                <c:pt idx="12">
                  <c:v>6</c:v>
                </c:pt>
                <c:pt idx="13">
                  <c:v>6</c:v>
                </c:pt>
                <c:pt idx="14">
                  <c:v>10</c:v>
                </c:pt>
                <c:pt idx="15">
                  <c:v>15</c:v>
                </c:pt>
                <c:pt idx="16">
                  <c:v>24</c:v>
                </c:pt>
                <c:pt idx="17">
                  <c:v>29</c:v>
                </c:pt>
                <c:pt idx="18">
                  <c:v>37</c:v>
                </c:pt>
                <c:pt idx="19">
                  <c:v>39</c:v>
                </c:pt>
                <c:pt idx="20">
                  <c:v>46</c:v>
                </c:pt>
                <c:pt idx="21">
                  <c:v>49</c:v>
                </c:pt>
                <c:pt idx="22">
                  <c:v>54</c:v>
                </c:pt>
                <c:pt idx="23">
                  <c:v>74</c:v>
                </c:pt>
                <c:pt idx="24">
                  <c:v>79</c:v>
                </c:pt>
                <c:pt idx="25">
                  <c:v>94</c:v>
                </c:pt>
                <c:pt idx="26">
                  <c:v>95</c:v>
                </c:pt>
                <c:pt idx="27">
                  <c:v>108</c:v>
                </c:pt>
                <c:pt idx="28">
                  <c:v>113</c:v>
                </c:pt>
                <c:pt idx="29">
                  <c:v>126</c:v>
                </c:pt>
                <c:pt idx="30">
                  <c:v>139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B2-499C-979B-29D808C0BB03}"/>
            </c:ext>
          </c:extLst>
        </c:ser>
        <c:ser>
          <c:idx val="3"/>
          <c:order val="1"/>
          <c:tx>
            <c:strRef>
              <c:f>'מצב רפואי מצטבר'!$G$2</c:f>
              <c:strCache>
                <c:ptCount val="1"/>
                <c:pt idx="0">
                  <c:v>נפטר מצטבר</c:v>
                </c:pt>
              </c:strCache>
            </c:strRef>
          </c:tx>
          <c:spPr>
            <a:ln w="34925" cap="rnd" cmpd="sng" algn="ctr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4B2-499C-979B-29D808C0BB0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4B2-499C-979B-29D808C0BB03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B2-499C-979B-29D808C0BB0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B2-499C-979B-29D808C0BB0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B2-499C-979B-29D808C0BB0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B2-499C-979B-29D808C0BB0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B2-499C-979B-29D808C0BB03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4B2-499C-979B-29D808C0BB0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4B2-499C-979B-29D808C0BB0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4B2-499C-979B-29D808C0BB03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4B2-499C-979B-29D808C0BB03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4B2-499C-979B-29D808C0BB0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B2-499C-979B-29D808C0BB03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4B2-499C-979B-29D808C0BB0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מצטבר'!$A$3:$A$33</c:f>
              <c:numCache>
                <c:formatCode>m/d/yyyy</c:formatCode>
                <c:ptCount val="31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</c:numCache>
            </c:numRef>
          </c:cat>
          <c:val>
            <c:numRef>
              <c:f>'מצב רפואי מצטבר'!$G$3:$G$33</c:f>
              <c:numCache>
                <c:formatCode>General</c:formatCode>
                <c:ptCount val="3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1</c:v>
                </c:pt>
                <c:pt idx="18">
                  <c:v>4</c:v>
                </c:pt>
                <c:pt idx="19">
                  <c:v>5</c:v>
                </c:pt>
                <c:pt idx="20">
                  <c:v>8</c:v>
                </c:pt>
                <c:pt idx="21">
                  <c:v>12</c:v>
                </c:pt>
                <c:pt idx="22">
                  <c:v>12</c:v>
                </c:pt>
                <c:pt idx="23">
                  <c:v>15</c:v>
                </c:pt>
                <c:pt idx="24">
                  <c:v>16</c:v>
                </c:pt>
                <c:pt idx="25">
                  <c:v>20</c:v>
                </c:pt>
                <c:pt idx="26">
                  <c:v>26</c:v>
                </c:pt>
                <c:pt idx="27">
                  <c:v>34</c:v>
                </c:pt>
                <c:pt idx="28">
                  <c:v>39</c:v>
                </c:pt>
                <c:pt idx="29">
                  <c:v>43</c:v>
                </c:pt>
                <c:pt idx="30">
                  <c:v>49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14B2-499C-979B-29D808C0BB03}"/>
            </c:ext>
          </c:extLst>
        </c:ser>
        <c:ser>
          <c:idx val="4"/>
          <c:order val="2"/>
          <c:tx>
            <c:strRef>
              <c:f>'מצב רפואי מצטבר'!$H$2</c:f>
              <c:strCache>
                <c:ptCount val="1"/>
                <c:pt idx="0">
                  <c:v>מצטבר קשים</c:v>
                </c:pt>
              </c:strCache>
            </c:strRef>
          </c:tx>
          <c:spPr>
            <a:ln w="34925" cap="rnd" cmpd="sng" algn="ctr">
              <a:solidFill>
                <a:schemeClr val="accent1">
                  <a:lumMod val="50000"/>
                </a:schemeClr>
              </a:solidFill>
              <a:round/>
            </a:ln>
            <a:effectLst/>
          </c:spPr>
          <c:marker>
            <c:symbol val="none"/>
          </c:marker>
          <c:dLbls>
            <c:dLbl>
              <c:idx val="26"/>
              <c:layout>
                <c:manualLayout>
                  <c:x val="-1.7804347426475155E-2"/>
                  <c:y val="-5.13014409110095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he-IL"/>
                </a:p>
              </c:txPr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545983177237335E-2"/>
                      <c:h val="5.11235875813589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42AA-4C4F-BF32-C1BAD26F332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'מצב רפואי מצטבר'!$A$3:$A$33</c:f>
              <c:numCache>
                <c:formatCode>m/d/yyyy</c:formatCode>
                <c:ptCount val="31"/>
                <c:pt idx="0">
                  <c:v>43896</c:v>
                </c:pt>
                <c:pt idx="1">
                  <c:v>43897</c:v>
                </c:pt>
                <c:pt idx="2">
                  <c:v>43898</c:v>
                </c:pt>
                <c:pt idx="3">
                  <c:v>43899</c:v>
                </c:pt>
                <c:pt idx="4">
                  <c:v>43900</c:v>
                </c:pt>
                <c:pt idx="5">
                  <c:v>43901</c:v>
                </c:pt>
                <c:pt idx="6">
                  <c:v>43902</c:v>
                </c:pt>
                <c:pt idx="7">
                  <c:v>43903</c:v>
                </c:pt>
                <c:pt idx="8">
                  <c:v>43904</c:v>
                </c:pt>
                <c:pt idx="9">
                  <c:v>43905</c:v>
                </c:pt>
                <c:pt idx="10">
                  <c:v>43906</c:v>
                </c:pt>
                <c:pt idx="11">
                  <c:v>43907</c:v>
                </c:pt>
                <c:pt idx="12">
                  <c:v>43908</c:v>
                </c:pt>
                <c:pt idx="13">
                  <c:v>43909</c:v>
                </c:pt>
                <c:pt idx="14">
                  <c:v>43910</c:v>
                </c:pt>
                <c:pt idx="15">
                  <c:v>43911</c:v>
                </c:pt>
                <c:pt idx="16">
                  <c:v>43912</c:v>
                </c:pt>
                <c:pt idx="17">
                  <c:v>43913</c:v>
                </c:pt>
                <c:pt idx="18">
                  <c:v>43914</c:v>
                </c:pt>
                <c:pt idx="19">
                  <c:v>43915</c:v>
                </c:pt>
                <c:pt idx="20">
                  <c:v>43916</c:v>
                </c:pt>
                <c:pt idx="21">
                  <c:v>43917</c:v>
                </c:pt>
                <c:pt idx="22">
                  <c:v>43918</c:v>
                </c:pt>
                <c:pt idx="23">
                  <c:v>43919</c:v>
                </c:pt>
                <c:pt idx="24">
                  <c:v>43920</c:v>
                </c:pt>
                <c:pt idx="25">
                  <c:v>43921</c:v>
                </c:pt>
                <c:pt idx="26">
                  <c:v>43922</c:v>
                </c:pt>
                <c:pt idx="27">
                  <c:v>43923</c:v>
                </c:pt>
                <c:pt idx="28">
                  <c:v>43924</c:v>
                </c:pt>
                <c:pt idx="29">
                  <c:v>43925</c:v>
                </c:pt>
                <c:pt idx="30">
                  <c:v>43926</c:v>
                </c:pt>
              </c:numCache>
            </c:numRef>
          </c:cat>
          <c:val>
            <c:numRef>
              <c:f>'מצב רפואי מצטבר'!$H$3:$H$33</c:f>
              <c:numCache>
                <c:formatCode>General</c:formatCode>
                <c:ptCount val="31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2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5</c:v>
                </c:pt>
                <c:pt idx="11">
                  <c:v>6</c:v>
                </c:pt>
                <c:pt idx="12">
                  <c:v>7</c:v>
                </c:pt>
                <c:pt idx="13">
                  <c:v>7</c:v>
                </c:pt>
                <c:pt idx="14">
                  <c:v>12</c:v>
                </c:pt>
                <c:pt idx="15">
                  <c:v>17</c:v>
                </c:pt>
                <c:pt idx="16">
                  <c:v>26</c:v>
                </c:pt>
                <c:pt idx="17">
                  <c:v>31</c:v>
                </c:pt>
                <c:pt idx="18">
                  <c:v>42</c:v>
                </c:pt>
                <c:pt idx="19">
                  <c:v>46</c:v>
                </c:pt>
                <c:pt idx="20">
                  <c:v>56</c:v>
                </c:pt>
                <c:pt idx="21">
                  <c:v>63</c:v>
                </c:pt>
                <c:pt idx="22">
                  <c:v>69</c:v>
                </c:pt>
                <c:pt idx="23">
                  <c:v>89</c:v>
                </c:pt>
                <c:pt idx="24">
                  <c:v>99</c:v>
                </c:pt>
                <c:pt idx="25">
                  <c:v>117</c:v>
                </c:pt>
                <c:pt idx="26">
                  <c:v>131</c:v>
                </c:pt>
                <c:pt idx="27">
                  <c:v>153</c:v>
                </c:pt>
                <c:pt idx="28">
                  <c:v>174</c:v>
                </c:pt>
                <c:pt idx="29">
                  <c:v>191</c:v>
                </c:pt>
                <c:pt idx="30">
                  <c:v>211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14B2-499C-979B-29D808C0BB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8406768"/>
        <c:axId val="47841726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'מצב רפואי מצטבר'!$B$2</c15:sqref>
                        </c15:formulaRef>
                      </c:ext>
                    </c:extLst>
                    <c:strCache>
                      <c:ptCount val="1"/>
                      <c:pt idx="0">
                        <c:v>קל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>
                      <c:ext uri="{02D57815-91ED-43cb-92C2-25804820EDAC}">
                        <c15:formulaRef>
                          <c15:sqref>'מצב רפואי מצטבר'!$A$3:$A$33</c15:sqref>
                        </c15:formulaRef>
                      </c:ext>
                    </c:extLst>
                    <c:numCache>
                      <c:formatCode>m/d/yyyy</c:formatCode>
                      <c:ptCount val="31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'מצב רפואי מצטבר'!$B$3:$B$23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65</c:v>
                      </c:pt>
                      <c:pt idx="6">
                        <c:v>93</c:v>
                      </c:pt>
                      <c:pt idx="7">
                        <c:v>98</c:v>
                      </c:pt>
                      <c:pt idx="8">
                        <c:v>118</c:v>
                      </c:pt>
                      <c:pt idx="9">
                        <c:v>153</c:v>
                      </c:pt>
                      <c:pt idx="10">
                        <c:v>187</c:v>
                      </c:pt>
                      <c:pt idx="11">
                        <c:v>219</c:v>
                      </c:pt>
                      <c:pt idx="12">
                        <c:v>242</c:v>
                      </c:pt>
                      <c:pt idx="13">
                        <c:v>247</c:v>
                      </c:pt>
                      <c:pt idx="14">
                        <c:v>246</c:v>
                      </c:pt>
                      <c:pt idx="15">
                        <c:v>240</c:v>
                      </c:pt>
                      <c:pt idx="16">
                        <c:v>295</c:v>
                      </c:pt>
                      <c:pt idx="17">
                        <c:v>277</c:v>
                      </c:pt>
                      <c:pt idx="18">
                        <c:v>280</c:v>
                      </c:pt>
                      <c:pt idx="19">
                        <c:v>289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11-14B2-499C-979B-29D808C0BB03}"/>
                  </c:ext>
                </c:extLst>
              </c15:ser>
            </c15:filteredLineSeries>
            <c15:filteredLine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מצטבר'!$C$2</c15:sqref>
                        </c15:formulaRef>
                      </c:ext>
                    </c:extLst>
                    <c:strCache>
                      <c:ptCount val="1"/>
                      <c:pt idx="0">
                        <c:v>בינוני</c:v>
                      </c:pt>
                    </c:strCache>
                  </c:strRef>
                </c:tx>
                <c:spPr>
                  <a:ln w="22225" cap="rnd" cmpd="sng" algn="ctr">
                    <a:solidFill>
                      <a:schemeClr val="accent2"/>
                    </a:solidFill>
                    <a:round/>
                  </a:ln>
                  <a:effectLst/>
                </c:spPr>
                <c:marker>
                  <c:symbol val="none"/>
                </c:marker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dk1">
                              <a:lumMod val="65000"/>
                              <a:lumOff val="3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he-IL"/>
                    </a:p>
                  </c:txPr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>
                            <a:solidFill>
                              <a:schemeClr val="dk1">
                                <a:lumMod val="35000"/>
                                <a:lumOff val="65000"/>
                              </a:schemeClr>
                            </a:solidFill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מצטבר'!$A$3:$A$33</c15:sqref>
                        </c15:formulaRef>
                      </c:ext>
                    </c:extLst>
                    <c:numCache>
                      <c:formatCode>m/d/yyyy</c:formatCode>
                      <c:ptCount val="31"/>
                      <c:pt idx="0">
                        <c:v>43896</c:v>
                      </c:pt>
                      <c:pt idx="1">
                        <c:v>43897</c:v>
                      </c:pt>
                      <c:pt idx="2">
                        <c:v>43898</c:v>
                      </c:pt>
                      <c:pt idx="3">
                        <c:v>43899</c:v>
                      </c:pt>
                      <c:pt idx="4">
                        <c:v>43900</c:v>
                      </c:pt>
                      <c:pt idx="5">
                        <c:v>43901</c:v>
                      </c:pt>
                      <c:pt idx="6">
                        <c:v>43902</c:v>
                      </c:pt>
                      <c:pt idx="7">
                        <c:v>43903</c:v>
                      </c:pt>
                      <c:pt idx="8">
                        <c:v>43904</c:v>
                      </c:pt>
                      <c:pt idx="9">
                        <c:v>43905</c:v>
                      </c:pt>
                      <c:pt idx="10">
                        <c:v>43906</c:v>
                      </c:pt>
                      <c:pt idx="11">
                        <c:v>43907</c:v>
                      </c:pt>
                      <c:pt idx="12">
                        <c:v>43908</c:v>
                      </c:pt>
                      <c:pt idx="13">
                        <c:v>43909</c:v>
                      </c:pt>
                      <c:pt idx="14">
                        <c:v>43910</c:v>
                      </c:pt>
                      <c:pt idx="15">
                        <c:v>43911</c:v>
                      </c:pt>
                      <c:pt idx="16">
                        <c:v>43912</c:v>
                      </c:pt>
                      <c:pt idx="17">
                        <c:v>43913</c:v>
                      </c:pt>
                      <c:pt idx="18">
                        <c:v>43914</c:v>
                      </c:pt>
                      <c:pt idx="19">
                        <c:v>43915</c:v>
                      </c:pt>
                      <c:pt idx="20">
                        <c:v>43916</c:v>
                      </c:pt>
                      <c:pt idx="21">
                        <c:v>43917</c:v>
                      </c:pt>
                      <c:pt idx="22">
                        <c:v>43918</c:v>
                      </c:pt>
                      <c:pt idx="23">
                        <c:v>43919</c:v>
                      </c:pt>
                      <c:pt idx="24">
                        <c:v>43920</c:v>
                      </c:pt>
                      <c:pt idx="25">
                        <c:v>43921</c:v>
                      </c:pt>
                      <c:pt idx="26">
                        <c:v>43922</c:v>
                      </c:pt>
                      <c:pt idx="27">
                        <c:v>43923</c:v>
                      </c:pt>
                      <c:pt idx="28">
                        <c:v>43924</c:v>
                      </c:pt>
                      <c:pt idx="29">
                        <c:v>43925</c:v>
                      </c:pt>
                      <c:pt idx="30">
                        <c:v>43926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'מצב רפואי מצטבר'!$C$3:$C$23</c15:sqref>
                        </c15:formulaRef>
                      </c:ext>
                    </c:extLst>
                    <c:numCache>
                      <c:formatCode>General</c:formatCode>
                      <c:ptCount val="21"/>
                      <c:pt idx="5">
                        <c:v>5</c:v>
                      </c:pt>
                      <c:pt idx="6">
                        <c:v>5</c:v>
                      </c:pt>
                      <c:pt idx="7">
                        <c:v>7</c:v>
                      </c:pt>
                      <c:pt idx="8">
                        <c:v>11</c:v>
                      </c:pt>
                      <c:pt idx="9">
                        <c:v>12</c:v>
                      </c:pt>
                      <c:pt idx="10">
                        <c:v>9</c:v>
                      </c:pt>
                      <c:pt idx="11">
                        <c:v>10</c:v>
                      </c:pt>
                      <c:pt idx="12">
                        <c:v>12</c:v>
                      </c:pt>
                      <c:pt idx="13">
                        <c:v>13</c:v>
                      </c:pt>
                      <c:pt idx="14">
                        <c:v>18</c:v>
                      </c:pt>
                      <c:pt idx="15">
                        <c:v>19</c:v>
                      </c:pt>
                      <c:pt idx="16">
                        <c:v>32</c:v>
                      </c:pt>
                      <c:pt idx="17">
                        <c:v>40</c:v>
                      </c:pt>
                      <c:pt idx="18">
                        <c:v>54</c:v>
                      </c:pt>
                      <c:pt idx="19">
                        <c:v>64</c:v>
                      </c:pt>
                      <c:pt idx="20">
                        <c:v>67</c:v>
                      </c:pt>
                    </c:numCache>
                  </c:numRef>
                </c: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2-14B2-499C-979B-29D808C0BB03}"/>
                  </c:ext>
                </c:extLst>
              </c15:ser>
            </c15:filteredLineSeries>
          </c:ext>
        </c:extLst>
      </c:lineChart>
      <c:dateAx>
        <c:axId val="478406768"/>
        <c:scaling>
          <c:orientation val="minMax"/>
          <c:max val="43926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17264"/>
        <c:crosses val="autoZero"/>
        <c:auto val="1"/>
        <c:lblOffset val="100"/>
        <c:baseTimeUnit val="days"/>
      </c:dateAx>
      <c:valAx>
        <c:axId val="47841726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78406768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 w="0" cap="flat">
          <a:noFill/>
        </a:ln>
        <a:effectLst/>
      </c:spPr>
    </c:plotArea>
    <c:legend>
      <c:legendPos val="b"/>
      <c:layout>
        <c:manualLayout>
          <c:xMode val="edge"/>
          <c:yMode val="edge"/>
          <c:x val="0.31720914878266537"/>
          <c:y val="0.93542922890272495"/>
          <c:w val="0.36558161877595929"/>
          <c:h val="6.457077109727500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  <c:userShapes r:id="rId5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e-I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122101225700491E-2"/>
          <c:y val="1.6976327782398219E-2"/>
          <c:w val="0.95965424859085269"/>
          <c:h val="0.78450093278034416"/>
        </c:manualLayout>
      </c:layout>
      <c:lineChart>
        <c:grouping val="standard"/>
        <c:varyColors val="0"/>
        <c:ser>
          <c:idx val="0"/>
          <c:order val="0"/>
          <c:tx>
            <c:strRef>
              <c:f>גיליון1!$A$2</c:f>
              <c:strCache>
                <c:ptCount val="1"/>
                <c:pt idx="0">
                  <c:v>מונשמים</c:v>
                </c:pt>
              </c:strCache>
            </c:strRef>
          </c:tx>
          <c:spPr>
            <a:ln w="50800" cap="rnd" cmpd="sng" algn="ctr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גיליון1!$B$1:$AF$1</c:f>
              <c:numCache>
                <c:formatCode>m/d/yyyy</c:formatCode>
                <c:ptCount val="31"/>
                <c:pt idx="0">
                  <c:v>43926</c:v>
                </c:pt>
                <c:pt idx="1">
                  <c:v>43925</c:v>
                </c:pt>
                <c:pt idx="2">
                  <c:v>43924</c:v>
                </c:pt>
                <c:pt idx="3">
                  <c:v>43923</c:v>
                </c:pt>
                <c:pt idx="4">
                  <c:v>43922</c:v>
                </c:pt>
                <c:pt idx="5">
                  <c:v>43921</c:v>
                </c:pt>
                <c:pt idx="6">
                  <c:v>43920</c:v>
                </c:pt>
                <c:pt idx="7">
                  <c:v>43919</c:v>
                </c:pt>
                <c:pt idx="8">
                  <c:v>43918</c:v>
                </c:pt>
                <c:pt idx="9">
                  <c:v>43917</c:v>
                </c:pt>
                <c:pt idx="10">
                  <c:v>43916</c:v>
                </c:pt>
                <c:pt idx="11">
                  <c:v>43915</c:v>
                </c:pt>
                <c:pt idx="12">
                  <c:v>43914</c:v>
                </c:pt>
                <c:pt idx="13">
                  <c:v>43913</c:v>
                </c:pt>
                <c:pt idx="14">
                  <c:v>43912</c:v>
                </c:pt>
                <c:pt idx="15">
                  <c:v>43911</c:v>
                </c:pt>
                <c:pt idx="16">
                  <c:v>43910</c:v>
                </c:pt>
                <c:pt idx="17">
                  <c:v>43909</c:v>
                </c:pt>
                <c:pt idx="18">
                  <c:v>43908</c:v>
                </c:pt>
                <c:pt idx="19">
                  <c:v>43907</c:v>
                </c:pt>
                <c:pt idx="20">
                  <c:v>43906</c:v>
                </c:pt>
                <c:pt idx="21">
                  <c:v>43905</c:v>
                </c:pt>
                <c:pt idx="22">
                  <c:v>43904</c:v>
                </c:pt>
                <c:pt idx="23">
                  <c:v>43903</c:v>
                </c:pt>
                <c:pt idx="24">
                  <c:v>43902</c:v>
                </c:pt>
                <c:pt idx="25">
                  <c:v>43901</c:v>
                </c:pt>
                <c:pt idx="26">
                  <c:v>43900</c:v>
                </c:pt>
                <c:pt idx="27">
                  <c:v>43899</c:v>
                </c:pt>
                <c:pt idx="28">
                  <c:v>43898</c:v>
                </c:pt>
                <c:pt idx="29">
                  <c:v>43897</c:v>
                </c:pt>
                <c:pt idx="30">
                  <c:v>43896</c:v>
                </c:pt>
              </c:numCache>
            </c:numRef>
          </c:cat>
          <c:val>
            <c:numRef>
              <c:f>גיליון1!$B$2:$AF$2</c:f>
              <c:numCache>
                <c:formatCode>General</c:formatCode>
                <c:ptCount val="31"/>
                <c:pt idx="0">
                  <c:v>106</c:v>
                </c:pt>
                <c:pt idx="1">
                  <c:v>108</c:v>
                </c:pt>
                <c:pt idx="2">
                  <c:v>96</c:v>
                </c:pt>
                <c:pt idx="3">
                  <c:v>87</c:v>
                </c:pt>
                <c:pt idx="4">
                  <c:v>81</c:v>
                </c:pt>
                <c:pt idx="5">
                  <c:v>76</c:v>
                </c:pt>
                <c:pt idx="6">
                  <c:v>66</c:v>
                </c:pt>
                <c:pt idx="7">
                  <c:v>59</c:v>
                </c:pt>
                <c:pt idx="8">
                  <c:v>43</c:v>
                </c:pt>
                <c:pt idx="9">
                  <c:v>38</c:v>
                </c:pt>
                <c:pt idx="10">
                  <c:v>37</c:v>
                </c:pt>
                <c:pt idx="11">
                  <c:v>34</c:v>
                </c:pt>
                <c:pt idx="12">
                  <c:v>31</c:v>
                </c:pt>
                <c:pt idx="13">
                  <c:v>29</c:v>
                </c:pt>
                <c:pt idx="14">
                  <c:v>15</c:v>
                </c:pt>
                <c:pt idx="15">
                  <c:v>15</c:v>
                </c:pt>
                <c:pt idx="16">
                  <c:v>12</c:v>
                </c:pt>
                <c:pt idx="17">
                  <c:v>6</c:v>
                </c:pt>
                <c:pt idx="18">
                  <c:v>5</c:v>
                </c:pt>
                <c:pt idx="19">
                  <c:v>5</c:v>
                </c:pt>
                <c:pt idx="20">
                  <c:v>4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886-40E8-9FF7-C5EBA659E9F7}"/>
            </c:ext>
          </c:extLst>
        </c:ser>
        <c:ser>
          <c:idx val="1"/>
          <c:order val="1"/>
          <c:tx>
            <c:strRef>
              <c:f>גיליון1!$A$3</c:f>
              <c:strCache>
                <c:ptCount val="1"/>
                <c:pt idx="0">
                  <c:v>נפטרים</c:v>
                </c:pt>
              </c:strCache>
            </c:strRef>
          </c:tx>
          <c:spPr>
            <a:ln w="50800" cap="rnd" cmpd="sng" algn="ctr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886-40E8-9FF7-C5EBA659E9F7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886-40E8-9FF7-C5EBA659E9F7}"/>
                </c:ext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886-40E8-9FF7-C5EBA659E9F7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886-40E8-9FF7-C5EBA659E9F7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86-40E8-9FF7-C5EBA659E9F7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886-40E8-9FF7-C5EBA659E9F7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886-40E8-9FF7-C5EBA659E9F7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886-40E8-9FF7-C5EBA659E9F7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886-40E8-9FF7-C5EBA659E9F7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886-40E8-9FF7-C5EBA659E9F7}"/>
                </c:ext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886-40E8-9FF7-C5EBA659E9F7}"/>
                </c:ext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A886-40E8-9FF7-C5EBA659E9F7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886-40E8-9FF7-C5EBA659E9F7}"/>
                </c:ext>
              </c:extLst>
            </c:dLbl>
            <c:dLbl>
              <c:idx val="1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A886-40E8-9FF7-C5EBA659E9F7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886-40E8-9FF7-C5EBA659E9F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e-I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גיליון1!$B$1:$AF$1</c:f>
              <c:numCache>
                <c:formatCode>m/d/yyyy</c:formatCode>
                <c:ptCount val="31"/>
                <c:pt idx="0">
                  <c:v>43926</c:v>
                </c:pt>
                <c:pt idx="1">
                  <c:v>43925</c:v>
                </c:pt>
                <c:pt idx="2">
                  <c:v>43924</c:v>
                </c:pt>
                <c:pt idx="3">
                  <c:v>43923</c:v>
                </c:pt>
                <c:pt idx="4">
                  <c:v>43922</c:v>
                </c:pt>
                <c:pt idx="5">
                  <c:v>43921</c:v>
                </c:pt>
                <c:pt idx="6">
                  <c:v>43920</c:v>
                </c:pt>
                <c:pt idx="7">
                  <c:v>43919</c:v>
                </c:pt>
                <c:pt idx="8">
                  <c:v>43918</c:v>
                </c:pt>
                <c:pt idx="9">
                  <c:v>43917</c:v>
                </c:pt>
                <c:pt idx="10">
                  <c:v>43916</c:v>
                </c:pt>
                <c:pt idx="11">
                  <c:v>43915</c:v>
                </c:pt>
                <c:pt idx="12">
                  <c:v>43914</c:v>
                </c:pt>
                <c:pt idx="13">
                  <c:v>43913</c:v>
                </c:pt>
                <c:pt idx="14">
                  <c:v>43912</c:v>
                </c:pt>
                <c:pt idx="15">
                  <c:v>43911</c:v>
                </c:pt>
                <c:pt idx="16">
                  <c:v>43910</c:v>
                </c:pt>
                <c:pt idx="17">
                  <c:v>43909</c:v>
                </c:pt>
                <c:pt idx="18">
                  <c:v>43908</c:v>
                </c:pt>
                <c:pt idx="19">
                  <c:v>43907</c:v>
                </c:pt>
                <c:pt idx="20">
                  <c:v>43906</c:v>
                </c:pt>
                <c:pt idx="21">
                  <c:v>43905</c:v>
                </c:pt>
                <c:pt idx="22">
                  <c:v>43904</c:v>
                </c:pt>
                <c:pt idx="23">
                  <c:v>43903</c:v>
                </c:pt>
                <c:pt idx="24">
                  <c:v>43902</c:v>
                </c:pt>
                <c:pt idx="25">
                  <c:v>43901</c:v>
                </c:pt>
                <c:pt idx="26">
                  <c:v>43900</c:v>
                </c:pt>
                <c:pt idx="27">
                  <c:v>43899</c:v>
                </c:pt>
                <c:pt idx="28">
                  <c:v>43898</c:v>
                </c:pt>
                <c:pt idx="29">
                  <c:v>43897</c:v>
                </c:pt>
                <c:pt idx="30">
                  <c:v>43896</c:v>
                </c:pt>
              </c:numCache>
            </c:numRef>
          </c:cat>
          <c:val>
            <c:numRef>
              <c:f>גיליון1!$B$3:$AF$3</c:f>
              <c:numCache>
                <c:formatCode>General</c:formatCode>
                <c:ptCount val="31"/>
                <c:pt idx="0">
                  <c:v>49</c:v>
                </c:pt>
                <c:pt idx="1">
                  <c:v>43</c:v>
                </c:pt>
                <c:pt idx="2">
                  <c:v>39</c:v>
                </c:pt>
                <c:pt idx="3">
                  <c:v>34</c:v>
                </c:pt>
                <c:pt idx="4">
                  <c:v>26</c:v>
                </c:pt>
                <c:pt idx="5">
                  <c:v>20</c:v>
                </c:pt>
                <c:pt idx="6">
                  <c:v>16</c:v>
                </c:pt>
                <c:pt idx="7">
                  <c:v>15</c:v>
                </c:pt>
                <c:pt idx="8">
                  <c:v>12</c:v>
                </c:pt>
                <c:pt idx="9">
                  <c:v>12</c:v>
                </c:pt>
                <c:pt idx="10">
                  <c:v>8</c:v>
                </c:pt>
                <c:pt idx="11">
                  <c:v>5</c:v>
                </c:pt>
                <c:pt idx="12">
                  <c:v>3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0-A886-40E8-9FF7-C5EBA659E9F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45513272"/>
        <c:axId val="572736184"/>
      </c:lineChart>
      <c:dateAx>
        <c:axId val="445513272"/>
        <c:scaling>
          <c:orientation val="minMax"/>
        </c:scaling>
        <c:delete val="0"/>
        <c:axPos val="b"/>
        <c:numFmt formatCode="m/d/yy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572736184"/>
        <c:crosses val="autoZero"/>
        <c:auto val="1"/>
        <c:lblOffset val="100"/>
        <c:baseTimeUnit val="days"/>
      </c:dateAx>
      <c:valAx>
        <c:axId val="57273618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e-IL"/>
          </a:p>
        </c:txPr>
        <c:crossAx val="445513272"/>
        <c:crosses val="autoZero"/>
        <c:crossBetween val="between"/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e-IL"/>
        </a:p>
      </c:txPr>
    </c:legend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he-I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 spc="20" baseline="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0.17316</cdr:x>
      <cdr:y>0</cdr:y>
    </cdr:from>
    <cdr:to>
      <cdr:x>0.66206</cdr:x>
      <cdr:y>0.11686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90464" y="0"/>
          <a:ext cx="5902424" cy="6746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endParaRPr lang="he-IL" sz="1100" dirty="0"/>
        </a:p>
      </cdr:txBody>
    </cdr:sp>
  </cdr:relSizeAnchor>
  <cdr:relSizeAnchor xmlns:cdr="http://schemas.openxmlformats.org/drawingml/2006/chartDrawing">
    <cdr:from>
      <cdr:x>0.13122</cdr:x>
      <cdr:y>0.02955</cdr:y>
    </cdr:from>
    <cdr:to>
      <cdr:x>0.91258</cdr:x>
      <cdr:y>0.1418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84176" y="170637"/>
          <a:ext cx="9433048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1"/>
        <a:lstStyle xmlns:a="http://schemas.openxmlformats.org/drawingml/2006/main"/>
        <a:p xmlns:a="http://schemas.openxmlformats.org/drawingml/2006/main">
          <a:pPr algn="ctr"/>
          <a:r>
            <a:rPr lang="he-IL" sz="2000" b="1" dirty="0"/>
            <a:t>20 חולים קשה נוספו במצטבר מ 04.04.2020 בשעה 20:00 ל 05.04.2020 בשעה 20:00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7680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6" y="1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B1A2FA9-7224-4E58-B172-E62D5C3C2452}" type="datetimeFigureOut">
              <a:rPr lang="he-IL" smtClean="0"/>
              <a:t>י"א/ניסן/תש"ף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57680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6" y="9441972"/>
            <a:ext cx="2951109" cy="498953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1658B5A2-C09F-43AC-B2CA-9B6295FC50D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24550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58313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6" y="0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/>
          <a:lstStyle>
            <a:lvl1pPr algn="l">
              <a:defRPr sz="1200"/>
            </a:lvl1pPr>
          </a:lstStyle>
          <a:p>
            <a:fld id="{F314B70D-F3C1-48CA-889A-26C7AE2C6D3B}" type="datetimeFigureOut">
              <a:rPr lang="he-IL" smtClean="0"/>
              <a:t>י"א/ניסן/תש"ף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27812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0879" y="4721940"/>
            <a:ext cx="5447030" cy="4473416"/>
          </a:xfrm>
          <a:prstGeom prst="rect">
            <a:avLst/>
          </a:prstGeom>
        </p:spPr>
        <p:txBody>
          <a:bodyPr vert="horz" lIns="93177" tIns="46589" rIns="93177" bIns="46589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58313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6" y="9442154"/>
            <a:ext cx="2950475" cy="497046"/>
          </a:xfrm>
          <a:prstGeom prst="rect">
            <a:avLst/>
          </a:prstGeom>
        </p:spPr>
        <p:txBody>
          <a:bodyPr vert="horz" lIns="93177" tIns="46589" rIns="93177" bIns="46589" rtlCol="1" anchor="b"/>
          <a:lstStyle>
            <a:lvl1pPr algn="l">
              <a:defRPr sz="1200"/>
            </a:lvl1pPr>
          </a:lstStyle>
          <a:p>
            <a:fld id="{9123153C-810E-4191-982E-4C5E96539B22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3825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מציין מיקום של תמונת שקופית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96875" y="696913"/>
            <a:ext cx="6205538" cy="349091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9859" name="מציין מיקום של הערות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e-IL" altLang="he-IL"/>
              <a:t>הערות כלליות :</a:t>
            </a:r>
          </a:p>
          <a:p>
            <a:r>
              <a:rPr lang="he-IL" altLang="he-IL"/>
              <a:t>1.שקפים של תפקדים בחרום יהיו חשובים אולי להערכת מצב ראשונה או להצגות , כדי להסתיר אותם בזמון הערכת המצב כדי שלא יגזלו לך זמן.</a:t>
            </a:r>
          </a:p>
          <a:p>
            <a:r>
              <a:rPr lang="he-IL" altLang="he-IL"/>
              <a:t>2. לדעתי חסר תמ"צ מד"א </a:t>
            </a:r>
          </a:p>
          <a:p>
            <a:r>
              <a:rPr lang="he-IL" altLang="he-IL"/>
              <a:t> </a:t>
            </a:r>
          </a:p>
        </p:txBody>
      </p:sp>
      <p:sp>
        <p:nvSpPr>
          <p:cNvPr id="249860" name="מציין מיקום של תאריך 4"/>
          <p:cNvSpPr>
            <a:spLocks noGrp="1"/>
          </p:cNvSpPr>
          <p:nvPr>
            <p:ph type="dt" sz="quarter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09" indent="-285734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293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111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287" indent="-228587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46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63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8811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5985" indent="-228587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fld id="{B805B3C8-8D87-4E8D-8B77-B243E65C69E9}" type="datetime8">
              <a:rPr lang="he-IL" altLang="he-IL">
                <a:solidFill>
                  <a:srgbClr val="000000"/>
                </a:solidFill>
              </a:rPr>
              <a:pPr/>
              <a:t>05 אפריל 20</a:t>
            </a:fld>
            <a:endParaRPr lang="he-IL" altLang="he-I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43966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B92DD44-41DA-495A-921F-9302554CB8BD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2D188EA-69AE-406B-96BF-0AE5323C0EB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716936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BDB4132-1910-4333-B1EA-2D47D6EAAD4C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489ACF9-9987-49F5-865B-AC892A759CE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50406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FCA9CAE1-8AD7-491F-A9A7-8CEF6DFB08C6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1839A9A-C648-4FCA-A10F-E5F32387398F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2809688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74649-B6CA-4E47-B940-6DDC2A623726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EB8758-E57E-4CF6-B9B0-4D361C6FAC81}" type="slidenum">
              <a:rPr lang="he-IL" altLang="he-IL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004783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FFFE714-7317-4547-B8FF-23EF37F31A59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14101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AD8CF75-135A-407C-961D-68D05EBDEC19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98C72D7-7593-4834-A078-C874516D141D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417039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08754A6-56BA-4143-8DC0-CEA6FC1E4368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81D63B3-8B89-4F7F-95D0-CAB4D64917FA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910150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EB5A4B3-88AF-4CE4-BD5E-B66437A3320B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454EB085-D3D8-4CD0-BD53-8BB668C20899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0627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90903EA4-384D-4A5B-899C-9AB3955B082A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9C2AA2-7AA1-46CA-AFF1-B8D6F9509254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467610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1D80D632-FC4E-4085-B4BD-1453A486EE6C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B901A985-9387-43C1-B1EA-584C4FCCBEC8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915240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6B274D8-AD2F-474E-A36A-AE1288D7E2DA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2833342-C2C3-4C54-8147-5F6287136130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17745109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1EBDA0A-3190-4EF5-BC1A-A576A23160FA}" type="datetime9">
              <a:rPr lang="he-IL" smtClean="0"/>
              <a:t>5 אפריל, 2020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he-IL"/>
              <a:t>כותרת </a:t>
            </a: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E8C3DF53-0980-4CA2-BC95-D2EA2D334926}" type="slidenum">
              <a:rPr lang="he-IL" altLang="he-IL" smtClean="0"/>
              <a:pPr>
                <a:defRPr/>
              </a:pPr>
              <a:t>‹#›</a:t>
            </a:fld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3322532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6" Type="http://schemas.openxmlformats.org/officeDocument/2006/relationships/image" Target="../media/image3.png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5" Type="http://schemas.openxmlformats.org/officeDocument/2006/relationships/image" Target="../media/image2.png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1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תמונה 6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 flipV="1">
            <a:off x="-8163" y="-2748"/>
            <a:ext cx="12200163" cy="71865"/>
          </a:xfrm>
          <a:prstGeom prst="rect">
            <a:avLst/>
          </a:prstGeom>
        </p:spPr>
      </p:pic>
      <p:pic>
        <p:nvPicPr>
          <p:cNvPr id="8" name="תמונה 7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901661" y="219239"/>
            <a:ext cx="1160423" cy="617473"/>
          </a:xfrm>
          <a:prstGeom prst="rect">
            <a:avLst/>
          </a:prstGeom>
        </p:spPr>
      </p:pic>
      <p:pic>
        <p:nvPicPr>
          <p:cNvPr id="10" name="תמונה 9"/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329374" y="373686"/>
            <a:ext cx="406846" cy="385593"/>
          </a:xfrm>
          <a:prstGeom prst="rect">
            <a:avLst/>
          </a:prstGeom>
        </p:spPr>
      </p:pic>
      <p:sp>
        <p:nvSpPr>
          <p:cNvPr id="11" name="מלבן 10"/>
          <p:cNvSpPr/>
          <p:nvPr userDrawn="1"/>
        </p:nvSpPr>
        <p:spPr>
          <a:xfrm>
            <a:off x="-8163" y="6597352"/>
            <a:ext cx="12200163" cy="260648"/>
          </a:xfrm>
          <a:prstGeom prst="rect">
            <a:avLst/>
          </a:prstGeom>
          <a:solidFill>
            <a:srgbClr val="0C88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1400" dirty="0"/>
              <a:t>29.3.2020</a:t>
            </a:r>
            <a:r>
              <a:rPr lang="he-IL" sz="1400" baseline="0" dirty="0"/>
              <a:t>    שעה 09:00</a:t>
            </a:r>
            <a:endParaRPr lang="he-IL" sz="1400" dirty="0"/>
          </a:p>
        </p:txBody>
      </p:sp>
    </p:spTree>
    <p:extLst>
      <p:ext uri="{BB962C8B-B14F-4D97-AF65-F5344CB8AC3E}">
        <p14:creationId xmlns:p14="http://schemas.microsoft.com/office/powerpoint/2010/main" val="581024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hf sldNum="0"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82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 /><Relationship Id="rId1" Type="http://schemas.openxmlformats.org/officeDocument/2006/relationships/slideLayout" Target="../slideLayouts/slideLayout8.xml" 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495600" y="3013502"/>
            <a:ext cx="7200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4800" b="1" dirty="0">
                <a:solidFill>
                  <a:srgbClr val="0C88BA"/>
                </a:solidFill>
              </a:rPr>
              <a:t>מנהל מכלול אשפוז</a:t>
            </a:r>
          </a:p>
        </p:txBody>
      </p:sp>
    </p:spTree>
    <p:extLst>
      <p:ext uri="{BB962C8B-B14F-4D97-AF65-F5344CB8AC3E}">
        <p14:creationId xmlns:p14="http://schemas.microsoft.com/office/powerpoint/2010/main" val="282917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מציין מיקום תוכן 2"/>
          <p:cNvSpPr txBox="1">
            <a:spLocks/>
          </p:cNvSpPr>
          <p:nvPr/>
        </p:nvSpPr>
        <p:spPr bwMode="auto">
          <a:xfrm>
            <a:off x="1560063" y="484162"/>
            <a:ext cx="10607321" cy="4824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1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he-IL" sz="2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כותרת 1"/>
          <p:cNvSpPr txBox="1">
            <a:spLocks/>
          </p:cNvSpPr>
          <p:nvPr/>
        </p:nvSpPr>
        <p:spPr bwMode="auto">
          <a:xfrm>
            <a:off x="1055440" y="-164724"/>
            <a:ext cx="9363473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מעודכן ליום 05/04/2020 בשעה 20:30</a:t>
            </a:r>
            <a:endParaRPr lang="he-IL" sz="20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6" name="טבלה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952619"/>
              </p:ext>
            </p:extLst>
          </p:nvPr>
        </p:nvGraphicFramePr>
        <p:xfrm>
          <a:off x="514241" y="848348"/>
          <a:ext cx="11329682" cy="374904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1585519">
                  <a:extLst>
                    <a:ext uri="{9D8B030D-6E8A-4147-A177-3AD203B41FA5}">
                      <a16:colId xmlns:a16="http://schemas.microsoft.com/office/drawing/2014/main" val="3056437697"/>
                    </a:ext>
                  </a:extLst>
                </a:gridCol>
                <a:gridCol w="1719378">
                  <a:extLst>
                    <a:ext uri="{9D8B030D-6E8A-4147-A177-3AD203B41FA5}">
                      <a16:colId xmlns:a16="http://schemas.microsoft.com/office/drawing/2014/main" val="33768508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41574951"/>
                    </a:ext>
                  </a:extLst>
                </a:gridCol>
                <a:gridCol w="1919617">
                  <a:extLst>
                    <a:ext uri="{9D8B030D-6E8A-4147-A177-3AD203B41FA5}">
                      <a16:colId xmlns:a16="http://schemas.microsoft.com/office/drawing/2014/main" val="2395284790"/>
                    </a:ext>
                  </a:extLst>
                </a:gridCol>
                <a:gridCol w="1919616">
                  <a:extLst>
                    <a:ext uri="{9D8B030D-6E8A-4147-A177-3AD203B41FA5}">
                      <a16:colId xmlns:a16="http://schemas.microsoft.com/office/drawing/2014/main" val="2813580288"/>
                    </a:ext>
                  </a:extLst>
                </a:gridCol>
                <a:gridCol w="2265936">
                  <a:extLst>
                    <a:ext uri="{9D8B030D-6E8A-4147-A177-3AD203B41FA5}">
                      <a16:colId xmlns:a16="http://schemas.microsoft.com/office/drawing/2014/main" val="2909309514"/>
                    </a:ext>
                  </a:extLst>
                </a:gridCol>
              </a:tblGrid>
              <a:tr h="776580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342900" marR="0" lvl="0" indent="-342900" algn="ctr" defTabSz="914400" rtl="1" eaLnBrk="0" fontAlgn="base" latinLnBrk="0" hangingPunct="0">
                        <a:lnSpc>
                          <a:spcPct val="15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he-IL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סה"כ 8,430 נמצאו מאומתים</a:t>
                      </a:r>
                      <a:endParaRPr lang="he-IL" sz="32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574685"/>
                  </a:ext>
                </a:extLst>
              </a:tr>
              <a:tr h="488958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gridSpan="3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נפטר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202779"/>
                  </a:ext>
                </a:extLst>
              </a:tr>
              <a:tr h="604007"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7,515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182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קשה</a:t>
                      </a:r>
                      <a:r>
                        <a:rPr lang="he-IL" sz="2400" b="1" baseline="0" dirty="0"/>
                        <a:t> כעת</a:t>
                      </a:r>
                      <a:endParaRPr lang="he-IL" sz="2400" b="1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400" b="1" dirty="0"/>
                        <a:t>מונשמים כעת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קשה מצטבר מתחילת המגיפה 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40000"/>
                        <a:lumOff val="60000"/>
                      </a:srgbClr>
                    </a:solidFill>
                  </a:tcPr>
                </a:tc>
                <a:tc row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49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3946636"/>
                  </a:ext>
                </a:extLst>
              </a:tr>
              <a:tr h="546482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139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106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3200" b="1" dirty="0"/>
                        <a:t>211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5387403"/>
                  </a:ext>
                </a:extLst>
              </a:tr>
              <a:tr h="805342">
                <a:tc gridSpan="2">
                  <a:txBody>
                    <a:bodyPr/>
                    <a:lstStyle/>
                    <a:p>
                      <a:pPr algn="ctr" rtl="1"/>
                      <a:r>
                        <a:rPr lang="he-IL" sz="2400" b="1" dirty="0">
                          <a:solidFill>
                            <a:schemeClr val="tx1"/>
                          </a:solidFill>
                        </a:rPr>
                        <a:t>עליה באחוזים </a:t>
                      </a:r>
                    </a:p>
                    <a:p>
                      <a:pPr algn="ctr" rtl="1"/>
                      <a:r>
                        <a:rPr lang="he-IL" sz="2400" b="1" baseline="0" dirty="0">
                          <a:solidFill>
                            <a:schemeClr val="tx1"/>
                          </a:solidFill>
                        </a:rPr>
                        <a:t>ב 24 שעות </a:t>
                      </a:r>
                    </a:p>
                    <a:p>
                      <a:pPr algn="ctr" rtl="1"/>
                      <a:endParaRPr lang="he-IL" sz="2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10.3%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1.85% -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10.5%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/>
                        <a:t>14.0%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8310641"/>
                  </a:ext>
                </a:extLst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402274"/>
              </p:ext>
            </p:extLst>
          </p:nvPr>
        </p:nvGraphicFramePr>
        <p:xfrm>
          <a:off x="514240" y="4267240"/>
          <a:ext cx="11329683" cy="2590760"/>
        </p:xfrm>
        <a:graphic>
          <a:graphicData uri="http://schemas.openxmlformats.org/drawingml/2006/table">
            <a:tbl>
              <a:tblPr rtl="1" firstRow="1" bandRow="1">
                <a:gradFill rotWithShape="1">
                  <a:gsLst>
                    <a:gs pos="0">
                      <a:srgbClr val="4F81BD">
                        <a:tint val="50000"/>
                        <a:satMod val="300000"/>
                      </a:srgbClr>
                    </a:gs>
                    <a:gs pos="35000">
                      <a:srgbClr val="4F81BD">
                        <a:tint val="37000"/>
                        <a:satMod val="300000"/>
                      </a:srgbClr>
                    </a:gs>
                    <a:gs pos="100000">
                      <a:srgbClr val="4F81BD">
                        <a:tint val="15000"/>
                        <a:satMod val="350000"/>
                      </a:srgbClr>
                    </a:gs>
                  </a:gsLst>
                  <a:lin ang="16200000" scaled="1"/>
                </a:gradFill>
                <a:effectLst>
                  <a:outerShdw blurRad="40000" dist="20000" dir="5400000" rotWithShape="0">
                    <a:srgbClr val="000000">
                      <a:alpha val="38000"/>
                    </a:srgbClr>
                  </a:outerShdw>
                </a:effectLst>
              </a:tblPr>
              <a:tblGrid>
                <a:gridCol w="944142">
                  <a:extLst>
                    <a:ext uri="{9D8B030D-6E8A-4147-A177-3AD203B41FA5}">
                      <a16:colId xmlns:a16="http://schemas.microsoft.com/office/drawing/2014/main" val="1363580286"/>
                    </a:ext>
                  </a:extLst>
                </a:gridCol>
                <a:gridCol w="944142">
                  <a:extLst>
                    <a:ext uri="{9D8B030D-6E8A-4147-A177-3AD203B41FA5}">
                      <a16:colId xmlns:a16="http://schemas.microsoft.com/office/drawing/2014/main" val="2906743018"/>
                    </a:ext>
                  </a:extLst>
                </a:gridCol>
                <a:gridCol w="1888280">
                  <a:extLst>
                    <a:ext uri="{9D8B030D-6E8A-4147-A177-3AD203B41FA5}">
                      <a16:colId xmlns:a16="http://schemas.microsoft.com/office/drawing/2014/main" val="406929730"/>
                    </a:ext>
                  </a:extLst>
                </a:gridCol>
                <a:gridCol w="1979865">
                  <a:extLst>
                    <a:ext uri="{9D8B030D-6E8A-4147-A177-3AD203B41FA5}">
                      <a16:colId xmlns:a16="http://schemas.microsoft.com/office/drawing/2014/main" val="1332911930"/>
                    </a:ext>
                  </a:extLst>
                </a:gridCol>
                <a:gridCol w="2982644">
                  <a:extLst>
                    <a:ext uri="{9D8B030D-6E8A-4147-A177-3AD203B41FA5}">
                      <a16:colId xmlns:a16="http://schemas.microsoft.com/office/drawing/2014/main" val="2802809384"/>
                    </a:ext>
                  </a:extLst>
                </a:gridCol>
                <a:gridCol w="2590610">
                  <a:extLst>
                    <a:ext uri="{9D8B030D-6E8A-4147-A177-3AD203B41FA5}">
                      <a16:colId xmlns:a16="http://schemas.microsoft.com/office/drawing/2014/main" val="4279746111"/>
                    </a:ext>
                  </a:extLst>
                </a:gridCol>
              </a:tblGrid>
              <a:tr h="353059">
                <a:tc gridSpan="6"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dirty="0">
                          <a:solidFill>
                            <a:schemeClr val="tx1"/>
                          </a:solidFill>
                        </a:rPr>
                        <a:t>תמונת מצב 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25400" cap="flat" cmpd="sng" algn="ctr">
                      <a:solidFill>
                        <a:sysClr val="window" lastClr="FFFFFF"/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0227485"/>
                  </a:ext>
                </a:extLst>
              </a:tr>
              <a:tr h="342885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בתי חולים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בית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טיפול במלון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להחלטה קהילה\אשפוז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החלימו ושוחררו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25400" cap="flat" cmpd="sng" algn="ctr">
                      <a:solidFill>
                        <a:sysClr val="window" lastClr="FFFFFF"/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5668858"/>
                  </a:ext>
                </a:extLst>
              </a:tr>
              <a:tr h="542901">
                <a:tc gridSpan="2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763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 rtl="1"/>
                      <a:endParaRPr lang="he-IL" sz="3200" b="1" dirty="0"/>
                    </a:p>
                  </a:txBody>
                  <a:tcPr/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5,234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744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1,094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800" b="1" dirty="0"/>
                        <a:t>546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163152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קל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7424330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1800" b="1" dirty="0"/>
                        <a:t>בינוני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630363"/>
                  </a:ext>
                </a:extLst>
              </a:tr>
              <a:tr h="37145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/>
                      <a:r>
                        <a:rPr lang="he-IL" sz="2000" b="1" dirty="0"/>
                        <a:t>קשה</a:t>
                      </a:r>
                    </a:p>
                  </a:txBody>
                  <a:tcPr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R>
                    <a:lnT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T>
                    <a:lnB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alpha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3888273"/>
                  </a:ext>
                </a:extLst>
              </a:tr>
            </a:tbl>
          </a:graphicData>
        </a:graphic>
      </p:graphicFrame>
      <p:sp>
        <p:nvSpPr>
          <p:cNvPr id="8" name="מלבן 7"/>
          <p:cNvSpPr/>
          <p:nvPr/>
        </p:nvSpPr>
        <p:spPr>
          <a:xfrm>
            <a:off x="9476102" y="142404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88049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EB8758-E57E-4CF6-B9B0-4D361C6FAC81}" type="slidenum">
              <a:rPr lang="he-IL" altLang="he-IL" smtClean="0"/>
              <a:pPr>
                <a:defRPr/>
              </a:pPr>
              <a:t>3</a:t>
            </a:fld>
            <a:endParaRPr lang="he-IL" altLang="he-IL" dirty="0"/>
          </a:p>
        </p:txBody>
      </p:sp>
      <p:sp>
        <p:nvSpPr>
          <p:cNvPr id="3" name="מלבן 2"/>
          <p:cNvSpPr/>
          <p:nvPr/>
        </p:nvSpPr>
        <p:spPr>
          <a:xfrm>
            <a:off x="2934964" y="0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3200" b="1" kern="0" dirty="0">
                <a:solidFill>
                  <a:srgbClr val="002060"/>
                </a:solidFill>
                <a:latin typeface="Calibri" pitchFamily="34" charset="0"/>
              </a:rPr>
              <a:t>תמונת מצב – קשים</a:t>
            </a:r>
            <a:br>
              <a:rPr lang="he-IL" sz="5400" b="1" kern="0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sz="2400" b="1" kern="0" dirty="0">
                <a:solidFill>
                  <a:srgbClr val="002060"/>
                </a:solidFill>
                <a:latin typeface="Calibri" pitchFamily="34" charset="0"/>
              </a:rPr>
              <a:t>מעודכן ליום 05/04/2020 בשעה 20:30</a:t>
            </a:r>
            <a:endParaRPr lang="he-IL" dirty="0"/>
          </a:p>
        </p:txBody>
      </p:sp>
      <p:sp>
        <p:nvSpPr>
          <p:cNvPr id="6" name="מלבן 5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14" name="תרשים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6773394"/>
              </p:ext>
            </p:extLst>
          </p:nvPr>
        </p:nvGraphicFramePr>
        <p:xfrm>
          <a:off x="119336" y="954107"/>
          <a:ext cx="12072664" cy="57736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59845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7"/>
            <a:ext cx="10972800" cy="118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מונשמים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05/04/2020 בשעה 20:30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3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7725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2874775"/>
              </p:ext>
            </p:extLst>
          </p:nvPr>
        </p:nvGraphicFramePr>
        <p:xfrm>
          <a:off x="119336" y="1124745"/>
          <a:ext cx="12072664" cy="5608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7117034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טבלה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67095"/>
              </p:ext>
            </p:extLst>
          </p:nvPr>
        </p:nvGraphicFramePr>
        <p:xfrm>
          <a:off x="407366" y="2780928"/>
          <a:ext cx="11352585" cy="2255520"/>
        </p:xfrm>
        <a:graphic>
          <a:graphicData uri="http://schemas.openxmlformats.org/drawingml/2006/table">
            <a:tbl>
              <a:tblPr rtl="1" firstRow="1" bandRow="1">
                <a:tableStyleId>{69CF1AB2-1976-4502-BF36-3FF5EA218861}</a:tableStyleId>
              </a:tblPr>
              <a:tblGrid>
                <a:gridCol w="2270517">
                  <a:extLst>
                    <a:ext uri="{9D8B030D-6E8A-4147-A177-3AD203B41FA5}">
                      <a16:colId xmlns:a16="http://schemas.microsoft.com/office/drawing/2014/main" val="2256892224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819986298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647504477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2462610060"/>
                    </a:ext>
                  </a:extLst>
                </a:gridCol>
                <a:gridCol w="2270517">
                  <a:extLst>
                    <a:ext uri="{9D8B030D-6E8A-4147-A177-3AD203B41FA5}">
                      <a16:colId xmlns:a16="http://schemas.microsoft.com/office/drawing/2014/main" val="382162561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תאריך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מונשמים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קשים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>
                          <a:solidFill>
                            <a:schemeClr val="bg1"/>
                          </a:solidFill>
                        </a:rPr>
                        <a:t>נפטר מצטבר</a:t>
                      </a: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30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04/04/2020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0%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3.2%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4.7%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16.7%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44308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bg1"/>
                          </a:solidFill>
                        </a:rPr>
                        <a:t>05/04/2020</a:t>
                      </a:r>
                      <a:endParaRPr lang="he-IL" sz="32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10.4%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9.5%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9.52%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49909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he-IL" sz="3000" b="1" dirty="0">
                          <a:solidFill>
                            <a:schemeClr val="bg1"/>
                          </a:solidFill>
                        </a:rPr>
                        <a:t>עלייה</a:t>
                      </a:r>
                      <a:r>
                        <a:rPr lang="he-IL" sz="3000" b="1" baseline="0" dirty="0">
                          <a:solidFill>
                            <a:schemeClr val="bg1"/>
                          </a:solidFill>
                        </a:rPr>
                        <a:t> בשיעור</a:t>
                      </a:r>
                      <a:endParaRPr lang="he-IL" sz="3000" b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10.4%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4.8%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3200" b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7.18%</a:t>
                      </a:r>
                      <a:r>
                        <a:rPr lang="he-IL" sz="3200" b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-</a:t>
                      </a:r>
                      <a:endParaRPr lang="he-IL" sz="3200" b="1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6327003"/>
                  </a:ext>
                </a:extLst>
              </a:tr>
            </a:tbl>
          </a:graphicData>
        </a:graphic>
      </p:graphicFrame>
      <p:sp>
        <p:nvSpPr>
          <p:cNvPr id="5" name="כותרת 1"/>
          <p:cNvSpPr txBox="1">
            <a:spLocks/>
          </p:cNvSpPr>
          <p:nvPr/>
        </p:nvSpPr>
        <p:spPr bwMode="auto">
          <a:xfrm>
            <a:off x="191341" y="764704"/>
            <a:ext cx="11784634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r>
              <a:rPr lang="he-IL" sz="3200" b="1" dirty="0">
                <a:solidFill>
                  <a:srgbClr val="002060"/>
                </a:solidFill>
                <a:latin typeface="Calibri" pitchFamily="34" charset="0"/>
                <a:cs typeface="Arial" pitchFamily="34" charset="0"/>
              </a:rPr>
              <a:t>תמונת מצב – מאושפזים</a:t>
            </a:r>
          </a:p>
          <a:p>
            <a:r>
              <a:rPr lang="he-IL" sz="2400" b="1" dirty="0">
                <a:solidFill>
                  <a:srgbClr val="002060"/>
                </a:solidFill>
                <a:latin typeface="Calibri" pitchFamily="34" charset="0"/>
                <a:cs typeface="+mn-cs"/>
              </a:rPr>
              <a:t>שיעור העלייה ב 24 שעות </a:t>
            </a:r>
            <a:r>
              <a:rPr lang="he-IL" sz="2400" b="1" dirty="0">
                <a:solidFill>
                  <a:srgbClr val="002060"/>
                </a:solidFill>
                <a:latin typeface="Calibri"/>
                <a:cs typeface="+mn-cs"/>
              </a:rPr>
              <a:t>(השוואה בין 08:00 ביום 05.04.2020 ל 08:00 ביום 04.04.2020)</a:t>
            </a:r>
          </a:p>
          <a:p>
            <a:endParaRPr lang="he-IL" sz="2800" b="1" dirty="0">
              <a:solidFill>
                <a:srgbClr val="002060"/>
              </a:solidFill>
              <a:latin typeface="Calibri" pitchFamily="34" charset="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03298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 txBox="1">
            <a:spLocks/>
          </p:cNvSpPr>
          <p:nvPr/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1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2pPr>
            <a:lvl3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3pPr>
            <a:lvl4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4pPr>
            <a:lvl5pPr algn="ctr" rtl="1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5pPr>
            <a:lvl6pPr marL="4572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6pPr>
            <a:lvl7pPr marL="9144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7pPr>
            <a:lvl8pPr marL="13716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8pPr>
            <a:lvl9pPr marL="1828800" algn="ctr" rtl="1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defRPr>
            </a:lvl9pPr>
          </a:lstStyle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he-IL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תמונת מצב – מאושפזים</a:t>
            </a:r>
            <a:br>
              <a:rPr kumimoji="0" lang="he-IL" sz="5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</a:br>
            <a:r>
              <a:rPr kumimoji="0" lang="he-IL" sz="2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itchFamily="34" charset="0"/>
                <a:ea typeface="+mj-ea"/>
                <a:cs typeface="Arial" pitchFamily="34" charset="0"/>
              </a:rPr>
              <a:t>מעודכן ליום 05/04/2020 בשעה 20:30</a:t>
            </a:r>
            <a:br>
              <a:rPr kumimoji="0" lang="he-IL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 panose="020B0604020202020204" pitchFamily="34" charset="0"/>
              </a:rPr>
            </a:br>
            <a:endParaRPr kumimoji="0" lang="he-IL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3" name="מציין מיקום תוכן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2301744"/>
              </p:ext>
            </p:extLst>
          </p:nvPr>
        </p:nvGraphicFramePr>
        <p:xfrm>
          <a:off x="119327" y="1268760"/>
          <a:ext cx="11953346" cy="5452716"/>
        </p:xfrm>
        <a:graphic>
          <a:graphicData uri="http://schemas.openxmlformats.org/drawingml/2006/table">
            <a:tbl>
              <a:tblPr rtl="1" firstRow="1" bandRow="1"/>
              <a:tblGrid>
                <a:gridCol w="351569">
                  <a:extLst>
                    <a:ext uri="{9D8B030D-6E8A-4147-A177-3AD203B41FA5}">
                      <a16:colId xmlns:a16="http://schemas.microsoft.com/office/drawing/2014/main" val="377687725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2712951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86480903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517280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3050840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34047437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70089773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8154273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2097247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07954053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50019934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06354294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80196758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03969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6727706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346374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78480597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84860541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266232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10870242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752652502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184452856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27829087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83739229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66836120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72426264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104341604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9739335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682239131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44295729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4049753560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161072398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3442323665"/>
                    </a:ext>
                  </a:extLst>
                </a:gridCol>
                <a:gridCol w="351569">
                  <a:extLst>
                    <a:ext uri="{9D8B030D-6E8A-4147-A177-3AD203B41FA5}">
                      <a16:colId xmlns:a16="http://schemas.microsoft.com/office/drawing/2014/main" val="2253176159"/>
                    </a:ext>
                  </a:extLst>
                </a:gridCol>
              </a:tblGrid>
              <a:tr h="2597549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rtl="1"/>
                      <a:endParaRPr lang="he-IL" sz="20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איטלקי</a:t>
                      </a:r>
                      <a:r>
                        <a:rPr lang="he-IL" sz="2000" b="1" u="none" strike="noStrike" baseline="0" dirty="0">
                          <a:solidFill>
                            <a:schemeClr val="tx1"/>
                          </a:solidFill>
                          <a:effectLst/>
                        </a:rPr>
                        <a:t> נצרת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אלמקאסד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איכילוב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אנגלי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אסותא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בילינסון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ביקור 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בני ציון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ברזילי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הר הצופים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עין כרם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הלל יפה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הסהר האדום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העמק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השרון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וולפסון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זיו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כרמל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לניאדו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מאיר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מעייני הישועה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נהריה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סורוקה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סנט ג'וזף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פוריה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צרפתי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קפלן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רמב"ם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שיבא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שניידר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שמואל הרופא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b="1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lvl="1" algn="r" rtl="1" fontAlgn="t"/>
                      <a:r>
                        <a:rPr lang="he-IL" sz="20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שערי צדק</a:t>
                      </a:r>
                      <a:endParaRPr lang="he-IL" sz="2000" b="1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 anchor="b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80994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986020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בינוני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311257"/>
                  </a:ext>
                </a:extLst>
              </a:tr>
              <a:tr h="692680">
                <a:tc>
                  <a:txBody>
                    <a:bodyPr/>
                    <a:lstStyle>
                      <a:lvl1pPr marL="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r" defTabSz="914400" rtl="1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vert="vert270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4F81BD"/>
                      </a:solidFill>
                    </a:lnL>
                    <a:lnR w="12700" cmpd="sng">
                      <a:solidFill>
                        <a:srgbClr val="4F81BD"/>
                      </a:solidFill>
                    </a:lnR>
                    <a:lnT w="12700" cmpd="sng">
                      <a:solidFill>
                        <a:srgbClr val="4F81BD"/>
                      </a:solidFill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226860"/>
                  </a:ext>
                </a:extLst>
              </a:tr>
              <a:tr h="777127"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20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מונשם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lumMod val="60000"/>
                        <a:lumOff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F81BD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628072"/>
                  </a:ext>
                </a:extLst>
              </a:tr>
            </a:tbl>
          </a:graphicData>
        </a:graphic>
      </p:graphicFrame>
      <p:sp>
        <p:nvSpPr>
          <p:cNvPr id="4" name="מציין מיקום של מספר שקופית 3"/>
          <p:cNvSpPr txBox="1">
            <a:spLocks/>
          </p:cNvSpPr>
          <p:nvPr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he-IL"/>
            </a:defPPr>
            <a:lvl1pPr marL="0" algn="r" defTabSz="914400" rtl="1" eaLnBrk="1" latinLnBrk="0" hangingPunct="1">
              <a:defRPr sz="1200" kern="1200">
                <a:solidFill>
                  <a:srgbClr val="898989"/>
                </a:solidFill>
                <a:latin typeface="+mn-lt"/>
                <a:ea typeface="+mn-ea"/>
                <a:cs typeface="+mn-cs"/>
              </a:defRPr>
            </a:lvl1pPr>
            <a:lvl2pPr marL="457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r" defTabSz="914400" rtl="1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EB8758-E57E-4CF6-B9B0-4D361C6FAC81}" type="slidenum">
              <a:rPr kumimoji="0" lang="he-IL" altLang="he-IL" sz="1200" b="0" i="0" u="none" strike="noStrike" kern="120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Calibri"/>
                <a:ea typeface="+mn-ea"/>
                <a:cs typeface="Arial" panose="020B0604020202020204" pitchFamily="34" charset="0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he-IL" altLang="he-IL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Calibri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מלבן 4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</p:spTree>
    <p:extLst>
      <p:ext uri="{BB962C8B-B14F-4D97-AF65-F5344CB8AC3E}">
        <p14:creationId xmlns:p14="http://schemas.microsoft.com/office/powerpoint/2010/main" val="18094715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מלבן 2"/>
          <p:cNvSpPr/>
          <p:nvPr/>
        </p:nvSpPr>
        <p:spPr>
          <a:xfrm>
            <a:off x="2567608" y="-163476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he-IL" sz="4000" b="1" dirty="0">
                <a:solidFill>
                  <a:srgbClr val="002060"/>
                </a:solidFill>
                <a:latin typeface="Calibri" pitchFamily="34" charset="0"/>
              </a:rPr>
              <a:t>תמונת מצב –מאושפזים</a:t>
            </a:r>
          </a:p>
          <a:p>
            <a:pPr algn="ctr"/>
            <a:r>
              <a:rPr lang="he-IL" sz="2400" b="1" dirty="0">
                <a:solidFill>
                  <a:srgbClr val="002060"/>
                </a:solidFill>
                <a:latin typeface="Calibri" pitchFamily="34" charset="0"/>
              </a:rPr>
              <a:t>מעודכן ליום 05/04/2020 בשעה 20:30</a:t>
            </a:r>
            <a:endParaRPr lang="he-IL" sz="2400" dirty="0"/>
          </a:p>
        </p:txBody>
      </p:sp>
      <p:sp>
        <p:nvSpPr>
          <p:cNvPr id="4" name="מלבן 3"/>
          <p:cNvSpPr/>
          <p:nvPr/>
        </p:nvSpPr>
        <p:spPr>
          <a:xfrm>
            <a:off x="9480376" y="260648"/>
            <a:ext cx="2715898" cy="504527"/>
          </a:xfrm>
          <a:prstGeom prst="rect">
            <a:avLst/>
          </a:prstGeom>
          <a:solidFill>
            <a:srgbClr val="BED87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he-IL" sz="2000" b="1" dirty="0">
                <a:solidFill>
                  <a:schemeClr val="tx1"/>
                </a:solidFill>
              </a:rPr>
              <a:t>תמונת מצב - מאושפזים</a:t>
            </a:r>
          </a:p>
        </p:txBody>
      </p:sp>
      <p:graphicFrame>
        <p:nvGraphicFramePr>
          <p:cNvPr id="2" name="טבלה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6684451"/>
              </p:ext>
            </p:extLst>
          </p:nvPr>
        </p:nvGraphicFramePr>
        <p:xfrm>
          <a:off x="119334" y="913739"/>
          <a:ext cx="11953331" cy="5944555"/>
        </p:xfrm>
        <a:graphic>
          <a:graphicData uri="http://schemas.openxmlformats.org/drawingml/2006/table">
            <a:tbl>
              <a:tblPr rtl="1"/>
              <a:tblGrid>
                <a:gridCol w="762498">
                  <a:extLst>
                    <a:ext uri="{9D8B030D-6E8A-4147-A177-3AD203B41FA5}">
                      <a16:colId xmlns:a16="http://schemas.microsoft.com/office/drawing/2014/main" val="3419051318"/>
                    </a:ext>
                  </a:extLst>
                </a:gridCol>
                <a:gridCol w="568490">
                  <a:extLst>
                    <a:ext uri="{9D8B030D-6E8A-4147-A177-3AD203B41FA5}">
                      <a16:colId xmlns:a16="http://schemas.microsoft.com/office/drawing/2014/main" val="1974473850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3114688635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509017723"/>
                    </a:ext>
                  </a:extLst>
                </a:gridCol>
                <a:gridCol w="297779">
                  <a:extLst>
                    <a:ext uri="{9D8B030D-6E8A-4147-A177-3AD203B41FA5}">
                      <a16:colId xmlns:a16="http://schemas.microsoft.com/office/drawing/2014/main" val="126772097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4036034180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1170618967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1742816815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1908449085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1456923094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2541459975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3474893219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1540936840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1147428627"/>
                    </a:ext>
                  </a:extLst>
                </a:gridCol>
                <a:gridCol w="300789">
                  <a:extLst>
                    <a:ext uri="{9D8B030D-6E8A-4147-A177-3AD203B41FA5}">
                      <a16:colId xmlns:a16="http://schemas.microsoft.com/office/drawing/2014/main" val="4071423875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819300354"/>
                    </a:ext>
                  </a:extLst>
                </a:gridCol>
                <a:gridCol w="300789">
                  <a:extLst>
                    <a:ext uri="{9D8B030D-6E8A-4147-A177-3AD203B41FA5}">
                      <a16:colId xmlns:a16="http://schemas.microsoft.com/office/drawing/2014/main" val="501484437"/>
                    </a:ext>
                  </a:extLst>
                </a:gridCol>
                <a:gridCol w="297779">
                  <a:extLst>
                    <a:ext uri="{9D8B030D-6E8A-4147-A177-3AD203B41FA5}">
                      <a16:colId xmlns:a16="http://schemas.microsoft.com/office/drawing/2014/main" val="1694981113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3353021884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378887445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2247001894"/>
                    </a:ext>
                  </a:extLst>
                </a:gridCol>
                <a:gridCol w="333875">
                  <a:extLst>
                    <a:ext uri="{9D8B030D-6E8A-4147-A177-3AD203B41FA5}">
                      <a16:colId xmlns:a16="http://schemas.microsoft.com/office/drawing/2014/main" val="3755699562"/>
                    </a:ext>
                  </a:extLst>
                </a:gridCol>
                <a:gridCol w="297779">
                  <a:extLst>
                    <a:ext uri="{9D8B030D-6E8A-4147-A177-3AD203B41FA5}">
                      <a16:colId xmlns:a16="http://schemas.microsoft.com/office/drawing/2014/main" val="3460841828"/>
                    </a:ext>
                  </a:extLst>
                </a:gridCol>
                <a:gridCol w="300789">
                  <a:extLst>
                    <a:ext uri="{9D8B030D-6E8A-4147-A177-3AD203B41FA5}">
                      <a16:colId xmlns:a16="http://schemas.microsoft.com/office/drawing/2014/main" val="2733706507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215155654"/>
                    </a:ext>
                  </a:extLst>
                </a:gridCol>
                <a:gridCol w="297779">
                  <a:extLst>
                    <a:ext uri="{9D8B030D-6E8A-4147-A177-3AD203B41FA5}">
                      <a16:colId xmlns:a16="http://schemas.microsoft.com/office/drawing/2014/main" val="2849064626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2177510433"/>
                    </a:ext>
                  </a:extLst>
                </a:gridCol>
                <a:gridCol w="297779">
                  <a:extLst>
                    <a:ext uri="{9D8B030D-6E8A-4147-A177-3AD203B41FA5}">
                      <a16:colId xmlns:a16="http://schemas.microsoft.com/office/drawing/2014/main" val="1809569146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1886816166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1276322574"/>
                    </a:ext>
                  </a:extLst>
                </a:gridCol>
                <a:gridCol w="297779">
                  <a:extLst>
                    <a:ext uri="{9D8B030D-6E8A-4147-A177-3AD203B41FA5}">
                      <a16:colId xmlns:a16="http://schemas.microsoft.com/office/drawing/2014/main" val="2215741026"/>
                    </a:ext>
                  </a:extLst>
                </a:gridCol>
                <a:gridCol w="401552">
                  <a:extLst>
                    <a:ext uri="{9D8B030D-6E8A-4147-A177-3AD203B41FA5}">
                      <a16:colId xmlns:a16="http://schemas.microsoft.com/office/drawing/2014/main" val="2003898280"/>
                    </a:ext>
                  </a:extLst>
                </a:gridCol>
                <a:gridCol w="270710">
                  <a:extLst>
                    <a:ext uri="{9D8B030D-6E8A-4147-A177-3AD203B41FA5}">
                      <a16:colId xmlns:a16="http://schemas.microsoft.com/office/drawing/2014/main" val="4008858865"/>
                    </a:ext>
                  </a:extLst>
                </a:gridCol>
                <a:gridCol w="342899">
                  <a:extLst>
                    <a:ext uri="{9D8B030D-6E8A-4147-A177-3AD203B41FA5}">
                      <a16:colId xmlns:a16="http://schemas.microsoft.com/office/drawing/2014/main" val="3123152713"/>
                    </a:ext>
                  </a:extLst>
                </a:gridCol>
                <a:gridCol w="403056">
                  <a:extLst>
                    <a:ext uri="{9D8B030D-6E8A-4147-A177-3AD203B41FA5}">
                      <a16:colId xmlns:a16="http://schemas.microsoft.com/office/drawing/2014/main" val="2915447739"/>
                    </a:ext>
                  </a:extLst>
                </a:gridCol>
                <a:gridCol w="604586">
                  <a:extLst>
                    <a:ext uri="{9D8B030D-6E8A-4147-A177-3AD203B41FA5}">
                      <a16:colId xmlns:a16="http://schemas.microsoft.com/office/drawing/2014/main" val="3869923369"/>
                    </a:ext>
                  </a:extLst>
                </a:gridCol>
              </a:tblGrid>
              <a:tr h="274025">
                <a:tc gridSpan="36">
                  <a:txBody>
                    <a:bodyPr/>
                    <a:lstStyle/>
                    <a:p>
                      <a:pPr algn="ctr" rtl="1" fontAlgn="b"/>
                      <a:r>
                        <a:rPr lang="he-IL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תמונת מצב אשפוזים ושחרורים כוללת - חולי קורונה (חמ"ל אשפוז)</a:t>
                      </a:r>
                      <a:endParaRPr lang="he-IL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6836670"/>
                  </a:ext>
                </a:extLst>
              </a:tr>
              <a:tr h="1299933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he-IL" sz="16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איטלקי נצרת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אלמקאסד</a:t>
                      </a:r>
                      <a:endParaRPr lang="he-IL" sz="16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אנגלי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בילינסון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ביקור 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בני ציון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הר הצופים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 יפה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הסהר האדום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זיו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כרמל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לניאדו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נהריה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סנט ג'וזף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פוריה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צרפתי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שניידר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שמואל הרופא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0" marR="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4888"/>
                  </a:ext>
                </a:extLst>
              </a:tr>
              <a:tr h="248224">
                <a:tc rowSpan="3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45971"/>
                  </a:ext>
                </a:extLst>
              </a:tr>
              <a:tr h="24822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בינוני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1703999"/>
                  </a:ext>
                </a:extLst>
              </a:tr>
              <a:tr h="248224"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קשה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494177"/>
                  </a:ext>
                </a:extLst>
              </a:tr>
              <a:tr h="24822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מונשמים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9083543"/>
                  </a:ext>
                </a:extLst>
              </a:tr>
              <a:tr h="24822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7918846"/>
                  </a:ext>
                </a:extLst>
              </a:tr>
              <a:tr h="24822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בקהילה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5978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8406617"/>
                  </a:ext>
                </a:extLst>
              </a:tr>
              <a:tr h="248224">
                <a:tc gridSpan="2">
                  <a:txBody>
                    <a:bodyPr/>
                    <a:lstStyle/>
                    <a:p>
                      <a:pPr algn="ctr" rtl="1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505227"/>
                  </a:ext>
                </a:extLst>
              </a:tr>
              <a:tr h="24822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33"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5055398"/>
                  </a:ext>
                </a:extLst>
              </a:tr>
              <a:tr h="248224">
                <a:tc gridSpan="2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he-IL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816320"/>
                  </a:ext>
                </a:extLst>
              </a:tr>
              <a:tr h="262855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14581786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אשפוזים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8306401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בית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5,234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2887019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טיפול במלון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8420648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טרם נקבע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1,094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0314953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נפטרים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2485666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מחלימים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9819765"/>
                  </a:ext>
                </a:extLst>
              </a:tr>
              <a:tr h="267633"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rtl="1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 חיוביים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b"/>
                      <a:r>
                        <a:rPr lang="he-IL" sz="16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8,430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endParaRPr lang="he-IL" sz="16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5585576"/>
                  </a:ext>
                </a:extLst>
              </a:tr>
            </a:tbl>
          </a:graphicData>
        </a:graphic>
      </p:graphicFrame>
      <p:pic>
        <p:nvPicPr>
          <p:cNvPr id="7" name="תמונה 6" descr="יחידות המשרד לפי א-ב, משרד הבריאות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7921" y="1211311"/>
            <a:ext cx="1284744" cy="12621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13360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39616" y="188640"/>
            <a:ext cx="7704856" cy="1538883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he-IL" sz="3200" b="1" dirty="0">
                <a:solidFill>
                  <a:srgbClr val="002060"/>
                </a:solidFill>
                <a:latin typeface="Calibri" pitchFamily="34" charset="0"/>
              </a:rPr>
              <a:t>תמונת מצב – נפטרים</a:t>
            </a:r>
            <a:br>
              <a:rPr lang="he-IL" sz="54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he-IL" b="1" dirty="0">
                <a:solidFill>
                  <a:srgbClr val="002060"/>
                </a:solidFill>
                <a:latin typeface="Calibri" pitchFamily="34" charset="0"/>
              </a:rPr>
              <a:t>מעודכן ליום 05/04/2020 בשעה 20:30</a:t>
            </a:r>
            <a:br>
              <a:rPr lang="he-IL" sz="2000" dirty="0">
                <a:solidFill>
                  <a:prstClr val="black"/>
                </a:solidFill>
              </a:rPr>
            </a:br>
            <a:endParaRPr lang="he-IL" sz="4400" dirty="0">
              <a:solidFill>
                <a:sysClr val="windowText" lastClr="000000"/>
              </a:solidFill>
              <a:cs typeface="Times New Roman" panose="02020603050405020304" pitchFamily="18" charset="0"/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914078"/>
              </p:ext>
            </p:extLst>
          </p:nvPr>
        </p:nvGraphicFramePr>
        <p:xfrm>
          <a:off x="2946888" y="1019637"/>
          <a:ext cx="6802280" cy="5851351"/>
        </p:xfrm>
        <a:graphic>
          <a:graphicData uri="http://schemas.openxmlformats.org/drawingml/2006/table">
            <a:tbl>
              <a:tblPr rtl="1" firstRow="1" bandRow="1">
                <a:tableStyleId>{46F890A9-2807-4EBB-B81D-B2AA78EC7F39}</a:tableStyleId>
              </a:tblPr>
              <a:tblGrid>
                <a:gridCol w="3401140">
                  <a:extLst>
                    <a:ext uri="{9D8B030D-6E8A-4147-A177-3AD203B41FA5}">
                      <a16:colId xmlns:a16="http://schemas.microsoft.com/office/drawing/2014/main" val="4069318551"/>
                    </a:ext>
                  </a:extLst>
                </a:gridCol>
                <a:gridCol w="3401140">
                  <a:extLst>
                    <a:ext uri="{9D8B030D-6E8A-4147-A177-3AD203B41FA5}">
                      <a16:colId xmlns:a16="http://schemas.microsoft.com/office/drawing/2014/main" val="3513817590"/>
                    </a:ext>
                  </a:extLst>
                </a:gridCol>
              </a:tblGrid>
              <a:tr h="446866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בית</a:t>
                      </a:r>
                      <a:r>
                        <a:rPr lang="he-IL" sz="2400" b="1" i="0" u="none" strike="noStrike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 חולים</a:t>
                      </a:r>
                      <a:endParaRPr lang="he-IL" sz="2400" b="1" i="0" u="none" strike="noStrike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Arial" panose="020B0604020202020204" pitchFamily="34" charset="0"/>
                        </a:rPr>
                        <a:t>מספר נפטרים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491656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איכילוב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049291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אסותא אשדוד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660659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שמיר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110440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ברזילי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5909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עין כרם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051136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העמק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598677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השרון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408251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וולפסון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3964045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מעייני הישועה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573367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מאיר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810050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סורוקה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1685742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קפלן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942591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רמב"ם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09155357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שיבא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086804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הלל</a:t>
                      </a:r>
                      <a:r>
                        <a:rPr lang="he-IL" sz="2000" b="1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יפה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0337238"/>
                  </a:ext>
                </a:extLst>
              </a:tr>
              <a:tr h="313570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0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שערי צדק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  <a:endParaRPr lang="he-IL" sz="20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43901073"/>
                  </a:ext>
                </a:extLst>
              </a:tr>
              <a:tr h="374383">
                <a:tc>
                  <a:txBody>
                    <a:bodyPr/>
                    <a:lstStyle/>
                    <a:p>
                      <a:pPr algn="ctr" rtl="1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סה"כ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he-IL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4027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70985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DDocumentSource xmlns="2d9ccb9d-fa21-4539-a818-352c3c9545e4">OfficeAddIn</SDDocumentSource>
    <AutoNumber xmlns="2d9ccb9d-fa21-4539-a818-352c3c9545e4">143967320</AutoNumber>
    <SDDocDate xmlns="2d9ccb9d-fa21-4539-a818-352c3c9545e4">2020-03-02T11:39:55+00:00</SDDocDate>
    <SDSignersLogins xmlns="2d9ccb9d-fa21-4539-a818-352c3c9545e4" xsi:nil="true"/>
    <SDHebDate xmlns="2d9ccb9d-fa21-4539-a818-352c3c9545e4">ו' באדר, התש"פ</SDHebDate>
    <MnlAuthor xmlns="D70E1174-0075-4C32-A9E9-DB34CB42DB3B" xsi:nil="true"/>
    <MnlAsmachta xmlns="D70E1174-0075-4C32-A9E9-DB34CB42DB3B" xsi:nil="true"/>
    <MnlTO xmlns="D70E1174-0075-4C32-A9E9-DB34CB42DB3B" xsi:nil="true"/>
    <MnlSecurityType xmlns="D70E1174-0075-4C32-A9E9-DB34CB42DB3B">ללא</MnlSecurityType>
    <SDCategoryID xmlns="2d9ccb9d-fa21-4539-a818-352c3c9545e4">de3811057252;#</SDCategoryID>
    <MnlDateIn xmlns="D70E1174-0075-4C32-A9E9-DB34CB42DB3B">2020-03-01T23:00:00+00:00</MnlDateIn>
    <SDOfflineTo xmlns="2d9ccb9d-fa21-4539-a818-352c3c9545e4" xsi:nil="true"/>
    <MnlStatusType xmlns="D70E1174-0075-4C32-A9E9-DB34CB42DB3B" xsi:nil="true"/>
    <SDOriginalID xmlns="2d9ccb9d-fa21-4539-a818-352c3c9545e4" xsi:nil="true"/>
    <MnlFreeText xmlns="D70E1174-0075-4C32-A9E9-DB34CB42DB3B" xsi:nil="true"/>
    <SDAsmachta xmlns="2d9ccb9d-fa21-4539-a818-352c3c9545e4" xsi:nil="true"/>
    <SDExternalEntityConnected xmlns="2d9ccb9d-fa21-4539-a818-352c3c9545e4" xsi:nil="true"/>
    <SDLastSigningDate xmlns="2d9ccb9d-fa21-4539-a818-352c3c9545e4" xsi:nil="true"/>
    <SDAuthor xmlns="2d9ccb9d-fa21-4539-a818-352c3c9545e4">כרמית אשכנזי</SDAuthor>
    <MnlFrom xmlns="D70E1174-0075-4C32-A9E9-DB34CB42DB3B">נועה חסדאי</MnlFrom>
    <MnlCC xmlns="D70E1174-0075-4C32-A9E9-DB34CB42DB3B" xsi:nil="true"/>
    <SDCategories xmlns="2d9ccb9d-fa21-4539-a818-352c3c9545e4">:תל אביב:שעח-הנהלה:תיקי הנהלת האגף:וירוס קורונה;#</SDCategories>
    <SDNumOfSignatures xmlns="2d9ccb9d-fa21-4539-a818-352c3c9545e4" xsi:nil="true"/>
    <MnlRemark xmlns="D70E1174-0075-4C32-A9E9-DB34CB42DB3B" xsi:nil="true"/>
    <SDImportance xmlns="2d9ccb9d-fa21-4539-a818-352c3c9545e4">0</SDImportanc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שעח-הנהלה - דואר נכנס" ma:contentTypeID="0x010100425412358823E948A222E4CDED4585721D0085EDFF4BC0AA444CB124DE4BB533E06F" ma:contentTypeVersion="20" ma:contentTypeDescription="צור מסמך חדש." ma:contentTypeScope="" ma:versionID="143bbb6afa3fe752bc9f74b83c4a3b6f">
  <xsd:schema xmlns:xsd="http://www.w3.org/2001/XMLSchema" xmlns:xs="http://www.w3.org/2001/XMLSchema" xmlns:p="http://schemas.microsoft.com/office/2006/metadata/properties" xmlns:ns1="2d9ccb9d-fa21-4539-a818-352c3c9545e4" xmlns:ns2="D70E1174-0075-4C32-A9E9-DB34CB42DB3B" targetNamespace="http://schemas.microsoft.com/office/2006/metadata/properties" ma:root="true" ma:fieldsID="49902e6d3d83ece728a2a2fcb7913d3d" ns1:_="" ns2:_="">
    <xsd:import namespace="2d9ccb9d-fa21-4539-a818-352c3c9545e4"/>
    <xsd:import namespace="D70E1174-0075-4C32-A9E9-DB34CB42DB3B"/>
    <xsd:element name="properties">
      <xsd:complexType>
        <xsd:sequence>
          <xsd:element name="documentManagement">
            <xsd:complexType>
              <xsd:all>
                <xsd:element ref="ns1:AutoNumber" minOccurs="0"/>
                <xsd:element ref="ns1:SDCategories" minOccurs="0"/>
                <xsd:element ref="ns1:SDCategoryID" minOccurs="0"/>
                <xsd:element ref="ns1:SDAuthor" minOccurs="0"/>
                <xsd:element ref="ns1:SDDocDate" minOccurs="0"/>
                <xsd:element ref="ns1:SDHebDate" minOccurs="0"/>
                <xsd:element ref="ns1:SDOriginalID" minOccurs="0"/>
                <xsd:element ref="ns1:SDOfflineTo" minOccurs="0"/>
                <xsd:element ref="ns2:MnlDateIn" minOccurs="0"/>
                <xsd:element ref="ns2:MnlAuthor" minOccurs="0"/>
                <xsd:element ref="ns2:MnlAsmachta" minOccurs="0"/>
                <xsd:element ref="ns2:MnlFrom" minOccurs="0"/>
                <xsd:element ref="ns2:MnlTO" minOccurs="0"/>
                <xsd:element ref="ns2:MnlCC" minOccurs="0"/>
                <xsd:element ref="ns2:MnlRemark" minOccurs="0"/>
                <xsd:element ref="ns2:MnlFreeText" minOccurs="0"/>
                <xsd:element ref="ns2:MnlSecurityType" minOccurs="0"/>
                <xsd:element ref="ns2:MnlStatusType" minOccurs="0"/>
                <xsd:element ref="ns1:SDAsmachta" minOccurs="0"/>
                <xsd:element ref="ns1:SDImportance" minOccurs="0"/>
                <xsd:element ref="ns1:SDDocumentSource" minOccurs="0"/>
                <xsd:element ref="ns1:SDLastSigningDate" minOccurs="0"/>
                <xsd:element ref="ns1:SDNumOfSignatures" minOccurs="0"/>
                <xsd:element ref="ns1:SDSignersLogins" minOccurs="0"/>
                <xsd:element ref="ns1:SDExternalEntityConnect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9ccb9d-fa21-4539-a818-352c3c9545e4" elementFormDefault="qualified">
    <xsd:import namespace="http://schemas.microsoft.com/office/2006/documentManagement/types"/>
    <xsd:import namespace="http://schemas.microsoft.com/office/infopath/2007/PartnerControls"/>
    <xsd:element name="AutoNumber" ma:index="0" nillable="true" ma:displayName="סימוכין" ma:indexed="true" ma:internalName="AutoNumber">
      <xsd:simpleType>
        <xsd:restriction base="dms:Text"/>
      </xsd:simpleType>
    </xsd:element>
    <xsd:element name="SDCategories" ma:index="1" nillable="true" ma:displayName="נושאים" ma:internalName="SDCategories" ma:readOnly="false">
      <xsd:simpleType>
        <xsd:restriction base="dms:Note"/>
      </xsd:simpleType>
    </xsd:element>
    <xsd:element name="SDCategoryID" ma:index="2" nillable="true" ma:displayName="SDCategoryID" ma:indexed="true" ma:internalName="SDCategoryID">
      <xsd:simpleType>
        <xsd:restriction base="dms:Text"/>
      </xsd:simpleType>
    </xsd:element>
    <xsd:element name="SDAuthor" ma:index="3" nillable="true" ma:displayName="מחבר" ma:indexed="true" ma:internalName="SDAuthor">
      <xsd:simpleType>
        <xsd:restriction base="dms:Text"/>
      </xsd:simpleType>
    </xsd:element>
    <xsd:element name="SDDocDate" ma:index="4" nillable="true" ma:displayName="תאריך המסמך" ma:indexed="true" ma:internalName="SDDocDate">
      <xsd:simpleType>
        <xsd:restriction base="dms:DateTime"/>
      </xsd:simpleType>
    </xsd:element>
    <xsd:element name="SDHebDate" ma:index="5" nillable="true" ma:displayName="SDHebDate" ma:internalName="SDHebDate">
      <xsd:simpleType>
        <xsd:restriction base="dms:Text"/>
      </xsd:simpleType>
    </xsd:element>
    <xsd:element name="SDOriginalID" ma:index="6" nillable="true" ma:displayName="SDOriginalID" ma:internalName="SDOriginalID">
      <xsd:simpleType>
        <xsd:restriction base="dms:Text"/>
      </xsd:simpleType>
    </xsd:element>
    <xsd:element name="SDOfflineTo" ma:index="7" nillable="true" ma:displayName="SDOfflineTo" ma:internalName="SDOfflineTo">
      <xsd:simpleType>
        <xsd:restriction base="dms:Text"/>
      </xsd:simpleType>
    </xsd:element>
    <xsd:element name="SDAsmachta" ma:index="18" nillable="true" ma:displayName="אסמכתא" ma:internalName="SDAsmachta">
      <xsd:simpleType>
        <xsd:restriction base="dms:Text"/>
      </xsd:simpleType>
    </xsd:element>
    <xsd:element name="SDImportance" ma:index="19" nillable="true" ma:displayName="חשיבות" ma:internalName="SDImportance">
      <xsd:simpleType>
        <xsd:restriction base="dms:Number"/>
      </xsd:simpleType>
    </xsd:element>
    <xsd:element name="SDDocumentSource" ma:index="20" nillable="true" ma:displayName="מקור המסמך" ma:internalName="SDDocumentSource">
      <xsd:simpleType>
        <xsd:restriction base="dms:Choice">
          <xsd:enumeration value="SDFileUpload"/>
          <xsd:enumeration value="SDNewFile"/>
          <xsd:enumeration value="SDMultiFilesUpload"/>
          <xsd:enumeration value="OutlookExtender"/>
          <xsd:enumeration value="SDMigration"/>
          <xsd:enumeration value="OfficeAddIn"/>
          <xsd:enumeration value="ArchiveScan"/>
          <xsd:enumeration value="PCDocs"/>
          <xsd:enumeration value="PST"/>
          <xsd:enumeration value="D2K"/>
          <xsd:enumeration value="Menahel"/>
          <xsd:enumeration value="ShipmentLoader"/>
          <xsd:enumeration value="PoliceOffices"/>
          <xsd:enumeration value="AGATForms"/>
          <xsd:enumeration value="SDK"/>
          <xsd:enumeration value="Other"/>
        </xsd:restriction>
      </xsd:simpleType>
    </xsd:element>
    <xsd:element name="SDLastSigningDate" ma:index="21" nillable="true" ma:displayName="SDLastSigningDate" ma:internalName="SDLastSigningDate">
      <xsd:simpleType>
        <xsd:restriction base="dms:DateTime"/>
      </xsd:simpleType>
    </xsd:element>
    <xsd:element name="SDNumOfSignatures" ma:index="22" nillable="true" ma:displayName="SDNumOfSignatures" ma:internalName="SDNumOfSignatures">
      <xsd:simpleType>
        <xsd:restriction base="dms:Number"/>
      </xsd:simpleType>
    </xsd:element>
    <xsd:element name="SDSignersLogins" ma:index="23" nillable="true" ma:displayName="SDSignersLogins" ma:internalName="SDSignersLogins">
      <xsd:simpleType>
        <xsd:restriction base="dms:Text"/>
      </xsd:simpleType>
    </xsd:element>
    <xsd:element name="SDExternalEntityConnected" ma:index="24" nillable="true" ma:displayName="מקושר לאפליקציה חיצונית" ma:internalName="SDExternalEntityConnected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0E1174-0075-4C32-A9E9-DB34CB42DB3B" elementFormDefault="qualified">
    <xsd:import namespace="http://schemas.microsoft.com/office/2006/documentManagement/types"/>
    <xsd:import namespace="http://schemas.microsoft.com/office/infopath/2007/PartnerControls"/>
    <xsd:element name="MnlDateIn" ma:index="8" nillable="true" ma:displayName="תאריך קליטה" ma:format="DateOnly" ma:internalName="MnlDateIn">
      <xsd:simpleType>
        <xsd:restriction base="dms:DateTime"/>
      </xsd:simpleType>
    </xsd:element>
    <xsd:element name="MnlAuthor" ma:index="9" nillable="true" ma:displayName="מחבר מסמך" ma:internalName="MnlAuthor">
      <xsd:simpleType>
        <xsd:restriction base="dms:Text"/>
      </xsd:simpleType>
    </xsd:element>
    <xsd:element name="MnlAsmachta" ma:index="10" nillable="true" ma:displayName="אסמכתא" ma:description="בשימוש שעח" ma:internalName="MnlAsmachta">
      <xsd:simpleType>
        <xsd:restriction base="dms:Text">
          <xsd:maxLength value="255"/>
        </xsd:restriction>
      </xsd:simpleType>
    </xsd:element>
    <xsd:element name="MnlFrom" ma:index="11" nillable="true" ma:displayName="מאת" ma:internalName="MnlFrom">
      <xsd:simpleType>
        <xsd:restriction base="dms:Text">
          <xsd:maxLength value="255"/>
        </xsd:restriction>
      </xsd:simpleType>
    </xsd:element>
    <xsd:element name="MnlTO" ma:index="12" nillable="true" ma:displayName="אל" ma:description="בשימוש שעח" ma:internalName="MnlTO">
      <xsd:simpleType>
        <xsd:restriction base="dms:Note">
          <xsd:maxLength value="255"/>
        </xsd:restriction>
      </xsd:simpleType>
    </xsd:element>
    <xsd:element name="MnlCC" ma:index="13" nillable="true" ma:displayName="לידיעה" ma:internalName="MnlCC">
      <xsd:simpleType>
        <xsd:restriction base="dms:Note">
          <xsd:maxLength value="255"/>
        </xsd:restriction>
      </xsd:simpleType>
    </xsd:element>
    <xsd:element name="MnlRemark" ma:index="14" nillable="true" ma:displayName="הערה" ma:internalName="MnlRemark">
      <xsd:simpleType>
        <xsd:restriction base="dms:Note">
          <xsd:maxLength value="255"/>
        </xsd:restriction>
      </xsd:simpleType>
    </xsd:element>
    <xsd:element name="MnlFreeText" ma:index="15" nillable="true" ma:displayName="מלל חופשי" ma:internalName="MnlFreeText">
      <xsd:simpleType>
        <xsd:restriction base="dms:Note">
          <xsd:maxLength value="255"/>
        </xsd:restriction>
      </xsd:simpleType>
    </xsd:element>
    <xsd:element name="MnlSecurityType" ma:index="16" nillable="true" ma:displayName="סיווג" ma:default="ללא" ma:format="Dropdown" ma:internalName="MnlSecurityType">
      <xsd:simpleType>
        <xsd:restriction base="dms:Choice">
          <xsd:enumeration value="ללא"/>
          <xsd:enumeration value="בלמ&quot;ס"/>
          <xsd:enumeration value="סודי"/>
          <xsd:enumeration value="שמור"/>
        </xsd:restriction>
      </xsd:simpleType>
    </xsd:element>
    <xsd:element name="MnlStatusType" ma:index="17" nillable="true" ma:displayName="סטטוס" ma:default="" ma:format="Dropdown" ma:internalName="MnlStatusType">
      <xsd:simpleType>
        <xsd:restriction base="dms:Choice">
          <xsd:enumeration value="נוצר"/>
          <xsd:enumeration value="נחתם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39DD61-E728-4B14-AC40-64D1B2088822}">
  <ds:schemaRefs>
    <ds:schemaRef ds:uri="http://schemas.microsoft.com/office/2006/metadata/properties"/>
    <ds:schemaRef ds:uri="http://www.w3.org/2000/xmlns/"/>
    <ds:schemaRef ds:uri="2d9ccb9d-fa21-4539-a818-352c3c9545e4"/>
    <ds:schemaRef ds:uri="http://www.w3.org/2001/XMLSchema-instance"/>
    <ds:schemaRef ds:uri="D70E1174-0075-4C32-A9E9-DB34CB42DB3B"/>
  </ds:schemaRefs>
</ds:datastoreItem>
</file>

<file path=customXml/itemProps2.xml><?xml version="1.0" encoding="utf-8"?>
<ds:datastoreItem xmlns:ds="http://schemas.openxmlformats.org/officeDocument/2006/customXml" ds:itemID="{15DB222E-956E-4E89-911D-006421C6A8D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F988802-74FE-4C3A-9236-3C1AE030C7E0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2d9ccb9d-fa21-4539-a818-352c3c9545e4"/>
    <ds:schemaRef ds:uri="D70E1174-0075-4C32-A9E9-DB34CB42DB3B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8152</TotalTime>
  <Words>777</Words>
  <Application>Microsoft Office PowerPoint</Application>
  <PresentationFormat>מסך רחב</PresentationFormat>
  <Paragraphs>562</Paragraphs>
  <Slides>8</Slides>
  <Notes>1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8</vt:i4>
      </vt:variant>
    </vt:vector>
  </HeadingPairs>
  <TitlesOfParts>
    <vt:vector size="9" baseType="lpstr">
      <vt:lpstr>ערכת נושא Office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שלד להערכת מצב מנכ"ל</dc:title>
  <dc:creator>נועה חסדאי</dc:creator>
  <cp:lastModifiedBy>משתמש לא ידוע</cp:lastModifiedBy>
  <cp:revision>568</cp:revision>
  <cp:lastPrinted>2020-03-23T05:54:24Z</cp:lastPrinted>
  <dcterms:created xsi:type="dcterms:W3CDTF">2018-06-12T03:19:29Z</dcterms:created>
  <dcterms:modified xsi:type="dcterms:W3CDTF">2020-04-05T17:59:49Z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0x010100425412358823E948A222E4CDED4585721D0085EDFF4BC0AA444CB124DE4BB533E06F</vt:lpwstr>
  </property>
</Properties>
</file>