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מצטבר'!$A$3:$A$38</c:f>
              <c:numCache>
                <c:formatCode>m/d/yyyy</c:formatCode>
                <c:ptCount val="36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</c:numCache>
            </c:numRef>
          </c:cat>
          <c:val>
            <c:numRef>
              <c:f>'מצב רפואי מצטבר'!$E$3:$E$38</c:f>
              <c:numCache>
                <c:formatCode>General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מצטבר'!$A$3:$A$38</c:f>
              <c:numCache>
                <c:formatCode>m/d/yyyy</c:formatCode>
                <c:ptCount val="36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</c:numCache>
            </c:numRef>
          </c:cat>
          <c:val>
            <c:numRef>
              <c:f>'מצב רפואי מצטבר'!$G$3:$G$38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מצטבר'!$A$3:$A$38</c:f>
              <c:numCache>
                <c:formatCode>m/d/yyyy</c:formatCode>
                <c:ptCount val="36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</c:numCache>
            </c:numRef>
          </c:cat>
          <c:val>
            <c:numRef>
              <c:f>'מצב רפואי מצטבר'!$H$3:$H$38</c:f>
              <c:numCache>
                <c:formatCode>General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מצטבר'!$A$3:$A$38</c15:sqref>
                        </c15:formulaRef>
                      </c:ext>
                    </c:extLst>
                    <c:numCache>
                      <c:formatCode>m/d/yyyy</c:formatCode>
                      <c:ptCount val="36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מצטבר'!$A$3:$A$38</c15:sqref>
                        </c15:formulaRef>
                      </c:ext>
                    </c:extLst>
                    <c:numCache>
                      <c:formatCode>m/d/yyyy</c:formatCode>
                      <c:ptCount val="36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1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גיליון1!$A$2:$A$3</c:f>
              <c:strCache>
                <c:ptCount val="1"/>
                <c:pt idx="0">
                  <c:v>מונשמים נפטרים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גיליון1!$B$1:$AK$1</c:f>
              <c:numCache>
                <c:formatCode>m/d/yyyy</c:formatCode>
                <c:ptCount val="36"/>
                <c:pt idx="0">
                  <c:v>43931</c:v>
                </c:pt>
                <c:pt idx="1">
                  <c:v>43930</c:v>
                </c:pt>
                <c:pt idx="2">
                  <c:v>43929</c:v>
                </c:pt>
                <c:pt idx="3">
                  <c:v>43928</c:v>
                </c:pt>
                <c:pt idx="4">
                  <c:v>43927</c:v>
                </c:pt>
                <c:pt idx="5">
                  <c:v>43926</c:v>
                </c:pt>
                <c:pt idx="6">
                  <c:v>43925</c:v>
                </c:pt>
                <c:pt idx="7">
                  <c:v>43924</c:v>
                </c:pt>
                <c:pt idx="8">
                  <c:v>43923</c:v>
                </c:pt>
                <c:pt idx="9">
                  <c:v>43922</c:v>
                </c:pt>
                <c:pt idx="10">
                  <c:v>43921</c:v>
                </c:pt>
                <c:pt idx="11">
                  <c:v>43920</c:v>
                </c:pt>
                <c:pt idx="12">
                  <c:v>43919</c:v>
                </c:pt>
                <c:pt idx="13">
                  <c:v>43918</c:v>
                </c:pt>
                <c:pt idx="14">
                  <c:v>43917</c:v>
                </c:pt>
                <c:pt idx="15">
                  <c:v>43916</c:v>
                </c:pt>
                <c:pt idx="16">
                  <c:v>43915</c:v>
                </c:pt>
                <c:pt idx="17">
                  <c:v>43914</c:v>
                </c:pt>
                <c:pt idx="18">
                  <c:v>43913</c:v>
                </c:pt>
                <c:pt idx="19">
                  <c:v>43912</c:v>
                </c:pt>
                <c:pt idx="20">
                  <c:v>43911</c:v>
                </c:pt>
                <c:pt idx="21">
                  <c:v>43910</c:v>
                </c:pt>
                <c:pt idx="22">
                  <c:v>43909</c:v>
                </c:pt>
                <c:pt idx="23">
                  <c:v>43908</c:v>
                </c:pt>
                <c:pt idx="24">
                  <c:v>43907</c:v>
                </c:pt>
                <c:pt idx="25">
                  <c:v>43906</c:v>
                </c:pt>
                <c:pt idx="26">
                  <c:v>43905</c:v>
                </c:pt>
                <c:pt idx="27">
                  <c:v>43904</c:v>
                </c:pt>
                <c:pt idx="28">
                  <c:v>43903</c:v>
                </c:pt>
                <c:pt idx="29">
                  <c:v>43902</c:v>
                </c:pt>
                <c:pt idx="30">
                  <c:v>43901</c:v>
                </c:pt>
                <c:pt idx="31">
                  <c:v>43900</c:v>
                </c:pt>
                <c:pt idx="32">
                  <c:v>43899</c:v>
                </c:pt>
                <c:pt idx="33">
                  <c:v>43898</c:v>
                </c:pt>
                <c:pt idx="34">
                  <c:v>43897</c:v>
                </c:pt>
                <c:pt idx="35">
                  <c:v>43896</c:v>
                </c:pt>
              </c:numCache>
            </c:numRef>
          </c:cat>
          <c:val>
            <c:numRef>
              <c:f>גיליון1!$B$2:$AK$2</c:f>
              <c:numCache>
                <c:formatCode>General</c:formatCode>
                <c:ptCount val="36"/>
                <c:pt idx="0">
                  <c:v>125</c:v>
                </c:pt>
                <c:pt idx="1">
                  <c:v>119</c:v>
                </c:pt>
                <c:pt idx="2">
                  <c:v>122</c:v>
                </c:pt>
                <c:pt idx="3">
                  <c:v>113</c:v>
                </c:pt>
                <c:pt idx="4">
                  <c:v>107</c:v>
                </c:pt>
                <c:pt idx="5">
                  <c:v>106</c:v>
                </c:pt>
                <c:pt idx="6">
                  <c:v>107</c:v>
                </c:pt>
                <c:pt idx="7">
                  <c:v>95</c:v>
                </c:pt>
                <c:pt idx="8">
                  <c:v>83</c:v>
                </c:pt>
                <c:pt idx="9">
                  <c:v>76</c:v>
                </c:pt>
                <c:pt idx="10">
                  <c:v>76</c:v>
                </c:pt>
                <c:pt idx="11">
                  <c:v>63</c:v>
                </c:pt>
                <c:pt idx="12">
                  <c:v>54</c:v>
                </c:pt>
                <c:pt idx="13">
                  <c:v>43</c:v>
                </c:pt>
                <c:pt idx="14">
                  <c:v>38</c:v>
                </c:pt>
                <c:pt idx="15">
                  <c:v>37</c:v>
                </c:pt>
                <c:pt idx="16">
                  <c:v>34</c:v>
                </c:pt>
                <c:pt idx="17">
                  <c:v>31</c:v>
                </c:pt>
                <c:pt idx="18">
                  <c:v>29</c:v>
                </c:pt>
                <c:pt idx="19">
                  <c:v>15</c:v>
                </c:pt>
                <c:pt idx="20">
                  <c:v>15</c:v>
                </c:pt>
                <c:pt idx="21">
                  <c:v>12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  <c:pt idx="25">
                  <c:v>4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גיליון1!$B$1:$AK$1</c:f>
              <c:numCache>
                <c:formatCode>m/d/yyyy</c:formatCode>
                <c:ptCount val="36"/>
                <c:pt idx="0">
                  <c:v>43931</c:v>
                </c:pt>
                <c:pt idx="1">
                  <c:v>43930</c:v>
                </c:pt>
                <c:pt idx="2">
                  <c:v>43929</c:v>
                </c:pt>
                <c:pt idx="3">
                  <c:v>43928</c:v>
                </c:pt>
                <c:pt idx="4">
                  <c:v>43927</c:v>
                </c:pt>
                <c:pt idx="5">
                  <c:v>43926</c:v>
                </c:pt>
                <c:pt idx="6">
                  <c:v>43925</c:v>
                </c:pt>
                <c:pt idx="7">
                  <c:v>43924</c:v>
                </c:pt>
                <c:pt idx="8">
                  <c:v>43923</c:v>
                </c:pt>
                <c:pt idx="9">
                  <c:v>43922</c:v>
                </c:pt>
                <c:pt idx="10">
                  <c:v>43921</c:v>
                </c:pt>
                <c:pt idx="11">
                  <c:v>43920</c:v>
                </c:pt>
                <c:pt idx="12">
                  <c:v>43919</c:v>
                </c:pt>
                <c:pt idx="13">
                  <c:v>43918</c:v>
                </c:pt>
                <c:pt idx="14">
                  <c:v>43917</c:v>
                </c:pt>
                <c:pt idx="15">
                  <c:v>43916</c:v>
                </c:pt>
                <c:pt idx="16">
                  <c:v>43915</c:v>
                </c:pt>
                <c:pt idx="17">
                  <c:v>43914</c:v>
                </c:pt>
                <c:pt idx="18">
                  <c:v>43913</c:v>
                </c:pt>
                <c:pt idx="19">
                  <c:v>43912</c:v>
                </c:pt>
                <c:pt idx="20">
                  <c:v>43911</c:v>
                </c:pt>
                <c:pt idx="21">
                  <c:v>43910</c:v>
                </c:pt>
                <c:pt idx="22">
                  <c:v>43909</c:v>
                </c:pt>
                <c:pt idx="23">
                  <c:v>43908</c:v>
                </c:pt>
                <c:pt idx="24">
                  <c:v>43907</c:v>
                </c:pt>
                <c:pt idx="25">
                  <c:v>43906</c:v>
                </c:pt>
                <c:pt idx="26">
                  <c:v>43905</c:v>
                </c:pt>
                <c:pt idx="27">
                  <c:v>43904</c:v>
                </c:pt>
                <c:pt idx="28">
                  <c:v>43903</c:v>
                </c:pt>
                <c:pt idx="29">
                  <c:v>43902</c:v>
                </c:pt>
                <c:pt idx="30">
                  <c:v>43901</c:v>
                </c:pt>
                <c:pt idx="31">
                  <c:v>43900</c:v>
                </c:pt>
                <c:pt idx="32">
                  <c:v>43899</c:v>
                </c:pt>
                <c:pt idx="33">
                  <c:v>43898</c:v>
                </c:pt>
                <c:pt idx="34">
                  <c:v>43897</c:v>
                </c:pt>
                <c:pt idx="35">
                  <c:v>43896</c:v>
                </c:pt>
              </c:numCache>
            </c:numRef>
          </c:cat>
          <c:val>
            <c:numRef>
              <c:f>גיליון1!$B$3:$AK$3</c:f>
              <c:numCache>
                <c:formatCode>General</c:formatCode>
                <c:ptCount val="36"/>
                <c:pt idx="0">
                  <c:v>92</c:v>
                </c:pt>
                <c:pt idx="1">
                  <c:v>79</c:v>
                </c:pt>
                <c:pt idx="2">
                  <c:v>71</c:v>
                </c:pt>
                <c:pt idx="3">
                  <c:v>59</c:v>
                </c:pt>
                <c:pt idx="4">
                  <c:v>51</c:v>
                </c:pt>
                <c:pt idx="5">
                  <c:v>46</c:v>
                </c:pt>
                <c:pt idx="6">
                  <c:v>42</c:v>
                </c:pt>
                <c:pt idx="7">
                  <c:v>36</c:v>
                </c:pt>
                <c:pt idx="8">
                  <c:v>29</c:v>
                </c:pt>
                <c:pt idx="9">
                  <c:v>21</c:v>
                </c:pt>
                <c:pt idx="10">
                  <c:v>20</c:v>
                </c:pt>
                <c:pt idx="11">
                  <c:v>15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8</c:v>
                </c:pt>
                <c:pt idx="16">
                  <c:v>5</c:v>
                </c:pt>
                <c:pt idx="17">
                  <c:v>3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1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ט"ז/ניסן/תש"ף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ט"ז/ניסן/תש"ף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10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10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10/04/2020 בשעה 21:00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992557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10,408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8,790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167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310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0.6%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4.7%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02943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687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6,631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1,002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810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1,183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10/04/2020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640245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10/04/2020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959605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039506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09/04/2020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10/04/2020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12.9%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5.4%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5.2%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10.04.2020 ל 08:00 ביום 09.04.2020)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10/04/2020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333900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10/04/2020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897289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162487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10/04/2020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12431"/>
              </p:ext>
            </p:extLst>
          </p:nvPr>
        </p:nvGraphicFramePr>
        <p:xfrm>
          <a:off x="119335" y="913740"/>
          <a:ext cx="11953329" cy="5952725"/>
        </p:xfrm>
        <a:graphic>
          <a:graphicData uri="http://schemas.openxmlformats.org/drawingml/2006/table">
            <a:tbl>
              <a:tblPr rtl="1"/>
              <a:tblGrid>
                <a:gridCol w="751437">
                  <a:extLst>
                    <a:ext uri="{9D8B030D-6E8A-4147-A177-3AD203B41FA5}">
                      <a16:colId xmlns:a16="http://schemas.microsoft.com/office/drawing/2014/main" val="314501691"/>
                    </a:ext>
                  </a:extLst>
                </a:gridCol>
                <a:gridCol w="560242">
                  <a:extLst>
                    <a:ext uri="{9D8B030D-6E8A-4147-A177-3AD203B41FA5}">
                      <a16:colId xmlns:a16="http://schemas.microsoft.com/office/drawing/2014/main" val="569051767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755661020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687188789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892723833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552244642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1232694604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890356971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4242924584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3765251337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789694222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2421911986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268458318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3112482526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2846579470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4052516022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2297341860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316937636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3491124040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143750958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176753703"/>
                    </a:ext>
                  </a:extLst>
                </a:gridCol>
                <a:gridCol w="329030">
                  <a:extLst>
                    <a:ext uri="{9D8B030D-6E8A-4147-A177-3AD203B41FA5}">
                      <a16:colId xmlns:a16="http://schemas.microsoft.com/office/drawing/2014/main" val="389416681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2300278609"/>
                    </a:ext>
                  </a:extLst>
                </a:gridCol>
                <a:gridCol w="296426">
                  <a:extLst>
                    <a:ext uri="{9D8B030D-6E8A-4147-A177-3AD203B41FA5}">
                      <a16:colId xmlns:a16="http://schemas.microsoft.com/office/drawing/2014/main" val="4197669911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3686571471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775608538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3881522193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3388293016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903240921"/>
                    </a:ext>
                  </a:extLst>
                </a:gridCol>
                <a:gridCol w="395727">
                  <a:extLst>
                    <a:ext uri="{9D8B030D-6E8A-4147-A177-3AD203B41FA5}">
                      <a16:colId xmlns:a16="http://schemas.microsoft.com/office/drawing/2014/main" val="2634975747"/>
                    </a:ext>
                  </a:extLst>
                </a:gridCol>
                <a:gridCol w="293461">
                  <a:extLst>
                    <a:ext uri="{9D8B030D-6E8A-4147-A177-3AD203B41FA5}">
                      <a16:colId xmlns:a16="http://schemas.microsoft.com/office/drawing/2014/main" val="1247882883"/>
                    </a:ext>
                  </a:extLst>
                </a:gridCol>
                <a:gridCol w="395727">
                  <a:extLst>
                    <a:ext uri="{9D8B030D-6E8A-4147-A177-3AD203B41FA5}">
                      <a16:colId xmlns:a16="http://schemas.microsoft.com/office/drawing/2014/main" val="358501612"/>
                    </a:ext>
                  </a:extLst>
                </a:gridCol>
                <a:gridCol w="266781">
                  <a:extLst>
                    <a:ext uri="{9D8B030D-6E8A-4147-A177-3AD203B41FA5}">
                      <a16:colId xmlns:a16="http://schemas.microsoft.com/office/drawing/2014/main" val="2377486003"/>
                    </a:ext>
                  </a:extLst>
                </a:gridCol>
                <a:gridCol w="337925">
                  <a:extLst>
                    <a:ext uri="{9D8B030D-6E8A-4147-A177-3AD203B41FA5}">
                      <a16:colId xmlns:a16="http://schemas.microsoft.com/office/drawing/2014/main" val="1500161602"/>
                    </a:ext>
                  </a:extLst>
                </a:gridCol>
                <a:gridCol w="397209">
                  <a:extLst>
                    <a:ext uri="{9D8B030D-6E8A-4147-A177-3AD203B41FA5}">
                      <a16:colId xmlns:a16="http://schemas.microsoft.com/office/drawing/2014/main" val="1461639723"/>
                    </a:ext>
                  </a:extLst>
                </a:gridCol>
                <a:gridCol w="595814">
                  <a:extLst>
                    <a:ext uri="{9D8B030D-6E8A-4147-A177-3AD203B41FA5}">
                      <a16:colId xmlns:a16="http://schemas.microsoft.com/office/drawing/2014/main" val="1057473848"/>
                    </a:ext>
                  </a:extLst>
                </a:gridCol>
              </a:tblGrid>
              <a:tr h="265856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378222"/>
                  </a:ext>
                </a:extLst>
              </a:tr>
              <a:tr h="132453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107742"/>
                  </a:ext>
                </a:extLst>
              </a:tr>
              <a:tr h="24797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24415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36929"/>
                  </a:ext>
                </a:extLst>
              </a:tr>
              <a:tr h="24797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171243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56226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91469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215009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75527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182649"/>
                  </a:ext>
                </a:extLst>
              </a:tr>
              <a:tr h="24797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87283"/>
                  </a:ext>
                </a:extLst>
              </a:tr>
              <a:tr h="26111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042283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987935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984138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46408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612545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718841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825779"/>
                  </a:ext>
                </a:extLst>
              </a:tr>
              <a:tr h="26585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096872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034" y="1125781"/>
            <a:ext cx="1459116" cy="143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9256</TotalTime>
  <Words>842</Words>
  <Application>Microsoft Office PowerPoint</Application>
  <PresentationFormat>מסך רחב</PresentationFormat>
  <Paragraphs>596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653</cp:revision>
  <cp:lastPrinted>2020-03-23T05:54:24Z</cp:lastPrinted>
  <dcterms:created xsi:type="dcterms:W3CDTF">2018-06-12T03:19:29Z</dcterms:created>
  <dcterms:modified xsi:type="dcterms:W3CDTF">2020-04-10T18:49:21Z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