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0" r:id="rId11"/>
    <p:sldId id="926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מצטבר'!$A$3:$A$34</c:f>
              <c:numCache>
                <c:formatCode>m/d/yyyy</c:formatCode>
                <c:ptCount val="32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</c:numCache>
            </c:numRef>
          </c:cat>
          <c:val>
            <c:numRef>
              <c:f>'מצב רפואי מצטבר'!$E$3:$E$34</c:f>
              <c:numCache>
                <c:formatCode>General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74</c:v>
                </c:pt>
                <c:pt idx="24">
                  <c:v>79</c:v>
                </c:pt>
                <c:pt idx="25">
                  <c:v>94</c:v>
                </c:pt>
                <c:pt idx="26">
                  <c:v>95</c:v>
                </c:pt>
                <c:pt idx="27">
                  <c:v>108</c:v>
                </c:pt>
                <c:pt idx="28">
                  <c:v>113</c:v>
                </c:pt>
                <c:pt idx="29">
                  <c:v>126</c:v>
                </c:pt>
                <c:pt idx="30">
                  <c:v>139</c:v>
                </c:pt>
                <c:pt idx="31">
                  <c:v>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מצטבר'!$A$3:$A$34</c:f>
              <c:numCache>
                <c:formatCode>m/d/yyyy</c:formatCode>
                <c:ptCount val="32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</c:numCache>
            </c:numRef>
          </c:cat>
          <c:val>
            <c:numRef>
              <c:f>'מצב רפואי מצטבר'!$G$3:$G$34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15</c:v>
                </c:pt>
                <c:pt idx="24">
                  <c:v>16</c:v>
                </c:pt>
                <c:pt idx="25">
                  <c:v>20</c:v>
                </c:pt>
                <c:pt idx="26">
                  <c:v>26</c:v>
                </c:pt>
                <c:pt idx="27">
                  <c:v>34</c:v>
                </c:pt>
                <c:pt idx="28">
                  <c:v>39</c:v>
                </c:pt>
                <c:pt idx="29">
                  <c:v>43</c:v>
                </c:pt>
                <c:pt idx="30">
                  <c:v>49</c:v>
                </c:pt>
                <c:pt idx="31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מצטבר'!$A$3:$A$34</c:f>
              <c:numCache>
                <c:formatCode>m/d/yyyy</c:formatCode>
                <c:ptCount val="32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</c:numCache>
            </c:numRef>
          </c:cat>
          <c:val>
            <c:numRef>
              <c:f>'מצב רפואי מצטבר'!$H$3:$H$34</c:f>
              <c:numCache>
                <c:formatCode>General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89</c:v>
                </c:pt>
                <c:pt idx="24">
                  <c:v>99</c:v>
                </c:pt>
                <c:pt idx="25">
                  <c:v>117</c:v>
                </c:pt>
                <c:pt idx="26">
                  <c:v>131</c:v>
                </c:pt>
                <c:pt idx="27">
                  <c:v>153</c:v>
                </c:pt>
                <c:pt idx="28">
                  <c:v>174</c:v>
                </c:pt>
                <c:pt idx="29">
                  <c:v>191</c:v>
                </c:pt>
                <c:pt idx="30">
                  <c:v>211</c:v>
                </c:pt>
                <c:pt idx="31">
                  <c:v>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מצטבר'!$A$3:$A$34</c15:sqref>
                        </c15:formulaRef>
                      </c:ext>
                    </c:extLst>
                    <c:numCache>
                      <c:formatCode>m/d/yyyy</c:formatCode>
                      <c:ptCount val="32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מצטבר'!$A$3:$A$34</c15:sqref>
                        </c15:formulaRef>
                      </c:ext>
                    </c:extLst>
                    <c:numCache>
                      <c:formatCode>m/d/yyyy</c:formatCode>
                      <c:ptCount val="32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7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22101225700491E-2"/>
          <c:y val="1.6976327782398219E-2"/>
          <c:w val="0.95965424859085269"/>
          <c:h val="0.784500932780344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גיליון1!$B$1:$AG$1</c:f>
              <c:numCache>
                <c:formatCode>m/d/yyyy</c:formatCode>
                <c:ptCount val="32"/>
                <c:pt idx="0">
                  <c:v>43927</c:v>
                </c:pt>
                <c:pt idx="1">
                  <c:v>43926</c:v>
                </c:pt>
                <c:pt idx="2">
                  <c:v>43925</c:v>
                </c:pt>
                <c:pt idx="3">
                  <c:v>43924</c:v>
                </c:pt>
                <c:pt idx="4">
                  <c:v>43923</c:v>
                </c:pt>
                <c:pt idx="5">
                  <c:v>43922</c:v>
                </c:pt>
                <c:pt idx="6">
                  <c:v>43921</c:v>
                </c:pt>
                <c:pt idx="7">
                  <c:v>43920</c:v>
                </c:pt>
                <c:pt idx="8">
                  <c:v>43919</c:v>
                </c:pt>
                <c:pt idx="9">
                  <c:v>43918</c:v>
                </c:pt>
                <c:pt idx="10">
                  <c:v>43917</c:v>
                </c:pt>
                <c:pt idx="11">
                  <c:v>43916</c:v>
                </c:pt>
                <c:pt idx="12">
                  <c:v>43915</c:v>
                </c:pt>
                <c:pt idx="13">
                  <c:v>43914</c:v>
                </c:pt>
                <c:pt idx="14">
                  <c:v>43913</c:v>
                </c:pt>
                <c:pt idx="15">
                  <c:v>43912</c:v>
                </c:pt>
                <c:pt idx="16">
                  <c:v>43911</c:v>
                </c:pt>
                <c:pt idx="17">
                  <c:v>43910</c:v>
                </c:pt>
                <c:pt idx="18">
                  <c:v>43909</c:v>
                </c:pt>
                <c:pt idx="19">
                  <c:v>43908</c:v>
                </c:pt>
                <c:pt idx="20">
                  <c:v>43907</c:v>
                </c:pt>
                <c:pt idx="21">
                  <c:v>43906</c:v>
                </c:pt>
                <c:pt idx="22">
                  <c:v>43905</c:v>
                </c:pt>
                <c:pt idx="23">
                  <c:v>43904</c:v>
                </c:pt>
                <c:pt idx="24">
                  <c:v>43903</c:v>
                </c:pt>
                <c:pt idx="25">
                  <c:v>43902</c:v>
                </c:pt>
                <c:pt idx="26">
                  <c:v>43901</c:v>
                </c:pt>
                <c:pt idx="27">
                  <c:v>43900</c:v>
                </c:pt>
                <c:pt idx="28">
                  <c:v>43899</c:v>
                </c:pt>
                <c:pt idx="29">
                  <c:v>43898</c:v>
                </c:pt>
                <c:pt idx="30">
                  <c:v>43897</c:v>
                </c:pt>
                <c:pt idx="31">
                  <c:v>43896</c:v>
                </c:pt>
              </c:numCache>
            </c:numRef>
          </c:cat>
          <c:val>
            <c:numRef>
              <c:f>גיליון1!$B$2:$AG$2</c:f>
              <c:numCache>
                <c:formatCode>General</c:formatCode>
                <c:ptCount val="32"/>
                <c:pt idx="0">
                  <c:v>107</c:v>
                </c:pt>
                <c:pt idx="1">
                  <c:v>106</c:v>
                </c:pt>
                <c:pt idx="2">
                  <c:v>108</c:v>
                </c:pt>
                <c:pt idx="3">
                  <c:v>96</c:v>
                </c:pt>
                <c:pt idx="4">
                  <c:v>87</c:v>
                </c:pt>
                <c:pt idx="5">
                  <c:v>81</c:v>
                </c:pt>
                <c:pt idx="6">
                  <c:v>76</c:v>
                </c:pt>
                <c:pt idx="7">
                  <c:v>66</c:v>
                </c:pt>
                <c:pt idx="8">
                  <c:v>59</c:v>
                </c:pt>
                <c:pt idx="9">
                  <c:v>43</c:v>
                </c:pt>
                <c:pt idx="10">
                  <c:v>38</c:v>
                </c:pt>
                <c:pt idx="11">
                  <c:v>37</c:v>
                </c:pt>
                <c:pt idx="12">
                  <c:v>34</c:v>
                </c:pt>
                <c:pt idx="13">
                  <c:v>31</c:v>
                </c:pt>
                <c:pt idx="14">
                  <c:v>29</c:v>
                </c:pt>
                <c:pt idx="15">
                  <c:v>15</c:v>
                </c:pt>
                <c:pt idx="16">
                  <c:v>15</c:v>
                </c:pt>
                <c:pt idx="17">
                  <c:v>12</c:v>
                </c:pt>
                <c:pt idx="18">
                  <c:v>6</c:v>
                </c:pt>
                <c:pt idx="19">
                  <c:v>5</c:v>
                </c:pt>
                <c:pt idx="20">
                  <c:v>5</c:v>
                </c:pt>
                <c:pt idx="21">
                  <c:v>4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גיליון1!$B$1:$AG$1</c:f>
              <c:numCache>
                <c:formatCode>m/d/yyyy</c:formatCode>
                <c:ptCount val="32"/>
                <c:pt idx="0">
                  <c:v>43927</c:v>
                </c:pt>
                <c:pt idx="1">
                  <c:v>43926</c:v>
                </c:pt>
                <c:pt idx="2">
                  <c:v>43925</c:v>
                </c:pt>
                <c:pt idx="3">
                  <c:v>43924</c:v>
                </c:pt>
                <c:pt idx="4">
                  <c:v>43923</c:v>
                </c:pt>
                <c:pt idx="5">
                  <c:v>43922</c:v>
                </c:pt>
                <c:pt idx="6">
                  <c:v>43921</c:v>
                </c:pt>
                <c:pt idx="7">
                  <c:v>43920</c:v>
                </c:pt>
                <c:pt idx="8">
                  <c:v>43919</c:v>
                </c:pt>
                <c:pt idx="9">
                  <c:v>43918</c:v>
                </c:pt>
                <c:pt idx="10">
                  <c:v>43917</c:v>
                </c:pt>
                <c:pt idx="11">
                  <c:v>43916</c:v>
                </c:pt>
                <c:pt idx="12">
                  <c:v>43915</c:v>
                </c:pt>
                <c:pt idx="13">
                  <c:v>43914</c:v>
                </c:pt>
                <c:pt idx="14">
                  <c:v>43913</c:v>
                </c:pt>
                <c:pt idx="15">
                  <c:v>43912</c:v>
                </c:pt>
                <c:pt idx="16">
                  <c:v>43911</c:v>
                </c:pt>
                <c:pt idx="17">
                  <c:v>43910</c:v>
                </c:pt>
                <c:pt idx="18">
                  <c:v>43909</c:v>
                </c:pt>
                <c:pt idx="19">
                  <c:v>43908</c:v>
                </c:pt>
                <c:pt idx="20">
                  <c:v>43907</c:v>
                </c:pt>
                <c:pt idx="21">
                  <c:v>43906</c:v>
                </c:pt>
                <c:pt idx="22">
                  <c:v>43905</c:v>
                </c:pt>
                <c:pt idx="23">
                  <c:v>43904</c:v>
                </c:pt>
                <c:pt idx="24">
                  <c:v>43903</c:v>
                </c:pt>
                <c:pt idx="25">
                  <c:v>43902</c:v>
                </c:pt>
                <c:pt idx="26">
                  <c:v>43901</c:v>
                </c:pt>
                <c:pt idx="27">
                  <c:v>43900</c:v>
                </c:pt>
                <c:pt idx="28">
                  <c:v>43899</c:v>
                </c:pt>
                <c:pt idx="29">
                  <c:v>43898</c:v>
                </c:pt>
                <c:pt idx="30">
                  <c:v>43897</c:v>
                </c:pt>
                <c:pt idx="31">
                  <c:v>43896</c:v>
                </c:pt>
              </c:numCache>
            </c:numRef>
          </c:cat>
          <c:val>
            <c:numRef>
              <c:f>גיליון1!$B$3:$AG$3</c:f>
              <c:numCache>
                <c:formatCode>General</c:formatCode>
                <c:ptCount val="32"/>
                <c:pt idx="0">
                  <c:v>51</c:v>
                </c:pt>
                <c:pt idx="1">
                  <c:v>49</c:v>
                </c:pt>
                <c:pt idx="2">
                  <c:v>43</c:v>
                </c:pt>
                <c:pt idx="3">
                  <c:v>39</c:v>
                </c:pt>
                <c:pt idx="4">
                  <c:v>34</c:v>
                </c:pt>
                <c:pt idx="5">
                  <c:v>26</c:v>
                </c:pt>
                <c:pt idx="6">
                  <c:v>20</c:v>
                </c:pt>
                <c:pt idx="7">
                  <c:v>16</c:v>
                </c:pt>
                <c:pt idx="8">
                  <c:v>15</c:v>
                </c:pt>
                <c:pt idx="9">
                  <c:v>12</c:v>
                </c:pt>
                <c:pt idx="10">
                  <c:v>12</c:v>
                </c:pt>
                <c:pt idx="11">
                  <c:v>8</c:v>
                </c:pt>
                <c:pt idx="12">
                  <c:v>5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27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  <cdr:relSizeAnchor xmlns:cdr="http://schemas.openxmlformats.org/drawingml/2006/chartDrawing">
    <cdr:from>
      <cdr:x>0.13122</cdr:x>
      <cdr:y>0.02955</cdr:y>
    </cdr:from>
    <cdr:to>
      <cdr:x>0.91258</cdr:x>
      <cdr:y>0.1418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70637"/>
          <a:ext cx="9433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/>
          <a:r>
            <a:rPr lang="he-IL" sz="2000" b="1" dirty="0"/>
            <a:t>20 חולים קשה נוספו במצטבר מ 05.04.2020 בשעה 08:00 ל 06.04.2020 בשעה 08:00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06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6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06/04/2020 בשעה 08:00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82601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8,611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7,643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191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51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141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107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215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11%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0.9%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10.3%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11%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850339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763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5,279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875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1,058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585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2934964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kern="0" dirty="0">
                <a:solidFill>
                  <a:srgbClr val="002060"/>
                </a:solidFill>
                <a:latin typeface="Calibri" pitchFamily="34" charset="0"/>
              </a:rPr>
              <a:t>מעודכן ליום 06/04/2020 בשעה 08:00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007830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7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06/04/2020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730475"/>
              </p:ext>
            </p:extLst>
          </p:nvPr>
        </p:nvGraphicFramePr>
        <p:xfrm>
          <a:off x="119336" y="1124745"/>
          <a:ext cx="12072664" cy="56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196746"/>
              </p:ext>
            </p:extLst>
          </p:nvPr>
        </p:nvGraphicFramePr>
        <p:xfrm>
          <a:off x="407366" y="2780928"/>
          <a:ext cx="11352585" cy="225552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05/04/2020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9.5%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9.52%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06/04/2020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9.5%</a:t>
                      </a:r>
                      <a:r>
                        <a:rPr lang="he-IL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06.04.2020 ל 08:00 ביום 05.04.2020)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06/04/2020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437713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בילינסון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ביקור 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הסהר האדום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05/04/2020 בשעה 08:00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294049"/>
              </p:ext>
            </p:extLst>
          </p:nvPr>
        </p:nvGraphicFramePr>
        <p:xfrm>
          <a:off x="119337" y="913738"/>
          <a:ext cx="11953326" cy="5950655"/>
        </p:xfrm>
        <a:graphic>
          <a:graphicData uri="http://schemas.openxmlformats.org/drawingml/2006/table">
            <a:tbl>
              <a:tblPr rtl="1"/>
              <a:tblGrid>
                <a:gridCol w="760775">
                  <a:extLst>
                    <a:ext uri="{9D8B030D-6E8A-4147-A177-3AD203B41FA5}">
                      <a16:colId xmlns:a16="http://schemas.microsoft.com/office/drawing/2014/main" val="2825568948"/>
                    </a:ext>
                  </a:extLst>
                </a:gridCol>
                <a:gridCol w="567206">
                  <a:extLst>
                    <a:ext uri="{9D8B030D-6E8A-4147-A177-3AD203B41FA5}">
                      <a16:colId xmlns:a16="http://schemas.microsoft.com/office/drawing/2014/main" val="2717655635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3875803113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4124294515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2597610881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3214270473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1082150801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3848598720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1922983660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4009907386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655984027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2930655024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1733720366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2179445413"/>
                    </a:ext>
                  </a:extLst>
                </a:gridCol>
                <a:gridCol w="300108">
                  <a:extLst>
                    <a:ext uri="{9D8B030D-6E8A-4147-A177-3AD203B41FA5}">
                      <a16:colId xmlns:a16="http://schemas.microsoft.com/office/drawing/2014/main" val="1898804115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2265773018"/>
                    </a:ext>
                  </a:extLst>
                </a:gridCol>
                <a:gridCol w="300108">
                  <a:extLst>
                    <a:ext uri="{9D8B030D-6E8A-4147-A177-3AD203B41FA5}">
                      <a16:colId xmlns:a16="http://schemas.microsoft.com/office/drawing/2014/main" val="283368586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2497230289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1549946367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1567375949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2967863644"/>
                    </a:ext>
                  </a:extLst>
                </a:gridCol>
                <a:gridCol w="333121">
                  <a:extLst>
                    <a:ext uri="{9D8B030D-6E8A-4147-A177-3AD203B41FA5}">
                      <a16:colId xmlns:a16="http://schemas.microsoft.com/office/drawing/2014/main" val="1502694017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42926523"/>
                    </a:ext>
                  </a:extLst>
                </a:gridCol>
                <a:gridCol w="300108">
                  <a:extLst>
                    <a:ext uri="{9D8B030D-6E8A-4147-A177-3AD203B41FA5}">
                      <a16:colId xmlns:a16="http://schemas.microsoft.com/office/drawing/2014/main" val="4260893354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3425670837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1972350864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2859643262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2416136383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2548089019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1256043179"/>
                    </a:ext>
                  </a:extLst>
                </a:gridCol>
                <a:gridCol w="297107">
                  <a:extLst>
                    <a:ext uri="{9D8B030D-6E8A-4147-A177-3AD203B41FA5}">
                      <a16:colId xmlns:a16="http://schemas.microsoft.com/office/drawing/2014/main" val="2231477146"/>
                    </a:ext>
                  </a:extLst>
                </a:gridCol>
                <a:gridCol w="400645">
                  <a:extLst>
                    <a:ext uri="{9D8B030D-6E8A-4147-A177-3AD203B41FA5}">
                      <a16:colId xmlns:a16="http://schemas.microsoft.com/office/drawing/2014/main" val="361284936"/>
                    </a:ext>
                  </a:extLst>
                </a:gridCol>
                <a:gridCol w="270098">
                  <a:extLst>
                    <a:ext uri="{9D8B030D-6E8A-4147-A177-3AD203B41FA5}">
                      <a16:colId xmlns:a16="http://schemas.microsoft.com/office/drawing/2014/main" val="352283708"/>
                    </a:ext>
                  </a:extLst>
                </a:gridCol>
                <a:gridCol w="342124">
                  <a:extLst>
                    <a:ext uri="{9D8B030D-6E8A-4147-A177-3AD203B41FA5}">
                      <a16:colId xmlns:a16="http://schemas.microsoft.com/office/drawing/2014/main" val="2527029806"/>
                    </a:ext>
                  </a:extLst>
                </a:gridCol>
                <a:gridCol w="402146">
                  <a:extLst>
                    <a:ext uri="{9D8B030D-6E8A-4147-A177-3AD203B41FA5}">
                      <a16:colId xmlns:a16="http://schemas.microsoft.com/office/drawing/2014/main" val="4011168092"/>
                    </a:ext>
                  </a:extLst>
                </a:gridCol>
                <a:gridCol w="603218">
                  <a:extLst>
                    <a:ext uri="{9D8B030D-6E8A-4147-A177-3AD203B41FA5}">
                      <a16:colId xmlns:a16="http://schemas.microsoft.com/office/drawing/2014/main" val="3470315153"/>
                    </a:ext>
                  </a:extLst>
                </a:gridCol>
              </a:tblGrid>
              <a:tr h="267921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373233"/>
                  </a:ext>
                </a:extLst>
              </a:tr>
              <a:tr h="130133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בילינסון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ביקור 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הסהר האדום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726297"/>
                  </a:ext>
                </a:extLst>
              </a:tr>
              <a:tr h="248491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875434"/>
                  </a:ext>
                </a:extLst>
              </a:tr>
              <a:tr h="24849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54739"/>
                  </a:ext>
                </a:extLst>
              </a:tr>
              <a:tr h="24849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828568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320525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281355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6757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640346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761251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39310"/>
                  </a:ext>
                </a:extLst>
              </a:tr>
              <a:tr h="263138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258835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700233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88079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964627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600541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601179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96926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527537"/>
                  </a:ext>
                </a:extLst>
              </a:tr>
            </a:tbl>
          </a:graphicData>
        </a:graphic>
      </p:graphicFrame>
      <p:pic>
        <p:nvPicPr>
          <p:cNvPr id="8" name="תמונה 7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8325" y="1124744"/>
            <a:ext cx="117274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616" y="188640"/>
            <a:ext cx="7704856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נפטרים</a:t>
            </a:r>
            <a:br>
              <a:rPr lang="he-IL" sz="5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Calibri" pitchFamily="34" charset="0"/>
              </a:rPr>
              <a:t>מעודכן ליום 06/04/2020 בשעה 08:00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921686"/>
              </p:ext>
            </p:extLst>
          </p:nvPr>
        </p:nvGraphicFramePr>
        <p:xfrm>
          <a:off x="2946888" y="1019637"/>
          <a:ext cx="6802280" cy="5851351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3401140">
                  <a:extLst>
                    <a:ext uri="{9D8B030D-6E8A-4147-A177-3AD203B41FA5}">
                      <a16:colId xmlns:a16="http://schemas.microsoft.com/office/drawing/2014/main" val="4069318551"/>
                    </a:ext>
                  </a:extLst>
                </a:gridCol>
                <a:gridCol w="3401140">
                  <a:extLst>
                    <a:ext uri="{9D8B030D-6E8A-4147-A177-3AD203B41FA5}">
                      <a16:colId xmlns:a16="http://schemas.microsoft.com/office/drawing/2014/main" val="3513817590"/>
                    </a:ext>
                  </a:extLst>
                </a:gridCol>
              </a:tblGrid>
              <a:tr h="44686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בית</a:t>
                      </a:r>
                      <a:r>
                        <a:rPr lang="he-IL" sz="2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חולים</a:t>
                      </a:r>
                      <a:endParaRPr lang="he-IL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מספר נפטרים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91656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49291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 אשדוד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0659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0440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09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51136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98677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8251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64045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3367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10050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68574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2591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1553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680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</a:t>
                      </a:r>
                      <a:r>
                        <a:rPr lang="he-IL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יפה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3723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01073"/>
                  </a:ext>
                </a:extLst>
              </a:tr>
              <a:tr h="37438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098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8271</TotalTime>
  <Words>780</Words>
  <Application>Microsoft Office PowerPoint</Application>
  <PresentationFormat>מסך רחב</PresentationFormat>
  <Paragraphs>563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576</cp:revision>
  <cp:lastPrinted>2020-03-23T05:54:24Z</cp:lastPrinted>
  <dcterms:created xsi:type="dcterms:W3CDTF">2018-06-12T03:19:29Z</dcterms:created>
  <dcterms:modified xsi:type="dcterms:W3CDTF">2020-04-06T05:33:15Z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