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30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5603267200133872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מצטבר'!$A$3:$A$41</c:f>
              <c:numCache>
                <c:formatCode>m/d/yyyy</c:formatCode>
                <c:ptCount val="3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</c:numCache>
            </c:numRef>
          </c:cat>
          <c:val>
            <c:numRef>
              <c:f>'מצב רפואי מצטבר'!$E$3:$E$41</c:f>
              <c:numCache>
                <c:formatCode>General</c:formatCode>
                <c:ptCount val="3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  <c:pt idx="36">
                  <c:v>180</c:v>
                </c:pt>
                <c:pt idx="37">
                  <c:v>174</c:v>
                </c:pt>
                <c:pt idx="38">
                  <c:v>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מצטבר'!$A$3:$A$41</c:f>
              <c:numCache>
                <c:formatCode>m/d/yyyy</c:formatCode>
                <c:ptCount val="3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</c:numCache>
            </c:numRef>
          </c:cat>
          <c:val>
            <c:numRef>
              <c:f>'מצב רפואי מצטבר'!$G$3:$G$41</c:f>
              <c:numCache>
                <c:formatCode>General</c:formatCode>
                <c:ptCount val="3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  <c:pt idx="36">
                  <c:v>96</c:v>
                </c:pt>
                <c:pt idx="37">
                  <c:v>103</c:v>
                </c:pt>
                <c:pt idx="38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מצטבר'!$A$3:$A$41</c:f>
              <c:numCache>
                <c:formatCode>m/d/yyyy</c:formatCode>
                <c:ptCount val="3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  <c:pt idx="38">
                  <c:v>43934</c:v>
                </c:pt>
              </c:numCache>
            </c:numRef>
          </c:cat>
          <c:val>
            <c:numRef>
              <c:f>'מצב רפואי מצטבר'!$H$3:$H$41</c:f>
              <c:numCache>
                <c:formatCode>General</c:formatCode>
                <c:ptCount val="3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  <c:pt idx="36">
                  <c:v>327</c:v>
                </c:pt>
                <c:pt idx="37">
                  <c:v>331</c:v>
                </c:pt>
                <c:pt idx="38">
                  <c:v>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מצטבר'!$A$3:$A$41</c15:sqref>
                        </c15:formulaRef>
                      </c:ext>
                    </c:extLst>
                    <c:numCache>
                      <c:formatCode>m/d/yyyy</c:formatCode>
                      <c:ptCount val="39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  <c:pt idx="38">
                        <c:v>43934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מצטבר'!$A$3:$A$41</c15:sqref>
                        </c15:formulaRef>
                      </c:ext>
                    </c:extLst>
                    <c:numCache>
                      <c:formatCode>m/d/yyyy</c:formatCode>
                      <c:ptCount val="39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  <c:pt idx="38">
                        <c:v>43934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4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4.7906493546080627E-2"/>
          <c:y val="5.3468787459393326E-2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גיליון1!$B$1:$AN$1</c:f>
              <c:numCache>
                <c:formatCode>m/d/yyyy</c:formatCode>
                <c:ptCount val="39"/>
                <c:pt idx="0">
                  <c:v>43934</c:v>
                </c:pt>
                <c:pt idx="1">
                  <c:v>43933</c:v>
                </c:pt>
                <c:pt idx="2">
                  <c:v>43932</c:v>
                </c:pt>
                <c:pt idx="3">
                  <c:v>43931</c:v>
                </c:pt>
                <c:pt idx="4">
                  <c:v>43930</c:v>
                </c:pt>
                <c:pt idx="5">
                  <c:v>43929</c:v>
                </c:pt>
                <c:pt idx="6">
                  <c:v>43928</c:v>
                </c:pt>
                <c:pt idx="7">
                  <c:v>43927</c:v>
                </c:pt>
                <c:pt idx="8">
                  <c:v>43926</c:v>
                </c:pt>
                <c:pt idx="9">
                  <c:v>43925</c:v>
                </c:pt>
                <c:pt idx="10">
                  <c:v>43924</c:v>
                </c:pt>
                <c:pt idx="11">
                  <c:v>43923</c:v>
                </c:pt>
                <c:pt idx="12">
                  <c:v>43922</c:v>
                </c:pt>
                <c:pt idx="13">
                  <c:v>43921</c:v>
                </c:pt>
                <c:pt idx="14">
                  <c:v>43920</c:v>
                </c:pt>
                <c:pt idx="15">
                  <c:v>43919</c:v>
                </c:pt>
                <c:pt idx="16">
                  <c:v>43918</c:v>
                </c:pt>
                <c:pt idx="17">
                  <c:v>43917</c:v>
                </c:pt>
                <c:pt idx="18">
                  <c:v>43916</c:v>
                </c:pt>
                <c:pt idx="19">
                  <c:v>43915</c:v>
                </c:pt>
                <c:pt idx="20">
                  <c:v>43914</c:v>
                </c:pt>
                <c:pt idx="21">
                  <c:v>43913</c:v>
                </c:pt>
                <c:pt idx="22">
                  <c:v>43912</c:v>
                </c:pt>
                <c:pt idx="23">
                  <c:v>43911</c:v>
                </c:pt>
                <c:pt idx="24">
                  <c:v>43910</c:v>
                </c:pt>
                <c:pt idx="25">
                  <c:v>43909</c:v>
                </c:pt>
                <c:pt idx="26">
                  <c:v>43908</c:v>
                </c:pt>
                <c:pt idx="27">
                  <c:v>43907</c:v>
                </c:pt>
                <c:pt idx="28">
                  <c:v>43906</c:v>
                </c:pt>
                <c:pt idx="29">
                  <c:v>43905</c:v>
                </c:pt>
                <c:pt idx="30">
                  <c:v>43904</c:v>
                </c:pt>
                <c:pt idx="31">
                  <c:v>43903</c:v>
                </c:pt>
                <c:pt idx="32">
                  <c:v>43902</c:v>
                </c:pt>
                <c:pt idx="33">
                  <c:v>43901</c:v>
                </c:pt>
                <c:pt idx="34">
                  <c:v>43900</c:v>
                </c:pt>
                <c:pt idx="35">
                  <c:v>43899</c:v>
                </c:pt>
                <c:pt idx="36">
                  <c:v>43898</c:v>
                </c:pt>
                <c:pt idx="37">
                  <c:v>43897</c:v>
                </c:pt>
                <c:pt idx="38">
                  <c:v>43896</c:v>
                </c:pt>
              </c:numCache>
            </c:numRef>
          </c:cat>
          <c:val>
            <c:numRef>
              <c:f>גיליון1!$B$2:$AN$2</c:f>
              <c:numCache>
                <c:formatCode>General</c:formatCode>
                <c:ptCount val="39"/>
                <c:pt idx="0">
                  <c:v>133</c:v>
                </c:pt>
                <c:pt idx="1">
                  <c:v>123</c:v>
                </c:pt>
                <c:pt idx="2">
                  <c:v>132</c:v>
                </c:pt>
                <c:pt idx="3">
                  <c:v>125</c:v>
                </c:pt>
                <c:pt idx="4">
                  <c:v>119</c:v>
                </c:pt>
                <c:pt idx="5">
                  <c:v>122</c:v>
                </c:pt>
                <c:pt idx="6">
                  <c:v>113</c:v>
                </c:pt>
                <c:pt idx="7">
                  <c:v>107</c:v>
                </c:pt>
                <c:pt idx="8">
                  <c:v>106</c:v>
                </c:pt>
                <c:pt idx="9">
                  <c:v>107</c:v>
                </c:pt>
                <c:pt idx="10">
                  <c:v>95</c:v>
                </c:pt>
                <c:pt idx="11">
                  <c:v>83</c:v>
                </c:pt>
                <c:pt idx="12">
                  <c:v>76</c:v>
                </c:pt>
                <c:pt idx="13">
                  <c:v>76</c:v>
                </c:pt>
                <c:pt idx="14">
                  <c:v>63</c:v>
                </c:pt>
                <c:pt idx="15">
                  <c:v>54</c:v>
                </c:pt>
                <c:pt idx="16">
                  <c:v>43</c:v>
                </c:pt>
                <c:pt idx="17">
                  <c:v>38</c:v>
                </c:pt>
                <c:pt idx="18">
                  <c:v>37</c:v>
                </c:pt>
                <c:pt idx="19">
                  <c:v>34</c:v>
                </c:pt>
                <c:pt idx="20">
                  <c:v>31</c:v>
                </c:pt>
                <c:pt idx="21">
                  <c:v>29</c:v>
                </c:pt>
                <c:pt idx="22">
                  <c:v>15</c:v>
                </c:pt>
                <c:pt idx="23">
                  <c:v>15</c:v>
                </c:pt>
                <c:pt idx="24">
                  <c:v>12</c:v>
                </c:pt>
                <c:pt idx="25">
                  <c:v>6</c:v>
                </c:pt>
                <c:pt idx="26">
                  <c:v>5</c:v>
                </c:pt>
                <c:pt idx="27">
                  <c:v>5</c:v>
                </c:pt>
                <c:pt idx="28">
                  <c:v>4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גיליון1!$B$1:$AN$1</c:f>
              <c:numCache>
                <c:formatCode>m/d/yyyy</c:formatCode>
                <c:ptCount val="39"/>
                <c:pt idx="0">
                  <c:v>43934</c:v>
                </c:pt>
                <c:pt idx="1">
                  <c:v>43933</c:v>
                </c:pt>
                <c:pt idx="2">
                  <c:v>43932</c:v>
                </c:pt>
                <c:pt idx="3">
                  <c:v>43931</c:v>
                </c:pt>
                <c:pt idx="4">
                  <c:v>43930</c:v>
                </c:pt>
                <c:pt idx="5">
                  <c:v>43929</c:v>
                </c:pt>
                <c:pt idx="6">
                  <c:v>43928</c:v>
                </c:pt>
                <c:pt idx="7">
                  <c:v>43927</c:v>
                </c:pt>
                <c:pt idx="8">
                  <c:v>43926</c:v>
                </c:pt>
                <c:pt idx="9">
                  <c:v>43925</c:v>
                </c:pt>
                <c:pt idx="10">
                  <c:v>43924</c:v>
                </c:pt>
                <c:pt idx="11">
                  <c:v>43923</c:v>
                </c:pt>
                <c:pt idx="12">
                  <c:v>43922</c:v>
                </c:pt>
                <c:pt idx="13">
                  <c:v>43921</c:v>
                </c:pt>
                <c:pt idx="14">
                  <c:v>43920</c:v>
                </c:pt>
                <c:pt idx="15">
                  <c:v>43919</c:v>
                </c:pt>
                <c:pt idx="16">
                  <c:v>43918</c:v>
                </c:pt>
                <c:pt idx="17">
                  <c:v>43917</c:v>
                </c:pt>
                <c:pt idx="18">
                  <c:v>43916</c:v>
                </c:pt>
                <c:pt idx="19">
                  <c:v>43915</c:v>
                </c:pt>
                <c:pt idx="20">
                  <c:v>43914</c:v>
                </c:pt>
                <c:pt idx="21">
                  <c:v>43913</c:v>
                </c:pt>
                <c:pt idx="22">
                  <c:v>43912</c:v>
                </c:pt>
                <c:pt idx="23">
                  <c:v>43911</c:v>
                </c:pt>
                <c:pt idx="24">
                  <c:v>43910</c:v>
                </c:pt>
                <c:pt idx="25">
                  <c:v>43909</c:v>
                </c:pt>
                <c:pt idx="26">
                  <c:v>43908</c:v>
                </c:pt>
                <c:pt idx="27">
                  <c:v>43907</c:v>
                </c:pt>
                <c:pt idx="28">
                  <c:v>43906</c:v>
                </c:pt>
                <c:pt idx="29">
                  <c:v>43905</c:v>
                </c:pt>
                <c:pt idx="30">
                  <c:v>43904</c:v>
                </c:pt>
                <c:pt idx="31">
                  <c:v>43903</c:v>
                </c:pt>
                <c:pt idx="32">
                  <c:v>43902</c:v>
                </c:pt>
                <c:pt idx="33">
                  <c:v>43901</c:v>
                </c:pt>
                <c:pt idx="34">
                  <c:v>43900</c:v>
                </c:pt>
                <c:pt idx="35">
                  <c:v>43899</c:v>
                </c:pt>
                <c:pt idx="36">
                  <c:v>43898</c:v>
                </c:pt>
                <c:pt idx="37">
                  <c:v>43897</c:v>
                </c:pt>
                <c:pt idx="38">
                  <c:v>43896</c:v>
                </c:pt>
              </c:numCache>
            </c:numRef>
          </c:cat>
          <c:val>
            <c:numRef>
              <c:f>גיליון1!$B$3:$AN$3</c:f>
              <c:numCache>
                <c:formatCode>General</c:formatCode>
                <c:ptCount val="39"/>
                <c:pt idx="0">
                  <c:v>110</c:v>
                </c:pt>
                <c:pt idx="1">
                  <c:v>103</c:v>
                </c:pt>
                <c:pt idx="2">
                  <c:v>96</c:v>
                </c:pt>
                <c:pt idx="3">
                  <c:v>92</c:v>
                </c:pt>
                <c:pt idx="4">
                  <c:v>79</c:v>
                </c:pt>
                <c:pt idx="5">
                  <c:v>71</c:v>
                </c:pt>
                <c:pt idx="6">
                  <c:v>59</c:v>
                </c:pt>
                <c:pt idx="7">
                  <c:v>51</c:v>
                </c:pt>
                <c:pt idx="8">
                  <c:v>46</c:v>
                </c:pt>
                <c:pt idx="9">
                  <c:v>42</c:v>
                </c:pt>
                <c:pt idx="10">
                  <c:v>36</c:v>
                </c:pt>
                <c:pt idx="11">
                  <c:v>29</c:v>
                </c:pt>
                <c:pt idx="12">
                  <c:v>21</c:v>
                </c:pt>
                <c:pt idx="13">
                  <c:v>20</c:v>
                </c:pt>
                <c:pt idx="14">
                  <c:v>15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8</c:v>
                </c:pt>
                <c:pt idx="19">
                  <c:v>5</c:v>
                </c:pt>
                <c:pt idx="20">
                  <c:v>3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4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736990609529095E-2"/>
          <c:y val="3.4375585945505632E-2"/>
          <c:w val="0.314699058964947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י"ט/ניסן/תש"ף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י"ט/ניסן/תש"ף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13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27228"/>
              </p:ext>
            </p:extLst>
          </p:nvPr>
        </p:nvGraphicFramePr>
        <p:xfrm>
          <a:off x="191343" y="982491"/>
          <a:ext cx="11809315" cy="5973302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984110">
                  <a:extLst>
                    <a:ext uri="{9D8B030D-6E8A-4147-A177-3AD203B41FA5}">
                      <a16:colId xmlns:a16="http://schemas.microsoft.com/office/drawing/2014/main" val="351647136"/>
                    </a:ext>
                  </a:extLst>
                </a:gridCol>
                <a:gridCol w="499351">
                  <a:extLst>
                    <a:ext uri="{9D8B030D-6E8A-4147-A177-3AD203B41FA5}">
                      <a16:colId xmlns:a16="http://schemas.microsoft.com/office/drawing/2014/main" val="2104360344"/>
                    </a:ext>
                  </a:extLst>
                </a:gridCol>
                <a:gridCol w="484759">
                  <a:extLst>
                    <a:ext uri="{9D8B030D-6E8A-4147-A177-3AD203B41FA5}">
                      <a16:colId xmlns:a16="http://schemas.microsoft.com/office/drawing/2014/main" val="492794947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701263043"/>
                    </a:ext>
                  </a:extLst>
                </a:gridCol>
                <a:gridCol w="1269395">
                  <a:extLst>
                    <a:ext uri="{9D8B030D-6E8A-4147-A177-3AD203B41FA5}">
                      <a16:colId xmlns:a16="http://schemas.microsoft.com/office/drawing/2014/main" val="1014887181"/>
                    </a:ext>
                  </a:extLst>
                </a:gridCol>
                <a:gridCol w="422055">
                  <a:extLst>
                    <a:ext uri="{9D8B030D-6E8A-4147-A177-3AD203B41FA5}">
                      <a16:colId xmlns:a16="http://schemas.microsoft.com/office/drawing/2014/main" val="2579788552"/>
                    </a:ext>
                  </a:extLst>
                </a:gridCol>
                <a:gridCol w="1546164">
                  <a:extLst>
                    <a:ext uri="{9D8B030D-6E8A-4147-A177-3AD203B41FA5}">
                      <a16:colId xmlns:a16="http://schemas.microsoft.com/office/drawing/2014/main" val="3709117796"/>
                    </a:ext>
                  </a:extLst>
                </a:gridCol>
                <a:gridCol w="861064">
                  <a:extLst>
                    <a:ext uri="{9D8B030D-6E8A-4147-A177-3AD203B41FA5}">
                      <a16:colId xmlns:a16="http://schemas.microsoft.com/office/drawing/2014/main" val="1518802138"/>
                    </a:ext>
                  </a:extLst>
                </a:gridCol>
                <a:gridCol w="3075374">
                  <a:extLst>
                    <a:ext uri="{9D8B030D-6E8A-4147-A177-3AD203B41FA5}">
                      <a16:colId xmlns:a16="http://schemas.microsoft.com/office/drawing/2014/main" val="3166840698"/>
                    </a:ext>
                  </a:extLst>
                </a:gridCol>
                <a:gridCol w="183540">
                  <a:extLst>
                    <a:ext uri="{9D8B030D-6E8A-4147-A177-3AD203B41FA5}">
                      <a16:colId xmlns:a16="http://schemas.microsoft.com/office/drawing/2014/main" val="55559589"/>
                    </a:ext>
                  </a:extLst>
                </a:gridCol>
                <a:gridCol w="1784679">
                  <a:extLst>
                    <a:ext uri="{9D8B030D-6E8A-4147-A177-3AD203B41FA5}">
                      <a16:colId xmlns:a16="http://schemas.microsoft.com/office/drawing/2014/main" val="3175033784"/>
                    </a:ext>
                  </a:extLst>
                </a:gridCol>
              </a:tblGrid>
              <a:tr h="895539">
                <a:tc gridSpan="1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</a:t>
                      </a:r>
                      <a:r>
                        <a:rPr kumimoji="0" lang="he-IL" sz="3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11,235</a:t>
                      </a: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36645"/>
                  </a:ext>
                </a:extLst>
              </a:tr>
              <a:tr h="507472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92314"/>
                  </a:ext>
                </a:extLst>
              </a:tr>
              <a:tr h="447769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9,087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168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70086"/>
                  </a:ext>
                </a:extLst>
              </a:tr>
              <a:tr h="566831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181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133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343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57637"/>
                  </a:ext>
                </a:extLst>
              </a:tr>
              <a:tr h="805985"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4%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8.2%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3.6%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6.8%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22890"/>
                  </a:ext>
                </a:extLst>
              </a:tr>
              <a:tr h="507472">
                <a:tc gridSpan="11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תמונת מצב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90864"/>
                  </a:ext>
                </a:extLst>
              </a:tr>
              <a:tr h="447769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חולים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טיפול בית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מלון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להחלטה קבילה \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מחלימים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32958"/>
                  </a:ext>
                </a:extLst>
              </a:tr>
              <a:tr h="447769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750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7,257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1,058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371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  <a:p>
                      <a:pPr algn="ctr" rtl="1"/>
                      <a:r>
                        <a:rPr lang="he-IL" sz="3200" b="1" dirty="0"/>
                        <a:t>1,689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349667"/>
                  </a:ext>
                </a:extLst>
              </a:tr>
              <a:tr h="445086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קל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08104"/>
                  </a:ext>
                </a:extLst>
              </a:tr>
              <a:tr h="401908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בינוני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18283"/>
                  </a:ext>
                </a:extLst>
              </a:tr>
              <a:tr h="401908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קשה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987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04800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מאושפזים</a:t>
            </a:r>
          </a:p>
          <a:p>
            <a:pPr lvl="0"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13/04/2020 בשעה 08:00</a:t>
            </a:r>
            <a:endParaRPr lang="he-I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13/04/2020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243352"/>
              </p:ext>
            </p:extLst>
          </p:nvPr>
        </p:nvGraphicFramePr>
        <p:xfrm>
          <a:off x="119336" y="954107"/>
          <a:ext cx="12072664" cy="5903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13/04/2020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77906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39153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12/04/2020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3.3%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- 6.8%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13/04/2020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3.6%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6.8%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7.3%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2.4%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0.5%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13.04.2020 ל 08:00 ביום 12.04.2020)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13/04/2020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726171"/>
              </p:ext>
            </p:extLst>
          </p:nvPr>
        </p:nvGraphicFramePr>
        <p:xfrm>
          <a:off x="119336" y="97729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13/04/2020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094544"/>
              </p:ext>
            </p:extLst>
          </p:nvPr>
        </p:nvGraphicFramePr>
        <p:xfrm>
          <a:off x="119327" y="1268761"/>
          <a:ext cx="11953346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13/04/2020 בשעה 08:00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894585"/>
              </p:ext>
            </p:extLst>
          </p:nvPr>
        </p:nvGraphicFramePr>
        <p:xfrm>
          <a:off x="119340" y="913740"/>
          <a:ext cx="11953324" cy="5944486"/>
        </p:xfrm>
        <a:graphic>
          <a:graphicData uri="http://schemas.openxmlformats.org/drawingml/2006/table">
            <a:tbl>
              <a:tblPr rtl="1"/>
              <a:tblGrid>
                <a:gridCol w="719498">
                  <a:extLst>
                    <a:ext uri="{9D8B030D-6E8A-4147-A177-3AD203B41FA5}">
                      <a16:colId xmlns:a16="http://schemas.microsoft.com/office/drawing/2014/main" val="3108359645"/>
                    </a:ext>
                  </a:extLst>
                </a:gridCol>
                <a:gridCol w="536430">
                  <a:extLst>
                    <a:ext uri="{9D8B030D-6E8A-4147-A177-3AD203B41FA5}">
                      <a16:colId xmlns:a16="http://schemas.microsoft.com/office/drawing/2014/main" val="2401303328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3555573754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3218122950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3614529780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2006254894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605164148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797607840"/>
                    </a:ext>
                  </a:extLst>
                </a:gridCol>
                <a:gridCol w="317885">
                  <a:extLst>
                    <a:ext uri="{9D8B030D-6E8A-4147-A177-3AD203B41FA5}">
                      <a16:colId xmlns:a16="http://schemas.microsoft.com/office/drawing/2014/main" val="2463617516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3831077472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846098532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2966656567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3278316024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92108206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651828352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2174290054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860165613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2264417909"/>
                    </a:ext>
                  </a:extLst>
                </a:gridCol>
                <a:gridCol w="315046">
                  <a:extLst>
                    <a:ext uri="{9D8B030D-6E8A-4147-A177-3AD203B41FA5}">
                      <a16:colId xmlns:a16="http://schemas.microsoft.com/office/drawing/2014/main" val="167522503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122153208"/>
                    </a:ext>
                  </a:extLst>
                </a:gridCol>
                <a:gridCol w="283826">
                  <a:extLst>
                    <a:ext uri="{9D8B030D-6E8A-4147-A177-3AD203B41FA5}">
                      <a16:colId xmlns:a16="http://schemas.microsoft.com/office/drawing/2014/main" val="3992601475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516381209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157105832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3431620095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433693462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1029265475"/>
                    </a:ext>
                  </a:extLst>
                </a:gridCol>
                <a:gridCol w="378908">
                  <a:extLst>
                    <a:ext uri="{9D8B030D-6E8A-4147-A177-3AD203B41FA5}">
                      <a16:colId xmlns:a16="http://schemas.microsoft.com/office/drawing/2014/main" val="287661572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171835236"/>
                    </a:ext>
                  </a:extLst>
                </a:gridCol>
                <a:gridCol w="378908">
                  <a:extLst>
                    <a:ext uri="{9D8B030D-6E8A-4147-A177-3AD203B41FA5}">
                      <a16:colId xmlns:a16="http://schemas.microsoft.com/office/drawing/2014/main" val="2389815617"/>
                    </a:ext>
                  </a:extLst>
                </a:gridCol>
                <a:gridCol w="255443">
                  <a:extLst>
                    <a:ext uri="{9D8B030D-6E8A-4147-A177-3AD203B41FA5}">
                      <a16:colId xmlns:a16="http://schemas.microsoft.com/office/drawing/2014/main" val="223716519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1177451440"/>
                    </a:ext>
                  </a:extLst>
                </a:gridCol>
                <a:gridCol w="323561">
                  <a:extLst>
                    <a:ext uri="{9D8B030D-6E8A-4147-A177-3AD203B41FA5}">
                      <a16:colId xmlns:a16="http://schemas.microsoft.com/office/drawing/2014/main" val="1984127750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1766047431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642800030"/>
                    </a:ext>
                  </a:extLst>
                </a:gridCol>
                <a:gridCol w="380327">
                  <a:extLst>
                    <a:ext uri="{9D8B030D-6E8A-4147-A177-3AD203B41FA5}">
                      <a16:colId xmlns:a16="http://schemas.microsoft.com/office/drawing/2014/main" val="2459724429"/>
                    </a:ext>
                  </a:extLst>
                </a:gridCol>
                <a:gridCol w="658476">
                  <a:extLst>
                    <a:ext uri="{9D8B030D-6E8A-4147-A177-3AD203B41FA5}">
                      <a16:colId xmlns:a16="http://schemas.microsoft.com/office/drawing/2014/main" val="1653447197"/>
                    </a:ext>
                  </a:extLst>
                </a:gridCol>
              </a:tblGrid>
              <a:tr h="270193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11326"/>
                  </a:ext>
                </a:extLst>
              </a:tr>
              <a:tr h="146170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75421"/>
                  </a:ext>
                </a:extLst>
              </a:tr>
              <a:tr h="248047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93970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32936"/>
                  </a:ext>
                </a:extLst>
              </a:tr>
              <a:tr h="2480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627952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74704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98359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529214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638579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15436"/>
                  </a:ext>
                </a:extLst>
              </a:tr>
              <a:tr h="24804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10120"/>
                  </a:ext>
                </a:extLst>
              </a:tr>
              <a:tr h="24361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779365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94779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88526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910549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542806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172941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116063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20231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683" y="913740"/>
            <a:ext cx="1311981" cy="163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9843</TotalTime>
  <Words>848</Words>
  <Application>Microsoft Office PowerPoint</Application>
  <PresentationFormat>מסך רחב</PresentationFormat>
  <Paragraphs>606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709</cp:revision>
  <cp:lastPrinted>2020-03-23T05:54:24Z</cp:lastPrinted>
  <dcterms:created xsi:type="dcterms:W3CDTF">2018-06-12T03:19:29Z</dcterms:created>
  <dcterms:modified xsi:type="dcterms:W3CDTF">2020-04-13T06:24:44Z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