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3"/>
  </p:notesMasterIdLst>
  <p:handoutMasterIdLst>
    <p:handoutMasterId r:id="rId14"/>
  </p:handoutMasterIdLst>
  <p:sldIdLst>
    <p:sldId id="655" r:id="rId5"/>
    <p:sldId id="930" r:id="rId6"/>
    <p:sldId id="925" r:id="rId7"/>
    <p:sldId id="923" r:id="rId8"/>
    <p:sldId id="928" r:id="rId9"/>
    <p:sldId id="924" r:id="rId10"/>
    <p:sldId id="929" r:id="rId11"/>
    <p:sldId id="920" r:id="rId12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סגנון ערכת נושא 1 - הדגשה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סגנון ביניים 4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handoutMaster" Target="handoutMasters/handoutMaster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60418147974631E-2"/>
          <c:y val="5.3874960132238171E-2"/>
          <c:w val="0.95410358475975143"/>
          <c:h val="0.75603267200133872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מצטבר'!$A$3:$A$43</c:f>
              <c:numCache>
                <c:formatCode>m/d/yyyy</c:formatCode>
                <c:ptCount val="41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  <c:pt idx="36">
                  <c:v>43932</c:v>
                </c:pt>
                <c:pt idx="37">
                  <c:v>43933</c:v>
                </c:pt>
                <c:pt idx="38">
                  <c:v>43934</c:v>
                </c:pt>
                <c:pt idx="39">
                  <c:v>43935</c:v>
                </c:pt>
                <c:pt idx="40">
                  <c:v>43936</c:v>
                </c:pt>
              </c:numCache>
            </c:numRef>
          </c:cat>
          <c:val>
            <c:numRef>
              <c:f>'מצב רפואי מצטבר'!$E$3:$E$43</c:f>
              <c:numCache>
                <c:formatCode>General</c:formatCode>
                <c:ptCount val="4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66</c:v>
                </c:pt>
                <c:pt idx="24">
                  <c:v>80</c:v>
                </c:pt>
                <c:pt idx="25">
                  <c:v>94</c:v>
                </c:pt>
                <c:pt idx="26">
                  <c:v>97</c:v>
                </c:pt>
                <c:pt idx="27">
                  <c:v>107</c:v>
                </c:pt>
                <c:pt idx="28">
                  <c:v>115</c:v>
                </c:pt>
                <c:pt idx="29">
                  <c:v>125</c:v>
                </c:pt>
                <c:pt idx="30">
                  <c:v>127</c:v>
                </c:pt>
                <c:pt idx="31">
                  <c:v>141</c:v>
                </c:pt>
                <c:pt idx="32">
                  <c:v>153</c:v>
                </c:pt>
                <c:pt idx="33">
                  <c:v>147</c:v>
                </c:pt>
                <c:pt idx="34">
                  <c:v>165</c:v>
                </c:pt>
                <c:pt idx="35">
                  <c:v>164</c:v>
                </c:pt>
                <c:pt idx="36">
                  <c:v>180</c:v>
                </c:pt>
                <c:pt idx="37">
                  <c:v>174</c:v>
                </c:pt>
                <c:pt idx="38">
                  <c:v>181</c:v>
                </c:pt>
                <c:pt idx="39">
                  <c:v>181</c:v>
                </c:pt>
                <c:pt idx="40">
                  <c:v>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מצטבר'!$A$3:$A$43</c:f>
              <c:numCache>
                <c:formatCode>m/d/yyyy</c:formatCode>
                <c:ptCount val="41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  <c:pt idx="36">
                  <c:v>43932</c:v>
                </c:pt>
                <c:pt idx="37">
                  <c:v>43933</c:v>
                </c:pt>
                <c:pt idx="38">
                  <c:v>43934</c:v>
                </c:pt>
                <c:pt idx="39">
                  <c:v>43935</c:v>
                </c:pt>
                <c:pt idx="40">
                  <c:v>43936</c:v>
                </c:pt>
              </c:numCache>
            </c:numRef>
          </c:cat>
          <c:val>
            <c:numRef>
              <c:f>'מצב רפואי מצטבר'!$G$3:$G$43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15</c:v>
                </c:pt>
                <c:pt idx="25">
                  <c:v>20</c:v>
                </c:pt>
                <c:pt idx="26">
                  <c:v>21</c:v>
                </c:pt>
                <c:pt idx="27">
                  <c:v>29</c:v>
                </c:pt>
                <c:pt idx="28">
                  <c:v>36</c:v>
                </c:pt>
                <c:pt idx="29">
                  <c:v>42</c:v>
                </c:pt>
                <c:pt idx="30">
                  <c:v>46</c:v>
                </c:pt>
                <c:pt idx="31">
                  <c:v>51</c:v>
                </c:pt>
                <c:pt idx="32">
                  <c:v>59</c:v>
                </c:pt>
                <c:pt idx="33">
                  <c:v>71</c:v>
                </c:pt>
                <c:pt idx="34">
                  <c:v>79</c:v>
                </c:pt>
                <c:pt idx="35">
                  <c:v>92</c:v>
                </c:pt>
                <c:pt idx="36">
                  <c:v>96</c:v>
                </c:pt>
                <c:pt idx="37">
                  <c:v>103</c:v>
                </c:pt>
                <c:pt idx="38">
                  <c:v>110</c:v>
                </c:pt>
                <c:pt idx="39">
                  <c:v>117</c:v>
                </c:pt>
                <c:pt idx="40">
                  <c:v>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מצטבר'!$A$3:$A$43</c:f>
              <c:numCache>
                <c:formatCode>m/d/yyyy</c:formatCode>
                <c:ptCount val="41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  <c:pt idx="36">
                  <c:v>43932</c:v>
                </c:pt>
                <c:pt idx="37">
                  <c:v>43933</c:v>
                </c:pt>
                <c:pt idx="38">
                  <c:v>43934</c:v>
                </c:pt>
                <c:pt idx="39">
                  <c:v>43935</c:v>
                </c:pt>
                <c:pt idx="40">
                  <c:v>43936</c:v>
                </c:pt>
              </c:numCache>
            </c:numRef>
          </c:cat>
          <c:val>
            <c:numRef>
              <c:f>'מצב רפואי מצטבר'!$H$3:$H$43</c:f>
              <c:numCache>
                <c:formatCode>General</c:formatCode>
                <c:ptCount val="4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81</c:v>
                </c:pt>
                <c:pt idx="24">
                  <c:v>95</c:v>
                </c:pt>
                <c:pt idx="25">
                  <c:v>117</c:v>
                </c:pt>
                <c:pt idx="26">
                  <c:v>122</c:v>
                </c:pt>
                <c:pt idx="27">
                  <c:v>149</c:v>
                </c:pt>
                <c:pt idx="28">
                  <c:v>170</c:v>
                </c:pt>
                <c:pt idx="29">
                  <c:v>178</c:v>
                </c:pt>
                <c:pt idx="30">
                  <c:v>195</c:v>
                </c:pt>
                <c:pt idx="31">
                  <c:v>215</c:v>
                </c:pt>
                <c:pt idx="32">
                  <c:v>237</c:v>
                </c:pt>
                <c:pt idx="33">
                  <c:v>255</c:v>
                </c:pt>
                <c:pt idx="34">
                  <c:v>284</c:v>
                </c:pt>
                <c:pt idx="35">
                  <c:v>301</c:v>
                </c:pt>
                <c:pt idx="36">
                  <c:v>327</c:v>
                </c:pt>
                <c:pt idx="37">
                  <c:v>331</c:v>
                </c:pt>
                <c:pt idx="38">
                  <c:v>343</c:v>
                </c:pt>
                <c:pt idx="39">
                  <c:v>351</c:v>
                </c:pt>
                <c:pt idx="40">
                  <c:v>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מצטבר'!$A$3:$A$43</c15:sqref>
                        </c15:formulaRef>
                      </c:ext>
                    </c:extLst>
                    <c:numCache>
                      <c:formatCode>m/d/yyyy</c:formatCode>
                      <c:ptCount val="41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  <c:pt idx="34">
                        <c:v>43930</c:v>
                      </c:pt>
                      <c:pt idx="35">
                        <c:v>43931</c:v>
                      </c:pt>
                      <c:pt idx="36">
                        <c:v>43932</c:v>
                      </c:pt>
                      <c:pt idx="37">
                        <c:v>43933</c:v>
                      </c:pt>
                      <c:pt idx="38">
                        <c:v>43934</c:v>
                      </c:pt>
                      <c:pt idx="39">
                        <c:v>43935</c:v>
                      </c:pt>
                      <c:pt idx="40">
                        <c:v>43936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'מצב רפואי מצטבר'!$A$3:$A$43</c15:sqref>
                        </c15:formulaRef>
                      </c:ext>
                    </c:extLst>
                    <c:numCache>
                      <c:formatCode>m/d/yyyy</c:formatCode>
                      <c:ptCount val="41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  <c:pt idx="34">
                        <c:v>43930</c:v>
                      </c:pt>
                      <c:pt idx="35">
                        <c:v>43931</c:v>
                      </c:pt>
                      <c:pt idx="36">
                        <c:v>43932</c:v>
                      </c:pt>
                      <c:pt idx="37">
                        <c:v>43933</c:v>
                      </c:pt>
                      <c:pt idx="38">
                        <c:v>43934</c:v>
                      </c:pt>
                      <c:pt idx="39">
                        <c:v>43935</c:v>
                      </c:pt>
                      <c:pt idx="40">
                        <c:v>43936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36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4.7906493546080627E-2"/>
          <c:y val="5.3468787459393326E-2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735581806964895E-2"/>
          <c:y val="1.6540437807326266E-2"/>
          <c:w val="0.96208450761157605"/>
          <c:h val="0.813936521860057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</c:f>
              <c:strCache>
                <c:ptCount val="1"/>
                <c:pt idx="0">
                  <c:v>מונשמים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2"/>
              <c:layout>
                <c:manualLayout>
                  <c:x val="-1.9434401553791277E-2"/>
                  <c:y val="-4.6820523419942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AC-4F90-97EC-4BBBDF115B23}"/>
                </c:ext>
              </c:extLst>
            </c:dLbl>
            <c:dLbl>
              <c:idx val="39"/>
              <c:layout>
                <c:manualLayout>
                  <c:x val="-2.1120406824147134E-2"/>
                  <c:y val="-5.75660772109386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14-4696-9BD5-04E2EEDEBC6C}"/>
                </c:ext>
              </c:extLst>
            </c:dLbl>
            <c:dLbl>
              <c:idx val="40"/>
              <c:layout>
                <c:manualLayout>
                  <c:x val="0"/>
                  <c:y val="-5.09206375784785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14-4696-9BD5-04E2EEDEBC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גיליון1!$B$1:$AP$1</c:f>
              <c:numCache>
                <c:formatCode>m/d/yyyy</c:formatCode>
                <c:ptCount val="41"/>
                <c:pt idx="0">
                  <c:v>43936</c:v>
                </c:pt>
                <c:pt idx="1">
                  <c:v>43935</c:v>
                </c:pt>
                <c:pt idx="2">
                  <c:v>43934</c:v>
                </c:pt>
                <c:pt idx="3">
                  <c:v>43933</c:v>
                </c:pt>
                <c:pt idx="4">
                  <c:v>43932</c:v>
                </c:pt>
                <c:pt idx="5">
                  <c:v>43931</c:v>
                </c:pt>
                <c:pt idx="6">
                  <c:v>43930</c:v>
                </c:pt>
                <c:pt idx="7">
                  <c:v>43929</c:v>
                </c:pt>
                <c:pt idx="8">
                  <c:v>43928</c:v>
                </c:pt>
                <c:pt idx="9">
                  <c:v>43927</c:v>
                </c:pt>
                <c:pt idx="10">
                  <c:v>43926</c:v>
                </c:pt>
                <c:pt idx="11">
                  <c:v>43925</c:v>
                </c:pt>
                <c:pt idx="12">
                  <c:v>43924</c:v>
                </c:pt>
                <c:pt idx="13">
                  <c:v>43923</c:v>
                </c:pt>
                <c:pt idx="14">
                  <c:v>43922</c:v>
                </c:pt>
                <c:pt idx="15">
                  <c:v>43921</c:v>
                </c:pt>
                <c:pt idx="16">
                  <c:v>43920</c:v>
                </c:pt>
                <c:pt idx="17">
                  <c:v>43919</c:v>
                </c:pt>
                <c:pt idx="18">
                  <c:v>43918</c:v>
                </c:pt>
                <c:pt idx="19">
                  <c:v>43917</c:v>
                </c:pt>
                <c:pt idx="20">
                  <c:v>43916</c:v>
                </c:pt>
                <c:pt idx="21">
                  <c:v>43915</c:v>
                </c:pt>
                <c:pt idx="22">
                  <c:v>43914</c:v>
                </c:pt>
                <c:pt idx="23">
                  <c:v>43913</c:v>
                </c:pt>
                <c:pt idx="24">
                  <c:v>43912</c:v>
                </c:pt>
                <c:pt idx="25">
                  <c:v>43911</c:v>
                </c:pt>
                <c:pt idx="26">
                  <c:v>43910</c:v>
                </c:pt>
                <c:pt idx="27">
                  <c:v>43909</c:v>
                </c:pt>
                <c:pt idx="28">
                  <c:v>43908</c:v>
                </c:pt>
                <c:pt idx="29">
                  <c:v>43907</c:v>
                </c:pt>
                <c:pt idx="30">
                  <c:v>43906</c:v>
                </c:pt>
                <c:pt idx="31">
                  <c:v>43905</c:v>
                </c:pt>
                <c:pt idx="32">
                  <c:v>43904</c:v>
                </c:pt>
                <c:pt idx="33">
                  <c:v>43903</c:v>
                </c:pt>
                <c:pt idx="34">
                  <c:v>43902</c:v>
                </c:pt>
                <c:pt idx="35">
                  <c:v>43901</c:v>
                </c:pt>
                <c:pt idx="36">
                  <c:v>43900</c:v>
                </c:pt>
                <c:pt idx="37">
                  <c:v>43899</c:v>
                </c:pt>
                <c:pt idx="38">
                  <c:v>43898</c:v>
                </c:pt>
                <c:pt idx="39">
                  <c:v>43897</c:v>
                </c:pt>
                <c:pt idx="40">
                  <c:v>43896</c:v>
                </c:pt>
              </c:numCache>
            </c:numRef>
          </c:cat>
          <c:val>
            <c:numRef>
              <c:f>גיליון1!$B$2:$AP$2</c:f>
              <c:numCache>
                <c:formatCode>General</c:formatCode>
                <c:ptCount val="41"/>
                <c:pt idx="0">
                  <c:v>132</c:v>
                </c:pt>
                <c:pt idx="1">
                  <c:v>136</c:v>
                </c:pt>
                <c:pt idx="2">
                  <c:v>133</c:v>
                </c:pt>
                <c:pt idx="3">
                  <c:v>123</c:v>
                </c:pt>
                <c:pt idx="4">
                  <c:v>132</c:v>
                </c:pt>
                <c:pt idx="5">
                  <c:v>125</c:v>
                </c:pt>
                <c:pt idx="6">
                  <c:v>119</c:v>
                </c:pt>
                <c:pt idx="7">
                  <c:v>122</c:v>
                </c:pt>
                <c:pt idx="8">
                  <c:v>113</c:v>
                </c:pt>
                <c:pt idx="9">
                  <c:v>107</c:v>
                </c:pt>
                <c:pt idx="10">
                  <c:v>106</c:v>
                </c:pt>
                <c:pt idx="11">
                  <c:v>107</c:v>
                </c:pt>
                <c:pt idx="12">
                  <c:v>95</c:v>
                </c:pt>
                <c:pt idx="13">
                  <c:v>83</c:v>
                </c:pt>
                <c:pt idx="14">
                  <c:v>76</c:v>
                </c:pt>
                <c:pt idx="15">
                  <c:v>76</c:v>
                </c:pt>
                <c:pt idx="16">
                  <c:v>63</c:v>
                </c:pt>
                <c:pt idx="17">
                  <c:v>54</c:v>
                </c:pt>
                <c:pt idx="18">
                  <c:v>43</c:v>
                </c:pt>
                <c:pt idx="19">
                  <c:v>38</c:v>
                </c:pt>
                <c:pt idx="20">
                  <c:v>37</c:v>
                </c:pt>
                <c:pt idx="21">
                  <c:v>34</c:v>
                </c:pt>
                <c:pt idx="22">
                  <c:v>31</c:v>
                </c:pt>
                <c:pt idx="23">
                  <c:v>29</c:v>
                </c:pt>
                <c:pt idx="24">
                  <c:v>15</c:v>
                </c:pt>
                <c:pt idx="25">
                  <c:v>15</c:v>
                </c:pt>
                <c:pt idx="26">
                  <c:v>12</c:v>
                </c:pt>
                <c:pt idx="27">
                  <c:v>6</c:v>
                </c:pt>
                <c:pt idx="28">
                  <c:v>5</c:v>
                </c:pt>
                <c:pt idx="29">
                  <c:v>5</c:v>
                </c:pt>
                <c:pt idx="30">
                  <c:v>4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dLbl>
              <c:idx val="40"/>
              <c:layout>
                <c:manualLayout>
                  <c:x val="-5.5429790026262002E-4"/>
                  <c:y val="5.09761034525762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14-4696-9BD5-04E2EEDEBC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גיליון1!$B$1:$AP$1</c:f>
              <c:numCache>
                <c:formatCode>m/d/yyyy</c:formatCode>
                <c:ptCount val="41"/>
                <c:pt idx="0">
                  <c:v>43936</c:v>
                </c:pt>
                <c:pt idx="1">
                  <c:v>43935</c:v>
                </c:pt>
                <c:pt idx="2">
                  <c:v>43934</c:v>
                </c:pt>
                <c:pt idx="3">
                  <c:v>43933</c:v>
                </c:pt>
                <c:pt idx="4">
                  <c:v>43932</c:v>
                </c:pt>
                <c:pt idx="5">
                  <c:v>43931</c:v>
                </c:pt>
                <c:pt idx="6">
                  <c:v>43930</c:v>
                </c:pt>
                <c:pt idx="7">
                  <c:v>43929</c:v>
                </c:pt>
                <c:pt idx="8">
                  <c:v>43928</c:v>
                </c:pt>
                <c:pt idx="9">
                  <c:v>43927</c:v>
                </c:pt>
                <c:pt idx="10">
                  <c:v>43926</c:v>
                </c:pt>
                <c:pt idx="11">
                  <c:v>43925</c:v>
                </c:pt>
                <c:pt idx="12">
                  <c:v>43924</c:v>
                </c:pt>
                <c:pt idx="13">
                  <c:v>43923</c:v>
                </c:pt>
                <c:pt idx="14">
                  <c:v>43922</c:v>
                </c:pt>
                <c:pt idx="15">
                  <c:v>43921</c:v>
                </c:pt>
                <c:pt idx="16">
                  <c:v>43920</c:v>
                </c:pt>
                <c:pt idx="17">
                  <c:v>43919</c:v>
                </c:pt>
                <c:pt idx="18">
                  <c:v>43918</c:v>
                </c:pt>
                <c:pt idx="19">
                  <c:v>43917</c:v>
                </c:pt>
                <c:pt idx="20">
                  <c:v>43916</c:v>
                </c:pt>
                <c:pt idx="21">
                  <c:v>43915</c:v>
                </c:pt>
                <c:pt idx="22">
                  <c:v>43914</c:v>
                </c:pt>
                <c:pt idx="23">
                  <c:v>43913</c:v>
                </c:pt>
                <c:pt idx="24">
                  <c:v>43912</c:v>
                </c:pt>
                <c:pt idx="25">
                  <c:v>43911</c:v>
                </c:pt>
                <c:pt idx="26">
                  <c:v>43910</c:v>
                </c:pt>
                <c:pt idx="27">
                  <c:v>43909</c:v>
                </c:pt>
                <c:pt idx="28">
                  <c:v>43908</c:v>
                </c:pt>
                <c:pt idx="29">
                  <c:v>43907</c:v>
                </c:pt>
                <c:pt idx="30">
                  <c:v>43906</c:v>
                </c:pt>
                <c:pt idx="31">
                  <c:v>43905</c:v>
                </c:pt>
                <c:pt idx="32">
                  <c:v>43904</c:v>
                </c:pt>
                <c:pt idx="33">
                  <c:v>43903</c:v>
                </c:pt>
                <c:pt idx="34">
                  <c:v>43902</c:v>
                </c:pt>
                <c:pt idx="35">
                  <c:v>43901</c:v>
                </c:pt>
                <c:pt idx="36">
                  <c:v>43900</c:v>
                </c:pt>
                <c:pt idx="37">
                  <c:v>43899</c:v>
                </c:pt>
                <c:pt idx="38">
                  <c:v>43898</c:v>
                </c:pt>
                <c:pt idx="39">
                  <c:v>43897</c:v>
                </c:pt>
                <c:pt idx="40">
                  <c:v>43896</c:v>
                </c:pt>
              </c:numCache>
            </c:numRef>
          </c:cat>
          <c:val>
            <c:numRef>
              <c:f>גיליון1!$B$3:$AP$3</c:f>
              <c:numCache>
                <c:formatCode>General</c:formatCode>
                <c:ptCount val="41"/>
                <c:pt idx="0">
                  <c:v>126</c:v>
                </c:pt>
                <c:pt idx="1">
                  <c:v>117</c:v>
                </c:pt>
                <c:pt idx="2">
                  <c:v>110</c:v>
                </c:pt>
                <c:pt idx="3">
                  <c:v>103</c:v>
                </c:pt>
                <c:pt idx="4">
                  <c:v>96</c:v>
                </c:pt>
                <c:pt idx="5">
                  <c:v>92</c:v>
                </c:pt>
                <c:pt idx="6">
                  <c:v>79</c:v>
                </c:pt>
                <c:pt idx="7">
                  <c:v>71</c:v>
                </c:pt>
                <c:pt idx="8">
                  <c:v>59</c:v>
                </c:pt>
                <c:pt idx="9">
                  <c:v>51</c:v>
                </c:pt>
                <c:pt idx="10">
                  <c:v>46</c:v>
                </c:pt>
                <c:pt idx="11">
                  <c:v>42</c:v>
                </c:pt>
                <c:pt idx="12">
                  <c:v>36</c:v>
                </c:pt>
                <c:pt idx="13">
                  <c:v>29</c:v>
                </c:pt>
                <c:pt idx="14">
                  <c:v>21</c:v>
                </c:pt>
                <c:pt idx="15">
                  <c:v>20</c:v>
                </c:pt>
                <c:pt idx="16">
                  <c:v>15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8</c:v>
                </c:pt>
                <c:pt idx="21">
                  <c:v>5</c:v>
                </c:pt>
                <c:pt idx="22">
                  <c:v>3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  <c:max val="43936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0736990609529095E-2"/>
          <c:y val="3.4375585945505632E-2"/>
          <c:w val="0.3146990589649476"/>
          <c:h val="5.07688913191546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כ"א/ניסן/תש"ף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כ"א/ניסן/תש"ף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15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15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04800"/>
              </p:ext>
            </p:extLst>
          </p:nvPr>
        </p:nvGraphicFramePr>
        <p:xfrm>
          <a:off x="191343" y="954107"/>
          <a:ext cx="11809315" cy="5879460"/>
        </p:xfrm>
        <a:graphic>
          <a:graphicData uri="http://schemas.openxmlformats.org/drawingml/2006/table">
            <a:tbl>
              <a:tblPr rtl="1" firstRow="1" bandRow="1">
                <a:tableStyleId>{35758FB7-9AC5-4552-8A53-C91805E547FA}</a:tableStyleId>
              </a:tblPr>
              <a:tblGrid>
                <a:gridCol w="984110">
                  <a:extLst>
                    <a:ext uri="{9D8B030D-6E8A-4147-A177-3AD203B41FA5}">
                      <a16:colId xmlns:a16="http://schemas.microsoft.com/office/drawing/2014/main" val="351647136"/>
                    </a:ext>
                  </a:extLst>
                </a:gridCol>
                <a:gridCol w="499351">
                  <a:extLst>
                    <a:ext uri="{9D8B030D-6E8A-4147-A177-3AD203B41FA5}">
                      <a16:colId xmlns:a16="http://schemas.microsoft.com/office/drawing/2014/main" val="2104360344"/>
                    </a:ext>
                  </a:extLst>
                </a:gridCol>
                <a:gridCol w="484759">
                  <a:extLst>
                    <a:ext uri="{9D8B030D-6E8A-4147-A177-3AD203B41FA5}">
                      <a16:colId xmlns:a16="http://schemas.microsoft.com/office/drawing/2014/main" val="492794947"/>
                    </a:ext>
                  </a:extLst>
                </a:gridCol>
                <a:gridCol w="698824">
                  <a:extLst>
                    <a:ext uri="{9D8B030D-6E8A-4147-A177-3AD203B41FA5}">
                      <a16:colId xmlns:a16="http://schemas.microsoft.com/office/drawing/2014/main" val="701263043"/>
                    </a:ext>
                  </a:extLst>
                </a:gridCol>
                <a:gridCol w="1269395">
                  <a:extLst>
                    <a:ext uri="{9D8B030D-6E8A-4147-A177-3AD203B41FA5}">
                      <a16:colId xmlns:a16="http://schemas.microsoft.com/office/drawing/2014/main" val="1014887181"/>
                    </a:ext>
                  </a:extLst>
                </a:gridCol>
                <a:gridCol w="422055">
                  <a:extLst>
                    <a:ext uri="{9D8B030D-6E8A-4147-A177-3AD203B41FA5}">
                      <a16:colId xmlns:a16="http://schemas.microsoft.com/office/drawing/2014/main" val="2579788552"/>
                    </a:ext>
                  </a:extLst>
                </a:gridCol>
                <a:gridCol w="1546164">
                  <a:extLst>
                    <a:ext uri="{9D8B030D-6E8A-4147-A177-3AD203B41FA5}">
                      <a16:colId xmlns:a16="http://schemas.microsoft.com/office/drawing/2014/main" val="3709117796"/>
                    </a:ext>
                  </a:extLst>
                </a:gridCol>
                <a:gridCol w="861064">
                  <a:extLst>
                    <a:ext uri="{9D8B030D-6E8A-4147-A177-3AD203B41FA5}">
                      <a16:colId xmlns:a16="http://schemas.microsoft.com/office/drawing/2014/main" val="1518802138"/>
                    </a:ext>
                  </a:extLst>
                </a:gridCol>
                <a:gridCol w="3075374">
                  <a:extLst>
                    <a:ext uri="{9D8B030D-6E8A-4147-A177-3AD203B41FA5}">
                      <a16:colId xmlns:a16="http://schemas.microsoft.com/office/drawing/2014/main" val="3166840698"/>
                    </a:ext>
                  </a:extLst>
                </a:gridCol>
                <a:gridCol w="183540">
                  <a:extLst>
                    <a:ext uri="{9D8B030D-6E8A-4147-A177-3AD203B41FA5}">
                      <a16:colId xmlns:a16="http://schemas.microsoft.com/office/drawing/2014/main" val="55559589"/>
                    </a:ext>
                  </a:extLst>
                </a:gridCol>
                <a:gridCol w="1784679">
                  <a:extLst>
                    <a:ext uri="{9D8B030D-6E8A-4147-A177-3AD203B41FA5}">
                      <a16:colId xmlns:a16="http://schemas.microsoft.com/office/drawing/2014/main" val="3175033784"/>
                    </a:ext>
                  </a:extLst>
                </a:gridCol>
              </a:tblGrid>
              <a:tr h="853024">
                <a:tc gridSpan="11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12,200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736645"/>
                  </a:ext>
                </a:extLst>
              </a:tr>
              <a:tr h="495616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192314"/>
                  </a:ext>
                </a:extLst>
              </a:tr>
              <a:tr h="437308">
                <a:tc rowSpan="2"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9,416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173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126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970086"/>
                  </a:ext>
                </a:extLst>
              </a:tr>
              <a:tr h="553923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176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132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355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57637"/>
                  </a:ext>
                </a:extLst>
              </a:tr>
              <a:tr h="787154">
                <a:tc grid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2.8% -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3% -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1.14%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7.7%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322890"/>
                  </a:ext>
                </a:extLst>
              </a:tr>
              <a:tr h="495616">
                <a:tc gridSpan="11">
                  <a:txBody>
                    <a:bodyPr/>
                    <a:lstStyle/>
                    <a:p>
                      <a:pPr algn="ctr" rtl="1"/>
                      <a:r>
                        <a:rPr lang="he-IL" sz="2800" b="1" dirty="0"/>
                        <a:t>תמונת מצב אשפוז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790864"/>
                  </a:ext>
                </a:extLst>
              </a:tr>
              <a:tr h="437308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בתי חולים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טיפול בית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בתי מלון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להחלטה קבילה \ אשפוז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מחלימים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832958"/>
                  </a:ext>
                </a:extLst>
              </a:tr>
              <a:tr h="437308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783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  <a:p>
                      <a:pPr algn="ctr" rtl="1"/>
                      <a:r>
                        <a:rPr lang="he-IL" sz="3200" b="1" dirty="0"/>
                        <a:t>7,318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  <a:p>
                      <a:pPr algn="ctr" rtl="1"/>
                      <a:r>
                        <a:rPr lang="he-IL" sz="3200" b="1" dirty="0"/>
                        <a:t>1,196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  <a:p>
                      <a:pPr algn="ctr" rtl="1"/>
                      <a:r>
                        <a:rPr lang="he-IL" sz="3200" b="1" dirty="0"/>
                        <a:t>468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  <a:p>
                      <a:pPr algn="ctr" rtl="1"/>
                      <a:r>
                        <a:rPr lang="he-IL" sz="3200" b="1" dirty="0"/>
                        <a:t>2,309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349667"/>
                  </a:ext>
                </a:extLst>
              </a:tr>
              <a:tr h="423956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קל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434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08104"/>
                  </a:ext>
                </a:extLst>
              </a:tr>
              <a:tr h="382828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בינוני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918283"/>
                  </a:ext>
                </a:extLst>
              </a:tr>
              <a:tr h="382828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/>
                        <a:t>קשה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998701"/>
                  </a:ext>
                </a:extLst>
              </a:tr>
            </a:tbl>
          </a:graphicData>
        </a:graphic>
      </p:graphicFrame>
      <p:sp>
        <p:nvSpPr>
          <p:cNvPr id="3" name="מלבן 2"/>
          <p:cNvSpPr/>
          <p:nvPr/>
        </p:nvSpPr>
        <p:spPr>
          <a:xfrm>
            <a:off x="3048001" y="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תמונת מצב – מאושפזים</a:t>
            </a:r>
          </a:p>
          <a:p>
            <a:pPr lvl="0"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15/04/2020 בשעה 09:00</a:t>
            </a:r>
            <a:endParaRPr lang="he-I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26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1559496" y="0"/>
            <a:ext cx="828092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15/04/2020 ( נתון לשעה 08:00 בבוקר בכל יום)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algn="ctr"/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3445171"/>
              </p:ext>
            </p:extLst>
          </p:nvPr>
        </p:nvGraphicFramePr>
        <p:xfrm>
          <a:off x="119336" y="954107"/>
          <a:ext cx="12072664" cy="5903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335360" y="398149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15/05/2020 ( נתון לשעה 08:00 בבוקר</a:t>
            </a:r>
            <a:r>
              <a:rPr kumimoji="0" lang="he-IL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 בכל יום)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701045"/>
              </p:ext>
            </p:extLst>
          </p:nvPr>
        </p:nvGraphicFramePr>
        <p:xfrm>
          <a:off x="0" y="1124744"/>
          <a:ext cx="12192000" cy="5733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229172"/>
              </p:ext>
            </p:extLst>
          </p:nvPr>
        </p:nvGraphicFramePr>
        <p:xfrm>
          <a:off x="407366" y="2780928"/>
          <a:ext cx="11352585" cy="268224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2270517">
                  <a:extLst>
                    <a:ext uri="{9D8B030D-6E8A-4147-A177-3AD203B41FA5}">
                      <a16:colId xmlns:a16="http://schemas.microsoft.com/office/drawing/2014/main" val="2256892224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819986298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647504477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2462610060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3821625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תאריך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מונשמים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נפטר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0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14/04/2020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2.3%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2.3%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6.4%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43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15/04/2020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2.8%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1.14%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9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3000" b="1" dirty="0">
                          <a:solidFill>
                            <a:schemeClr val="bg1"/>
                          </a:solidFill>
                        </a:rPr>
                        <a:t>הפרש עלייה</a:t>
                      </a:r>
                      <a:r>
                        <a:rPr lang="he-IL" sz="3000" b="1" baseline="0" dirty="0">
                          <a:solidFill>
                            <a:schemeClr val="bg1"/>
                          </a:solidFill>
                        </a:rPr>
                        <a:t> בשיעור</a:t>
                      </a:r>
                      <a:endParaRPr lang="he-IL" sz="3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2.8%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5.3%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1.16%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1.3%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27003"/>
                  </a:ext>
                </a:extLst>
              </a:tr>
            </a:tbl>
          </a:graphicData>
        </a:graphic>
      </p:graphicFrame>
      <p:sp>
        <p:nvSpPr>
          <p:cNvPr id="5" name="כותרת 1"/>
          <p:cNvSpPr txBox="1">
            <a:spLocks/>
          </p:cNvSpPr>
          <p:nvPr/>
        </p:nvSpPr>
        <p:spPr bwMode="auto">
          <a:xfrm>
            <a:off x="191341" y="764704"/>
            <a:ext cx="1178463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שיעור העלייה ב 24 שעות </a:t>
            </a:r>
            <a:r>
              <a:rPr lang="he-IL" sz="2400" b="1" dirty="0">
                <a:solidFill>
                  <a:srgbClr val="002060"/>
                </a:solidFill>
                <a:latin typeface="Calibri"/>
                <a:cs typeface="+mn-cs"/>
              </a:rPr>
              <a:t>(השוואה בין 08:00 ביום 15.04.2020 ל 08:00 ביום 14.04.2020)</a:t>
            </a:r>
          </a:p>
          <a:p>
            <a:endParaRPr lang="he-IL" sz="2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60329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15/04/2020 בשעה 09:00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758447"/>
              </p:ext>
            </p:extLst>
          </p:nvPr>
        </p:nvGraphicFramePr>
        <p:xfrm>
          <a:off x="119336" y="977293"/>
          <a:ext cx="11953346" cy="5894104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1602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18000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גריאטריים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1910680">
                <a:tc>
                  <a:txBody>
                    <a:bodyPr/>
                    <a:lstStyle/>
                    <a:p>
                      <a:pPr algn="r"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180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 מוקאסד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868353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91829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76102" y="256317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נפטרים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15/04/2020 בשעה 09:00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6577709"/>
              </p:ext>
            </p:extLst>
          </p:nvPr>
        </p:nvGraphicFramePr>
        <p:xfrm>
          <a:off x="119327" y="1268761"/>
          <a:ext cx="11953346" cy="5589240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288967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414171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68799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18000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גריאטריים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1870210">
                <a:tc>
                  <a:txBody>
                    <a:bodyPr/>
                    <a:lstStyle/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 מוקאסד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40329"/>
                  </a:ext>
                </a:extLst>
              </a:tr>
              <a:tr h="73534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כמות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2295691">
                <a:tc gridSpan="3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4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נפטרים:</a:t>
                      </a:r>
                    </a:p>
                    <a:p>
                      <a:pPr algn="ctr" rtl="1" fontAlgn="t"/>
                      <a:endParaRPr lang="he-IL" sz="44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1" fontAlgn="t"/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0" marR="0" marT="0" marB="0" anchorCtr="1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245616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15/04/2020 בשעה 09:00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03718"/>
              </p:ext>
            </p:extLst>
          </p:nvPr>
        </p:nvGraphicFramePr>
        <p:xfrm>
          <a:off x="119331" y="913744"/>
          <a:ext cx="11953333" cy="5944255"/>
        </p:xfrm>
        <a:graphic>
          <a:graphicData uri="http://schemas.openxmlformats.org/drawingml/2006/table">
            <a:tbl>
              <a:tblPr rtl="1"/>
              <a:tblGrid>
                <a:gridCol w="716436">
                  <a:extLst>
                    <a:ext uri="{9D8B030D-6E8A-4147-A177-3AD203B41FA5}">
                      <a16:colId xmlns:a16="http://schemas.microsoft.com/office/drawing/2014/main" val="3550079471"/>
                    </a:ext>
                  </a:extLst>
                </a:gridCol>
                <a:gridCol w="534149">
                  <a:extLst>
                    <a:ext uri="{9D8B030D-6E8A-4147-A177-3AD203B41FA5}">
                      <a16:colId xmlns:a16="http://schemas.microsoft.com/office/drawing/2014/main" val="3789064454"/>
                    </a:ext>
                  </a:extLst>
                </a:gridCol>
                <a:gridCol w="254356">
                  <a:extLst>
                    <a:ext uri="{9D8B030D-6E8A-4147-A177-3AD203B41FA5}">
                      <a16:colId xmlns:a16="http://schemas.microsoft.com/office/drawing/2014/main" val="4107589915"/>
                    </a:ext>
                  </a:extLst>
                </a:gridCol>
                <a:gridCol w="254356">
                  <a:extLst>
                    <a:ext uri="{9D8B030D-6E8A-4147-A177-3AD203B41FA5}">
                      <a16:colId xmlns:a16="http://schemas.microsoft.com/office/drawing/2014/main" val="1787342984"/>
                    </a:ext>
                  </a:extLst>
                </a:gridCol>
                <a:gridCol w="279793">
                  <a:extLst>
                    <a:ext uri="{9D8B030D-6E8A-4147-A177-3AD203B41FA5}">
                      <a16:colId xmlns:a16="http://schemas.microsoft.com/office/drawing/2014/main" val="954437333"/>
                    </a:ext>
                  </a:extLst>
                </a:gridCol>
                <a:gridCol w="254356">
                  <a:extLst>
                    <a:ext uri="{9D8B030D-6E8A-4147-A177-3AD203B41FA5}">
                      <a16:colId xmlns:a16="http://schemas.microsoft.com/office/drawing/2014/main" val="1068890755"/>
                    </a:ext>
                  </a:extLst>
                </a:gridCol>
                <a:gridCol w="322184">
                  <a:extLst>
                    <a:ext uri="{9D8B030D-6E8A-4147-A177-3AD203B41FA5}">
                      <a16:colId xmlns:a16="http://schemas.microsoft.com/office/drawing/2014/main" val="414718009"/>
                    </a:ext>
                  </a:extLst>
                </a:gridCol>
                <a:gridCol w="322184">
                  <a:extLst>
                    <a:ext uri="{9D8B030D-6E8A-4147-A177-3AD203B41FA5}">
                      <a16:colId xmlns:a16="http://schemas.microsoft.com/office/drawing/2014/main" val="424444650"/>
                    </a:ext>
                  </a:extLst>
                </a:gridCol>
                <a:gridCol w="316532">
                  <a:extLst>
                    <a:ext uri="{9D8B030D-6E8A-4147-A177-3AD203B41FA5}">
                      <a16:colId xmlns:a16="http://schemas.microsoft.com/office/drawing/2014/main" val="1758585448"/>
                    </a:ext>
                  </a:extLst>
                </a:gridCol>
                <a:gridCol w="322184">
                  <a:extLst>
                    <a:ext uri="{9D8B030D-6E8A-4147-A177-3AD203B41FA5}">
                      <a16:colId xmlns:a16="http://schemas.microsoft.com/office/drawing/2014/main" val="2700002761"/>
                    </a:ext>
                  </a:extLst>
                </a:gridCol>
                <a:gridCol w="322184">
                  <a:extLst>
                    <a:ext uri="{9D8B030D-6E8A-4147-A177-3AD203B41FA5}">
                      <a16:colId xmlns:a16="http://schemas.microsoft.com/office/drawing/2014/main" val="2560238861"/>
                    </a:ext>
                  </a:extLst>
                </a:gridCol>
                <a:gridCol w="282617">
                  <a:extLst>
                    <a:ext uri="{9D8B030D-6E8A-4147-A177-3AD203B41FA5}">
                      <a16:colId xmlns:a16="http://schemas.microsoft.com/office/drawing/2014/main" val="4241687186"/>
                    </a:ext>
                  </a:extLst>
                </a:gridCol>
                <a:gridCol w="378709">
                  <a:extLst>
                    <a:ext uri="{9D8B030D-6E8A-4147-A177-3AD203B41FA5}">
                      <a16:colId xmlns:a16="http://schemas.microsoft.com/office/drawing/2014/main" val="889642678"/>
                    </a:ext>
                  </a:extLst>
                </a:gridCol>
                <a:gridCol w="282617">
                  <a:extLst>
                    <a:ext uri="{9D8B030D-6E8A-4147-A177-3AD203B41FA5}">
                      <a16:colId xmlns:a16="http://schemas.microsoft.com/office/drawing/2014/main" val="4086132408"/>
                    </a:ext>
                  </a:extLst>
                </a:gridCol>
                <a:gridCol w="279793">
                  <a:extLst>
                    <a:ext uri="{9D8B030D-6E8A-4147-A177-3AD203B41FA5}">
                      <a16:colId xmlns:a16="http://schemas.microsoft.com/office/drawing/2014/main" val="3237454375"/>
                    </a:ext>
                  </a:extLst>
                </a:gridCol>
                <a:gridCol w="322184">
                  <a:extLst>
                    <a:ext uri="{9D8B030D-6E8A-4147-A177-3AD203B41FA5}">
                      <a16:colId xmlns:a16="http://schemas.microsoft.com/office/drawing/2014/main" val="3986157105"/>
                    </a:ext>
                  </a:extLst>
                </a:gridCol>
                <a:gridCol w="254356">
                  <a:extLst>
                    <a:ext uri="{9D8B030D-6E8A-4147-A177-3AD203B41FA5}">
                      <a16:colId xmlns:a16="http://schemas.microsoft.com/office/drawing/2014/main" val="1013398981"/>
                    </a:ext>
                  </a:extLst>
                </a:gridCol>
                <a:gridCol w="279793">
                  <a:extLst>
                    <a:ext uri="{9D8B030D-6E8A-4147-A177-3AD203B41FA5}">
                      <a16:colId xmlns:a16="http://schemas.microsoft.com/office/drawing/2014/main" val="165817473"/>
                    </a:ext>
                  </a:extLst>
                </a:gridCol>
                <a:gridCol w="313707">
                  <a:extLst>
                    <a:ext uri="{9D8B030D-6E8A-4147-A177-3AD203B41FA5}">
                      <a16:colId xmlns:a16="http://schemas.microsoft.com/office/drawing/2014/main" val="4078640052"/>
                    </a:ext>
                  </a:extLst>
                </a:gridCol>
                <a:gridCol w="279793">
                  <a:extLst>
                    <a:ext uri="{9D8B030D-6E8A-4147-A177-3AD203B41FA5}">
                      <a16:colId xmlns:a16="http://schemas.microsoft.com/office/drawing/2014/main" val="1439131767"/>
                    </a:ext>
                  </a:extLst>
                </a:gridCol>
                <a:gridCol w="282617">
                  <a:extLst>
                    <a:ext uri="{9D8B030D-6E8A-4147-A177-3AD203B41FA5}">
                      <a16:colId xmlns:a16="http://schemas.microsoft.com/office/drawing/2014/main" val="2922027401"/>
                    </a:ext>
                  </a:extLst>
                </a:gridCol>
                <a:gridCol w="279793">
                  <a:extLst>
                    <a:ext uri="{9D8B030D-6E8A-4147-A177-3AD203B41FA5}">
                      <a16:colId xmlns:a16="http://schemas.microsoft.com/office/drawing/2014/main" val="908722917"/>
                    </a:ext>
                  </a:extLst>
                </a:gridCol>
                <a:gridCol w="279793">
                  <a:extLst>
                    <a:ext uri="{9D8B030D-6E8A-4147-A177-3AD203B41FA5}">
                      <a16:colId xmlns:a16="http://schemas.microsoft.com/office/drawing/2014/main" val="18344104"/>
                    </a:ext>
                  </a:extLst>
                </a:gridCol>
                <a:gridCol w="254356">
                  <a:extLst>
                    <a:ext uri="{9D8B030D-6E8A-4147-A177-3AD203B41FA5}">
                      <a16:colId xmlns:a16="http://schemas.microsoft.com/office/drawing/2014/main" val="905088986"/>
                    </a:ext>
                  </a:extLst>
                </a:gridCol>
                <a:gridCol w="279793">
                  <a:extLst>
                    <a:ext uri="{9D8B030D-6E8A-4147-A177-3AD203B41FA5}">
                      <a16:colId xmlns:a16="http://schemas.microsoft.com/office/drawing/2014/main" val="2224753309"/>
                    </a:ext>
                  </a:extLst>
                </a:gridCol>
                <a:gridCol w="254356">
                  <a:extLst>
                    <a:ext uri="{9D8B030D-6E8A-4147-A177-3AD203B41FA5}">
                      <a16:colId xmlns:a16="http://schemas.microsoft.com/office/drawing/2014/main" val="988760253"/>
                    </a:ext>
                  </a:extLst>
                </a:gridCol>
                <a:gridCol w="377294">
                  <a:extLst>
                    <a:ext uri="{9D8B030D-6E8A-4147-A177-3AD203B41FA5}">
                      <a16:colId xmlns:a16="http://schemas.microsoft.com/office/drawing/2014/main" val="2805226818"/>
                    </a:ext>
                  </a:extLst>
                </a:gridCol>
                <a:gridCol w="279793">
                  <a:extLst>
                    <a:ext uri="{9D8B030D-6E8A-4147-A177-3AD203B41FA5}">
                      <a16:colId xmlns:a16="http://schemas.microsoft.com/office/drawing/2014/main" val="4156724816"/>
                    </a:ext>
                  </a:extLst>
                </a:gridCol>
                <a:gridCol w="377294">
                  <a:extLst>
                    <a:ext uri="{9D8B030D-6E8A-4147-A177-3AD203B41FA5}">
                      <a16:colId xmlns:a16="http://schemas.microsoft.com/office/drawing/2014/main" val="4277416326"/>
                    </a:ext>
                  </a:extLst>
                </a:gridCol>
                <a:gridCol w="279793">
                  <a:extLst>
                    <a:ext uri="{9D8B030D-6E8A-4147-A177-3AD203B41FA5}">
                      <a16:colId xmlns:a16="http://schemas.microsoft.com/office/drawing/2014/main" val="298880922"/>
                    </a:ext>
                  </a:extLst>
                </a:gridCol>
                <a:gridCol w="322184">
                  <a:extLst>
                    <a:ext uri="{9D8B030D-6E8A-4147-A177-3AD203B41FA5}">
                      <a16:colId xmlns:a16="http://schemas.microsoft.com/office/drawing/2014/main" val="2031027313"/>
                    </a:ext>
                  </a:extLst>
                </a:gridCol>
                <a:gridCol w="322184">
                  <a:extLst>
                    <a:ext uri="{9D8B030D-6E8A-4147-A177-3AD203B41FA5}">
                      <a16:colId xmlns:a16="http://schemas.microsoft.com/office/drawing/2014/main" val="1179924392"/>
                    </a:ext>
                  </a:extLst>
                </a:gridCol>
                <a:gridCol w="378709">
                  <a:extLst>
                    <a:ext uri="{9D8B030D-6E8A-4147-A177-3AD203B41FA5}">
                      <a16:colId xmlns:a16="http://schemas.microsoft.com/office/drawing/2014/main" val="2792194542"/>
                    </a:ext>
                  </a:extLst>
                </a:gridCol>
                <a:gridCol w="378709">
                  <a:extLst>
                    <a:ext uri="{9D8B030D-6E8A-4147-A177-3AD203B41FA5}">
                      <a16:colId xmlns:a16="http://schemas.microsoft.com/office/drawing/2014/main" val="2651514444"/>
                    </a:ext>
                  </a:extLst>
                </a:gridCol>
                <a:gridCol w="378709">
                  <a:extLst>
                    <a:ext uri="{9D8B030D-6E8A-4147-A177-3AD203B41FA5}">
                      <a16:colId xmlns:a16="http://schemas.microsoft.com/office/drawing/2014/main" val="1238807591"/>
                    </a:ext>
                  </a:extLst>
                </a:gridCol>
                <a:gridCol w="655673">
                  <a:extLst>
                    <a:ext uri="{9D8B030D-6E8A-4147-A177-3AD203B41FA5}">
                      <a16:colId xmlns:a16="http://schemas.microsoft.com/office/drawing/2014/main" val="558229536"/>
                    </a:ext>
                  </a:extLst>
                </a:gridCol>
              </a:tblGrid>
              <a:tr h="273248"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892973"/>
                  </a:ext>
                </a:extLst>
              </a:tr>
              <a:tr h="141103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אלמוקאסד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633566"/>
                  </a:ext>
                </a:extLst>
              </a:tr>
              <a:tr h="250850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165984"/>
                  </a:ext>
                </a:extLst>
              </a:tr>
              <a:tr h="2508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49704"/>
                  </a:ext>
                </a:extLst>
              </a:tr>
              <a:tr h="25085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553777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18833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355328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8,514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216482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729739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358400"/>
                  </a:ext>
                </a:extLst>
              </a:tr>
              <a:tr h="250850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648946"/>
                  </a:ext>
                </a:extLst>
              </a:tr>
              <a:tr h="246371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456240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980147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7,318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641030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080552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659016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 בתי חולים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199866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244665"/>
                  </a:ext>
                </a:extLst>
              </a:tr>
              <a:tr h="25085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930696"/>
                  </a:ext>
                </a:extLst>
              </a:tr>
            </a:tbl>
          </a:graphicData>
        </a:graphic>
      </p:graphicFrame>
      <p:pic>
        <p:nvPicPr>
          <p:cNvPr id="8" name="תמונה 7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965" y="1052736"/>
            <a:ext cx="1138952" cy="142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Props1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customXml/itemProps2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9954</TotalTime>
  <Words>856</Words>
  <Application>Microsoft Office PowerPoint</Application>
  <PresentationFormat>מסך רחב</PresentationFormat>
  <Paragraphs>610</Paragraphs>
  <Slides>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734</cp:revision>
  <cp:lastPrinted>2020-03-23T05:54:24Z</cp:lastPrinted>
  <dcterms:created xsi:type="dcterms:W3CDTF">2018-06-12T03:19:29Z</dcterms:created>
  <dcterms:modified xsi:type="dcterms:W3CDTF">2020-04-15T06:44:25Z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