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1" r:id="rId4"/>
  </p:sldMasterIdLst>
  <p:notesMasterIdLst>
    <p:notesMasterId r:id="rId25"/>
  </p:notesMasterIdLst>
  <p:handoutMasterIdLst>
    <p:handoutMasterId r:id="rId26"/>
  </p:handoutMasterIdLst>
  <p:sldIdLst>
    <p:sldId id="2142535593" r:id="rId5"/>
    <p:sldId id="2142535814" r:id="rId6"/>
    <p:sldId id="2142535748" r:id="rId7"/>
    <p:sldId id="2142535656" r:id="rId8"/>
    <p:sldId id="2142535823" r:id="rId9"/>
    <p:sldId id="2142535824" r:id="rId10"/>
    <p:sldId id="2142535821" r:id="rId11"/>
    <p:sldId id="2142535579" r:id="rId12"/>
    <p:sldId id="2142535810" r:id="rId13"/>
    <p:sldId id="2142535768" r:id="rId14"/>
    <p:sldId id="2142535807" r:id="rId15"/>
    <p:sldId id="2142535819" r:id="rId16"/>
    <p:sldId id="2142535808" r:id="rId17"/>
    <p:sldId id="2142535776" r:id="rId18"/>
    <p:sldId id="2142535777" r:id="rId19"/>
    <p:sldId id="2142535778" r:id="rId20"/>
    <p:sldId id="2142535812" r:id="rId21"/>
    <p:sldId id="1329" r:id="rId22"/>
    <p:sldId id="2142535813" r:id="rId23"/>
    <p:sldId id="2142535809" r:id="rId24"/>
  </p:sldIdLst>
  <p:sldSz cx="12192000" cy="6858000"/>
  <p:notesSz cx="6888163" cy="10018713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58A0F0A-D650-417B-9A42-30D979B69E5A}">
          <p14:sldIdLst>
            <p14:sldId id="2142535593"/>
          </p14:sldIdLst>
        </p14:section>
        <p14:section name="מצב קיים" id="{E4C91AD2-3FB7-41ED-828E-8E158A2AAC9E}">
          <p14:sldIdLst>
            <p14:sldId id="2142535814"/>
            <p14:sldId id="2142535748"/>
            <p14:sldId id="2142535656"/>
            <p14:sldId id="2142535823"/>
            <p14:sldId id="2142535824"/>
            <p14:sldId id="2142535821"/>
          </p14:sldIdLst>
        </p14:section>
        <p14:section name="מה היה עד כה בפעילות הוועדה" id="{C47BD4C9-E6C8-47D3-8E4F-80F8F03C3DE0}">
          <p14:sldIdLst>
            <p14:sldId id="2142535579"/>
            <p14:sldId id="2142535810"/>
            <p14:sldId id="2142535768"/>
            <p14:sldId id="2142535807"/>
            <p14:sldId id="2142535819"/>
            <p14:sldId id="2142535808"/>
            <p14:sldId id="2142535776"/>
            <p14:sldId id="2142535777"/>
            <p14:sldId id="2142535778"/>
            <p14:sldId id="2142535812"/>
            <p14:sldId id="1329"/>
            <p14:sldId id="2142535813"/>
            <p14:sldId id="2142535809"/>
          </p14:sldIdLst>
        </p14:section>
      </p14:sectionLst>
    </p:ext>
    <p:ext uri="{EFAFB233-063F-42B5-8137-9DF3F51BA10A}">
      <p15:sldGuideLst xmlns:p15="http://schemas.microsoft.com/office/powerpoint/2012/main">
        <p15:guide id="2" pos="3976" userDrawn="1">
          <p15:clr>
            <a:srgbClr val="A4A3A4"/>
          </p15:clr>
        </p15:guide>
        <p15:guide id="5" pos="7310" userDrawn="1">
          <p15:clr>
            <a:srgbClr val="A4A3A4"/>
          </p15:clr>
        </p15:guide>
        <p15:guide id="7" orient="horz" pos="2840" userDrawn="1">
          <p15:clr>
            <a:srgbClr val="A4A3A4"/>
          </p15:clr>
        </p15:guide>
        <p15:guide id="8" pos="37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3AD700-083A-EA3A-344B-049010E27656}" name="Smadar Malihi" initials="SM" userId="0bebfdf0131320f7" providerId="Windows Live"/>
  <p188:author id="{38ED74AC-2A16-D53D-57DE-AF9010002BC8}" name="Ariel Avni" initials="AA" userId="S::Ariel.Avni@il.ey.com::4c8702a7-193e-4410-8546-655eeaadf4d3" providerId="AD"/>
  <p188:author id="{611C37D6-C715-8128-6278-F7688BCDC7F2}" name="Ofra Shani" initials="OS" userId="S::Ofra.Shani@il.ey.com::176dd653-4c95-4a3a-9422-944f6fced3e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EUser" initials="M" lastIdx="14" clrIdx="2">
    <p:extLst>
      <p:ext uri="{19B8F6BF-5375-455C-9EA6-DF929625EA0E}">
        <p15:presenceInfo xmlns:p15="http://schemas.microsoft.com/office/powerpoint/2012/main" userId="MOEUser" providerId="None"/>
      </p:ext>
    </p:extLst>
  </p:cmAuthor>
  <p:cmAuthor id="2" name="Ofra Shani" initials="OS" lastIdx="2" clrIdx="1">
    <p:extLst>
      <p:ext uri="{19B8F6BF-5375-455C-9EA6-DF929625EA0E}">
        <p15:presenceInfo xmlns:p15="http://schemas.microsoft.com/office/powerpoint/2012/main" userId="S::Ofra.Shani@il.ey.com::176dd653-4c95-4a3a-9422-944f6fced3e4" providerId="AD"/>
      </p:ext>
    </p:extLst>
  </p:cmAuthor>
  <p:cmAuthor id="3" name="Amichai Rosenfeld" initials="AR" lastIdx="5" clrIdx="3">
    <p:extLst>
      <p:ext uri="{19B8F6BF-5375-455C-9EA6-DF929625EA0E}">
        <p15:presenceInfo xmlns:p15="http://schemas.microsoft.com/office/powerpoint/2012/main" userId="S::Amichai.Rosenfeld@il.ey.com::4ca47ec2-2030-4d92-99e8-58f1365fe1ff" providerId="AD"/>
      </p:ext>
    </p:extLst>
  </p:cmAuthor>
  <p:cmAuthor id="4" name="יואל  לוין" initials="יל" lastIdx="1" clrIdx="4">
    <p:extLst>
      <p:ext uri="{19B8F6BF-5375-455C-9EA6-DF929625EA0E}">
        <p15:presenceInfo xmlns:p15="http://schemas.microsoft.com/office/powerpoint/2012/main" userId="S-1-5-21-752503023-1579634288-239210854-5010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212B"/>
    <a:srgbClr val="D094B7"/>
    <a:srgbClr val="4BCAAD"/>
    <a:srgbClr val="0077B9"/>
    <a:srgbClr val="336699"/>
    <a:srgbClr val="2FA3EE"/>
    <a:srgbClr val="78B5B6"/>
    <a:srgbClr val="FAC300"/>
    <a:srgbClr val="FF0000"/>
    <a:srgbClr val="0079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1157BF-757A-4BAF-89F9-CEB2CB766AA3}" v="17" dt="2024-09-16T06:51:45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536" autoAdjust="0"/>
    <p:restoredTop sz="96400" autoAdjust="0"/>
  </p:normalViewPr>
  <p:slideViewPr>
    <p:cSldViewPr snapToGrid="0">
      <p:cViewPr varScale="1">
        <p:scale>
          <a:sx n="115" d="100"/>
          <a:sy n="115" d="100"/>
        </p:scale>
        <p:origin x="804" y="90"/>
      </p:cViewPr>
      <p:guideLst>
        <p:guide pos="3976"/>
        <p:guide pos="7310"/>
        <p:guide orient="horz" pos="2840"/>
        <p:guide pos="37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fra Shani" userId="176dd653-4c95-4a3a-9422-944f6fced3e4" providerId="ADAL" clId="{F3683FF3-8BD7-4E96-9737-DCBBCA9B0864}"/>
    <pc:docChg chg="custSel modSld">
      <pc:chgData name="Ofra Shani" userId="176dd653-4c95-4a3a-9422-944f6fced3e4" providerId="ADAL" clId="{F3683FF3-8BD7-4E96-9737-DCBBCA9B0864}" dt="2024-09-12T14:17:57.072" v="1" actId="478"/>
      <pc:docMkLst>
        <pc:docMk/>
      </pc:docMkLst>
      <pc:sldChg chg="delSp mod">
        <pc:chgData name="Ofra Shani" userId="176dd653-4c95-4a3a-9422-944f6fced3e4" providerId="ADAL" clId="{F3683FF3-8BD7-4E96-9737-DCBBCA9B0864}" dt="2024-09-12T14:17:57.072" v="1" actId="478"/>
        <pc:sldMkLst>
          <pc:docMk/>
          <pc:sldMk cId="3323342422" sldId="2142535593"/>
        </pc:sldMkLst>
        <pc:spChg chg="del">
          <ac:chgData name="Ofra Shani" userId="176dd653-4c95-4a3a-9422-944f6fced3e4" providerId="ADAL" clId="{F3683FF3-8BD7-4E96-9737-DCBBCA9B0864}" dt="2024-09-12T14:17:57.072" v="1" actId="478"/>
          <ac:spMkLst>
            <pc:docMk/>
            <pc:sldMk cId="3323342422" sldId="2142535593"/>
            <ac:spMk id="2" creationId="{DF019275-BE71-0B03-5395-372049E1D15F}"/>
          </ac:spMkLst>
        </pc:spChg>
        <pc:spChg chg="del">
          <ac:chgData name="Ofra Shani" userId="176dd653-4c95-4a3a-9422-944f6fced3e4" providerId="ADAL" clId="{F3683FF3-8BD7-4E96-9737-DCBBCA9B0864}" dt="2024-09-12T14:17:52.940" v="0" actId="478"/>
          <ac:spMkLst>
            <pc:docMk/>
            <pc:sldMk cId="3323342422" sldId="2142535593"/>
            <ac:spMk id="4" creationId="{07EB8C56-5BF7-6D90-F861-4C313C7DE210}"/>
          </ac:spMkLst>
        </pc:spChg>
      </pc:sldChg>
    </pc:docChg>
  </pc:docChgLst>
  <pc:docChgLst>
    <pc:chgData name="Ofra Shani" userId="176dd653-4c95-4a3a-9422-944f6fced3e4" providerId="ADAL" clId="{821157BF-757A-4BAF-89F9-CEB2CB766AA3}"/>
    <pc:docChg chg="modSld">
      <pc:chgData name="Ofra Shani" userId="176dd653-4c95-4a3a-9422-944f6fced3e4" providerId="ADAL" clId="{821157BF-757A-4BAF-89F9-CEB2CB766AA3}" dt="2024-09-16T06:52:13.567" v="38" actId="1035"/>
      <pc:docMkLst>
        <pc:docMk/>
      </pc:docMkLst>
      <pc:sldChg chg="modSp mod setBg">
        <pc:chgData name="Ofra Shani" userId="176dd653-4c95-4a3a-9422-944f6fced3e4" providerId="ADAL" clId="{821157BF-757A-4BAF-89F9-CEB2CB766AA3}" dt="2024-09-16T06:52:13.567" v="38" actId="1035"/>
        <pc:sldMkLst>
          <pc:docMk/>
          <pc:sldMk cId="783272875" sldId="2142535809"/>
        </pc:sldMkLst>
        <pc:spChg chg="mod">
          <ac:chgData name="Ofra Shani" userId="176dd653-4c95-4a3a-9422-944f6fced3e4" providerId="ADAL" clId="{821157BF-757A-4BAF-89F9-CEB2CB766AA3}" dt="2024-09-16T06:52:13.567" v="38" actId="1035"/>
          <ac:spMkLst>
            <pc:docMk/>
            <pc:sldMk cId="783272875" sldId="2142535809"/>
            <ac:spMk id="3" creationId="{050042AF-9A84-503D-7A0A-F25A6F9FE7F3}"/>
          </ac:spMkLst>
        </pc:spChg>
        <pc:spChg chg="mod">
          <ac:chgData name="Ofra Shani" userId="176dd653-4c95-4a3a-9422-944f6fced3e4" providerId="ADAL" clId="{821157BF-757A-4BAF-89F9-CEB2CB766AA3}" dt="2024-09-16T06:52:13.567" v="38" actId="1035"/>
          <ac:spMkLst>
            <pc:docMk/>
            <pc:sldMk cId="783272875" sldId="2142535809"/>
            <ac:spMk id="5" creationId="{E45D4D06-D2AE-1877-26BE-A6A2A8850F25}"/>
          </ac:spMkLst>
        </pc:spChg>
      </pc:sldChg>
    </pc:docChg>
  </pc:docChgLst>
  <pc:docChgLst>
    <pc:chgData name="Ofra Shani" userId="176dd653-4c95-4a3a-9422-944f6fced3e4" providerId="ADAL" clId="{E8E57240-8BC1-4380-821C-4D24BF050C55}"/>
    <pc:docChg chg="undo custSel addSld delSld modSld delSection modSection">
      <pc:chgData name="Ofra Shani" userId="176dd653-4c95-4a3a-9422-944f6fced3e4" providerId="ADAL" clId="{E8E57240-8BC1-4380-821C-4D24BF050C55}" dt="2024-09-12T09:21:42.853" v="241"/>
      <pc:docMkLst>
        <pc:docMk/>
      </pc:docMkLst>
      <pc:sldChg chg="modAnim">
        <pc:chgData name="Ofra Shani" userId="176dd653-4c95-4a3a-9422-944f6fced3e4" providerId="ADAL" clId="{E8E57240-8BC1-4380-821C-4D24BF050C55}" dt="2024-09-12T09:21:21.759" v="236"/>
        <pc:sldMkLst>
          <pc:docMk/>
          <pc:sldMk cId="1105274930" sldId="1329"/>
        </pc:sldMkLst>
      </pc:sldChg>
      <pc:sldChg chg="modSp mod">
        <pc:chgData name="Ofra Shani" userId="176dd653-4c95-4a3a-9422-944f6fced3e4" providerId="ADAL" clId="{E8E57240-8BC1-4380-821C-4D24BF050C55}" dt="2024-09-12T09:13:43.736" v="199" actId="20577"/>
        <pc:sldMkLst>
          <pc:docMk/>
          <pc:sldMk cId="3323342422" sldId="2142535593"/>
        </pc:sldMkLst>
        <pc:spChg chg="mod">
          <ac:chgData name="Ofra Shani" userId="176dd653-4c95-4a3a-9422-944f6fced3e4" providerId="ADAL" clId="{E8E57240-8BC1-4380-821C-4D24BF050C55}" dt="2024-09-12T09:13:43.736" v="199" actId="20577"/>
          <ac:spMkLst>
            <pc:docMk/>
            <pc:sldMk cId="3323342422" sldId="2142535593"/>
            <ac:spMk id="2" creationId="{DF019275-BE71-0B03-5395-372049E1D15F}"/>
          </ac:spMkLst>
        </pc:spChg>
      </pc:sldChg>
      <pc:sldChg chg="addSp modSp mod modAnim">
        <pc:chgData name="Ofra Shani" userId="176dd653-4c95-4a3a-9422-944f6fced3e4" providerId="ADAL" clId="{E8E57240-8BC1-4380-821C-4D24BF050C55}" dt="2024-09-12T09:19:49.561" v="231"/>
        <pc:sldMkLst>
          <pc:docMk/>
          <pc:sldMk cId="1788059054" sldId="2142535768"/>
        </pc:sldMkLst>
        <pc:spChg chg="mod">
          <ac:chgData name="Ofra Shani" userId="176dd653-4c95-4a3a-9422-944f6fced3e4" providerId="ADAL" clId="{E8E57240-8BC1-4380-821C-4D24BF050C55}" dt="2024-09-12T09:19:31.920" v="227" actId="164"/>
          <ac:spMkLst>
            <pc:docMk/>
            <pc:sldMk cId="1788059054" sldId="2142535768"/>
            <ac:spMk id="26" creationId="{93DF87C7-69FD-AA25-A27F-C6236A837A61}"/>
          </ac:spMkLst>
        </pc:spChg>
        <pc:spChg chg="mod">
          <ac:chgData name="Ofra Shani" userId="176dd653-4c95-4a3a-9422-944f6fced3e4" providerId="ADAL" clId="{E8E57240-8BC1-4380-821C-4D24BF050C55}" dt="2024-09-12T09:19:31.920" v="227" actId="164"/>
          <ac:spMkLst>
            <pc:docMk/>
            <pc:sldMk cId="1788059054" sldId="2142535768"/>
            <ac:spMk id="78" creationId="{C8F83018-3893-23B1-7CB0-520BC1260F32}"/>
          </ac:spMkLst>
        </pc:spChg>
        <pc:spChg chg="mod">
          <ac:chgData name="Ofra Shani" userId="176dd653-4c95-4a3a-9422-944f6fced3e4" providerId="ADAL" clId="{E8E57240-8BC1-4380-821C-4D24BF050C55}" dt="2024-09-12T09:19:31.920" v="227" actId="164"/>
          <ac:spMkLst>
            <pc:docMk/>
            <pc:sldMk cId="1788059054" sldId="2142535768"/>
            <ac:spMk id="79" creationId="{88B2AE6E-129A-FE32-81EA-C08F8DF2B98F}"/>
          </ac:spMkLst>
        </pc:spChg>
        <pc:spChg chg="mod">
          <ac:chgData name="Ofra Shani" userId="176dd653-4c95-4a3a-9422-944f6fced3e4" providerId="ADAL" clId="{E8E57240-8BC1-4380-821C-4D24BF050C55}" dt="2024-09-12T09:19:31.920" v="227" actId="164"/>
          <ac:spMkLst>
            <pc:docMk/>
            <pc:sldMk cId="1788059054" sldId="2142535768"/>
            <ac:spMk id="80" creationId="{EFD2E425-954B-1BC0-EDBF-3A22D741EE6A}"/>
          </ac:spMkLst>
        </pc:spChg>
        <pc:grpChg chg="mod">
          <ac:chgData name="Ofra Shani" userId="176dd653-4c95-4a3a-9422-944f6fced3e4" providerId="ADAL" clId="{E8E57240-8BC1-4380-821C-4D24BF050C55}" dt="2024-09-12T09:19:31.920" v="227" actId="164"/>
          <ac:grpSpMkLst>
            <pc:docMk/>
            <pc:sldMk cId="1788059054" sldId="2142535768"/>
            <ac:grpSpMk id="4" creationId="{A892A659-06B2-9888-4D52-5A1A01C3A008}"/>
          </ac:grpSpMkLst>
        </pc:grpChg>
        <pc:grpChg chg="add mod">
          <ac:chgData name="Ofra Shani" userId="176dd653-4c95-4a3a-9422-944f6fced3e4" providerId="ADAL" clId="{E8E57240-8BC1-4380-821C-4D24BF050C55}" dt="2024-09-12T09:19:31.920" v="227" actId="164"/>
          <ac:grpSpMkLst>
            <pc:docMk/>
            <pc:sldMk cId="1788059054" sldId="2142535768"/>
            <ac:grpSpMk id="81" creationId="{9CFE7441-6FB1-CCF3-994A-5B6A2913305D}"/>
          </ac:grpSpMkLst>
        </pc:grpChg>
        <pc:cxnChg chg="mod">
          <ac:chgData name="Ofra Shani" userId="176dd653-4c95-4a3a-9422-944f6fced3e4" providerId="ADAL" clId="{E8E57240-8BC1-4380-821C-4D24BF050C55}" dt="2024-09-12T09:19:31.920" v="227" actId="164"/>
          <ac:cxnSpMkLst>
            <pc:docMk/>
            <pc:sldMk cId="1788059054" sldId="2142535768"/>
            <ac:cxnSpMk id="7" creationId="{F8B4D2F1-F336-C8A0-990C-3FB1C2A902A1}"/>
          </ac:cxnSpMkLst>
        </pc:cxnChg>
        <pc:cxnChg chg="mod">
          <ac:chgData name="Ofra Shani" userId="176dd653-4c95-4a3a-9422-944f6fced3e4" providerId="ADAL" clId="{E8E57240-8BC1-4380-821C-4D24BF050C55}" dt="2024-09-12T09:19:31.920" v="227" actId="164"/>
          <ac:cxnSpMkLst>
            <pc:docMk/>
            <pc:sldMk cId="1788059054" sldId="2142535768"/>
            <ac:cxnSpMk id="8" creationId="{1F69CCAC-9F84-1D03-F512-B11C083563E2}"/>
          </ac:cxnSpMkLst>
        </pc:cxnChg>
      </pc:sldChg>
      <pc:sldChg chg="addSp delSp modSp mod setBg modAnim">
        <pc:chgData name="Ofra Shani" userId="176dd653-4c95-4a3a-9422-944f6fced3e4" providerId="ADAL" clId="{E8E57240-8BC1-4380-821C-4D24BF050C55}" dt="2024-09-11T06:27:13.490" v="193" actId="113"/>
        <pc:sldMkLst>
          <pc:docMk/>
          <pc:sldMk cId="783272875" sldId="2142535809"/>
        </pc:sldMkLst>
        <pc:spChg chg="del mod topLvl">
          <ac:chgData name="Ofra Shani" userId="176dd653-4c95-4a3a-9422-944f6fced3e4" providerId="ADAL" clId="{E8E57240-8BC1-4380-821C-4D24BF050C55}" dt="2024-09-11T06:26:37.974" v="184" actId="478"/>
          <ac:spMkLst>
            <pc:docMk/>
            <pc:sldMk cId="783272875" sldId="2142535809"/>
            <ac:spMk id="2" creationId="{9D186BF3-707A-0F4C-17EE-186174DBE9B7}"/>
          </ac:spMkLst>
        </pc:spChg>
        <pc:spChg chg="add del mod topLvl">
          <ac:chgData name="Ofra Shani" userId="176dd653-4c95-4a3a-9422-944f6fced3e4" providerId="ADAL" clId="{E8E57240-8BC1-4380-821C-4D24BF050C55}" dt="2024-09-11T06:27:10.027" v="192" actId="113"/>
          <ac:spMkLst>
            <pc:docMk/>
            <pc:sldMk cId="783272875" sldId="2142535809"/>
            <ac:spMk id="3" creationId="{050042AF-9A84-503D-7A0A-F25A6F9FE7F3}"/>
          </ac:spMkLst>
        </pc:spChg>
        <pc:spChg chg="add mod">
          <ac:chgData name="Ofra Shani" userId="176dd653-4c95-4a3a-9422-944f6fced3e4" providerId="ADAL" clId="{E8E57240-8BC1-4380-821C-4D24BF050C55}" dt="2024-09-11T06:27:13.490" v="193" actId="113"/>
          <ac:spMkLst>
            <pc:docMk/>
            <pc:sldMk cId="783272875" sldId="2142535809"/>
            <ac:spMk id="5" creationId="{E45D4D06-D2AE-1877-26BE-A6A2A8850F25}"/>
          </ac:spMkLst>
        </pc:spChg>
        <pc:grpChg chg="del mod">
          <ac:chgData name="Ofra Shani" userId="176dd653-4c95-4a3a-9422-944f6fced3e4" providerId="ADAL" clId="{E8E57240-8BC1-4380-821C-4D24BF050C55}" dt="2024-09-11T06:26:37.974" v="184" actId="478"/>
          <ac:grpSpMkLst>
            <pc:docMk/>
            <pc:sldMk cId="783272875" sldId="2142535809"/>
            <ac:grpSpMk id="4" creationId="{63E5A083-DEDE-206C-9FF7-2F109E776697}"/>
          </ac:grpSpMkLst>
        </pc:grpChg>
        <pc:picChg chg="add del mod">
          <ac:chgData name="Ofra Shani" userId="176dd653-4c95-4a3a-9422-944f6fced3e4" providerId="ADAL" clId="{E8E57240-8BC1-4380-821C-4D24BF050C55}" dt="2024-09-11T06:24:49.228" v="181" actId="478"/>
          <ac:picMkLst>
            <pc:docMk/>
            <pc:sldMk cId="783272875" sldId="2142535809"/>
            <ac:picMk id="6" creationId="{D90747D0-2ED0-F389-6B30-BC927748B2A4}"/>
          </ac:picMkLst>
        </pc:picChg>
      </pc:sldChg>
      <pc:sldChg chg="modSp modAnim">
        <pc:chgData name="Ofra Shani" userId="176dd653-4c95-4a3a-9422-944f6fced3e4" providerId="ADAL" clId="{E8E57240-8BC1-4380-821C-4D24BF050C55}" dt="2024-09-12T09:21:42.853" v="241"/>
        <pc:sldMkLst>
          <pc:docMk/>
          <pc:sldMk cId="3701190176" sldId="2142535813"/>
        </pc:sldMkLst>
        <pc:spChg chg="mod">
          <ac:chgData name="Ofra Shani" userId="176dd653-4c95-4a3a-9422-944f6fced3e4" providerId="ADAL" clId="{E8E57240-8BC1-4380-821C-4D24BF050C55}" dt="2024-09-11T06:09:15.061" v="168" actId="20577"/>
          <ac:spMkLst>
            <pc:docMk/>
            <pc:sldMk cId="3701190176" sldId="2142535813"/>
            <ac:spMk id="8" creationId="{00000000-0000-0000-0000-000000000000}"/>
          </ac:spMkLst>
        </pc:spChg>
      </pc:sldChg>
      <pc:sldChg chg="del">
        <pc:chgData name="Ofra Shani" userId="176dd653-4c95-4a3a-9422-944f6fced3e4" providerId="ADAL" clId="{E8E57240-8BC1-4380-821C-4D24BF050C55}" dt="2024-09-11T05:50:47.739" v="162" actId="18676"/>
        <pc:sldMkLst>
          <pc:docMk/>
          <pc:sldMk cId="2529492910" sldId="2142535822"/>
        </pc:sldMkLst>
      </pc:sldChg>
      <pc:sldChg chg="addSp delSp modSp new mod">
        <pc:chgData name="Ofra Shani" userId="176dd653-4c95-4a3a-9422-944f6fced3e4" providerId="ADAL" clId="{E8E57240-8BC1-4380-821C-4D24BF050C55}" dt="2024-09-11T05:44:25.046" v="114" actId="27636"/>
        <pc:sldMkLst>
          <pc:docMk/>
          <pc:sldMk cId="2016863553" sldId="2142535823"/>
        </pc:sldMkLst>
        <pc:spChg chg="del">
          <ac:chgData name="Ofra Shani" userId="176dd653-4c95-4a3a-9422-944f6fced3e4" providerId="ADAL" clId="{E8E57240-8BC1-4380-821C-4D24BF050C55}" dt="2024-09-11T05:40:51.277" v="7" actId="478"/>
          <ac:spMkLst>
            <pc:docMk/>
            <pc:sldMk cId="2016863553" sldId="2142535823"/>
            <ac:spMk id="2" creationId="{89E1AC57-FC09-C481-5C02-0A3622412D05}"/>
          </ac:spMkLst>
        </pc:spChg>
        <pc:spChg chg="mod">
          <ac:chgData name="Ofra Shani" userId="176dd653-4c95-4a3a-9422-944f6fced3e4" providerId="ADAL" clId="{E8E57240-8BC1-4380-821C-4D24BF050C55}" dt="2024-09-11T05:44:25.046" v="114" actId="27636"/>
          <ac:spMkLst>
            <pc:docMk/>
            <pc:sldMk cId="2016863553" sldId="2142535823"/>
            <ac:spMk id="3" creationId="{0B857CF2-3151-6F61-E0E9-807A93B9C658}"/>
          </ac:spMkLst>
        </pc:spChg>
        <pc:spChg chg="add mod">
          <ac:chgData name="Ofra Shani" userId="176dd653-4c95-4a3a-9422-944f6fced3e4" providerId="ADAL" clId="{E8E57240-8BC1-4380-821C-4D24BF050C55}" dt="2024-09-11T05:43:12.850" v="23" actId="1076"/>
          <ac:spMkLst>
            <pc:docMk/>
            <pc:sldMk cId="2016863553" sldId="2142535823"/>
            <ac:spMk id="4" creationId="{2020B7E3-1D94-7C5D-DBB3-A4D4D6CEBE25}"/>
          </ac:spMkLst>
        </pc:spChg>
        <pc:spChg chg="add mod">
          <ac:chgData name="Ofra Shani" userId="176dd653-4c95-4a3a-9422-944f6fced3e4" providerId="ADAL" clId="{E8E57240-8BC1-4380-821C-4D24BF050C55}" dt="2024-09-11T05:43:05.618" v="22" actId="1076"/>
          <ac:spMkLst>
            <pc:docMk/>
            <pc:sldMk cId="2016863553" sldId="2142535823"/>
            <ac:spMk id="5" creationId="{51C244D1-3744-5059-EAA4-C16CF85085B1}"/>
          </ac:spMkLst>
        </pc:spChg>
        <pc:spChg chg="add mod">
          <ac:chgData name="Ofra Shani" userId="176dd653-4c95-4a3a-9422-944f6fced3e4" providerId="ADAL" clId="{E8E57240-8BC1-4380-821C-4D24BF050C55}" dt="2024-09-11T05:42:38.224" v="16" actId="1076"/>
          <ac:spMkLst>
            <pc:docMk/>
            <pc:sldMk cId="2016863553" sldId="2142535823"/>
            <ac:spMk id="6" creationId="{0F60E785-7230-3772-7F9F-C6EF56A28EA9}"/>
          </ac:spMkLst>
        </pc:spChg>
        <pc:spChg chg="add mod">
          <ac:chgData name="Ofra Shani" userId="176dd653-4c95-4a3a-9422-944f6fced3e4" providerId="ADAL" clId="{E8E57240-8BC1-4380-821C-4D24BF050C55}" dt="2024-09-11T05:43:19.307" v="24" actId="1076"/>
          <ac:spMkLst>
            <pc:docMk/>
            <pc:sldMk cId="2016863553" sldId="2142535823"/>
            <ac:spMk id="7" creationId="{0ADA473D-3F9E-01E6-4512-7D97A4007AE9}"/>
          </ac:spMkLst>
        </pc:spChg>
        <pc:spChg chg="add mod">
          <ac:chgData name="Ofra Shani" userId="176dd653-4c95-4a3a-9422-944f6fced3e4" providerId="ADAL" clId="{E8E57240-8BC1-4380-821C-4D24BF050C55}" dt="2024-09-11T05:40:52.096" v="8"/>
          <ac:spMkLst>
            <pc:docMk/>
            <pc:sldMk cId="2016863553" sldId="2142535823"/>
            <ac:spMk id="9" creationId="{CBD05D4C-5359-58EE-CF61-E2BFE32E280B}"/>
          </ac:spMkLst>
        </pc:spChg>
        <pc:picChg chg="add mod modCrop">
          <ac:chgData name="Ofra Shani" userId="176dd653-4c95-4a3a-9422-944f6fced3e4" providerId="ADAL" clId="{E8E57240-8BC1-4380-821C-4D24BF050C55}" dt="2024-09-11T05:43:37.629" v="25" actId="732"/>
          <ac:picMkLst>
            <pc:docMk/>
            <pc:sldMk cId="2016863553" sldId="2142535823"/>
            <ac:picMk id="8" creationId="{058CEDEC-4AF2-5AA8-FCA9-AE2996DE8CB5}"/>
          </ac:picMkLst>
        </pc:picChg>
      </pc:sldChg>
      <pc:sldChg chg="addSp delSp modSp add mod">
        <pc:chgData name="Ofra Shani" userId="176dd653-4c95-4a3a-9422-944f6fced3e4" providerId="ADAL" clId="{E8E57240-8BC1-4380-821C-4D24BF050C55}" dt="2024-09-11T05:47:57.618" v="152"/>
        <pc:sldMkLst>
          <pc:docMk/>
          <pc:sldMk cId="4242665198" sldId="2142535824"/>
        </pc:sldMkLst>
        <pc:spChg chg="del">
          <ac:chgData name="Ofra Shani" userId="176dd653-4c95-4a3a-9422-944f6fced3e4" providerId="ADAL" clId="{E8E57240-8BC1-4380-821C-4D24BF050C55}" dt="2024-09-11T05:44:45.546" v="117" actId="478"/>
          <ac:spMkLst>
            <pc:docMk/>
            <pc:sldMk cId="4242665198" sldId="2142535824"/>
            <ac:spMk id="4" creationId="{2020B7E3-1D94-7C5D-DBB3-A4D4D6CEBE25}"/>
          </ac:spMkLst>
        </pc:spChg>
        <pc:spChg chg="del">
          <ac:chgData name="Ofra Shani" userId="176dd653-4c95-4a3a-9422-944f6fced3e4" providerId="ADAL" clId="{E8E57240-8BC1-4380-821C-4D24BF050C55}" dt="2024-09-11T05:44:45.546" v="117" actId="478"/>
          <ac:spMkLst>
            <pc:docMk/>
            <pc:sldMk cId="4242665198" sldId="2142535824"/>
            <ac:spMk id="5" creationId="{51C244D1-3744-5059-EAA4-C16CF85085B1}"/>
          </ac:spMkLst>
        </pc:spChg>
        <pc:spChg chg="del">
          <ac:chgData name="Ofra Shani" userId="176dd653-4c95-4a3a-9422-944f6fced3e4" providerId="ADAL" clId="{E8E57240-8BC1-4380-821C-4D24BF050C55}" dt="2024-09-11T05:44:45.546" v="117" actId="478"/>
          <ac:spMkLst>
            <pc:docMk/>
            <pc:sldMk cId="4242665198" sldId="2142535824"/>
            <ac:spMk id="6" creationId="{0F60E785-7230-3772-7F9F-C6EF56A28EA9}"/>
          </ac:spMkLst>
        </pc:spChg>
        <pc:spChg chg="del">
          <ac:chgData name="Ofra Shani" userId="176dd653-4c95-4a3a-9422-944f6fced3e4" providerId="ADAL" clId="{E8E57240-8BC1-4380-821C-4D24BF050C55}" dt="2024-09-11T05:44:42.306" v="116" actId="478"/>
          <ac:spMkLst>
            <pc:docMk/>
            <pc:sldMk cId="4242665198" sldId="2142535824"/>
            <ac:spMk id="7" creationId="{0ADA473D-3F9E-01E6-4512-7D97A4007AE9}"/>
          </ac:spMkLst>
        </pc:spChg>
        <pc:spChg chg="del">
          <ac:chgData name="Ofra Shani" userId="176dd653-4c95-4a3a-9422-944f6fced3e4" providerId="ADAL" clId="{E8E57240-8BC1-4380-821C-4D24BF050C55}" dt="2024-09-11T05:44:42.306" v="116" actId="478"/>
          <ac:spMkLst>
            <pc:docMk/>
            <pc:sldMk cId="4242665198" sldId="2142535824"/>
            <ac:spMk id="9" creationId="{CBD05D4C-5359-58EE-CF61-E2BFE32E280B}"/>
          </ac:spMkLst>
        </pc:spChg>
        <pc:spChg chg="add mod">
          <ac:chgData name="Ofra Shani" userId="176dd653-4c95-4a3a-9422-944f6fced3e4" providerId="ADAL" clId="{E8E57240-8BC1-4380-821C-4D24BF050C55}" dt="2024-09-11T05:46:59.525" v="143"/>
          <ac:spMkLst>
            <pc:docMk/>
            <pc:sldMk cId="4242665198" sldId="2142535824"/>
            <ac:spMk id="11" creationId="{E0ACBEC1-CD0F-81A8-6D3B-E9AB3F313A62}"/>
          </ac:spMkLst>
        </pc:spChg>
        <pc:graphicFrameChg chg="add mod">
          <ac:chgData name="Ofra Shani" userId="176dd653-4c95-4a3a-9422-944f6fced3e4" providerId="ADAL" clId="{E8E57240-8BC1-4380-821C-4D24BF050C55}" dt="2024-09-11T05:46:41.241" v="131"/>
          <ac:graphicFrameMkLst>
            <pc:docMk/>
            <pc:sldMk cId="4242665198" sldId="2142535824"/>
            <ac:graphicFrameMk id="2" creationId="{3FCF2585-DB56-1E5B-DC47-EC53DAFA9C38}"/>
          </ac:graphicFrameMkLst>
        </pc:graphicFrameChg>
        <pc:graphicFrameChg chg="add mod">
          <ac:chgData name="Ofra Shani" userId="176dd653-4c95-4a3a-9422-944f6fced3e4" providerId="ADAL" clId="{E8E57240-8BC1-4380-821C-4D24BF050C55}" dt="2024-09-11T05:47:57.618" v="152"/>
          <ac:graphicFrameMkLst>
            <pc:docMk/>
            <pc:sldMk cId="4242665198" sldId="2142535824"/>
            <ac:graphicFrameMk id="10" creationId="{3EE5EF9D-B57F-C6FC-CCC3-9811E93286F8}"/>
          </ac:graphicFrameMkLst>
        </pc:graphicFrameChg>
        <pc:picChg chg="del">
          <ac:chgData name="Ofra Shani" userId="176dd653-4c95-4a3a-9422-944f6fced3e4" providerId="ADAL" clId="{E8E57240-8BC1-4380-821C-4D24BF050C55}" dt="2024-09-11T05:44:42.306" v="116" actId="478"/>
          <ac:picMkLst>
            <pc:docMk/>
            <pc:sldMk cId="4242665198" sldId="2142535824"/>
            <ac:picMk id="8" creationId="{058CEDEC-4AF2-5AA8-FCA9-AE2996DE8CB5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Microsoft_Excel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/>
              <a:t>תלמידים</a:t>
            </a:r>
            <a:r>
              <a:rPr lang="he-IL" baseline="0"/>
              <a:t> בכיתות חנ"מ, תלמידים בשילוב (סל אישי) ותלמידי 07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title>
    <c:autoTitleDeleted val="0"/>
    <c:plotArea>
      <c:layout>
        <c:manualLayout>
          <c:layoutTarget val="inner"/>
          <c:xMode val="edge"/>
          <c:yMode val="edge"/>
          <c:x val="7.2850313998092539E-2"/>
          <c:y val="0.11521394069224217"/>
          <c:w val="0.91377088111895965"/>
          <c:h val="0.8235404926958823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תלמידים בכיתות חנ"מ, תלמידים בשילוב ותלמידי 07</c:v>
                </c:pt>
              </c:strCache>
            </c:strRef>
          </c:tx>
          <c:spPr>
            <a:ln w="28575" cap="rnd">
              <a:solidFill>
                <a:schemeClr val="accent1">
                  <a:shade val="76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layout>
                <c:manualLayout>
                  <c:x val="-4.0916844933681862E-2"/>
                  <c:y val="-5.78770224127200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7BD-4912-8155-40235FD09EBE}"/>
                </c:ext>
              </c:extLst>
            </c:dLbl>
            <c:dLbl>
              <c:idx val="10"/>
              <c:layout>
                <c:manualLayout>
                  <c:x val="-4.3146645747506485E-2"/>
                  <c:y val="-5.02499032597026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7BD-4912-8155-40235FD09EBE}"/>
                </c:ext>
              </c:extLst>
            </c:dLbl>
            <c:dLbl>
              <c:idx val="11"/>
              <c:layout>
                <c:manualLayout>
                  <c:x val="-4.3146645747506485E-2"/>
                  <c:y val="-6.29617685147317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7BD-4912-8155-40235FD09EBE}"/>
                </c:ext>
              </c:extLst>
            </c:dLbl>
            <c:dLbl>
              <c:idx val="12"/>
              <c:layout>
                <c:manualLayout>
                  <c:x val="-4.4261546154418796E-2"/>
                  <c:y val="-6.55041415657374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7BD-4912-8155-40235FD09E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he-I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_ * #,##0_ ;_ * \-#,##0_ ;_ * "-"??_ ;_ @_ </c:formatCode>
                <c:ptCount val="14"/>
                <c:pt idx="0">
                  <c:v>85066</c:v>
                </c:pt>
                <c:pt idx="1">
                  <c:v>91017</c:v>
                </c:pt>
                <c:pt idx="2">
                  <c:v>94991</c:v>
                </c:pt>
                <c:pt idx="3">
                  <c:v>100636</c:v>
                </c:pt>
                <c:pt idx="4">
                  <c:v>107231</c:v>
                </c:pt>
                <c:pt idx="5">
                  <c:v>112333</c:v>
                </c:pt>
                <c:pt idx="6">
                  <c:v>120644</c:v>
                </c:pt>
                <c:pt idx="7">
                  <c:v>128725</c:v>
                </c:pt>
                <c:pt idx="8">
                  <c:v>136487</c:v>
                </c:pt>
                <c:pt idx="9">
                  <c:v>147035</c:v>
                </c:pt>
                <c:pt idx="10">
                  <c:v>161251</c:v>
                </c:pt>
                <c:pt idx="11">
                  <c:v>175951</c:v>
                </c:pt>
                <c:pt idx="12">
                  <c:v>199926</c:v>
                </c:pt>
                <c:pt idx="13">
                  <c:v>219915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BD-4912-8155-40235FD09E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תלמידים בכיתות חנ"מ, תלמידים בשילוב ותלמידי 08</c:v>
                </c:pt>
              </c:strCache>
            </c:strRef>
          </c:tx>
          <c:spPr>
            <a:ln w="28575" cap="rnd">
              <a:solidFill>
                <a:schemeClr val="accent1">
                  <a:tint val="77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0.00</c:formatCode>
                <c:ptCount val="14"/>
                <c:pt idx="1">
                  <c:v>1.0699574448075613</c:v>
                </c:pt>
                <c:pt idx="2">
                  <c:v>1.0436621730006483</c:v>
                </c:pt>
                <c:pt idx="3">
                  <c:v>1.0594266825278185</c:v>
                </c:pt>
                <c:pt idx="4">
                  <c:v>1.0655332087920824</c:v>
                </c:pt>
                <c:pt idx="5">
                  <c:v>1.0475795245777806</c:v>
                </c:pt>
                <c:pt idx="6">
                  <c:v>1.0739853827459429</c:v>
                </c:pt>
                <c:pt idx="7">
                  <c:v>1.0669821955505454</c:v>
                </c:pt>
                <c:pt idx="8">
                  <c:v>1.0602990872013984</c:v>
                </c:pt>
                <c:pt idx="9">
                  <c:v>1.0772820854733418</c:v>
                </c:pt>
                <c:pt idx="10">
                  <c:v>1.096684462882987</c:v>
                </c:pt>
                <c:pt idx="11">
                  <c:v>1.0911622253505404</c:v>
                </c:pt>
                <c:pt idx="12">
                  <c:v>1.136259526800075</c:v>
                </c:pt>
                <c:pt idx="13">
                  <c:v>1.099981993337535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5FE-4AD7-9A0D-924564C4D5B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60820288"/>
        <c:axId val="360829408"/>
      </c:lineChart>
      <c:catAx>
        <c:axId val="36082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he-IL"/>
          </a:p>
        </c:txPr>
        <c:crossAx val="360829408"/>
        <c:crosses val="autoZero"/>
        <c:auto val="1"/>
        <c:lblAlgn val="ctr"/>
        <c:lblOffset val="100"/>
        <c:noMultiLvlLbl val="0"/>
      </c:catAx>
      <c:valAx>
        <c:axId val="360829408"/>
        <c:scaling>
          <c:orientation val="minMax"/>
          <c:min val="5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solidFill>
              <a:schemeClr val="accent1">
                <a:alpha val="94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he-IL"/>
          </a:p>
        </c:txPr>
        <c:crossAx val="36082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24813951151765E-2"/>
          <c:y val="8.7482401114517633E-2"/>
          <c:w val="0.80560099384614314"/>
          <c:h val="0.835046885147214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מוגבלות בראייה עוורון</c:v>
                </c:pt>
              </c:strCache>
            </c:strRef>
          </c:tx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809825701432877E-2"/>
                  <c:y val="1.94649348262220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394-4405-BA43-21EE9CFDC4B3}"/>
                </c:ext>
              </c:extLst>
            </c:dLbl>
            <c:dLbl>
              <c:idx val="1"/>
              <c:layout>
                <c:manualLayout>
                  <c:x val="-2.6620611295532982E-2"/>
                  <c:y val="-4.14725614251623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94-4405-BA43-21EE9CFDC4B3}"/>
                </c:ext>
              </c:extLst>
            </c:dLbl>
            <c:dLbl>
              <c:idx val="2"/>
              <c:layout>
                <c:manualLayout>
                  <c:x val="-2.8999040107332688E-2"/>
                  <c:y val="-4.14725614251623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394-4405-BA43-21EE9CFDC4B3}"/>
                </c:ext>
              </c:extLst>
            </c:dLbl>
            <c:dLbl>
              <c:idx val="3"/>
              <c:layout>
                <c:manualLayout>
                  <c:x val="-2.7809825701432835E-2"/>
                  <c:y val="3.058685835464700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94-4405-BA43-21EE9CFDC4B3}"/>
                </c:ext>
              </c:extLst>
            </c:dLbl>
            <c:dLbl>
              <c:idx val="4"/>
              <c:layout>
                <c:manualLayout>
                  <c:x val="-2.5232226886377392E-2"/>
                  <c:y val="2.8839934249511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394-4405-BA43-21EE9CFDC4B3}"/>
                </c:ext>
              </c:extLst>
            </c:dLbl>
            <c:dLbl>
              <c:idx val="5"/>
              <c:layout>
                <c:manualLayout>
                  <c:x val="-2.8999040107332598E-2"/>
                  <c:y val="-1.628813876180248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394-4405-BA43-21EE9CFDC4B3}"/>
                </c:ext>
              </c:extLst>
            </c:dLbl>
            <c:dLbl>
              <c:idx val="6"/>
              <c:layout>
                <c:manualLayout>
                  <c:x val="-3.0188254513232538E-2"/>
                  <c:y val="3.35274339611567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394-4405-BA43-21EE9CFDC4B3}"/>
                </c:ext>
              </c:extLst>
            </c:dLbl>
            <c:dLbl>
              <c:idx val="7"/>
              <c:layout>
                <c:manualLayout>
                  <c:x val="-2.7809825701432835E-2"/>
                  <c:y val="-1.80350628669375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394-4405-BA43-21EE9CFDC4B3}"/>
                </c:ext>
              </c:extLst>
            </c:dLbl>
            <c:dLbl>
              <c:idx val="8"/>
              <c:layout>
                <c:manualLayout>
                  <c:x val="1.1434249693262276E-2"/>
                  <c:y val="4.05586835286242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394-4405-BA43-21EE9CFDC4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Sheet1!$B$2:$B$10</c:f>
              <c:numCache>
                <c:formatCode>0.00%</c:formatCode>
                <c:ptCount val="9"/>
                <c:pt idx="0">
                  <c:v>8.8669950738916148E-2</c:v>
                </c:pt>
                <c:pt idx="1">
                  <c:v>6.9004524886877805E-2</c:v>
                </c:pt>
                <c:pt idx="2">
                  <c:v>6.507936507936507E-2</c:v>
                </c:pt>
                <c:pt idx="3">
                  <c:v>4.7193243914555483E-2</c:v>
                </c:pt>
                <c:pt idx="4">
                  <c:v>-1.4231499051233776E-3</c:v>
                </c:pt>
                <c:pt idx="5">
                  <c:v>3.2779097387173328E-2</c:v>
                </c:pt>
                <c:pt idx="6">
                  <c:v>1.379944802207822E-3</c:v>
                </c:pt>
                <c:pt idx="7">
                  <c:v>2.9857602204869105E-2</c:v>
                </c:pt>
                <c:pt idx="8">
                  <c:v>1.4719000892060574E-2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0394-4405-BA43-21EE9CFDC4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מוגבלות בשמיעה/חרשות</c:v>
                </c:pt>
              </c:strCache>
            </c:strRef>
          </c:tx>
          <c:spPr>
            <a:ln w="571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989084509976713E-2"/>
                  <c:y val="2.50664969816377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394-4405-BA43-21EE9CFDC4B3}"/>
                </c:ext>
              </c:extLst>
            </c:dLbl>
            <c:dLbl>
              <c:idx val="1"/>
              <c:layout>
                <c:manualLayout>
                  <c:x val="-2.7809825701432922E-2"/>
                  <c:y val="3.20977465491051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394-4405-BA43-21EE9CFDC4B3}"/>
                </c:ext>
              </c:extLst>
            </c:dLbl>
            <c:dLbl>
              <c:idx val="2"/>
              <c:layout>
                <c:manualLayout>
                  <c:x val="-3.0188254513232538E-2"/>
                  <c:y val="3.44414964049275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394-4405-BA43-21EE9CFDC4B3}"/>
                </c:ext>
              </c:extLst>
            </c:dLbl>
            <c:dLbl>
              <c:idx val="3"/>
              <c:layout>
                <c:manualLayout>
                  <c:x val="-2.7809825701432922E-2"/>
                  <c:y val="-5.93084978279713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394-4405-BA43-21EE9CFDC4B3}"/>
                </c:ext>
              </c:extLst>
            </c:dLbl>
            <c:dLbl>
              <c:idx val="5"/>
              <c:layout>
                <c:manualLayout>
                  <c:x val="-2.543139688963313E-2"/>
                  <c:y val="-5.69647479721488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394-4405-BA43-21EE9CFDC4B3}"/>
                </c:ext>
              </c:extLst>
            </c:dLbl>
            <c:dLbl>
              <c:idx val="6"/>
              <c:layout>
                <c:manualLayout>
                  <c:x val="-2.7809825701432922E-2"/>
                  <c:y val="3.6785246260750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394-4405-BA43-21EE9CFDC4B3}"/>
                </c:ext>
              </c:extLst>
            </c:dLbl>
            <c:dLbl>
              <c:idx val="7"/>
              <c:layout>
                <c:manualLayout>
                  <c:x val="-2.5180631836168581E-2"/>
                  <c:y val="-1.24335007115218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394-4405-BA43-21EE9CFDC4B3}"/>
                </c:ext>
              </c:extLst>
            </c:dLbl>
            <c:dLbl>
              <c:idx val="8"/>
              <c:layout>
                <c:manualLayout>
                  <c:x val="5.4881776637630171E-3"/>
                  <c:y val="-1.477725056734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394-4405-BA43-21EE9CFDC4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rtlCol="1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Sheet1!$C$2:$C$10</c:f>
              <c:numCache>
                <c:formatCode>0.00%</c:formatCode>
                <c:ptCount val="9"/>
                <c:pt idx="0">
                  <c:v>-4.5394363533194593E-2</c:v>
                </c:pt>
                <c:pt idx="1">
                  <c:v>6.776302754111363E-2</c:v>
                </c:pt>
                <c:pt idx="2">
                  <c:v>2.0411950269066725E-2</c:v>
                </c:pt>
                <c:pt idx="3">
                  <c:v>6.5102745953809826E-2</c:v>
                </c:pt>
                <c:pt idx="4">
                  <c:v>9.970974901826879E-2</c:v>
                </c:pt>
                <c:pt idx="5">
                  <c:v>4.1763701288619837E-2</c:v>
                </c:pt>
                <c:pt idx="6">
                  <c:v>7.9284649776452998E-2</c:v>
                </c:pt>
                <c:pt idx="7">
                  <c:v>1.2151339409003148E-2</c:v>
                </c:pt>
                <c:pt idx="8">
                  <c:v>2.701227830832198E-2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0394-4405-BA43-21EE9CFDC4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סי.פי. ונכויות פיזיות קשות ר"ב</c:v>
                </c:pt>
              </c:strCache>
            </c:strRef>
          </c:tx>
          <c:spPr>
            <a:ln w="571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997916440177549E-2"/>
                  <c:y val="3.9843747548982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394-4405-BA43-21EE9CFDC4B3}"/>
                </c:ext>
              </c:extLst>
            </c:dLbl>
            <c:dLbl>
              <c:idx val="1"/>
              <c:layout>
                <c:manualLayout>
                  <c:x val="-2.7809825701432835E-2"/>
                  <c:y val="5.3906246683916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394-4405-BA43-21EE9CFDC4B3}"/>
                </c:ext>
              </c:extLst>
            </c:dLbl>
            <c:dLbl>
              <c:idx val="2"/>
              <c:layout>
                <c:manualLayout>
                  <c:x val="-2.8999040107332688E-2"/>
                  <c:y val="-5.3906246683916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394-4405-BA43-21EE9CFDC4B3}"/>
                </c:ext>
              </c:extLst>
            </c:dLbl>
            <c:dLbl>
              <c:idx val="3"/>
              <c:layout>
                <c:manualLayout>
                  <c:x val="-2.7809825701432922E-2"/>
                  <c:y val="2.5781248414047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0394-4405-BA43-21EE9CFDC4B3}"/>
                </c:ext>
              </c:extLst>
            </c:dLbl>
            <c:dLbl>
              <c:idx val="4"/>
              <c:layout>
                <c:manualLayout>
                  <c:x val="-3.1376298475768387E-2"/>
                  <c:y val="-2.10937487024022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394-4405-BA43-21EE9CFDC4B3}"/>
                </c:ext>
              </c:extLst>
            </c:dLbl>
            <c:dLbl>
              <c:idx val="5"/>
              <c:layout>
                <c:manualLayout>
                  <c:x val="-3.1376298475768387E-2"/>
                  <c:y val="3.04687481256920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394-4405-BA43-21EE9CFDC4B3}"/>
                </c:ext>
              </c:extLst>
            </c:dLbl>
            <c:dLbl>
              <c:idx val="6"/>
              <c:layout>
                <c:manualLayout>
                  <c:x val="-2.7809825701432835E-2"/>
                  <c:y val="-2.3437498558224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394-4405-BA43-21EE9CFDC4B3}"/>
                </c:ext>
              </c:extLst>
            </c:dLbl>
            <c:dLbl>
              <c:idx val="7"/>
              <c:layout>
                <c:manualLayout>
                  <c:x val="-2.8016580457986131E-2"/>
                  <c:y val="-9.60937440887214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394-4405-BA43-21EE9CFDC4B3}"/>
                </c:ext>
              </c:extLst>
            </c:dLbl>
            <c:dLbl>
              <c:idx val="8"/>
              <c:layout>
                <c:manualLayout>
                  <c:x val="-3.0188254513232714E-2"/>
                  <c:y val="-3.04687481256921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0394-4405-BA43-21EE9CFDC4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Sheet1!$D$2:$D$10</c:f>
              <c:numCache>
                <c:formatCode>0.00%</c:formatCode>
                <c:ptCount val="9"/>
                <c:pt idx="0">
                  <c:v>4.5887961859356396E-2</c:v>
                </c:pt>
                <c:pt idx="1">
                  <c:v>1.2535612535612639E-2</c:v>
                </c:pt>
                <c:pt idx="2">
                  <c:v>4.3894203714125002E-2</c:v>
                </c:pt>
                <c:pt idx="3">
                  <c:v>2.9919137466307255E-2</c:v>
                </c:pt>
                <c:pt idx="4">
                  <c:v>3.219052604030348E-2</c:v>
                </c:pt>
                <c:pt idx="5">
                  <c:v>-1.0649087221095366E-2</c:v>
                </c:pt>
                <c:pt idx="6">
                  <c:v>2.050230650948226E-2</c:v>
                </c:pt>
                <c:pt idx="7">
                  <c:v>2.4108488196886046E-2</c:v>
                </c:pt>
                <c:pt idx="8">
                  <c:v>5.689063266307004E-2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0394-4405-BA43-21EE9CFDC4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מוגבלות שכלית התפתחותית</c:v>
                </c:pt>
              </c:strCache>
            </c:strRef>
          </c:tx>
          <c:spPr>
            <a:ln w="571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6421441292277199E-2"/>
                  <c:y val="2.74102468374600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0394-4405-BA43-21EE9CFDC4B3}"/>
                </c:ext>
              </c:extLst>
            </c:dLbl>
            <c:dLbl>
              <c:idx val="1"/>
              <c:layout>
                <c:manualLayout>
                  <c:x val="-2.6619487628377802E-2"/>
                  <c:y val="-3.58709992697466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0394-4405-BA43-21EE9CFDC4B3}"/>
                </c:ext>
              </c:extLst>
            </c:dLbl>
            <c:dLbl>
              <c:idx val="2"/>
              <c:layout>
                <c:manualLayout>
                  <c:x val="-2.8999040107332688E-2"/>
                  <c:y val="8.366024337719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0394-4405-BA43-21EE9CFDC4B3}"/>
                </c:ext>
              </c:extLst>
            </c:dLbl>
            <c:dLbl>
              <c:idx val="3"/>
              <c:layout>
                <c:manualLayout>
                  <c:x val="-2.7809825701432922E-2"/>
                  <c:y val="5.08477453956848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0394-4405-BA43-21EE9CFDC4B3}"/>
                </c:ext>
              </c:extLst>
            </c:dLbl>
            <c:dLbl>
              <c:idx val="4"/>
              <c:layout>
                <c:manualLayout>
                  <c:x val="-2.7809825701432922E-2"/>
                  <c:y val="3.91289961165724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0394-4405-BA43-21EE9CFDC4B3}"/>
                </c:ext>
              </c:extLst>
            </c:dLbl>
            <c:dLbl>
              <c:idx val="5"/>
              <c:layout>
                <c:manualLayout>
                  <c:x val="-3.0187130846077357E-2"/>
                  <c:y val="2.9753996693282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0394-4405-BA43-21EE9CFDC4B3}"/>
                </c:ext>
              </c:extLst>
            </c:dLbl>
            <c:dLbl>
              <c:idx val="6"/>
              <c:layout>
                <c:manualLayout>
                  <c:x val="-2.8692840807545961E-2"/>
                  <c:y val="-2.64959998464567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0394-4405-BA43-21EE9CFDC4B3}"/>
                </c:ext>
              </c:extLst>
            </c:dLbl>
            <c:dLbl>
              <c:idx val="7"/>
              <c:layout>
                <c:manualLayout>
                  <c:x val="-2.543139688963313E-2"/>
                  <c:y val="5.7878994963152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0394-4405-BA43-21EE9CFDC4B3}"/>
                </c:ext>
              </c:extLst>
            </c:dLbl>
            <c:dLbl>
              <c:idx val="8"/>
              <c:layout>
                <c:manualLayout>
                  <c:x val="9.0558208814623987E-3"/>
                  <c:y val="3.44414964049276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0394-4405-BA43-21EE9CFDC4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Sheet1!$E$2:$E$10</c:f>
              <c:numCache>
                <c:formatCode>0.00%</c:formatCode>
                <c:ptCount val="9"/>
                <c:pt idx="0">
                  <c:v>-2.1276595744680327E-3</c:v>
                </c:pt>
                <c:pt idx="1">
                  <c:v>1.3762357045939089E-2</c:v>
                </c:pt>
                <c:pt idx="2">
                  <c:v>1.2523900573613744E-2</c:v>
                </c:pt>
                <c:pt idx="3">
                  <c:v>1.3502030025493328E-2</c:v>
                </c:pt>
                <c:pt idx="4">
                  <c:v>2.2079373951928494E-2</c:v>
                </c:pt>
                <c:pt idx="5">
                  <c:v>1.868562574058874E-2</c:v>
                </c:pt>
                <c:pt idx="6">
                  <c:v>1.9685039370078705E-3</c:v>
                </c:pt>
                <c:pt idx="7">
                  <c:v>1.0537595999285498E-2</c:v>
                </c:pt>
                <c:pt idx="8">
                  <c:v>2.5892541534110913E-2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6-0394-4405-BA43-21EE9CFDC4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39389208"/>
        <c:axId val="839391008"/>
      </c:lineChart>
      <c:catAx>
        <c:axId val="83938920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839391008"/>
        <c:crossesAt val="0"/>
        <c:auto val="1"/>
        <c:lblAlgn val="ctr"/>
        <c:lblOffset val="0"/>
        <c:noMultiLvlLbl val="0"/>
      </c:catAx>
      <c:valAx>
        <c:axId val="839391008"/>
        <c:scaling>
          <c:orientation val="minMax"/>
          <c:max val="0.18000000000000002"/>
          <c:min val="-8.0000000000000016E-2"/>
        </c:scaling>
        <c:delete val="1"/>
        <c:axPos val="l"/>
        <c:numFmt formatCode="0.00%" sourceLinked="1"/>
        <c:majorTickMark val="out"/>
        <c:minorTickMark val="none"/>
        <c:tickLblPos val="low"/>
        <c:crossAx val="839389208"/>
        <c:crossesAt val="1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</c:legendEntry>
      <c:layout>
        <c:manualLayout>
          <c:xMode val="edge"/>
          <c:yMode val="edge"/>
          <c:x val="1.1412849682525077E-3"/>
          <c:y val="0.14288102933309124"/>
          <c:w val="0.9874740829460753"/>
          <c:h val="0.121444219564265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302165354330703E-2"/>
          <c:y val="0.11440451740496115"/>
          <c:w val="0.91351033464566933"/>
          <c:h val="0.78074689217751336"/>
        </c:manualLayout>
      </c:layout>
      <c:lineChart>
        <c:grouping val="standard"/>
        <c:varyColors val="0"/>
        <c:ser>
          <c:idx val="2"/>
          <c:order val="0"/>
          <c:tx>
            <c:strRef>
              <c:f>גיליון1!$D$1</c:f>
              <c:strCache>
                <c:ptCount val="1"/>
                <c:pt idx="0">
                  <c:v>תלמידים משולבים</c:v>
                </c:pt>
              </c:strCache>
            </c:strRef>
          </c:tx>
          <c:spPr>
            <a:ln w="114300" cap="rnd">
              <a:solidFill>
                <a:srgbClr val="0077B9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גיליון1!$A$2:$A$5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2018</c:v>
                </c:pt>
                <c:pt idx="2">
                  <c:v>2020</c:v>
                </c:pt>
                <c:pt idx="3">
                  <c:v>2023</c:v>
                </c:pt>
              </c:numCache>
            </c:numRef>
          </c:cat>
          <c:val>
            <c:numRef>
              <c:f>גיליון1!$D$2:$D$5</c:f>
              <c:numCache>
                <c:formatCode>0%</c:formatCode>
                <c:ptCount val="4"/>
                <c:pt idx="0">
                  <c:v>0.60000000000000009</c:v>
                </c:pt>
                <c:pt idx="1">
                  <c:v>0.6</c:v>
                </c:pt>
                <c:pt idx="2">
                  <c:v>0.61</c:v>
                </c:pt>
                <c:pt idx="3">
                  <c:v>0.59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9A-4D08-A232-358B5C9827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2366416"/>
        <c:axId val="362373304"/>
      </c:lineChart>
      <c:catAx>
        <c:axId val="36236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362373304"/>
        <c:crosses val="autoZero"/>
        <c:auto val="1"/>
        <c:lblAlgn val="ctr"/>
        <c:lblOffset val="100"/>
        <c:noMultiLvlLbl val="0"/>
      </c:catAx>
      <c:valAx>
        <c:axId val="362373304"/>
        <c:scaling>
          <c:orientation val="minMax"/>
          <c:max val="0.8"/>
          <c:min val="0.4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362366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12876189407894E-2"/>
          <c:y val="3.3657563195369965E-2"/>
          <c:w val="0.92498447731086053"/>
          <c:h val="0.71504028635804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ישראל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הגיל הרך (0-3)</c:v>
                </c:pt>
                <c:pt idx="1">
                  <c:v>גני ילדים (3-6)</c:v>
                </c:pt>
                <c:pt idx="2">
                  <c:v>יסודי (6-12)</c:v>
                </c:pt>
                <c:pt idx="3">
                  <c:v>על-יסודי (12-18)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3710</c:v>
                </c:pt>
                <c:pt idx="1">
                  <c:v>6083</c:v>
                </c:pt>
                <c:pt idx="2">
                  <c:v>9452</c:v>
                </c:pt>
                <c:pt idx="3">
                  <c:v>9410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1A-4022-9963-75A40F25940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מדינות OECD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הגיל הרך (0-3)</c:v>
                </c:pt>
                <c:pt idx="1">
                  <c:v>גני ילדים (3-6)</c:v>
                </c:pt>
                <c:pt idx="2">
                  <c:v>יסודי (6-12)</c:v>
                </c:pt>
                <c:pt idx="3">
                  <c:v>על-יסודי (12-18)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15531</c:v>
                </c:pt>
                <c:pt idx="1">
                  <c:v>9598</c:v>
                </c:pt>
                <c:pt idx="2">
                  <c:v>9923</c:v>
                </c:pt>
                <c:pt idx="3">
                  <c:v>11400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1A-4022-9963-75A40F25940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91507056"/>
        <c:axId val="591505616"/>
      </c:barChart>
      <c:catAx>
        <c:axId val="59150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591505616"/>
        <c:crosses val="autoZero"/>
        <c:auto val="1"/>
        <c:lblAlgn val="ctr"/>
        <c:lblOffset val="100"/>
        <c:noMultiLvlLbl val="0"/>
      </c:catAx>
      <c:valAx>
        <c:axId val="591505616"/>
        <c:scaling>
          <c:orientation val="minMax"/>
          <c:max val="1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59150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697554458095104"/>
          <c:y val="0.92743623397565678"/>
          <c:w val="0.16370577117485285"/>
          <c:h val="7.25637660243430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he-IL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יסודי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0079B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CD-4FC3-986E-ED02A9569419}"/>
              </c:ext>
            </c:extLst>
          </c:dPt>
          <c:dPt>
            <c:idx val="2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CD-4FC3-986E-ED02A9569419}"/>
              </c:ext>
            </c:extLst>
          </c:dPt>
          <c:dLbls>
            <c:dLbl>
              <c:idx val="29"/>
              <c:tx>
                <c:rich>
                  <a:bodyPr/>
                  <a:lstStyle/>
                  <a:p>
                    <a:fld id="{AEC698FF-DA3D-4CB3-A184-A9ECC352C3EE}" type="VALUE">
                      <a:rPr lang="en-US" sz="1800" b="1"/>
                      <a:pPr/>
                      <a:t>[ערך]</a:t>
                    </a:fld>
                    <a:endParaRPr lang="he-IL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5CD-4FC3-986E-ED02A95694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he-I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Sheet1!$A$2:$A$33</c:f>
              <c:strCache>
                <c:ptCount val="32"/>
                <c:pt idx="0">
                  <c:v>לוקסמבורג</c:v>
                </c:pt>
                <c:pt idx="1">
                  <c:v>קוסטה ריקה</c:v>
                </c:pt>
                <c:pt idx="2">
                  <c:v>יוון</c:v>
                </c:pt>
                <c:pt idx="3">
                  <c:v>לטביה</c:v>
                </c:pt>
                <c:pt idx="4">
                  <c:v>ליטא</c:v>
                </c:pt>
                <c:pt idx="5">
                  <c:v>פולין</c:v>
                </c:pt>
                <c:pt idx="6">
                  <c:v>איטליה</c:v>
                </c:pt>
                <c:pt idx="7">
                  <c:v>סלובקיה</c:v>
                </c:pt>
                <c:pt idx="8">
                  <c:v>אוסטריה</c:v>
                </c:pt>
                <c:pt idx="9">
                  <c:v>סלובניה</c:v>
                </c:pt>
                <c:pt idx="10">
                  <c:v>אסטוניה</c:v>
                </c:pt>
                <c:pt idx="11">
                  <c:v>פינלנד</c:v>
                </c:pt>
                <c:pt idx="12">
                  <c:v>איסלנד</c:v>
                </c:pt>
                <c:pt idx="13">
                  <c:v>דנמרק</c:v>
                </c:pt>
                <c:pt idx="14">
                  <c:v>צ'כיה</c:v>
                </c:pt>
                <c:pt idx="15">
                  <c:v>פורטוגל</c:v>
                </c:pt>
                <c:pt idx="16">
                  <c:v>ספרד</c:v>
                </c:pt>
                <c:pt idx="17">
                  <c:v>ארה"ב </c:v>
                </c:pt>
                <c:pt idx="18">
                  <c:v>ממוצע OECD</c:v>
                </c:pt>
                <c:pt idx="19">
                  <c:v>שבדיה</c:v>
                </c:pt>
                <c:pt idx="20">
                  <c:v>גרמניה</c:v>
                </c:pt>
                <c:pt idx="21">
                  <c:v>הונגריה</c:v>
                </c:pt>
                <c:pt idx="22">
                  <c:v>צרפת</c:v>
                </c:pt>
                <c:pt idx="23">
                  <c:v>קולומביה</c:v>
                </c:pt>
                <c:pt idx="24">
                  <c:v>קוריאה</c:v>
                </c:pt>
                <c:pt idx="25">
                  <c:v>מקסיקו</c:v>
                </c:pt>
                <c:pt idx="26">
                  <c:v>טורקיה</c:v>
                </c:pt>
                <c:pt idx="27">
                  <c:v>אוסטרליה</c:v>
                </c:pt>
                <c:pt idx="28">
                  <c:v>בריטניה</c:v>
                </c:pt>
                <c:pt idx="29">
                  <c:v>ישראל</c:v>
                </c:pt>
                <c:pt idx="30">
                  <c:v>יפן</c:v>
                </c:pt>
                <c:pt idx="31">
                  <c:v>צ'ילה</c:v>
                </c:pt>
              </c:strCache>
            </c:strRef>
          </c:cat>
          <c:val>
            <c:numRef>
              <c:f>Sheet1!$B$2:$B$33</c:f>
              <c:numCache>
                <c:formatCode>#,##0_ ;\-#,##0\ </c:formatCode>
                <c:ptCount val="32"/>
                <c:pt idx="0">
                  <c:v>15.648999999999999</c:v>
                </c:pt>
                <c:pt idx="1">
                  <c:v>15.711</c:v>
                </c:pt>
                <c:pt idx="2">
                  <c:v>16.881</c:v>
                </c:pt>
                <c:pt idx="3">
                  <c:v>16.891999999999999</c:v>
                </c:pt>
                <c:pt idx="4">
                  <c:v>17.167000000000002</c:v>
                </c:pt>
                <c:pt idx="5">
                  <c:v>17.309999999999999</c:v>
                </c:pt>
                <c:pt idx="6">
                  <c:v>18.106000000000002</c:v>
                </c:pt>
                <c:pt idx="7">
                  <c:v>18.207000000000001</c:v>
                </c:pt>
                <c:pt idx="8">
                  <c:v>18.266999999999999</c:v>
                </c:pt>
                <c:pt idx="9">
                  <c:v>18.565999999999999</c:v>
                </c:pt>
                <c:pt idx="10">
                  <c:v>18.638000000000002</c:v>
                </c:pt>
                <c:pt idx="11">
                  <c:v>18.693000000000001</c:v>
                </c:pt>
                <c:pt idx="12">
                  <c:v>18.702000000000002</c:v>
                </c:pt>
                <c:pt idx="13">
                  <c:v>19.593</c:v>
                </c:pt>
                <c:pt idx="14">
                  <c:v>19.858000000000001</c:v>
                </c:pt>
                <c:pt idx="15">
                  <c:v>19.954000000000001</c:v>
                </c:pt>
                <c:pt idx="16">
                  <c:v>20.073</c:v>
                </c:pt>
                <c:pt idx="17">
                  <c:v>20.082999999999998</c:v>
                </c:pt>
                <c:pt idx="18">
                  <c:v>20.573</c:v>
                </c:pt>
                <c:pt idx="19">
                  <c:v>20.648</c:v>
                </c:pt>
                <c:pt idx="20">
                  <c:v>20.940999999999999</c:v>
                </c:pt>
                <c:pt idx="21">
                  <c:v>21.847999999999999</c:v>
                </c:pt>
                <c:pt idx="22">
                  <c:v>21.855</c:v>
                </c:pt>
                <c:pt idx="23">
                  <c:v>22.338000000000001</c:v>
                </c:pt>
                <c:pt idx="24">
                  <c:v>22.452000000000002</c:v>
                </c:pt>
                <c:pt idx="25">
                  <c:v>22.57</c:v>
                </c:pt>
                <c:pt idx="26">
                  <c:v>23.34</c:v>
                </c:pt>
                <c:pt idx="27">
                  <c:v>23.411000000000001</c:v>
                </c:pt>
                <c:pt idx="28">
                  <c:v>25.817</c:v>
                </c:pt>
                <c:pt idx="29">
                  <c:v>26.212</c:v>
                </c:pt>
                <c:pt idx="30">
                  <c:v>27.116</c:v>
                </c:pt>
                <c:pt idx="31">
                  <c:v>30.875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5CD-4FC3-986E-ED02A95694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4924304"/>
        <c:axId val="864922664"/>
      </c:barChart>
      <c:catAx>
        <c:axId val="86492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he-IL"/>
          </a:p>
        </c:txPr>
        <c:crossAx val="864922664"/>
        <c:crosses val="autoZero"/>
        <c:auto val="1"/>
        <c:lblAlgn val="ctr"/>
        <c:lblOffset val="100"/>
        <c:noMultiLvlLbl val="0"/>
      </c:catAx>
      <c:valAx>
        <c:axId val="864922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86492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 dirty="0">
                <a:latin typeface="Calibri" panose="020F0502020204030204" pitchFamily="34" charset="0"/>
                <a:cs typeface="Calibri" panose="020F0502020204030204" pitchFamily="34" charset="0"/>
              </a:rPr>
              <a:t>מספר שעות ההוראה השנתיות ביסודי בממוצע </a:t>
            </a:r>
            <a:r>
              <a:rPr lang="he-IL" baseline="0" dirty="0">
                <a:latin typeface="Calibri" panose="020F0502020204030204" pitchFamily="34" charset="0"/>
                <a:cs typeface="Calibri" panose="020F0502020204030204" pitchFamily="34" charset="0"/>
              </a:rPr>
              <a:t>במדינות </a:t>
            </a:r>
            <a:r>
              <a:rPr lang="en-US" baseline="0" dirty="0">
                <a:latin typeface="Calibri" panose="020F0502020204030204" pitchFamily="34" charset="0"/>
                <a:cs typeface="Calibri" panose="020F0502020204030204" pitchFamily="34" charset="0"/>
              </a:rPr>
              <a:t>OECD</a:t>
            </a:r>
            <a:endParaRPr lang="he-IL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2875753251058607"/>
          <c:y val="1.27186009538950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מספר שעות שנתי</c:v>
                </c:pt>
              </c:strCache>
            </c:strRef>
          </c:tx>
          <c:spPr>
            <a:solidFill>
              <a:srgbClr val="2FA3EE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05-4E6A-8103-1A6BE83306C5}"/>
              </c:ext>
            </c:extLst>
          </c:dPt>
          <c:dPt>
            <c:idx val="16"/>
            <c:invertIfNegative val="0"/>
            <c:bubble3D val="0"/>
            <c:spPr>
              <a:solidFill>
                <a:srgbClr val="3366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905-4E6A-8103-1A6BE83306C5}"/>
              </c:ext>
            </c:extLst>
          </c:dPt>
          <c:dPt>
            <c:idx val="18"/>
            <c:invertIfNegative val="0"/>
            <c:bubble3D val="0"/>
            <c:spPr>
              <a:solidFill>
                <a:srgbClr val="2FA3E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905-4E6A-8103-1A6BE83306C5}"/>
              </c:ext>
            </c:extLst>
          </c:dPt>
          <c:dPt>
            <c:idx val="29"/>
            <c:invertIfNegative val="0"/>
            <c:bubble3D val="0"/>
            <c:spPr>
              <a:solidFill>
                <a:srgbClr val="2FA3E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905-4E6A-8103-1A6BE83306C5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905-4E6A-8103-1A6BE83306C5}"/>
                </c:ext>
              </c:extLst>
            </c:dLbl>
            <c:dLbl>
              <c:idx val="3"/>
              <c:layout>
                <c:manualLayout>
                  <c:x val="-1.433235446942659E-2"/>
                  <c:y val="-9.5389507154213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905-4E6A-8103-1A6BE83306C5}"/>
                </c:ext>
              </c:extLst>
            </c:dLbl>
            <c:dLbl>
              <c:idx val="9"/>
              <c:layout>
                <c:manualLayout>
                  <c:x val="0"/>
                  <c:y val="-3.1796502384737677E-2"/>
                </c:manualLayout>
              </c:layout>
              <c:tx>
                <c:rich>
                  <a:bodyPr/>
                  <a:lstStyle/>
                  <a:p>
                    <a:fld id="{A2D867FE-BDF5-4196-B669-A9C76EC17FAC}" type="VALUE">
                      <a:rPr lang="en-US" sz="1800" b="1">
                        <a:solidFill>
                          <a:schemeClr val="tx1"/>
                        </a:solidFill>
                      </a:rPr>
                      <a:pPr/>
                      <a:t>[ערך]</a:t>
                    </a:fld>
                    <a:endParaRPr lang="he-IL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905-4E6A-8103-1A6BE83306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he-I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Sheet1!$A$2:$A$38</c:f>
              <c:strCache>
                <c:ptCount val="37"/>
                <c:pt idx="0">
                  <c:v>קוסטה ריקה</c:v>
                </c:pt>
                <c:pt idx="1">
                  <c:v>צ'ילה</c:v>
                </c:pt>
                <c:pt idx="2">
                  <c:v>אוסטרליה</c:v>
                </c:pt>
                <c:pt idx="3">
                  <c:v>קולומביה</c:v>
                </c:pt>
                <c:pt idx="4">
                  <c:v>דנמרק</c:v>
                </c:pt>
                <c:pt idx="5">
                  <c:v>ארה"ב </c:v>
                </c:pt>
                <c:pt idx="6">
                  <c:v>הולנד</c:v>
                </c:pt>
                <c:pt idx="7">
                  <c:v>לוקסמבורג</c:v>
                </c:pt>
                <c:pt idx="8">
                  <c:v>קנדה</c:v>
                </c:pt>
                <c:pt idx="9">
                  <c:v>ישראל</c:v>
                </c:pt>
                <c:pt idx="10">
                  <c:v>איטליה</c:v>
                </c:pt>
                <c:pt idx="11">
                  <c:v>אירלנד</c:v>
                </c:pt>
                <c:pt idx="12">
                  <c:v>פורטוגל</c:v>
                </c:pt>
                <c:pt idx="13">
                  <c:v>צרפת</c:v>
                </c:pt>
                <c:pt idx="14">
                  <c:v>בלגיה - קהילה צרפתית</c:v>
                </c:pt>
                <c:pt idx="15">
                  <c:v>בלגיה - קהילה פלמית</c:v>
                </c:pt>
                <c:pt idx="16">
                  <c:v>ממוצע OECD</c:v>
                </c:pt>
                <c:pt idx="17">
                  <c:v>שוויץ</c:v>
                </c:pt>
                <c:pt idx="18">
                  <c:v>ספרד</c:v>
                </c:pt>
                <c:pt idx="19">
                  <c:v>יפן </c:v>
                </c:pt>
                <c:pt idx="20">
                  <c:v>נורווגיה</c:v>
                </c:pt>
                <c:pt idx="21">
                  <c:v>יוון</c:v>
                </c:pt>
                <c:pt idx="22">
                  <c:v>איסלנד</c:v>
                </c:pt>
                <c:pt idx="23">
                  <c:v>גרמניה</c:v>
                </c:pt>
                <c:pt idx="24">
                  <c:v>טורקיה</c:v>
                </c:pt>
                <c:pt idx="25">
                  <c:v>שבדיה</c:v>
                </c:pt>
                <c:pt idx="26">
                  <c:v>אוסטריה</c:v>
                </c:pt>
                <c:pt idx="27">
                  <c:v>צ'כיה</c:v>
                </c:pt>
                <c:pt idx="28">
                  <c:v>סלובניה</c:v>
                </c:pt>
                <c:pt idx="29">
                  <c:v>הונגריה</c:v>
                </c:pt>
                <c:pt idx="30">
                  <c:v>סלובקיה</c:v>
                </c:pt>
                <c:pt idx="31">
                  <c:v>אסטוניה</c:v>
                </c:pt>
                <c:pt idx="32">
                  <c:v>פינלנד</c:v>
                </c:pt>
                <c:pt idx="33">
                  <c:v>קוריאה</c:v>
                </c:pt>
                <c:pt idx="34">
                  <c:v>ליטא</c:v>
                </c:pt>
                <c:pt idx="35">
                  <c:v>לטביה</c:v>
                </c:pt>
                <c:pt idx="36">
                  <c:v>פולין</c:v>
                </c:pt>
              </c:strCache>
            </c:strRef>
          </c:cat>
          <c:val>
            <c:numRef>
              <c:f>Sheet1!$B$2:$B$38</c:f>
              <c:numCache>
                <c:formatCode>_ * #,##0_ ;_ * \-#,##0_ ;_ * "-"??_ ;_ @_ </c:formatCode>
                <c:ptCount val="37"/>
                <c:pt idx="0">
                  <c:v>1146.6666700000001</c:v>
                </c:pt>
                <c:pt idx="1">
                  <c:v>1027.50747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  <c:pt idx="5">
                  <c:v>973.52755999999999</c:v>
                </c:pt>
                <c:pt idx="6">
                  <c:v>940</c:v>
                </c:pt>
                <c:pt idx="7">
                  <c:v>924</c:v>
                </c:pt>
                <c:pt idx="8">
                  <c:v>921.77489000000003</c:v>
                </c:pt>
                <c:pt idx="9">
                  <c:v>918.46401000000003</c:v>
                </c:pt>
                <c:pt idx="10">
                  <c:v>904.2</c:v>
                </c:pt>
                <c:pt idx="11">
                  <c:v>902.5</c:v>
                </c:pt>
                <c:pt idx="12">
                  <c:v>874.13</c:v>
                </c:pt>
                <c:pt idx="13">
                  <c:v>864</c:v>
                </c:pt>
                <c:pt idx="14">
                  <c:v>826</c:v>
                </c:pt>
                <c:pt idx="15">
                  <c:v>821.33333000000005</c:v>
                </c:pt>
                <c:pt idx="16">
                  <c:v>804.78513999999996</c:v>
                </c:pt>
                <c:pt idx="17">
                  <c:v>798.66666999999995</c:v>
                </c:pt>
                <c:pt idx="18">
                  <c:v>792.35626999999999</c:v>
                </c:pt>
                <c:pt idx="19">
                  <c:v>778.17499999999995</c:v>
                </c:pt>
                <c:pt idx="20">
                  <c:v>753.14286000000004</c:v>
                </c:pt>
                <c:pt idx="21">
                  <c:v>747.24444000000005</c:v>
                </c:pt>
                <c:pt idx="22">
                  <c:v>728.57142999999996</c:v>
                </c:pt>
                <c:pt idx="23">
                  <c:v>724.00332000000003</c:v>
                </c:pt>
                <c:pt idx="24">
                  <c:v>720</c:v>
                </c:pt>
                <c:pt idx="25">
                  <c:v>713.83333000000005</c:v>
                </c:pt>
                <c:pt idx="26">
                  <c:v>705</c:v>
                </c:pt>
                <c:pt idx="27">
                  <c:v>686.76</c:v>
                </c:pt>
                <c:pt idx="28">
                  <c:v>681.875</c:v>
                </c:pt>
                <c:pt idx="29">
                  <c:v>679.38750000000005</c:v>
                </c:pt>
                <c:pt idx="30">
                  <c:v>676.8</c:v>
                </c:pt>
                <c:pt idx="31">
                  <c:v>660.625</c:v>
                </c:pt>
                <c:pt idx="32">
                  <c:v>660.25</c:v>
                </c:pt>
                <c:pt idx="33">
                  <c:v>654.66666999999995</c:v>
                </c:pt>
                <c:pt idx="34">
                  <c:v>643.87600999999995</c:v>
                </c:pt>
                <c:pt idx="35">
                  <c:v>584.25926000000004</c:v>
                </c:pt>
                <c:pt idx="36">
                  <c:v>557.54999999999995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905-4E6A-8103-1A6BE83306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4924304"/>
        <c:axId val="864922664"/>
      </c:barChart>
      <c:catAx>
        <c:axId val="864924304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he-IL"/>
          </a:p>
        </c:txPr>
        <c:crossAx val="864922664"/>
        <c:crosses val="autoZero"/>
        <c:auto val="1"/>
        <c:lblAlgn val="ctr"/>
        <c:lblOffset val="100"/>
        <c:noMultiLvlLbl val="0"/>
      </c:catAx>
      <c:valAx>
        <c:axId val="864922664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he-IL"/>
          </a:p>
        </c:txPr>
        <c:crossAx val="86492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0.1283</cdr:x>
      <cdr:y>0.85776</cdr:y>
    </cdr:from>
    <cdr:to>
      <cdr:x>0.21455</cdr:x>
      <cdr:y>0.94091</cdr:y>
    </cdr:to>
    <cdr:sp macro="" textlink="">
      <cdr:nvSpPr>
        <cdr:cNvPr id="6" name="Rectangle: Rounded Corners 5">
          <a:extLst xmlns:a="http://schemas.openxmlformats.org/drawingml/2006/main">
            <a:ext uri="{FF2B5EF4-FFF2-40B4-BE49-F238E27FC236}">
              <a16:creationId xmlns:a16="http://schemas.microsoft.com/office/drawing/2014/main" id="{79582B72-7C3B-D7F2-88C2-E5209C099CE3}"/>
            </a:ext>
          </a:extLst>
        </cdr:cNvPr>
        <cdr:cNvSpPr/>
      </cdr:nvSpPr>
      <cdr:spPr>
        <a:xfrm xmlns:a="http://schemas.openxmlformats.org/drawingml/2006/main">
          <a:off x="1390831" y="3395021"/>
          <a:ext cx="935000" cy="32910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5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1"/>
          <a:r>
            <a:rPr lang="he-IL" sz="1800" b="1" dirty="0">
              <a:latin typeface="Calibri" panose="020F0502020204030204"/>
              <a:cs typeface="Calibri" panose="020F0502020204030204"/>
            </a:rPr>
            <a:t>76.1%-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0.8717</cdr:x>
      <cdr:y>0.08181</cdr:y>
    </cdr:from>
    <cdr:to>
      <cdr:x>0.95147</cdr:x>
      <cdr:y>0.15288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1764868-00DB-19C6-EAC2-AA7600740ADE}"/>
            </a:ext>
          </a:extLst>
        </cdr:cNvPr>
        <cdr:cNvSpPr txBox="1"/>
      </cdr:nvSpPr>
      <cdr:spPr>
        <a:xfrm xmlns:a="http://schemas.openxmlformats.org/drawingml/2006/main">
          <a:off x="9416079" y="384440"/>
          <a:ext cx="861673" cy="3339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1"/>
        <a:lstStyle xmlns:a="http://schemas.openxmlformats.org/drawingml/2006/main"/>
        <a:p xmlns:a="http://schemas.openxmlformats.org/drawingml/2006/main">
          <a:pPr algn="ctr"/>
          <a:r>
            <a:rPr lang="he-IL" sz="1800" b="1" dirty="0">
              <a:latin typeface="Calibri" panose="020F0502020204030204" pitchFamily="34" charset="0"/>
              <a:cs typeface="Calibri" panose="020F0502020204030204" pitchFamily="34" charset="0"/>
            </a:rPr>
            <a:t>ישראל</a:t>
          </a:r>
          <a:endParaRPr lang="he-IL" sz="1100" b="1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0.6727</cdr:x>
      <cdr:y>0.16015</cdr:y>
    </cdr:from>
    <cdr:to>
      <cdr:x>0.74984</cdr:x>
      <cdr:y>0.309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86AEE6BE-1BE3-A933-9B4F-AFF550D3A0AA}"/>
            </a:ext>
          </a:extLst>
        </cdr:cNvPr>
        <cdr:cNvSpPr txBox="1"/>
      </cdr:nvSpPr>
      <cdr:spPr>
        <a:xfrm xmlns:a="http://schemas.openxmlformats.org/drawingml/2006/main">
          <a:off x="7243280" y="793394"/>
          <a:ext cx="830670" cy="7374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1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he-IL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ישראל</a:t>
          </a:r>
          <a:endParaRPr lang="he-IL" sz="105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903663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DDAF6D4-A7CB-45CF-B52A-BE58E1E3FE0B}" type="datetimeFigureOut">
              <a:rPr lang="he-IL" smtClean="0"/>
              <a:t>י"ג/אלול/תשפ"ד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2"/>
          </p:nvPr>
        </p:nvSpPr>
        <p:spPr>
          <a:xfrm>
            <a:off x="3903663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3"/>
          </p:nvPr>
        </p:nvSpPr>
        <p:spPr>
          <a:xfrm>
            <a:off x="1588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6A340AC-0D1E-48D9-982F-CE2DC408D44B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2420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903292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1"/>
          <a:lstStyle>
            <a:lvl1pPr algn="r">
              <a:defRPr sz="1300">
                <a:cs typeface="Calibri" panose="020F0502020204030204" pitchFamily="34" charset="0"/>
              </a:defRPr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95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1"/>
          <a:lstStyle>
            <a:lvl1pPr algn="l">
              <a:defRPr sz="1300">
                <a:cs typeface="Calibri" panose="020F0502020204030204" pitchFamily="34" charset="0"/>
              </a:defRPr>
            </a:lvl1pPr>
          </a:lstStyle>
          <a:p>
            <a:fld id="{64CA40CD-D849-4465-94B3-713085B19466}" type="datetimeFigureOut">
              <a:rPr lang="he-IL" smtClean="0"/>
              <a:pPr/>
              <a:t>י"ג/אלול/תשפ"ד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903292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1" anchor="b"/>
          <a:lstStyle>
            <a:lvl1pPr algn="r">
              <a:defRPr sz="1300">
                <a:cs typeface="Calibri" panose="020F0502020204030204" pitchFamily="34" charset="0"/>
              </a:defRPr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95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1" anchor="b"/>
          <a:lstStyle>
            <a:lvl1pPr algn="l">
              <a:defRPr sz="1300">
                <a:cs typeface="Calibri" panose="020F0502020204030204" pitchFamily="34" charset="0"/>
              </a:defRPr>
            </a:lvl1pPr>
          </a:lstStyle>
          <a:p>
            <a:fld id="{4B5E4EF1-B6C3-42EE-91F3-0B8C60CB4F9E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3617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Calibri" panose="020F0502020204030204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064">
              <a:defRPr/>
            </a:pPr>
            <a:fld id="{FDE48C7A-F3DC-47CF-8D6B-C175012FB262}" type="slidenum">
              <a:rPr lang="he-IL">
                <a:solidFill>
                  <a:prstClr val="black"/>
                </a:solidFill>
                <a:latin typeface="Calibri" panose="020F0502020204030204"/>
              </a:rPr>
              <a:pPr defTabSz="966064">
                <a:defRPr/>
              </a:pPr>
              <a:t>1</a:t>
            </a:fld>
            <a:endParaRPr lang="he-I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8169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13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8873251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37524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32616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38631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99391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18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75643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/>
              <a:t>הערת עמוס</a:t>
            </a:r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19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0429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20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50857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54212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1146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8CCEB3-DAF7-45C3-BD1E-C09772EFDD6C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16081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11808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73418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72894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/>
              <a:t>להרחיב את המרווח</a:t>
            </a:r>
            <a:r>
              <a:rPr lang="en-US" dirty="0"/>
              <a:t/>
            </a:r>
            <a:br>
              <a:rPr lang="en-US" dirty="0"/>
            </a:br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pPr/>
              <a:t>11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780731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E4EF1-B6C3-42EE-91F3-0B8C60CB4F9E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98457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שקף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12128248" y="478699"/>
            <a:ext cx="0" cy="708751"/>
          </a:xfrm>
          <a:prstGeom prst="line">
            <a:avLst/>
          </a:prstGeom>
          <a:ln w="127000">
            <a:solidFill>
              <a:srgbClr val="0077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BC113C7-89BC-4719-8C5C-1DFD6F87A41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7830" y="1825625"/>
            <a:ext cx="11127484" cy="3946525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he-IL"/>
              <a:t>-מלל-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FC2A150-522D-4AE4-9C56-30A5B92F8F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7830" y="384175"/>
            <a:ext cx="11127920" cy="595313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he-IL"/>
              <a:t>-שם פרק-</a:t>
            </a:r>
          </a:p>
        </p:txBody>
      </p:sp>
    </p:spTree>
    <p:extLst>
      <p:ext uri="{BB962C8B-B14F-4D97-AF65-F5344CB8AC3E}">
        <p14:creationId xmlns:p14="http://schemas.microsoft.com/office/powerpoint/2010/main" val="2836474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hit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164230"/>
            <a:ext cx="9144000" cy="1269963"/>
          </a:xfrm>
        </p:spPr>
        <p:txBody>
          <a:bodyPr anchor="b">
            <a:noAutofit/>
          </a:bodyPr>
          <a:lstStyle>
            <a:lvl1pPr algn="ctr"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/>
              <a:t>מטרה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2919792"/>
            <a:ext cx="9144000" cy="16557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2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-תיאור מטרה-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233670A-CFD5-4596-A87A-BDA61C98674E}"/>
              </a:ext>
            </a:extLst>
          </p:cNvPr>
          <p:cNvCxnSpPr>
            <a:cxnSpLocks/>
          </p:cNvCxnSpPr>
          <p:nvPr userDrawn="1"/>
        </p:nvCxnSpPr>
        <p:spPr>
          <a:xfrm>
            <a:off x="5377785" y="2666382"/>
            <a:ext cx="1436430" cy="0"/>
          </a:xfrm>
          <a:prstGeom prst="line">
            <a:avLst/>
          </a:prstGeom>
          <a:ln w="127000">
            <a:solidFill>
              <a:srgbClr val="0077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73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517237"/>
            <a:ext cx="8689976" cy="1256145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2290620"/>
            <a:ext cx="8689976" cy="2967180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6642-002E-4C98-915B-826072CB88D7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39924585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6642-002E-4C98-915B-826072CB88D7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76027427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w ope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8393A39-5382-72DB-A2FA-6A34C2B52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</p:spTree>
    <p:extLst>
      <p:ext uri="{BB962C8B-B14F-4D97-AF65-F5344CB8AC3E}">
        <p14:creationId xmlns:p14="http://schemas.microsoft.com/office/powerpoint/2010/main" val="288572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hit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8F36642-002E-4C98-915B-826072CB88D7}" type="slidenum">
              <a:rPr lang="he-IL" smtClean="0"/>
              <a:pPr/>
              <a:t>‹#›</a:t>
            </a:fld>
            <a:endParaRPr lang="he-IL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2128248" y="478699"/>
            <a:ext cx="0" cy="708751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16F90C9-5A72-4D63-B904-EFB4E3AD6258}"/>
              </a:ext>
            </a:extLst>
          </p:cNvPr>
          <p:cNvSpPr txBox="1"/>
          <p:nvPr userDrawn="1"/>
        </p:nvSpPr>
        <p:spPr>
          <a:xfrm>
            <a:off x="673768" y="6488668"/>
            <a:ext cx="3031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/>
              <a:t>-</a:t>
            </a:r>
            <a:r>
              <a:rPr lang="he-IL">
                <a:solidFill>
                  <a:srgbClr val="FF0000"/>
                </a:solidFill>
              </a:rPr>
              <a:t>טיוטת ביניים לדיון- 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3434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hite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8F36642-002E-4C98-915B-826072CB88D7}" type="slidenum">
              <a:rPr lang="he-IL" smtClean="0"/>
              <a:pPr/>
              <a:t>‹#›</a:t>
            </a:fld>
            <a:endParaRPr lang="he-IL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2128248" y="478699"/>
            <a:ext cx="0" cy="708751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16F90C9-5A72-4D63-B904-EFB4E3AD6258}"/>
              </a:ext>
            </a:extLst>
          </p:cNvPr>
          <p:cNvSpPr txBox="1"/>
          <p:nvPr userDrawn="1"/>
        </p:nvSpPr>
        <p:spPr>
          <a:xfrm>
            <a:off x="673768" y="6488668"/>
            <a:ext cx="303195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/>
              <a:t>-</a:t>
            </a:r>
            <a:r>
              <a:rPr lang="he-IL">
                <a:solidFill>
                  <a:srgbClr val="FF0000"/>
                </a:solidFill>
              </a:rPr>
              <a:t>טיוטת ביניים לדיון- 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9096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CF5-6DC3-4E77-AF2C-5C84172A24D8}" type="datetimeFigureOut">
              <a:rPr lang="he-IL" smtClean="0"/>
              <a:t>י"ג/אלול/תשפ"ד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864A5-DB5F-4EE8-986F-C9103CF41C4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58590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8F36642-002E-4C98-915B-826072CB88D7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7" name="Section Title" hidden="1">
            <a:extLst>
              <a:ext uri="{FF2B5EF4-FFF2-40B4-BE49-F238E27FC236}">
                <a16:creationId xmlns:a16="http://schemas.microsoft.com/office/drawing/2014/main" id="{B3E148C4-5A87-AACB-D81C-DA10EBAB1ACB}"/>
              </a:ext>
            </a:extLst>
          </p:cNvPr>
          <p:cNvSpPr txBox="1">
            <a:spLocks/>
          </p:cNvSpPr>
          <p:nvPr userDrawn="1"/>
        </p:nvSpPr>
        <p:spPr>
          <a:xfrm>
            <a:off x="7648575" y="6445008"/>
            <a:ext cx="4064000" cy="148402"/>
          </a:xfrm>
          <a:prstGeom prst="rect">
            <a:avLst/>
          </a:prstGeom>
        </p:spPr>
        <p:txBody>
          <a:bodyPr vert="horz" lIns="0" tIns="0" rIns="0" bIns="0" rtlCol="1" anchor="b" anchorCtr="0"/>
          <a:lstStyle>
            <a:defPPr>
              <a:defRPr lang="he-IL"/>
            </a:defPPr>
            <a:lvl1pPr>
              <a:defRPr sz="900" b="1"/>
            </a:lvl1pPr>
          </a:lstStyle>
          <a:p>
            <a:pPr lvl="0"/>
            <a:r>
              <a:rPr lang="en-US"/>
              <a:t>&lt;TEXT&gt;</a:t>
            </a:r>
            <a:endParaRPr lang="he-IL"/>
          </a:p>
        </p:txBody>
      </p:sp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EBCB07F0-F77D-6635-28A0-BB8B3D5EE719}"/>
              </a:ext>
            </a:extLst>
          </p:cNvPr>
          <p:cNvCxnSpPr>
            <a:cxnSpLocks/>
          </p:cNvCxnSpPr>
          <p:nvPr userDrawn="1"/>
        </p:nvCxnSpPr>
        <p:spPr>
          <a:xfrm>
            <a:off x="648071" y="6229906"/>
            <a:ext cx="11543929" cy="0"/>
          </a:xfrm>
          <a:prstGeom prst="line">
            <a:avLst/>
          </a:prstGeom>
          <a:ln>
            <a:solidFill>
              <a:srgbClr val="0077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3">
            <a:extLst>
              <a:ext uri="{FF2B5EF4-FFF2-40B4-BE49-F238E27FC236}">
                <a16:creationId xmlns:a16="http://schemas.microsoft.com/office/drawing/2014/main" id="{4D40C1AC-E34A-F835-D0FC-3B0627C1012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166" y="6149964"/>
            <a:ext cx="421073" cy="680736"/>
          </a:xfrm>
          <a:prstGeom prst="rect">
            <a:avLst/>
          </a:prstGeom>
        </p:spPr>
      </p:pic>
      <p:sp>
        <p:nvSpPr>
          <p:cNvPr id="12" name="TextBox 16">
            <a:extLst>
              <a:ext uri="{FF2B5EF4-FFF2-40B4-BE49-F238E27FC236}">
                <a16:creationId xmlns:a16="http://schemas.microsoft.com/office/drawing/2014/main" id="{A6D77746-1361-0A83-3E33-FF2DDA26830C}"/>
              </a:ext>
            </a:extLst>
          </p:cNvPr>
          <p:cNvSpPr txBox="1"/>
          <p:nvPr userDrawn="1"/>
        </p:nvSpPr>
        <p:spPr>
          <a:xfrm>
            <a:off x="490393" y="6282587"/>
            <a:ext cx="1924332" cy="6001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100" b="1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ועדת שפירא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1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החינוך בראי החינוך המיוחד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2024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</a:br>
            <a:endParaRPr kumimoji="0" lang="he-IL" sz="1100" b="0" i="0" u="none" strike="noStrike" kern="1200" cap="none" spc="0" normalizeH="0" baseline="0" noProof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5" name="Slide Numbe">
            <a:extLst>
              <a:ext uri="{FF2B5EF4-FFF2-40B4-BE49-F238E27FC236}">
                <a16:creationId xmlns:a16="http://schemas.microsoft.com/office/drawing/2014/main" id="{A3DF9484-5BBC-F6A5-FC5E-D9D12E3A6C4C}"/>
              </a:ext>
            </a:extLst>
          </p:cNvPr>
          <p:cNvSpPr txBox="1">
            <a:spLocks/>
          </p:cNvSpPr>
          <p:nvPr userDrawn="1"/>
        </p:nvSpPr>
        <p:spPr>
          <a:xfrm>
            <a:off x="0" y="67580"/>
            <a:ext cx="490393" cy="365125"/>
          </a:xfrm>
          <a:prstGeom prst="rect">
            <a:avLst/>
          </a:prstGeom>
        </p:spPr>
        <p:txBody>
          <a:bodyPr vert="horz" lIns="0" tIns="0" rIns="0" bIns="0" rtlCol="1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rtl="1">
              <a:defRPr/>
            </a:pPr>
            <a:fld id="{18F36642-002E-4C98-915B-826072CB88D7}" type="slidenum">
              <a:rPr lang="he-IL" sz="1400" smtClean="0">
                <a:solidFill>
                  <a:srgbClr val="282828"/>
                </a:solidFill>
                <a:latin typeface="Calibri"/>
                <a:cs typeface="Calibri"/>
              </a:rPr>
              <a:pPr defTabSz="914400" rtl="1">
                <a:defRPr/>
              </a:pPr>
              <a:t>‹#›</a:t>
            </a:fld>
            <a:endParaRPr lang="he-IL" sz="1400">
              <a:solidFill>
                <a:srgbClr val="282828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5578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02" r:id="rId3"/>
    <p:sldLayoutId id="2147483703" r:id="rId4"/>
    <p:sldLayoutId id="2147483719" r:id="rId5"/>
    <p:sldLayoutId id="2147483745" r:id="rId6"/>
    <p:sldLayoutId id="2147483746" r:id="rId7"/>
    <p:sldLayoutId id="2147483748" r:id="rId8"/>
  </p:sldLayoutIdLst>
  <p:hf hdr="0" ftr="0" dt="0"/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hapiravaada@education.gov.i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meyda.education.gov.il/files/dovrut/work-plan-2025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il/BlobFolder/reports/plan2024/he/plan_plan170424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2">
            <a:extLst>
              <a:ext uri="{FF2B5EF4-FFF2-40B4-BE49-F238E27FC236}">
                <a16:creationId xmlns:a16="http://schemas.microsoft.com/office/drawing/2014/main" id="{6F31D454-53C2-4A78-ACA2-6AF52BA0FABE}"/>
              </a:ext>
            </a:extLst>
          </p:cNvPr>
          <p:cNvSpPr txBox="1">
            <a:spLocks/>
          </p:cNvSpPr>
          <p:nvPr/>
        </p:nvSpPr>
        <p:spPr>
          <a:xfrm>
            <a:off x="3887057" y="953775"/>
            <a:ext cx="5151281" cy="2829055"/>
          </a:xfrm>
          <a:prstGeom prst="rect">
            <a:avLst/>
          </a:prstGeom>
        </p:spPr>
        <p:txBody>
          <a:bodyPr/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0" i="0" u="none" strike="noStrike" kern="1200" cap="none" spc="0" normalizeH="0" baseline="0" noProof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  <p:sp>
        <p:nvSpPr>
          <p:cNvPr id="7" name="Title 12">
            <a:extLst>
              <a:ext uri="{FF2B5EF4-FFF2-40B4-BE49-F238E27FC236}">
                <a16:creationId xmlns:a16="http://schemas.microsoft.com/office/drawing/2014/main" id="{6F31D454-53C2-4A78-ACA2-6AF52BA0FABE}"/>
              </a:ext>
            </a:extLst>
          </p:cNvPr>
          <p:cNvSpPr txBox="1">
            <a:spLocks/>
          </p:cNvSpPr>
          <p:nvPr/>
        </p:nvSpPr>
        <p:spPr>
          <a:xfrm>
            <a:off x="3428173" y="554431"/>
            <a:ext cx="6069047" cy="2829055"/>
          </a:xfrm>
          <a:prstGeom prst="rect">
            <a:avLst/>
          </a:prstGeom>
        </p:spPr>
        <p:txBody>
          <a:bodyPr/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Aft>
                <a:spcPts val="1800"/>
              </a:spcAft>
            </a:pPr>
            <a:r>
              <a:rPr lang="he-IL" sz="3600" dirty="0">
                <a:latin typeface="Calibri" panose="020F0502020204030204" pitchFamily="34" charset="0"/>
                <a:cs typeface="Calibri" panose="020F0502020204030204" pitchFamily="34" charset="0"/>
              </a:rPr>
              <a:t>החינוך בראי החינוך המיוחד 2024</a:t>
            </a:r>
            <a:endParaRPr lang="he-IL" sz="36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  <a:spcAft>
                <a:spcPts val="1800"/>
              </a:spcAft>
            </a:pPr>
            <a:r>
              <a:rPr lang="he-IL" sz="3600" b="0" dirty="0">
                <a:latin typeface="Calibri" panose="020F0502020204030204" pitchFamily="34" charset="0"/>
                <a:cs typeface="Calibri" panose="020F0502020204030204" pitchFamily="34" charset="0"/>
              </a:rPr>
              <a:t>תובנות מתקדמות</a:t>
            </a:r>
          </a:p>
          <a:p>
            <a:pPr algn="ctr">
              <a:lnSpc>
                <a:spcPct val="100000"/>
              </a:lnSpc>
              <a:spcAft>
                <a:spcPts val="1800"/>
              </a:spcAft>
            </a:pPr>
            <a:r>
              <a:rPr lang="he-IL" sz="3600" b="0" dirty="0">
                <a:latin typeface="Calibri" panose="020F0502020204030204" pitchFamily="34" charset="0"/>
                <a:cs typeface="Calibri" panose="020F0502020204030204" pitchFamily="34" charset="0"/>
              </a:rPr>
              <a:t>הרמת כוסית </a:t>
            </a:r>
          </a:p>
          <a:p>
            <a:pPr algn="ctr">
              <a:lnSpc>
                <a:spcPct val="100000"/>
              </a:lnSpc>
            </a:pPr>
            <a:endParaRPr lang="he-IL" sz="2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endParaRPr lang="he-IL" sz="2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he-IL" sz="24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8" name="Picture 11" descr="Logo&#10;&#10;Description automatically generated">
            <a:extLst>
              <a:ext uri="{FF2B5EF4-FFF2-40B4-BE49-F238E27FC236}">
                <a16:creationId xmlns:a16="http://schemas.microsoft.com/office/drawing/2014/main" id="{511B130E-CF64-4CDD-9F96-453022A3A7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308" y="554431"/>
            <a:ext cx="2463865" cy="24638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E5B110-AECA-8693-D0CF-8523F60775B9}"/>
              </a:ext>
            </a:extLst>
          </p:cNvPr>
          <p:cNvSpPr txBox="1"/>
          <p:nvPr/>
        </p:nvSpPr>
        <p:spPr>
          <a:xfrm>
            <a:off x="852353" y="4959093"/>
            <a:ext cx="2154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sz="2800" b="0" dirty="0">
                <a:latin typeface="Calibri" panose="020F0502020204030204" pitchFamily="34" charset="0"/>
                <a:cs typeface="Calibri" panose="020F0502020204030204" pitchFamily="34" charset="0"/>
              </a:rPr>
              <a:t>ספטמבר 2024</a:t>
            </a:r>
            <a:endParaRPr lang="he-IL" sz="2800" dirty="0"/>
          </a:p>
        </p:txBody>
      </p:sp>
    </p:spTree>
    <p:extLst>
      <p:ext uri="{BB962C8B-B14F-4D97-AF65-F5344CB8AC3E}">
        <p14:creationId xmlns:p14="http://schemas.microsoft.com/office/powerpoint/2010/main" val="332334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6290115-86C3-2CF4-35A8-014CB36D1A12}"/>
              </a:ext>
            </a:extLst>
          </p:cNvPr>
          <p:cNvGrpSpPr/>
          <p:nvPr/>
        </p:nvGrpSpPr>
        <p:grpSpPr>
          <a:xfrm>
            <a:off x="3604129" y="2527503"/>
            <a:ext cx="2217855" cy="3608210"/>
            <a:chOff x="6434532" y="2026541"/>
            <a:chExt cx="1959259" cy="307428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E6DE80D-C18F-313B-DDEC-E54D5B913CF8}"/>
                </a:ext>
              </a:extLst>
            </p:cNvPr>
            <p:cNvGrpSpPr/>
            <p:nvPr/>
          </p:nvGrpSpPr>
          <p:grpSpPr>
            <a:xfrm>
              <a:off x="6434532" y="2026541"/>
              <a:ext cx="1959259" cy="996249"/>
              <a:chOff x="835755" y="3296690"/>
              <a:chExt cx="1959259" cy="996249"/>
            </a:xfrm>
          </p:grpSpPr>
          <p:sp>
            <p:nvSpPr>
              <p:cNvPr id="23" name="Google Shape;2605;p41">
                <a:extLst>
                  <a:ext uri="{FF2B5EF4-FFF2-40B4-BE49-F238E27FC236}">
                    <a16:creationId xmlns:a16="http://schemas.microsoft.com/office/drawing/2014/main" id="{64289835-28BC-3061-2905-7C0B68421896}"/>
                  </a:ext>
                </a:extLst>
              </p:cNvPr>
              <p:cNvSpPr/>
              <p:nvPr/>
            </p:nvSpPr>
            <p:spPr>
              <a:xfrm>
                <a:off x="835755" y="3296690"/>
                <a:ext cx="1959259" cy="830929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32171" y="5204"/>
                    </a:moveTo>
                    <a:cubicBezTo>
                      <a:pt x="32099" y="7978"/>
                      <a:pt x="29766" y="10168"/>
                      <a:pt x="26992" y="10168"/>
                    </a:cubicBezTo>
                    <a:lnTo>
                      <a:pt x="18657" y="10168"/>
                    </a:lnTo>
                    <a:cubicBezTo>
                      <a:pt x="18324" y="10168"/>
                      <a:pt x="18145" y="9764"/>
                      <a:pt x="18395" y="9525"/>
                    </a:cubicBezTo>
                    <a:lnTo>
                      <a:pt x="20265" y="7644"/>
                    </a:lnTo>
                    <a:lnTo>
                      <a:pt x="17740" y="7644"/>
                    </a:lnTo>
                    <a:cubicBezTo>
                      <a:pt x="17740" y="7644"/>
                      <a:pt x="16836" y="8561"/>
                      <a:pt x="15931" y="9490"/>
                    </a:cubicBezTo>
                    <a:cubicBezTo>
                      <a:pt x="15502" y="9918"/>
                      <a:pt x="14907" y="10168"/>
                      <a:pt x="14288" y="10168"/>
                    </a:cubicBezTo>
                    <a:lnTo>
                      <a:pt x="5239" y="10168"/>
                    </a:lnTo>
                    <a:cubicBezTo>
                      <a:pt x="2465" y="10168"/>
                      <a:pt x="131" y="7990"/>
                      <a:pt x="60" y="5204"/>
                    </a:cubicBezTo>
                    <a:cubicBezTo>
                      <a:pt x="0" y="2346"/>
                      <a:pt x="2298" y="0"/>
                      <a:pt x="5155" y="0"/>
                    </a:cubicBezTo>
                    <a:lnTo>
                      <a:pt x="27087" y="0"/>
                    </a:lnTo>
                    <a:cubicBezTo>
                      <a:pt x="29932" y="0"/>
                      <a:pt x="32230" y="2358"/>
                      <a:pt x="32171" y="52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606;p41">
                <a:extLst>
                  <a:ext uri="{FF2B5EF4-FFF2-40B4-BE49-F238E27FC236}">
                    <a16:creationId xmlns:a16="http://schemas.microsoft.com/office/drawing/2014/main" id="{D9942F71-5116-C34B-322E-8A366C5B8E1E}"/>
                  </a:ext>
                </a:extLst>
              </p:cNvPr>
              <p:cNvSpPr/>
              <p:nvPr/>
            </p:nvSpPr>
            <p:spPr>
              <a:xfrm>
                <a:off x="917233" y="3384162"/>
                <a:ext cx="1764322" cy="649454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הקטנת מספר התלמידים בכיתות ובגנים</a:t>
                </a:r>
                <a:endParaRPr/>
              </a:p>
            </p:txBody>
          </p:sp>
          <p:sp>
            <p:nvSpPr>
              <p:cNvPr id="25" name="Google Shape;2608;p41">
                <a:extLst>
                  <a:ext uri="{FF2B5EF4-FFF2-40B4-BE49-F238E27FC236}">
                    <a16:creationId xmlns:a16="http://schemas.microsoft.com/office/drawing/2014/main" id="{92EA599D-4B00-AB3B-DA8F-B5CD5D1D2512}"/>
                  </a:ext>
                </a:extLst>
              </p:cNvPr>
              <p:cNvSpPr/>
              <p:nvPr/>
            </p:nvSpPr>
            <p:spPr>
              <a:xfrm>
                <a:off x="1786152" y="4146291"/>
                <a:ext cx="157540" cy="146648"/>
              </a:xfrm>
              <a:custGeom>
                <a:avLst/>
                <a:gdLst/>
                <a:ahLst/>
                <a:cxnLst/>
                <a:rect l="l" t="t" r="r" b="b"/>
                <a:pathLst>
                  <a:path w="3775" h="3514" extrusionOk="0">
                    <a:moveTo>
                      <a:pt x="0" y="1"/>
                    </a:moveTo>
                    <a:lnTo>
                      <a:pt x="1893" y="1894"/>
                    </a:lnTo>
                    <a:lnTo>
                      <a:pt x="3774" y="1"/>
                    </a:lnTo>
                    <a:lnTo>
                      <a:pt x="3774" y="1620"/>
                    </a:lnTo>
                    <a:lnTo>
                      <a:pt x="1893" y="3513"/>
                    </a:lnTo>
                    <a:lnTo>
                      <a:pt x="0" y="16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2650;p41">
              <a:extLst>
                <a:ext uri="{FF2B5EF4-FFF2-40B4-BE49-F238E27FC236}">
                  <a16:creationId xmlns:a16="http://schemas.microsoft.com/office/drawing/2014/main" id="{C7DDE087-6AF5-D86E-953F-6D1649AD9E41}"/>
                </a:ext>
              </a:extLst>
            </p:cNvPr>
            <p:cNvGrpSpPr/>
            <p:nvPr/>
          </p:nvGrpSpPr>
          <p:grpSpPr>
            <a:xfrm>
              <a:off x="6471764" y="2996552"/>
              <a:ext cx="1862178" cy="694041"/>
              <a:chOff x="1022912" y="4261933"/>
              <a:chExt cx="1345080" cy="424378"/>
            </a:xfrm>
          </p:grpSpPr>
          <p:sp>
            <p:nvSpPr>
              <p:cNvPr id="20" name="Google Shape;2651;p41">
                <a:extLst>
                  <a:ext uri="{FF2B5EF4-FFF2-40B4-BE49-F238E27FC236}">
                    <a16:creationId xmlns:a16="http://schemas.microsoft.com/office/drawing/2014/main" id="{4560CF3E-2804-E26A-809D-6D3D206084E3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652;p41">
                <a:extLst>
                  <a:ext uri="{FF2B5EF4-FFF2-40B4-BE49-F238E27FC236}">
                    <a16:creationId xmlns:a16="http://schemas.microsoft.com/office/drawing/2014/main" id="{5A4CD4E3-FEEE-22F1-9B8D-E872A5A28A15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653;p41">
                <a:extLst>
                  <a:ext uri="{FF2B5EF4-FFF2-40B4-BE49-F238E27FC236}">
                    <a16:creationId xmlns:a16="http://schemas.microsoft.com/office/drawing/2014/main" id="{6A93DD5D-4EE6-D18A-8A80-771DF9F4CBE9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400" b="1" dirty="0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צמצום ממוצע תלמידים בגן וכיתה </a:t>
                </a:r>
                <a:r>
                  <a:rPr lang="he-IL" sz="14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לעד 19</a:t>
                </a:r>
                <a:endParaRPr sz="1400" dirty="0"/>
              </a:p>
            </p:txBody>
          </p:sp>
        </p:grpSp>
        <p:grpSp>
          <p:nvGrpSpPr>
            <p:cNvPr id="12" name="Google Shape;2650;p41">
              <a:extLst>
                <a:ext uri="{FF2B5EF4-FFF2-40B4-BE49-F238E27FC236}">
                  <a16:creationId xmlns:a16="http://schemas.microsoft.com/office/drawing/2014/main" id="{EE605AD3-A102-6368-7792-DADFEEBF14BE}"/>
                </a:ext>
              </a:extLst>
            </p:cNvPr>
            <p:cNvGrpSpPr/>
            <p:nvPr/>
          </p:nvGrpSpPr>
          <p:grpSpPr>
            <a:xfrm>
              <a:off x="6471727" y="3712748"/>
              <a:ext cx="1862178" cy="694041"/>
              <a:chOff x="1022912" y="4261933"/>
              <a:chExt cx="1345080" cy="424378"/>
            </a:xfrm>
          </p:grpSpPr>
          <p:sp>
            <p:nvSpPr>
              <p:cNvPr id="17" name="Google Shape;2651;p41">
                <a:extLst>
                  <a:ext uri="{FF2B5EF4-FFF2-40B4-BE49-F238E27FC236}">
                    <a16:creationId xmlns:a16="http://schemas.microsoft.com/office/drawing/2014/main" id="{076E3658-3D09-0176-E385-0003A74497C3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652;p41">
                <a:extLst>
                  <a:ext uri="{FF2B5EF4-FFF2-40B4-BE49-F238E27FC236}">
                    <a16:creationId xmlns:a16="http://schemas.microsoft.com/office/drawing/2014/main" id="{FF12A6C9-52B3-332D-4A97-625BC23AD3DC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653;p41">
                <a:extLst>
                  <a:ext uri="{FF2B5EF4-FFF2-40B4-BE49-F238E27FC236}">
                    <a16:creationId xmlns:a16="http://schemas.microsoft.com/office/drawing/2014/main" id="{DD588AF0-95EA-8D50-A1BF-7AC09632A9D2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גמישות בניהול כיתה</a:t>
                </a:r>
                <a:endParaRPr sz="1600"/>
              </a:p>
            </p:txBody>
          </p:sp>
        </p:grpSp>
        <p:grpSp>
          <p:nvGrpSpPr>
            <p:cNvPr id="13" name="Google Shape;2650;p41">
              <a:extLst>
                <a:ext uri="{FF2B5EF4-FFF2-40B4-BE49-F238E27FC236}">
                  <a16:creationId xmlns:a16="http://schemas.microsoft.com/office/drawing/2014/main" id="{6896ABC3-D041-74E6-B259-D8AD37B618FA}"/>
                </a:ext>
              </a:extLst>
            </p:cNvPr>
            <p:cNvGrpSpPr/>
            <p:nvPr/>
          </p:nvGrpSpPr>
          <p:grpSpPr>
            <a:xfrm>
              <a:off x="6471690" y="4406789"/>
              <a:ext cx="1862178" cy="694041"/>
              <a:chOff x="1022912" y="4261933"/>
              <a:chExt cx="1345080" cy="424378"/>
            </a:xfrm>
          </p:grpSpPr>
          <p:sp>
            <p:nvSpPr>
              <p:cNvPr id="14" name="Google Shape;2651;p41">
                <a:extLst>
                  <a:ext uri="{FF2B5EF4-FFF2-40B4-BE49-F238E27FC236}">
                    <a16:creationId xmlns:a16="http://schemas.microsoft.com/office/drawing/2014/main" id="{C6E84D67-74F9-84FF-4B8C-2E4A6344BAA5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652;p41">
                <a:extLst>
                  <a:ext uri="{FF2B5EF4-FFF2-40B4-BE49-F238E27FC236}">
                    <a16:creationId xmlns:a16="http://schemas.microsoft.com/office/drawing/2014/main" id="{88FC4EF0-5378-E504-4EA4-A801CEFD97B6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653;p41">
                <a:extLst>
                  <a:ext uri="{FF2B5EF4-FFF2-40B4-BE49-F238E27FC236}">
                    <a16:creationId xmlns:a16="http://schemas.microsoft.com/office/drawing/2014/main" id="{84DC6A45-5B5B-DD9D-4EE7-8097A764B498}"/>
                  </a:ext>
                </a:extLst>
              </p:cNvPr>
              <p:cNvSpPr/>
              <p:nvPr/>
            </p:nvSpPr>
            <p:spPr>
              <a:xfrm>
                <a:off x="1104367" y="4340453"/>
                <a:ext cx="1182143" cy="306495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4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מענה מיטבי לכלל התלמידים כולל זכאי שירותי </a:t>
                </a:r>
                <a:r>
                  <a:rPr lang="he-IL" sz="1400" b="1" err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חנ"מ</a:t>
                </a:r>
                <a:endParaRPr sz="1400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AD11B9-B4B2-F8D7-EDCA-6025E44AA9F1}"/>
              </a:ext>
            </a:extLst>
          </p:cNvPr>
          <p:cNvGrpSpPr/>
          <p:nvPr/>
        </p:nvGrpSpPr>
        <p:grpSpPr>
          <a:xfrm>
            <a:off x="6486753" y="2535848"/>
            <a:ext cx="2166261" cy="3693411"/>
            <a:chOff x="3561852" y="2028963"/>
            <a:chExt cx="1968674" cy="3095408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EBE6C01-1335-31C2-37E0-3C1497111A27}"/>
                </a:ext>
              </a:extLst>
            </p:cNvPr>
            <p:cNvGrpSpPr/>
            <p:nvPr/>
          </p:nvGrpSpPr>
          <p:grpSpPr>
            <a:xfrm>
              <a:off x="3561852" y="2028963"/>
              <a:ext cx="1959259" cy="996249"/>
              <a:chOff x="6515967" y="3329976"/>
              <a:chExt cx="1959259" cy="996249"/>
            </a:xfrm>
          </p:grpSpPr>
          <p:sp>
            <p:nvSpPr>
              <p:cNvPr id="41" name="Google Shape;2605;p41">
                <a:extLst>
                  <a:ext uri="{FF2B5EF4-FFF2-40B4-BE49-F238E27FC236}">
                    <a16:creationId xmlns:a16="http://schemas.microsoft.com/office/drawing/2014/main" id="{60FB5C93-442F-5A6D-F429-BF6EC66F2138}"/>
                  </a:ext>
                </a:extLst>
              </p:cNvPr>
              <p:cNvSpPr/>
              <p:nvPr/>
            </p:nvSpPr>
            <p:spPr>
              <a:xfrm>
                <a:off x="6515967" y="3329976"/>
                <a:ext cx="1959259" cy="830929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32171" y="5204"/>
                    </a:moveTo>
                    <a:cubicBezTo>
                      <a:pt x="32099" y="7978"/>
                      <a:pt x="29766" y="10168"/>
                      <a:pt x="26992" y="10168"/>
                    </a:cubicBezTo>
                    <a:lnTo>
                      <a:pt x="18657" y="10168"/>
                    </a:lnTo>
                    <a:cubicBezTo>
                      <a:pt x="18324" y="10168"/>
                      <a:pt x="18145" y="9764"/>
                      <a:pt x="18395" y="9525"/>
                    </a:cubicBezTo>
                    <a:lnTo>
                      <a:pt x="20265" y="7644"/>
                    </a:lnTo>
                    <a:lnTo>
                      <a:pt x="17740" y="7644"/>
                    </a:lnTo>
                    <a:cubicBezTo>
                      <a:pt x="17740" y="7644"/>
                      <a:pt x="16836" y="8561"/>
                      <a:pt x="15931" y="9490"/>
                    </a:cubicBezTo>
                    <a:cubicBezTo>
                      <a:pt x="15502" y="9918"/>
                      <a:pt x="14907" y="10168"/>
                      <a:pt x="14288" y="10168"/>
                    </a:cubicBezTo>
                    <a:lnTo>
                      <a:pt x="5239" y="10168"/>
                    </a:lnTo>
                    <a:cubicBezTo>
                      <a:pt x="2465" y="10168"/>
                      <a:pt x="131" y="7990"/>
                      <a:pt x="60" y="5204"/>
                    </a:cubicBezTo>
                    <a:cubicBezTo>
                      <a:pt x="0" y="2346"/>
                      <a:pt x="2298" y="0"/>
                      <a:pt x="5155" y="0"/>
                    </a:cubicBezTo>
                    <a:lnTo>
                      <a:pt x="27087" y="0"/>
                    </a:lnTo>
                    <a:cubicBezTo>
                      <a:pt x="29932" y="0"/>
                      <a:pt x="32230" y="2358"/>
                      <a:pt x="32171" y="52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606;p41">
                <a:extLst>
                  <a:ext uri="{FF2B5EF4-FFF2-40B4-BE49-F238E27FC236}">
                    <a16:creationId xmlns:a16="http://schemas.microsoft.com/office/drawing/2014/main" id="{82B7E2AE-6603-5F4F-EBFA-E293811D71C4}"/>
                  </a:ext>
                </a:extLst>
              </p:cNvPr>
              <p:cNvSpPr/>
              <p:nvPr/>
            </p:nvSpPr>
            <p:spPr>
              <a:xfrm>
                <a:off x="6597445" y="3417448"/>
                <a:ext cx="1764322" cy="694292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הגיל הרך – היפוך הפירמידה</a:t>
                </a:r>
                <a:endParaRPr/>
              </a:p>
            </p:txBody>
          </p:sp>
          <p:sp>
            <p:nvSpPr>
              <p:cNvPr id="43" name="Google Shape;2608;p41">
                <a:extLst>
                  <a:ext uri="{FF2B5EF4-FFF2-40B4-BE49-F238E27FC236}">
                    <a16:creationId xmlns:a16="http://schemas.microsoft.com/office/drawing/2014/main" id="{03E31BFA-3E2B-E854-D860-7FB5D2B54744}"/>
                  </a:ext>
                </a:extLst>
              </p:cNvPr>
              <p:cNvSpPr/>
              <p:nvPr/>
            </p:nvSpPr>
            <p:spPr>
              <a:xfrm>
                <a:off x="7466364" y="4179577"/>
                <a:ext cx="157540" cy="146648"/>
              </a:xfrm>
              <a:custGeom>
                <a:avLst/>
                <a:gdLst/>
                <a:ahLst/>
                <a:cxnLst/>
                <a:rect l="l" t="t" r="r" b="b"/>
                <a:pathLst>
                  <a:path w="3775" h="3514" extrusionOk="0">
                    <a:moveTo>
                      <a:pt x="0" y="1"/>
                    </a:moveTo>
                    <a:lnTo>
                      <a:pt x="1893" y="1894"/>
                    </a:lnTo>
                    <a:lnTo>
                      <a:pt x="3774" y="1"/>
                    </a:lnTo>
                    <a:lnTo>
                      <a:pt x="3774" y="1620"/>
                    </a:lnTo>
                    <a:lnTo>
                      <a:pt x="1893" y="3513"/>
                    </a:lnTo>
                    <a:lnTo>
                      <a:pt x="0" y="16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2650;p41">
              <a:extLst>
                <a:ext uri="{FF2B5EF4-FFF2-40B4-BE49-F238E27FC236}">
                  <a16:creationId xmlns:a16="http://schemas.microsoft.com/office/drawing/2014/main" id="{036BBBB7-38CA-4A74-A64F-7D4E11D8E778}"/>
                </a:ext>
              </a:extLst>
            </p:cNvPr>
            <p:cNvGrpSpPr/>
            <p:nvPr/>
          </p:nvGrpSpPr>
          <p:grpSpPr>
            <a:xfrm>
              <a:off x="3668348" y="3020093"/>
              <a:ext cx="1862178" cy="694041"/>
              <a:chOff x="1022912" y="4261933"/>
              <a:chExt cx="1345080" cy="424378"/>
            </a:xfrm>
          </p:grpSpPr>
          <p:sp>
            <p:nvSpPr>
              <p:cNvPr id="38" name="Google Shape;2651;p41">
                <a:extLst>
                  <a:ext uri="{FF2B5EF4-FFF2-40B4-BE49-F238E27FC236}">
                    <a16:creationId xmlns:a16="http://schemas.microsoft.com/office/drawing/2014/main" id="{2927AB69-20E7-1FC1-6E66-78D8A69AD561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652;p41">
                <a:extLst>
                  <a:ext uri="{FF2B5EF4-FFF2-40B4-BE49-F238E27FC236}">
                    <a16:creationId xmlns:a16="http://schemas.microsoft.com/office/drawing/2014/main" id="{18E0C664-9653-40F8-CF73-10198B3F9327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653;p41">
                <a:extLst>
                  <a:ext uri="{FF2B5EF4-FFF2-40B4-BE49-F238E27FC236}">
                    <a16:creationId xmlns:a16="http://schemas.microsoft.com/office/drawing/2014/main" id="{54B4A4B5-3B00-7FE7-672B-E324C9A2DDF2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הכשרה והדרכה</a:t>
                </a:r>
                <a:endParaRPr sz="1600"/>
              </a:p>
            </p:txBody>
          </p:sp>
        </p:grpSp>
        <p:grpSp>
          <p:nvGrpSpPr>
            <p:cNvPr id="30" name="Google Shape;2650;p41">
              <a:extLst>
                <a:ext uri="{FF2B5EF4-FFF2-40B4-BE49-F238E27FC236}">
                  <a16:creationId xmlns:a16="http://schemas.microsoft.com/office/drawing/2014/main" id="{7EFB0A74-0E20-37E3-A062-CEF272FB7E95}"/>
                </a:ext>
              </a:extLst>
            </p:cNvPr>
            <p:cNvGrpSpPr/>
            <p:nvPr/>
          </p:nvGrpSpPr>
          <p:grpSpPr>
            <a:xfrm>
              <a:off x="3668311" y="3736289"/>
              <a:ext cx="1862178" cy="694041"/>
              <a:chOff x="1022912" y="4261933"/>
              <a:chExt cx="1345080" cy="424378"/>
            </a:xfrm>
          </p:grpSpPr>
          <p:sp>
            <p:nvSpPr>
              <p:cNvPr id="35" name="Google Shape;2651;p41">
                <a:extLst>
                  <a:ext uri="{FF2B5EF4-FFF2-40B4-BE49-F238E27FC236}">
                    <a16:creationId xmlns:a16="http://schemas.microsoft.com/office/drawing/2014/main" id="{45400D17-79F1-A49D-CF07-932CFE2119E0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652;p41">
                <a:extLst>
                  <a:ext uri="{FF2B5EF4-FFF2-40B4-BE49-F238E27FC236}">
                    <a16:creationId xmlns:a16="http://schemas.microsoft.com/office/drawing/2014/main" id="{B72C9CF4-31B7-AC1D-4FD4-55B34F0680F5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653;p41">
                <a:extLst>
                  <a:ext uri="{FF2B5EF4-FFF2-40B4-BE49-F238E27FC236}">
                    <a16:creationId xmlns:a16="http://schemas.microsoft.com/office/drawing/2014/main" id="{22EFA31E-1228-7A1E-AE4A-0D23831E6762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>מספר ילדים </a:t>
                </a:r>
                <a:r>
                  <a:rPr lang="en-US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/>
                </a:r>
                <a:br>
                  <a:rPr lang="en-US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</a:b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>בכיתת גן</a:t>
                </a:r>
                <a:endParaRPr sz="1600"/>
              </a:p>
            </p:txBody>
          </p:sp>
        </p:grpSp>
        <p:grpSp>
          <p:nvGrpSpPr>
            <p:cNvPr id="31" name="Google Shape;2650;p41">
              <a:extLst>
                <a:ext uri="{FF2B5EF4-FFF2-40B4-BE49-F238E27FC236}">
                  <a16:creationId xmlns:a16="http://schemas.microsoft.com/office/drawing/2014/main" id="{1E13C9DF-7270-030F-E33B-60775292E5FC}"/>
                </a:ext>
              </a:extLst>
            </p:cNvPr>
            <p:cNvGrpSpPr/>
            <p:nvPr/>
          </p:nvGrpSpPr>
          <p:grpSpPr>
            <a:xfrm>
              <a:off x="3668274" y="4430330"/>
              <a:ext cx="1862178" cy="694041"/>
              <a:chOff x="1022912" y="4261933"/>
              <a:chExt cx="1345080" cy="424378"/>
            </a:xfrm>
          </p:grpSpPr>
          <p:sp>
            <p:nvSpPr>
              <p:cNvPr id="32" name="Google Shape;2651;p41">
                <a:extLst>
                  <a:ext uri="{FF2B5EF4-FFF2-40B4-BE49-F238E27FC236}">
                    <a16:creationId xmlns:a16="http://schemas.microsoft.com/office/drawing/2014/main" id="{9098D8CD-6462-0DD0-CF4A-3D6C2009BE6D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652;p41">
                <a:extLst>
                  <a:ext uri="{FF2B5EF4-FFF2-40B4-BE49-F238E27FC236}">
                    <a16:creationId xmlns:a16="http://schemas.microsoft.com/office/drawing/2014/main" id="{B5B1DA4A-D484-075C-6B46-0C57E5BB1C5E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653;p41">
                <a:extLst>
                  <a:ext uri="{FF2B5EF4-FFF2-40B4-BE49-F238E27FC236}">
                    <a16:creationId xmlns:a16="http://schemas.microsoft.com/office/drawing/2014/main" id="{74162491-832A-5F7D-4EEF-0B07A3868668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>שינוי מבנה ארגוני - אשכולות גנים</a:t>
                </a:r>
                <a:endParaRPr sz="1600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44E3DE2-2B9E-0073-C1E9-D474B6E920BC}"/>
              </a:ext>
            </a:extLst>
          </p:cNvPr>
          <p:cNvGrpSpPr/>
          <p:nvPr/>
        </p:nvGrpSpPr>
        <p:grpSpPr>
          <a:xfrm>
            <a:off x="9451897" y="2548843"/>
            <a:ext cx="2157216" cy="3696646"/>
            <a:chOff x="9297365" y="2025727"/>
            <a:chExt cx="1959259" cy="3119985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A1D3190-E272-7C05-384E-E1F21F8F1425}"/>
                </a:ext>
              </a:extLst>
            </p:cNvPr>
            <p:cNvGrpSpPr/>
            <p:nvPr/>
          </p:nvGrpSpPr>
          <p:grpSpPr>
            <a:xfrm>
              <a:off x="9297365" y="2025727"/>
              <a:ext cx="1959259" cy="830929"/>
              <a:chOff x="835755" y="3296690"/>
              <a:chExt cx="1959259" cy="830929"/>
            </a:xfrm>
          </p:grpSpPr>
          <p:sp>
            <p:nvSpPr>
              <p:cNvPr id="59" name="Google Shape;2605;p41">
                <a:extLst>
                  <a:ext uri="{FF2B5EF4-FFF2-40B4-BE49-F238E27FC236}">
                    <a16:creationId xmlns:a16="http://schemas.microsoft.com/office/drawing/2014/main" id="{68D6AC0B-B04F-E7ED-251E-2400127E752A}"/>
                  </a:ext>
                </a:extLst>
              </p:cNvPr>
              <p:cNvSpPr/>
              <p:nvPr/>
            </p:nvSpPr>
            <p:spPr>
              <a:xfrm>
                <a:off x="835755" y="3296690"/>
                <a:ext cx="1959259" cy="830929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32171" y="5204"/>
                    </a:moveTo>
                    <a:cubicBezTo>
                      <a:pt x="32099" y="7978"/>
                      <a:pt x="29766" y="10168"/>
                      <a:pt x="26992" y="10168"/>
                    </a:cubicBezTo>
                    <a:lnTo>
                      <a:pt x="18657" y="10168"/>
                    </a:lnTo>
                    <a:cubicBezTo>
                      <a:pt x="18324" y="10168"/>
                      <a:pt x="18145" y="9764"/>
                      <a:pt x="18395" y="9525"/>
                    </a:cubicBezTo>
                    <a:lnTo>
                      <a:pt x="20265" y="7644"/>
                    </a:lnTo>
                    <a:lnTo>
                      <a:pt x="17740" y="7644"/>
                    </a:lnTo>
                    <a:cubicBezTo>
                      <a:pt x="17740" y="7644"/>
                      <a:pt x="16836" y="8561"/>
                      <a:pt x="15931" y="9490"/>
                    </a:cubicBezTo>
                    <a:cubicBezTo>
                      <a:pt x="15502" y="9918"/>
                      <a:pt x="14907" y="10168"/>
                      <a:pt x="14288" y="10168"/>
                    </a:cubicBezTo>
                    <a:lnTo>
                      <a:pt x="5239" y="10168"/>
                    </a:lnTo>
                    <a:cubicBezTo>
                      <a:pt x="2465" y="10168"/>
                      <a:pt x="131" y="7990"/>
                      <a:pt x="60" y="5204"/>
                    </a:cubicBezTo>
                    <a:cubicBezTo>
                      <a:pt x="0" y="2346"/>
                      <a:pt x="2298" y="0"/>
                      <a:pt x="5155" y="0"/>
                    </a:cubicBezTo>
                    <a:lnTo>
                      <a:pt x="27087" y="0"/>
                    </a:lnTo>
                    <a:cubicBezTo>
                      <a:pt x="29932" y="0"/>
                      <a:pt x="32230" y="2358"/>
                      <a:pt x="32171" y="52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2606;p41">
                <a:extLst>
                  <a:ext uri="{FF2B5EF4-FFF2-40B4-BE49-F238E27FC236}">
                    <a16:creationId xmlns:a16="http://schemas.microsoft.com/office/drawing/2014/main" id="{9304EA2F-A882-9DF8-DA06-9C137C86E162}"/>
                  </a:ext>
                </a:extLst>
              </p:cNvPr>
              <p:cNvSpPr/>
              <p:nvPr/>
            </p:nvSpPr>
            <p:spPr>
              <a:xfrm>
                <a:off x="917233" y="3391012"/>
                <a:ext cx="1764322" cy="680592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b="1" dirty="0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הכשרה והדרכה ופיתוח מקצועי</a:t>
                </a:r>
                <a:endParaRPr dirty="0"/>
              </a:p>
            </p:txBody>
          </p:sp>
        </p:grpSp>
        <p:sp>
          <p:nvSpPr>
            <p:cNvPr id="46" name="Google Shape;2608;p41">
              <a:extLst>
                <a:ext uri="{FF2B5EF4-FFF2-40B4-BE49-F238E27FC236}">
                  <a16:creationId xmlns:a16="http://schemas.microsoft.com/office/drawing/2014/main" id="{85488B12-6C8A-5737-2DE5-9352B541C3A0}"/>
                </a:ext>
              </a:extLst>
            </p:cNvPr>
            <p:cNvSpPr/>
            <p:nvPr/>
          </p:nvSpPr>
          <p:spPr>
            <a:xfrm>
              <a:off x="10247762" y="2875328"/>
              <a:ext cx="157540" cy="146648"/>
            </a:xfrm>
            <a:custGeom>
              <a:avLst/>
              <a:gdLst/>
              <a:ahLst/>
              <a:cxnLst/>
              <a:rect l="l" t="t" r="r" b="b"/>
              <a:pathLst>
                <a:path w="3775" h="3514" extrusionOk="0">
                  <a:moveTo>
                    <a:pt x="0" y="1"/>
                  </a:moveTo>
                  <a:lnTo>
                    <a:pt x="1893" y="1894"/>
                  </a:lnTo>
                  <a:lnTo>
                    <a:pt x="3774" y="1"/>
                  </a:lnTo>
                  <a:lnTo>
                    <a:pt x="3774" y="1620"/>
                  </a:lnTo>
                  <a:lnTo>
                    <a:pt x="1893" y="3513"/>
                  </a:lnTo>
                  <a:lnTo>
                    <a:pt x="0" y="16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" name="Google Shape;2650;p41">
              <a:extLst>
                <a:ext uri="{FF2B5EF4-FFF2-40B4-BE49-F238E27FC236}">
                  <a16:creationId xmlns:a16="http://schemas.microsoft.com/office/drawing/2014/main" id="{F62B771D-DD48-15E6-F411-C56094CE5A10}"/>
                </a:ext>
              </a:extLst>
            </p:cNvPr>
            <p:cNvGrpSpPr/>
            <p:nvPr/>
          </p:nvGrpSpPr>
          <p:grpSpPr>
            <a:xfrm>
              <a:off x="9378917" y="3041434"/>
              <a:ext cx="1862178" cy="694041"/>
              <a:chOff x="1022912" y="4261933"/>
              <a:chExt cx="1345080" cy="424378"/>
            </a:xfrm>
          </p:grpSpPr>
          <p:sp>
            <p:nvSpPr>
              <p:cNvPr id="56" name="Google Shape;2651;p41">
                <a:extLst>
                  <a:ext uri="{FF2B5EF4-FFF2-40B4-BE49-F238E27FC236}">
                    <a16:creationId xmlns:a16="http://schemas.microsoft.com/office/drawing/2014/main" id="{AFF77AC8-3859-74EF-CA94-2DB204779DC5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652;p41">
                <a:extLst>
                  <a:ext uri="{FF2B5EF4-FFF2-40B4-BE49-F238E27FC236}">
                    <a16:creationId xmlns:a16="http://schemas.microsoft.com/office/drawing/2014/main" id="{DEED2E76-594B-CC28-92F7-1AAEDC4DD19F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2653;p41">
                <a:extLst>
                  <a:ext uri="{FF2B5EF4-FFF2-40B4-BE49-F238E27FC236}">
                    <a16:creationId xmlns:a16="http://schemas.microsoft.com/office/drawing/2014/main" id="{5C45AA65-9D3D-3009-5453-48C1A7BAC5FC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הפקת לקחים</a:t>
                </a:r>
                <a:endParaRPr sz="1600" b="1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8" name="Google Shape;2650;p41">
              <a:extLst>
                <a:ext uri="{FF2B5EF4-FFF2-40B4-BE49-F238E27FC236}">
                  <a16:creationId xmlns:a16="http://schemas.microsoft.com/office/drawing/2014/main" id="{EAAC80D5-8DFB-1B30-56B2-87E80688B4AB}"/>
                </a:ext>
              </a:extLst>
            </p:cNvPr>
            <p:cNvGrpSpPr/>
            <p:nvPr/>
          </p:nvGrpSpPr>
          <p:grpSpPr>
            <a:xfrm>
              <a:off x="9378880" y="3757630"/>
              <a:ext cx="1862178" cy="694041"/>
              <a:chOff x="1022912" y="4261933"/>
              <a:chExt cx="1345080" cy="424378"/>
            </a:xfrm>
          </p:grpSpPr>
          <p:sp>
            <p:nvSpPr>
              <p:cNvPr id="53" name="Google Shape;2651;p41">
                <a:extLst>
                  <a:ext uri="{FF2B5EF4-FFF2-40B4-BE49-F238E27FC236}">
                    <a16:creationId xmlns:a16="http://schemas.microsoft.com/office/drawing/2014/main" id="{A86CC980-2756-C57D-3BEB-EEFE055FF244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54" name="Google Shape;2652;p41">
                <a:extLst>
                  <a:ext uri="{FF2B5EF4-FFF2-40B4-BE49-F238E27FC236}">
                    <a16:creationId xmlns:a16="http://schemas.microsoft.com/office/drawing/2014/main" id="{C1ECA26F-8018-C1EB-FDB2-61375621DC9C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653;p41">
                <a:extLst>
                  <a:ext uri="{FF2B5EF4-FFF2-40B4-BE49-F238E27FC236}">
                    <a16:creationId xmlns:a16="http://schemas.microsoft.com/office/drawing/2014/main" id="{BB505F67-92B3-DA07-00E4-4E397889077F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קביעת מדיניות לרצף הכשרה</a:t>
                </a:r>
                <a:endParaRPr lang="he-IL" sz="1600"/>
              </a:p>
            </p:txBody>
          </p:sp>
        </p:grpSp>
        <p:grpSp>
          <p:nvGrpSpPr>
            <p:cNvPr id="49" name="Google Shape;2650;p41">
              <a:extLst>
                <a:ext uri="{FF2B5EF4-FFF2-40B4-BE49-F238E27FC236}">
                  <a16:creationId xmlns:a16="http://schemas.microsoft.com/office/drawing/2014/main" id="{6761925A-8778-3AE6-5DEE-DF257FC91DB5}"/>
                </a:ext>
              </a:extLst>
            </p:cNvPr>
            <p:cNvGrpSpPr/>
            <p:nvPr/>
          </p:nvGrpSpPr>
          <p:grpSpPr>
            <a:xfrm>
              <a:off x="9378843" y="4451671"/>
              <a:ext cx="1862178" cy="694041"/>
              <a:chOff x="1022912" y="4261933"/>
              <a:chExt cx="1345080" cy="424378"/>
            </a:xfrm>
          </p:grpSpPr>
          <p:sp>
            <p:nvSpPr>
              <p:cNvPr id="50" name="Google Shape;2651;p41">
                <a:extLst>
                  <a:ext uri="{FF2B5EF4-FFF2-40B4-BE49-F238E27FC236}">
                    <a16:creationId xmlns:a16="http://schemas.microsoft.com/office/drawing/2014/main" id="{BDD9D258-74C1-5998-4D18-96535C496EB0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rgbClr val="4BCA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652;p41">
                <a:extLst>
                  <a:ext uri="{FF2B5EF4-FFF2-40B4-BE49-F238E27FC236}">
                    <a16:creationId xmlns:a16="http://schemas.microsoft.com/office/drawing/2014/main" id="{1A66FC3E-FEAE-54DC-A608-0A0D7B57E979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653;p41">
                <a:extLst>
                  <a:ext uri="{FF2B5EF4-FFF2-40B4-BE49-F238E27FC236}">
                    <a16:creationId xmlns:a16="http://schemas.microsoft.com/office/drawing/2014/main" id="{F3569253-D5B9-B130-4D74-CF2C5557367B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 dirty="0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>פיתוח מקצועי</a:t>
                </a:r>
                <a:endParaRPr sz="1600" dirty="0"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418DF06-63BB-F8A0-EA9E-B35162F5C275}"/>
              </a:ext>
            </a:extLst>
          </p:cNvPr>
          <p:cNvGrpSpPr/>
          <p:nvPr/>
        </p:nvGrpSpPr>
        <p:grpSpPr>
          <a:xfrm>
            <a:off x="853551" y="2530072"/>
            <a:ext cx="2146046" cy="3715417"/>
            <a:chOff x="699019" y="2006956"/>
            <a:chExt cx="1959698" cy="3093874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BC5338D-8A89-1DDD-B514-3A2413A9F8BB}"/>
                </a:ext>
              </a:extLst>
            </p:cNvPr>
            <p:cNvGrpSpPr/>
            <p:nvPr/>
          </p:nvGrpSpPr>
          <p:grpSpPr>
            <a:xfrm>
              <a:off x="699019" y="2006956"/>
              <a:ext cx="1959259" cy="996249"/>
              <a:chOff x="3675861" y="3329668"/>
              <a:chExt cx="1959259" cy="996249"/>
            </a:xfrm>
          </p:grpSpPr>
          <p:sp>
            <p:nvSpPr>
              <p:cNvPr id="75" name="Google Shape;2605;p41">
                <a:extLst>
                  <a:ext uri="{FF2B5EF4-FFF2-40B4-BE49-F238E27FC236}">
                    <a16:creationId xmlns:a16="http://schemas.microsoft.com/office/drawing/2014/main" id="{9C51F4FD-7008-C63E-BB9B-E81B37BD80FA}"/>
                  </a:ext>
                </a:extLst>
              </p:cNvPr>
              <p:cNvSpPr/>
              <p:nvPr/>
            </p:nvSpPr>
            <p:spPr>
              <a:xfrm>
                <a:off x="3675861" y="3329668"/>
                <a:ext cx="1959259" cy="830929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32171" y="5204"/>
                    </a:moveTo>
                    <a:cubicBezTo>
                      <a:pt x="32099" y="7978"/>
                      <a:pt x="29766" y="10168"/>
                      <a:pt x="26992" y="10168"/>
                    </a:cubicBezTo>
                    <a:lnTo>
                      <a:pt x="18657" y="10168"/>
                    </a:lnTo>
                    <a:cubicBezTo>
                      <a:pt x="18324" y="10168"/>
                      <a:pt x="18145" y="9764"/>
                      <a:pt x="18395" y="9525"/>
                    </a:cubicBezTo>
                    <a:lnTo>
                      <a:pt x="20265" y="7644"/>
                    </a:lnTo>
                    <a:lnTo>
                      <a:pt x="17740" y="7644"/>
                    </a:lnTo>
                    <a:cubicBezTo>
                      <a:pt x="17740" y="7644"/>
                      <a:pt x="16836" y="8561"/>
                      <a:pt x="15931" y="9490"/>
                    </a:cubicBezTo>
                    <a:cubicBezTo>
                      <a:pt x="15502" y="9918"/>
                      <a:pt x="14907" y="10168"/>
                      <a:pt x="14288" y="10168"/>
                    </a:cubicBezTo>
                    <a:lnTo>
                      <a:pt x="5239" y="10168"/>
                    </a:lnTo>
                    <a:cubicBezTo>
                      <a:pt x="2465" y="10168"/>
                      <a:pt x="131" y="7990"/>
                      <a:pt x="60" y="5204"/>
                    </a:cubicBezTo>
                    <a:cubicBezTo>
                      <a:pt x="0" y="2346"/>
                      <a:pt x="2298" y="0"/>
                      <a:pt x="5155" y="0"/>
                    </a:cubicBezTo>
                    <a:lnTo>
                      <a:pt x="27087" y="0"/>
                    </a:lnTo>
                    <a:cubicBezTo>
                      <a:pt x="29932" y="0"/>
                      <a:pt x="32230" y="2358"/>
                      <a:pt x="32171" y="520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2606;p41">
                <a:extLst>
                  <a:ext uri="{FF2B5EF4-FFF2-40B4-BE49-F238E27FC236}">
                    <a16:creationId xmlns:a16="http://schemas.microsoft.com/office/drawing/2014/main" id="{DBB97F3C-2A5F-7575-EFF1-D7A446BEE50D}"/>
                  </a:ext>
                </a:extLst>
              </p:cNvPr>
              <p:cNvSpPr/>
              <p:nvPr/>
            </p:nvSpPr>
            <p:spPr>
              <a:xfrm>
                <a:off x="3757339" y="3417140"/>
                <a:ext cx="1764322" cy="694292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גמישות בניהול משאבי תמיכות למנהלים</a:t>
                </a:r>
                <a:endParaRPr/>
              </a:p>
            </p:txBody>
          </p:sp>
          <p:sp>
            <p:nvSpPr>
              <p:cNvPr id="77" name="Google Shape;2608;p41">
                <a:extLst>
                  <a:ext uri="{FF2B5EF4-FFF2-40B4-BE49-F238E27FC236}">
                    <a16:creationId xmlns:a16="http://schemas.microsoft.com/office/drawing/2014/main" id="{01A3D490-2367-09FE-5BEA-8B56E9876710}"/>
                  </a:ext>
                </a:extLst>
              </p:cNvPr>
              <p:cNvSpPr/>
              <p:nvPr/>
            </p:nvSpPr>
            <p:spPr>
              <a:xfrm>
                <a:off x="4626258" y="4179269"/>
                <a:ext cx="157540" cy="146648"/>
              </a:xfrm>
              <a:custGeom>
                <a:avLst/>
                <a:gdLst/>
                <a:ahLst/>
                <a:cxnLst/>
                <a:rect l="l" t="t" r="r" b="b"/>
                <a:pathLst>
                  <a:path w="3775" h="3514" extrusionOk="0">
                    <a:moveTo>
                      <a:pt x="0" y="1"/>
                    </a:moveTo>
                    <a:lnTo>
                      <a:pt x="1893" y="1894"/>
                    </a:lnTo>
                    <a:lnTo>
                      <a:pt x="3774" y="1"/>
                    </a:lnTo>
                    <a:lnTo>
                      <a:pt x="3774" y="1620"/>
                    </a:lnTo>
                    <a:lnTo>
                      <a:pt x="1893" y="3513"/>
                    </a:lnTo>
                    <a:lnTo>
                      <a:pt x="0" y="16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" name="Google Shape;2650;p41">
              <a:extLst>
                <a:ext uri="{FF2B5EF4-FFF2-40B4-BE49-F238E27FC236}">
                  <a16:creationId xmlns:a16="http://schemas.microsoft.com/office/drawing/2014/main" id="{AE5E7687-12C7-5752-212E-AB3D19D7F6BD}"/>
                </a:ext>
              </a:extLst>
            </p:cNvPr>
            <p:cNvGrpSpPr/>
            <p:nvPr/>
          </p:nvGrpSpPr>
          <p:grpSpPr>
            <a:xfrm>
              <a:off x="796539" y="2996552"/>
              <a:ext cx="1862178" cy="694041"/>
              <a:chOff x="1022912" y="4261933"/>
              <a:chExt cx="1345080" cy="424378"/>
            </a:xfrm>
          </p:grpSpPr>
          <p:sp>
            <p:nvSpPr>
              <p:cNvPr id="72" name="Google Shape;2651;p41">
                <a:extLst>
                  <a:ext uri="{FF2B5EF4-FFF2-40B4-BE49-F238E27FC236}">
                    <a16:creationId xmlns:a16="http://schemas.microsoft.com/office/drawing/2014/main" id="{DE00A812-F4AB-48BC-9C18-0D80C8E33628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2652;p41">
                <a:extLst>
                  <a:ext uri="{FF2B5EF4-FFF2-40B4-BE49-F238E27FC236}">
                    <a16:creationId xmlns:a16="http://schemas.microsoft.com/office/drawing/2014/main" id="{899275CA-4BBE-BA4A-B210-4B4F6B810669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2653;p41">
                <a:extLst>
                  <a:ext uri="{FF2B5EF4-FFF2-40B4-BE49-F238E27FC236}">
                    <a16:creationId xmlns:a16="http://schemas.microsoft.com/office/drawing/2014/main" id="{B2972D58-F10C-A8B9-6E29-B011D98D801D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הרחבת סל </a:t>
                </a:r>
                <a:r>
                  <a:rPr lang="en-US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/>
                </a:r>
                <a:br>
                  <a:rPr lang="en-US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</a:b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בית-ספרי גמיש</a:t>
                </a:r>
                <a:endParaRPr sz="1600"/>
              </a:p>
            </p:txBody>
          </p:sp>
        </p:grpSp>
        <p:grpSp>
          <p:nvGrpSpPr>
            <p:cNvPr id="64" name="Google Shape;2650;p41">
              <a:extLst>
                <a:ext uri="{FF2B5EF4-FFF2-40B4-BE49-F238E27FC236}">
                  <a16:creationId xmlns:a16="http://schemas.microsoft.com/office/drawing/2014/main" id="{E1938E89-9ED6-5900-51CD-2E7692E2649E}"/>
                </a:ext>
              </a:extLst>
            </p:cNvPr>
            <p:cNvGrpSpPr/>
            <p:nvPr/>
          </p:nvGrpSpPr>
          <p:grpSpPr>
            <a:xfrm>
              <a:off x="796502" y="3712748"/>
              <a:ext cx="1862178" cy="694041"/>
              <a:chOff x="1022912" y="4261933"/>
              <a:chExt cx="1345080" cy="424378"/>
            </a:xfrm>
          </p:grpSpPr>
          <p:sp>
            <p:nvSpPr>
              <p:cNvPr id="69" name="Google Shape;2651;p41">
                <a:extLst>
                  <a:ext uri="{FF2B5EF4-FFF2-40B4-BE49-F238E27FC236}">
                    <a16:creationId xmlns:a16="http://schemas.microsoft.com/office/drawing/2014/main" id="{422B26AA-B93F-DDC9-C968-0681DEAE0D66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2652;p41">
                <a:extLst>
                  <a:ext uri="{FF2B5EF4-FFF2-40B4-BE49-F238E27FC236}">
                    <a16:creationId xmlns:a16="http://schemas.microsoft.com/office/drawing/2014/main" id="{B1582543-5B70-2596-5EC9-97C251BE53CF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2653;p41">
                <a:extLst>
                  <a:ext uri="{FF2B5EF4-FFF2-40B4-BE49-F238E27FC236}">
                    <a16:creationId xmlns:a16="http://schemas.microsoft.com/office/drawing/2014/main" id="{43B7F51F-415C-1ECF-DA4C-E7F827ADF997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ea typeface="Fira Sans Extra Condensed"/>
                    <a:cs typeface="Calibri" panose="020F0502020204030204" pitchFamily="34" charset="0"/>
                    <a:sym typeface="Fira Sans Extra Condensed"/>
                  </a:rPr>
                  <a:t>איגום משאבים בית ספריים</a:t>
                </a:r>
                <a:endParaRPr sz="1600"/>
              </a:p>
            </p:txBody>
          </p:sp>
        </p:grpSp>
        <p:grpSp>
          <p:nvGrpSpPr>
            <p:cNvPr id="65" name="Google Shape;2650;p41">
              <a:extLst>
                <a:ext uri="{FF2B5EF4-FFF2-40B4-BE49-F238E27FC236}">
                  <a16:creationId xmlns:a16="http://schemas.microsoft.com/office/drawing/2014/main" id="{D171BFEF-AF55-FEDB-327A-6FF026486FDC}"/>
                </a:ext>
              </a:extLst>
            </p:cNvPr>
            <p:cNvGrpSpPr/>
            <p:nvPr/>
          </p:nvGrpSpPr>
          <p:grpSpPr>
            <a:xfrm>
              <a:off x="796465" y="4406789"/>
              <a:ext cx="1862178" cy="694041"/>
              <a:chOff x="1022912" y="4261933"/>
              <a:chExt cx="1345080" cy="424378"/>
            </a:xfrm>
          </p:grpSpPr>
          <p:sp>
            <p:nvSpPr>
              <p:cNvPr id="66" name="Google Shape;2651;p41">
                <a:extLst>
                  <a:ext uri="{FF2B5EF4-FFF2-40B4-BE49-F238E27FC236}">
                    <a16:creationId xmlns:a16="http://schemas.microsoft.com/office/drawing/2014/main" id="{4285ACE5-A391-BF1F-2C77-589DD0EF6F2B}"/>
                  </a:ext>
                </a:extLst>
              </p:cNvPr>
              <p:cNvSpPr/>
              <p:nvPr/>
            </p:nvSpPr>
            <p:spPr>
              <a:xfrm>
                <a:off x="1022912" y="4261933"/>
                <a:ext cx="1345080" cy="424378"/>
              </a:xfrm>
              <a:custGeom>
                <a:avLst/>
                <a:gdLst/>
                <a:ahLst/>
                <a:cxnLst/>
                <a:rect l="l" t="t" r="r" b="b"/>
                <a:pathLst>
                  <a:path w="32231" h="10169" extrusionOk="0">
                    <a:moveTo>
                      <a:pt x="26980" y="10168"/>
                    </a:moveTo>
                    <a:cubicBezTo>
                      <a:pt x="29766" y="10168"/>
                      <a:pt x="32100" y="7989"/>
                      <a:pt x="32159" y="5215"/>
                    </a:cubicBezTo>
                    <a:cubicBezTo>
                      <a:pt x="32231" y="2358"/>
                      <a:pt x="29933" y="0"/>
                      <a:pt x="27075" y="0"/>
                    </a:cubicBezTo>
                    <a:lnTo>
                      <a:pt x="5144" y="0"/>
                    </a:lnTo>
                    <a:cubicBezTo>
                      <a:pt x="2286" y="0"/>
                      <a:pt x="0" y="2358"/>
                      <a:pt x="60" y="5215"/>
                    </a:cubicBezTo>
                    <a:cubicBezTo>
                      <a:pt x="131" y="7989"/>
                      <a:pt x="2465" y="10168"/>
                      <a:pt x="5239" y="101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2652;p41">
                <a:extLst>
                  <a:ext uri="{FF2B5EF4-FFF2-40B4-BE49-F238E27FC236}">
                    <a16:creationId xmlns:a16="http://schemas.microsoft.com/office/drawing/2014/main" id="{B2D33ED1-AC42-570E-6144-C7A062472074}"/>
                  </a:ext>
                </a:extLst>
              </p:cNvPr>
              <p:cNvSpPr/>
              <p:nvPr/>
            </p:nvSpPr>
            <p:spPr>
              <a:xfrm>
                <a:off x="1063642" y="4301662"/>
                <a:ext cx="1264620" cy="345879"/>
              </a:xfrm>
              <a:custGeom>
                <a:avLst/>
                <a:gdLst/>
                <a:ahLst/>
                <a:cxnLst/>
                <a:rect l="l" t="t" r="r" b="b"/>
                <a:pathLst>
                  <a:path w="30303" h="8288" fill="none" extrusionOk="0">
                    <a:moveTo>
                      <a:pt x="26123" y="8287"/>
                    </a:moveTo>
                    <a:cubicBezTo>
                      <a:pt x="28373" y="8287"/>
                      <a:pt x="30219" y="6478"/>
                      <a:pt x="30266" y="4216"/>
                    </a:cubicBezTo>
                    <a:cubicBezTo>
                      <a:pt x="30302" y="1894"/>
                      <a:pt x="28361" y="1"/>
                      <a:pt x="26040" y="1"/>
                    </a:cubicBezTo>
                    <a:lnTo>
                      <a:pt x="4263" y="1"/>
                    </a:lnTo>
                    <a:cubicBezTo>
                      <a:pt x="1941" y="1"/>
                      <a:pt x="1" y="1894"/>
                      <a:pt x="36" y="4216"/>
                    </a:cubicBezTo>
                    <a:cubicBezTo>
                      <a:pt x="84" y="6478"/>
                      <a:pt x="1930" y="8287"/>
                      <a:pt x="4192" y="8287"/>
                    </a:cubicBezTo>
                    <a:close/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2653;p41">
                <a:extLst>
                  <a:ext uri="{FF2B5EF4-FFF2-40B4-BE49-F238E27FC236}">
                    <a16:creationId xmlns:a16="http://schemas.microsoft.com/office/drawing/2014/main" id="{9C1F53BC-BDDC-304A-F6D4-385F8A2913E2}"/>
                  </a:ext>
                </a:extLst>
              </p:cNvPr>
              <p:cNvSpPr/>
              <p:nvPr/>
            </p:nvSpPr>
            <p:spPr>
              <a:xfrm>
                <a:off x="1104368" y="4340453"/>
                <a:ext cx="1182115" cy="267338"/>
              </a:xfrm>
              <a:custGeom>
                <a:avLst/>
                <a:gdLst/>
                <a:ahLst/>
                <a:cxnLst/>
                <a:rect l="l" t="t" r="r" b="b"/>
                <a:pathLst>
                  <a:path w="28326" h="6406" extrusionOk="0">
                    <a:moveTo>
                      <a:pt x="25135" y="6406"/>
                    </a:moveTo>
                    <a:lnTo>
                      <a:pt x="3204" y="6406"/>
                    </a:lnTo>
                    <a:cubicBezTo>
                      <a:pt x="1430" y="6394"/>
                      <a:pt x="1" y="4965"/>
                      <a:pt x="1" y="3203"/>
                    </a:cubicBezTo>
                    <a:lnTo>
                      <a:pt x="1" y="3203"/>
                    </a:lnTo>
                    <a:cubicBezTo>
                      <a:pt x="1" y="1441"/>
                      <a:pt x="1430" y="0"/>
                      <a:pt x="3204" y="0"/>
                    </a:cubicBezTo>
                    <a:lnTo>
                      <a:pt x="25135" y="0"/>
                    </a:lnTo>
                    <a:cubicBezTo>
                      <a:pt x="26897" y="0"/>
                      <a:pt x="28326" y="1441"/>
                      <a:pt x="28326" y="3203"/>
                    </a:cubicBezTo>
                    <a:lnTo>
                      <a:pt x="28326" y="3203"/>
                    </a:lnTo>
                    <a:cubicBezTo>
                      <a:pt x="28326" y="4965"/>
                      <a:pt x="26897" y="6394"/>
                      <a:pt x="25135" y="6406"/>
                    </a:cubicBezTo>
                    <a:close/>
                  </a:path>
                </a:pathLst>
              </a:custGeom>
              <a:solidFill>
                <a:srgbClr val="F4F3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he-IL" sz="1600" b="1">
                    <a:solidFill>
                      <a:schemeClr val="dk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Fira Sans Extra Condensed"/>
                  </a:rPr>
                  <a:t>מערך תמריצים להכלה</a:t>
                </a:r>
                <a:endParaRPr sz="1600"/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CFE7441-6FB1-CCF3-994A-5B6A2913305D}"/>
              </a:ext>
            </a:extLst>
          </p:cNvPr>
          <p:cNvGrpSpPr/>
          <p:nvPr/>
        </p:nvGrpSpPr>
        <p:grpSpPr>
          <a:xfrm>
            <a:off x="1762710" y="2308391"/>
            <a:ext cx="8750188" cy="268424"/>
            <a:chOff x="1762710" y="2308391"/>
            <a:chExt cx="8750188" cy="268424"/>
          </a:xfrm>
        </p:grpSpPr>
        <p:grpSp>
          <p:nvGrpSpPr>
            <p:cNvPr id="4" name="Google Shape;2572;p41">
              <a:extLst>
                <a:ext uri="{FF2B5EF4-FFF2-40B4-BE49-F238E27FC236}">
                  <a16:creationId xmlns:a16="http://schemas.microsoft.com/office/drawing/2014/main" id="{A892A659-06B2-9888-4D52-5A1A01C3A008}"/>
                </a:ext>
              </a:extLst>
            </p:cNvPr>
            <p:cNvGrpSpPr/>
            <p:nvPr/>
          </p:nvGrpSpPr>
          <p:grpSpPr>
            <a:xfrm>
              <a:off x="1797587" y="2308391"/>
              <a:ext cx="8665239" cy="251780"/>
              <a:chOff x="2235375" y="2351600"/>
              <a:chExt cx="2208650" cy="109875"/>
            </a:xfrm>
          </p:grpSpPr>
          <p:sp>
            <p:nvSpPr>
              <p:cNvPr id="5" name="Google Shape;2573;p41">
                <a:extLst>
                  <a:ext uri="{FF2B5EF4-FFF2-40B4-BE49-F238E27FC236}">
                    <a16:creationId xmlns:a16="http://schemas.microsoft.com/office/drawing/2014/main" id="{AFB76C82-23F6-C3D8-A963-055C19942ACD}"/>
                  </a:ext>
                </a:extLst>
              </p:cNvPr>
              <p:cNvSpPr/>
              <p:nvPr/>
            </p:nvSpPr>
            <p:spPr>
              <a:xfrm>
                <a:off x="2235375" y="2351600"/>
                <a:ext cx="1075175" cy="109875"/>
              </a:xfrm>
              <a:custGeom>
                <a:avLst/>
                <a:gdLst/>
                <a:ahLst/>
                <a:cxnLst/>
                <a:rect l="l" t="t" r="r" b="b"/>
                <a:pathLst>
                  <a:path w="43007" h="4395" fill="none" extrusionOk="0">
                    <a:moveTo>
                      <a:pt x="43006" y="1"/>
                    </a:moveTo>
                    <a:lnTo>
                      <a:pt x="1894" y="1"/>
                    </a:lnTo>
                    <a:cubicBezTo>
                      <a:pt x="846" y="1"/>
                      <a:pt x="1" y="846"/>
                      <a:pt x="1" y="1894"/>
                    </a:cubicBezTo>
                    <a:lnTo>
                      <a:pt x="1" y="4394"/>
                    </a:lnTo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2574;p41">
                <a:extLst>
                  <a:ext uri="{FF2B5EF4-FFF2-40B4-BE49-F238E27FC236}">
                    <a16:creationId xmlns:a16="http://schemas.microsoft.com/office/drawing/2014/main" id="{43DD9E0C-8717-875C-7B38-D4BBC6CF7890}"/>
                  </a:ext>
                </a:extLst>
              </p:cNvPr>
              <p:cNvSpPr/>
              <p:nvPr/>
            </p:nvSpPr>
            <p:spPr>
              <a:xfrm>
                <a:off x="3276600" y="2351600"/>
                <a:ext cx="1167425" cy="109875"/>
              </a:xfrm>
              <a:custGeom>
                <a:avLst/>
                <a:gdLst/>
                <a:ahLst/>
                <a:cxnLst/>
                <a:rect l="l" t="t" r="r" b="b"/>
                <a:pathLst>
                  <a:path w="46697" h="4395" fill="none" extrusionOk="0">
                    <a:moveTo>
                      <a:pt x="46696" y="4394"/>
                    </a:moveTo>
                    <a:lnTo>
                      <a:pt x="46696" y="1894"/>
                    </a:lnTo>
                    <a:cubicBezTo>
                      <a:pt x="46696" y="846"/>
                      <a:pt x="45851" y="1"/>
                      <a:pt x="44803" y="1"/>
                    </a:cubicBezTo>
                    <a:lnTo>
                      <a:pt x="0" y="1"/>
                    </a:lnTo>
                  </a:path>
                </a:pathLst>
              </a:custGeom>
              <a:noFill/>
              <a:ln w="3875" cap="flat" cmpd="sng">
                <a:solidFill>
                  <a:schemeClr val="dk1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8B4D2F1-F336-C8A0-990C-3FB1C2A902A1}"/>
                </a:ext>
              </a:extLst>
            </p:cNvPr>
            <p:cNvCxnSpPr>
              <a:cxnSpLocks/>
            </p:cNvCxnSpPr>
            <p:nvPr/>
          </p:nvCxnSpPr>
          <p:spPr>
            <a:xfrm>
              <a:off x="4713057" y="2316734"/>
              <a:ext cx="0" cy="180000"/>
            </a:xfrm>
            <a:prstGeom prst="line">
              <a:avLst/>
            </a:prstGeom>
            <a:ln>
              <a:solidFill>
                <a:srgbClr val="5056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F69CCAC-9F84-1D03-F512-B11C083563E2}"/>
                </a:ext>
              </a:extLst>
            </p:cNvPr>
            <p:cNvCxnSpPr>
              <a:cxnSpLocks/>
            </p:cNvCxnSpPr>
            <p:nvPr/>
          </p:nvCxnSpPr>
          <p:spPr>
            <a:xfrm>
              <a:off x="7566405" y="2316734"/>
              <a:ext cx="0" cy="180000"/>
            </a:xfrm>
            <a:prstGeom prst="line">
              <a:avLst/>
            </a:prstGeom>
            <a:ln>
              <a:solidFill>
                <a:srgbClr val="5056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Google Shape;2602;p41">
              <a:extLst>
                <a:ext uri="{FF2B5EF4-FFF2-40B4-BE49-F238E27FC236}">
                  <a16:creationId xmlns:a16="http://schemas.microsoft.com/office/drawing/2014/main" id="{93DF87C7-69FD-AA25-A27F-C6236A837A61}"/>
                </a:ext>
              </a:extLst>
            </p:cNvPr>
            <p:cNvSpPr/>
            <p:nvPr/>
          </p:nvSpPr>
          <p:spPr>
            <a:xfrm>
              <a:off x="1762710" y="2469516"/>
              <a:ext cx="88014" cy="87471"/>
            </a:xfrm>
            <a:custGeom>
              <a:avLst/>
              <a:gdLst/>
              <a:ahLst/>
              <a:cxnLst/>
              <a:rect l="l" t="t" r="r" b="b"/>
              <a:pathLst>
                <a:path w="2109" h="2096" extrusionOk="0">
                  <a:moveTo>
                    <a:pt x="2108" y="1048"/>
                  </a:moveTo>
                  <a:cubicBezTo>
                    <a:pt x="2108" y="1631"/>
                    <a:pt x="1632" y="2096"/>
                    <a:pt x="1048" y="2096"/>
                  </a:cubicBezTo>
                  <a:cubicBezTo>
                    <a:pt x="477" y="2096"/>
                    <a:pt x="1" y="1631"/>
                    <a:pt x="1" y="1048"/>
                  </a:cubicBezTo>
                  <a:cubicBezTo>
                    <a:pt x="1" y="465"/>
                    <a:pt x="477" y="0"/>
                    <a:pt x="1048" y="0"/>
                  </a:cubicBezTo>
                  <a:cubicBezTo>
                    <a:pt x="1632" y="0"/>
                    <a:pt x="2108" y="465"/>
                    <a:pt x="2108" y="10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602;p41">
              <a:extLst>
                <a:ext uri="{FF2B5EF4-FFF2-40B4-BE49-F238E27FC236}">
                  <a16:creationId xmlns:a16="http://schemas.microsoft.com/office/drawing/2014/main" id="{C8F83018-3893-23B1-7CB0-520BC1260F32}"/>
                </a:ext>
              </a:extLst>
            </p:cNvPr>
            <p:cNvSpPr/>
            <p:nvPr/>
          </p:nvSpPr>
          <p:spPr>
            <a:xfrm>
              <a:off x="4669050" y="2432122"/>
              <a:ext cx="88014" cy="87471"/>
            </a:xfrm>
            <a:custGeom>
              <a:avLst/>
              <a:gdLst/>
              <a:ahLst/>
              <a:cxnLst/>
              <a:rect l="l" t="t" r="r" b="b"/>
              <a:pathLst>
                <a:path w="2109" h="2096" extrusionOk="0">
                  <a:moveTo>
                    <a:pt x="2108" y="1048"/>
                  </a:moveTo>
                  <a:cubicBezTo>
                    <a:pt x="2108" y="1631"/>
                    <a:pt x="1632" y="2096"/>
                    <a:pt x="1048" y="2096"/>
                  </a:cubicBezTo>
                  <a:cubicBezTo>
                    <a:pt x="477" y="2096"/>
                    <a:pt x="1" y="1631"/>
                    <a:pt x="1" y="1048"/>
                  </a:cubicBezTo>
                  <a:cubicBezTo>
                    <a:pt x="1" y="465"/>
                    <a:pt x="477" y="0"/>
                    <a:pt x="1048" y="0"/>
                  </a:cubicBezTo>
                  <a:cubicBezTo>
                    <a:pt x="1632" y="0"/>
                    <a:pt x="2108" y="465"/>
                    <a:pt x="2108" y="10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602;p41">
              <a:extLst>
                <a:ext uri="{FF2B5EF4-FFF2-40B4-BE49-F238E27FC236}">
                  <a16:creationId xmlns:a16="http://schemas.microsoft.com/office/drawing/2014/main" id="{88B2AE6E-129A-FE32-81EA-C08F8DF2B98F}"/>
                </a:ext>
              </a:extLst>
            </p:cNvPr>
            <p:cNvSpPr/>
            <p:nvPr/>
          </p:nvSpPr>
          <p:spPr>
            <a:xfrm>
              <a:off x="7530863" y="2449069"/>
              <a:ext cx="88014" cy="87471"/>
            </a:xfrm>
            <a:custGeom>
              <a:avLst/>
              <a:gdLst/>
              <a:ahLst/>
              <a:cxnLst/>
              <a:rect l="l" t="t" r="r" b="b"/>
              <a:pathLst>
                <a:path w="2109" h="2096" extrusionOk="0">
                  <a:moveTo>
                    <a:pt x="2108" y="1048"/>
                  </a:moveTo>
                  <a:cubicBezTo>
                    <a:pt x="2108" y="1631"/>
                    <a:pt x="1632" y="2096"/>
                    <a:pt x="1048" y="2096"/>
                  </a:cubicBezTo>
                  <a:cubicBezTo>
                    <a:pt x="477" y="2096"/>
                    <a:pt x="1" y="1631"/>
                    <a:pt x="1" y="1048"/>
                  </a:cubicBezTo>
                  <a:cubicBezTo>
                    <a:pt x="1" y="465"/>
                    <a:pt x="477" y="0"/>
                    <a:pt x="1048" y="0"/>
                  </a:cubicBezTo>
                  <a:cubicBezTo>
                    <a:pt x="1632" y="0"/>
                    <a:pt x="2108" y="465"/>
                    <a:pt x="2108" y="10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602;p41">
              <a:extLst>
                <a:ext uri="{FF2B5EF4-FFF2-40B4-BE49-F238E27FC236}">
                  <a16:creationId xmlns:a16="http://schemas.microsoft.com/office/drawing/2014/main" id="{EFD2E425-954B-1BC0-EDBF-3A22D741EE6A}"/>
                </a:ext>
              </a:extLst>
            </p:cNvPr>
            <p:cNvSpPr/>
            <p:nvPr/>
          </p:nvSpPr>
          <p:spPr>
            <a:xfrm>
              <a:off x="10424884" y="2489344"/>
              <a:ext cx="88014" cy="87471"/>
            </a:xfrm>
            <a:custGeom>
              <a:avLst/>
              <a:gdLst/>
              <a:ahLst/>
              <a:cxnLst/>
              <a:rect l="l" t="t" r="r" b="b"/>
              <a:pathLst>
                <a:path w="2109" h="2096" extrusionOk="0">
                  <a:moveTo>
                    <a:pt x="2108" y="1048"/>
                  </a:moveTo>
                  <a:cubicBezTo>
                    <a:pt x="2108" y="1631"/>
                    <a:pt x="1632" y="2096"/>
                    <a:pt x="1048" y="2096"/>
                  </a:cubicBezTo>
                  <a:cubicBezTo>
                    <a:pt x="477" y="2096"/>
                    <a:pt x="1" y="1631"/>
                    <a:pt x="1" y="1048"/>
                  </a:cubicBezTo>
                  <a:cubicBezTo>
                    <a:pt x="1" y="465"/>
                    <a:pt x="477" y="0"/>
                    <a:pt x="1048" y="0"/>
                  </a:cubicBezTo>
                  <a:cubicBezTo>
                    <a:pt x="1632" y="0"/>
                    <a:pt x="2108" y="465"/>
                    <a:pt x="2108" y="10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מציין מיקום טקסט 4">
            <a:extLst>
              <a:ext uri="{FF2B5EF4-FFF2-40B4-BE49-F238E27FC236}">
                <a16:creationId xmlns:a16="http://schemas.microsoft.com/office/drawing/2014/main" id="{EAA5C863-B241-8B90-0350-7ED8C0AF2327}"/>
              </a:ext>
            </a:extLst>
          </p:cNvPr>
          <p:cNvSpPr txBox="1">
            <a:spLocks/>
          </p:cNvSpPr>
          <p:nvPr/>
        </p:nvSpPr>
        <p:spPr>
          <a:xfrm>
            <a:off x="1933380" y="1820971"/>
            <a:ext cx="8234678" cy="595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0" bIns="45700" rtlCol="1" anchor="t" anchorCtr="0">
            <a:noAutofit/>
          </a:bodyPr>
          <a:lstStyle>
            <a:lvl1pPr marL="457200" lvl="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360363"/>
            <a:r>
              <a:rPr lang="he-IL" sz="1800" dirty="0">
                <a:latin typeface="Calibri" panose="020F0502020204030204" pitchFamily="34" charset="0"/>
                <a:cs typeface="Calibri" panose="020F0502020204030204" pitchFamily="34" charset="0"/>
              </a:rPr>
              <a:t>שיפור המענה של החינוך הכללי לכלל התלמידים ובפרט לתלמידים עם צרכים מיוחדים באמצעות: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DA7F29-65E0-9A50-05EB-66345FBEF917}"/>
              </a:ext>
            </a:extLst>
          </p:cNvPr>
          <p:cNvSpPr txBox="1"/>
          <p:nvPr/>
        </p:nvSpPr>
        <p:spPr>
          <a:xfrm>
            <a:off x="3323885" y="1386414"/>
            <a:ext cx="5655810" cy="40011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1">
            <a:spAutoFit/>
          </a:bodyPr>
          <a:lstStyle/>
          <a:p>
            <a:pPr lvl="0" algn="ctr"/>
            <a:r>
              <a:rPr lang="he-IL" sz="2000" b="1">
                <a:solidFill>
                  <a:schemeClr val="dk1"/>
                </a:solidFill>
                <a:latin typeface="Calibri" panose="020F0502020204030204" pitchFamily="34" charset="0"/>
                <a:ea typeface="Fira Sans Extra Condensed"/>
                <a:cs typeface="Calibri" panose="020F0502020204030204" pitchFamily="34" charset="0"/>
              </a:rPr>
              <a:t>הגדרת ההכלה והשילוב כאחד מהערכים והיעדים המרכזיים</a:t>
            </a:r>
            <a:endParaRPr lang="en-US" sz="2000" b="1">
              <a:solidFill>
                <a:schemeClr val="dk1"/>
              </a:solidFill>
              <a:latin typeface="Calibri" panose="020F0502020204030204" pitchFamily="34" charset="0"/>
              <a:ea typeface="Fira Sans Extra Condensed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5CE12-2F4E-092F-6EA9-1959C48D710C}"/>
              </a:ext>
            </a:extLst>
          </p:cNvPr>
          <p:cNvSpPr txBox="1">
            <a:spLocks/>
          </p:cNvSpPr>
          <p:nvPr/>
        </p:nvSpPr>
        <p:spPr>
          <a:xfrm>
            <a:off x="587830" y="384175"/>
            <a:ext cx="11127920" cy="595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1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3200" b="1" kern="1200" cap="all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e-IL"/>
              <a:t>התובנות המרכזיות כפי שעלו מתוך ניירות העמדה </a:t>
            </a:r>
          </a:p>
        </p:txBody>
      </p:sp>
    </p:spTree>
    <p:extLst>
      <p:ext uri="{BB962C8B-B14F-4D97-AF65-F5344CB8AC3E}">
        <p14:creationId xmlns:p14="http://schemas.microsoft.com/office/powerpoint/2010/main" val="17880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643D2E-B8C9-FDA9-1F13-867718AE5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266" y="1293062"/>
            <a:ext cx="11127484" cy="5180763"/>
          </a:xfrm>
        </p:spPr>
        <p:txBody>
          <a:bodyPr/>
          <a:lstStyle/>
          <a:p>
            <a:pPr marL="523875" lvl="1" indent="-342900"/>
            <a:r>
              <a:rPr lang="he-IL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שיפור המסוגלות והכלים הינו תנאי הכרחי להצלחת המהלך</a:t>
            </a:r>
          </a:p>
          <a:p>
            <a:pPr marL="523875" lvl="1" indent="-342900"/>
            <a:r>
              <a:rPr lang="he-IL" sz="2400" b="1" kern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הפקת לקחים </a:t>
            </a:r>
            <a:r>
              <a:rPr lang="he-IL" sz="2400" kern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מהעבר</a:t>
            </a:r>
          </a:p>
          <a:p>
            <a:pPr marL="523875" lvl="1" indent="-342900"/>
            <a:r>
              <a:rPr lang="he-IL" sz="2400" b="1" kern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תיעדוף נושא ההכלה </a:t>
            </a:r>
            <a:r>
              <a:rPr lang="he-IL" sz="2400" kern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וההוראה לכיתה עם מגוון לומדים ביחס לנושאים אחרים בלמידת עובדי הוראה</a:t>
            </a:r>
          </a:p>
          <a:p>
            <a:pPr marL="523875" lvl="1" indent="-342900"/>
            <a:r>
              <a:rPr lang="he-IL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ביצוע </a:t>
            </a:r>
            <a:r>
              <a:rPr lang="he-IL" sz="2400" b="1" kern="1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מדידה </a:t>
            </a:r>
            <a:r>
              <a:rPr lang="he-IL" sz="2400" kern="12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שוטפת והערכה מובנית לאפקטיביות של תהליכי הלמידה בנושא ההכלה</a:t>
            </a:r>
          </a:p>
          <a:p>
            <a:pPr marL="523875" lvl="1" indent="-342900"/>
            <a:r>
              <a:rPr lang="he-IL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יש לחזק את הכלים העומדים לרשות המנהל בהכוונת ההשתלמויות של מורי בית הספר</a:t>
            </a:r>
            <a:endParaRPr lang="he-IL" sz="2400" kern="1200" dirty="0">
              <a:solidFill>
                <a:srgbClr val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B9456-A4F8-E712-0A59-CB7F87CFD4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 dirty="0"/>
              <a:t>תובנות תחום הכשרה, הדרכה ופיתוח מקצועי </a:t>
            </a:r>
            <a:r>
              <a:rPr lang="he-IL" sz="1900" dirty="0"/>
              <a:t>(עדיין בעבודה)</a:t>
            </a:r>
          </a:p>
        </p:txBody>
      </p:sp>
    </p:spTree>
    <p:extLst>
      <p:ext uri="{BB962C8B-B14F-4D97-AF65-F5344CB8AC3E}">
        <p14:creationId xmlns:p14="http://schemas.microsoft.com/office/powerpoint/2010/main" val="3458576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9357287-2480-FE9E-16AC-EDE40208A2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400125"/>
              </p:ext>
            </p:extLst>
          </p:nvPr>
        </p:nvGraphicFramePr>
        <p:xfrm>
          <a:off x="587830" y="2280104"/>
          <a:ext cx="10840583" cy="3958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מציין מיקום טקסט 4">
            <a:extLst>
              <a:ext uri="{FF2B5EF4-FFF2-40B4-BE49-F238E27FC236}">
                <a16:creationId xmlns:a16="http://schemas.microsoft.com/office/drawing/2014/main" id="{7C0BE17B-1D32-EA9A-D82A-2D5D774387A1}"/>
              </a:ext>
            </a:extLst>
          </p:cNvPr>
          <p:cNvSpPr txBox="1">
            <a:spLocks/>
          </p:cNvSpPr>
          <p:nvPr/>
        </p:nvSpPr>
        <p:spPr>
          <a:xfrm>
            <a:off x="1978661" y="1968038"/>
            <a:ext cx="8234678" cy="31206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0" bIns="45700" rtlCol="1" anchor="t" anchorCtr="0">
            <a:noAutofit/>
          </a:bodyPr>
          <a:lstStyle>
            <a:lvl1pPr marL="457200" lvl="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r" defTabSz="914400" rtl="1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360363" algn="ctr"/>
            <a:r>
              <a:rPr lang="he-IL" sz="1800">
                <a:latin typeface="Calibri" panose="020F0502020204030204" pitchFamily="34" charset="0"/>
                <a:cs typeface="Calibri" panose="020F0502020204030204" pitchFamily="34" charset="0"/>
              </a:rPr>
              <a:t>ההשקעה הממוצעת בתלמיד, בש"ח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80062B8-6389-1FB4-CD84-10FC9D4DB0B8}"/>
              </a:ext>
            </a:extLst>
          </p:cNvPr>
          <p:cNvSpPr/>
          <p:nvPr/>
        </p:nvSpPr>
        <p:spPr>
          <a:xfrm>
            <a:off x="4602703" y="5673230"/>
            <a:ext cx="934948" cy="33100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he-IL" sz="1800" b="1">
                <a:latin typeface="Calibri" panose="020F0502020204030204"/>
                <a:cs typeface="Calibri" panose="020F0502020204030204"/>
              </a:rPr>
              <a:t>36.6%-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758E3EC-7F92-2EA9-693C-5CF05AF96FBA}"/>
              </a:ext>
            </a:extLst>
          </p:cNvPr>
          <p:cNvSpPr/>
          <p:nvPr/>
        </p:nvSpPr>
        <p:spPr>
          <a:xfrm>
            <a:off x="7099660" y="5673229"/>
            <a:ext cx="934948" cy="33100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he-IL" sz="1800" b="1">
                <a:latin typeface="Calibri" panose="020F0502020204030204"/>
                <a:cs typeface="Calibri" panose="020F0502020204030204"/>
              </a:rPr>
              <a:t>4.7%-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D6DF8AE-BCA0-0D13-BE94-48D0D33C6CFA}"/>
              </a:ext>
            </a:extLst>
          </p:cNvPr>
          <p:cNvSpPr/>
          <p:nvPr/>
        </p:nvSpPr>
        <p:spPr>
          <a:xfrm>
            <a:off x="9596617" y="5673229"/>
            <a:ext cx="934948" cy="33100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he-IL" sz="1800" b="1">
                <a:latin typeface="Calibri" panose="020F0502020204030204"/>
                <a:cs typeface="Calibri" panose="020F0502020204030204"/>
              </a:rPr>
              <a:t>17.5%-</a:t>
            </a:r>
          </a:p>
        </p:txBody>
      </p:sp>
      <p:sp>
        <p:nvSpPr>
          <p:cNvPr id="12" name="תיבת טקסט 10">
            <a:extLst>
              <a:ext uri="{FF2B5EF4-FFF2-40B4-BE49-F238E27FC236}">
                <a16:creationId xmlns:a16="http://schemas.microsoft.com/office/drawing/2014/main" id="{22E79B75-4F95-4ECC-B7EC-691D54895273}"/>
              </a:ext>
            </a:extLst>
          </p:cNvPr>
          <p:cNvSpPr txBox="1"/>
          <p:nvPr/>
        </p:nvSpPr>
        <p:spPr>
          <a:xfrm>
            <a:off x="2732568" y="6287678"/>
            <a:ext cx="92017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Education at a glance 2023, OECD</a:t>
            </a:r>
            <a:endParaRPr lang="he-IL" sz="1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</a:rPr>
              <a:t>**גילי 0-3 מבוסס על 14 מדינות.</a:t>
            </a:r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99BA1DF-355E-F2CA-A9D1-7E94F62268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830" y="384175"/>
            <a:ext cx="11127920" cy="59531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buClr>
                <a:schemeClr val="dk1"/>
              </a:buClr>
              <a:buSzPts val="1800"/>
            </a:pPr>
            <a:r>
              <a:rPr lang="he-IL" sz="3200" b="1">
                <a:latin typeface="Calibri" panose="020F0502020204030204" pitchFamily="34" charset="0"/>
                <a:cs typeface="Calibri" panose="020F0502020204030204" pitchFamily="34" charset="0"/>
              </a:rPr>
              <a:t>החינוך לגיל הרך בתחתית סדר העדיפות בהקצאת משאבים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FAF7F5-BFA8-2737-10B4-C5BF5420B8E9}"/>
              </a:ext>
            </a:extLst>
          </p:cNvPr>
          <p:cNvSpPr txBox="1"/>
          <p:nvPr/>
        </p:nvSpPr>
        <p:spPr>
          <a:xfrm>
            <a:off x="806416" y="1224605"/>
            <a:ext cx="11127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he-IL" sz="1800" dirty="0">
                <a:latin typeface="Calibri" panose="020F0502020204030204" pitchFamily="34" charset="0"/>
                <a:cs typeface="Calibri" panose="020F0502020204030204" pitchFamily="34" charset="0"/>
              </a:rPr>
              <a:t>מחקרים רבים מוכיחים כי היעילות של הטיפול החינוכי בגיל הרך היא הגבוהה ביותר מכל שכבות הגיל</a:t>
            </a:r>
          </a:p>
        </p:txBody>
      </p:sp>
    </p:spTree>
    <p:extLst>
      <p:ext uri="{BB962C8B-B14F-4D97-AF65-F5344CB8AC3E}">
        <p14:creationId xmlns:p14="http://schemas.microsoft.com/office/powerpoint/2010/main" val="570283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5CC4AC-237A-1456-EC5A-C582295B8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340" y="1232772"/>
            <a:ext cx="11281410" cy="3946525"/>
          </a:xfrm>
        </p:spPr>
        <p:txBody>
          <a:bodyPr/>
          <a:lstStyle/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פיתוח יכולות ההון האנושי 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- התאמת תכני ההכשרה, ההדרכה והפיתוח המקצועי לצוותים, בדגש על היבטים ייחודיים לגיל הרך. </a:t>
            </a:r>
          </a:p>
          <a:p>
            <a:pPr marL="971550" lvl="1" indent="-285750"/>
            <a:r>
              <a:rPr lang="he-IL" sz="2400" dirty="0">
                <a:latin typeface="Calibri" panose="020F0502020204030204"/>
                <a:cs typeface="Calibri" panose="020F0502020204030204"/>
              </a:rPr>
              <a:t>הוספת דרג של </a:t>
            </a:r>
            <a:r>
              <a:rPr lang="he-IL" sz="2400" b="1" dirty="0">
                <a:latin typeface="Calibri" panose="020F0502020204030204"/>
                <a:cs typeface="Calibri" panose="020F0502020204030204"/>
              </a:rPr>
              <a:t>מנהלת אשכול ומעטפת חינוכית-טיפולית. </a:t>
            </a:r>
          </a:p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הקטנת מספר הילדים בגן 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– לממוצע של כ-19 ילדים לגן </a:t>
            </a:r>
            <a:r>
              <a:rPr lang="he-IL" sz="2400" u="sng" dirty="0">
                <a:latin typeface="Calibri" panose="020F0502020204030204"/>
                <a:cs typeface="Calibri" panose="020F0502020204030204"/>
              </a:rPr>
              <a:t>מבלי להגדיל את הביקוש לגננות 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– </a:t>
            </a:r>
            <a:r>
              <a:rPr lang="en-US" sz="2400" dirty="0">
                <a:latin typeface="Calibri" panose="020F0502020204030204"/>
                <a:cs typeface="Calibri" panose="020F0502020204030204"/>
              </a:rPr>
              <a:t/>
            </a:r>
            <a:br>
              <a:rPr lang="en-US" sz="2400" dirty="0">
                <a:latin typeface="Calibri" panose="020F0502020204030204"/>
                <a:cs typeface="Calibri" panose="020F0502020204030204"/>
              </a:rPr>
            </a:br>
            <a:r>
              <a:rPr lang="he-IL" sz="2400" b="1" dirty="0">
                <a:solidFill>
                  <a:srgbClr val="336699"/>
                </a:solidFill>
                <a:latin typeface="Calibri" panose="020F0502020204030204"/>
                <a:cs typeface="Calibri" panose="020F0502020204030204"/>
              </a:rPr>
              <a:t>וזה אפשרי!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 </a:t>
            </a:r>
          </a:p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מעבר ל-5 ימים בשבוע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 – תוך מתן פתרונות בימי שישי.</a:t>
            </a:r>
            <a:endParaRPr lang="he-IL" sz="2400" b="1" dirty="0">
              <a:latin typeface="Calibri" panose="020F0502020204030204"/>
              <a:cs typeface="Calibri" panose="020F0502020204030204"/>
            </a:endParaRPr>
          </a:p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הקטנת הנטישה ושיפור מעמד הגננת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 – בעקבות שיפור סביבת העבודה החינוכית. </a:t>
            </a:r>
          </a:p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מתן אפשרות של חטיבה צעירה 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לרשויות שמעוניינות בכך</a:t>
            </a:r>
          </a:p>
          <a:p>
            <a:pPr marL="971550" lvl="1" indent="-285750"/>
            <a:r>
              <a:rPr lang="he-IL" sz="2400" b="1" dirty="0">
                <a:latin typeface="Calibri" panose="020F0502020204030204"/>
                <a:cs typeface="Calibri" panose="020F0502020204030204"/>
              </a:rPr>
              <a:t>לידה עד 3 </a:t>
            </a:r>
            <a:r>
              <a:rPr lang="he-IL" sz="2400" dirty="0">
                <a:latin typeface="Calibri" panose="020F0502020204030204"/>
                <a:cs typeface="Calibri" panose="020F0502020204030204"/>
              </a:rPr>
              <a:t>- התייחסות לשלב גיל זה תיעשה בשלב הבא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477C5-03C9-4F86-1F9E-51F1E8473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 dirty="0"/>
              <a:t>התובנות המתגבשות לטובת היפוך הפירמידה בגיל הרך</a:t>
            </a:r>
          </a:p>
        </p:txBody>
      </p:sp>
    </p:spTree>
    <p:extLst>
      <p:ext uri="{BB962C8B-B14F-4D97-AF65-F5344CB8AC3E}">
        <p14:creationId xmlns:p14="http://schemas.microsoft.com/office/powerpoint/2010/main" val="143913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3327E-9892-DD98-95B9-59AB53C4A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/>
              <a:t>תובנות עיקריות המתגבשות ליסודי וחטיבות הביניים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511DE7-16D3-5BAC-A1C5-C94EA85AB214}"/>
              </a:ext>
            </a:extLst>
          </p:cNvPr>
          <p:cNvSpPr txBox="1"/>
          <p:nvPr/>
        </p:nvSpPr>
        <p:spPr>
          <a:xfrm>
            <a:off x="1323975" y="2616410"/>
            <a:ext cx="10125075" cy="1200329"/>
          </a:xfrm>
          <a:prstGeom prst="rect">
            <a:avLst/>
          </a:prstGeom>
          <a:noFill/>
          <a:ln w="57150">
            <a:solidFill>
              <a:srgbClr val="0077B9"/>
            </a:solidFill>
          </a:ln>
        </p:spPr>
        <p:txBody>
          <a:bodyPr wrap="square" rtlCol="1">
            <a:spAutoFit/>
          </a:bodyPr>
          <a:lstStyle/>
          <a:p>
            <a:pPr marR="0" lvl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e-IL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מספר התלמידים בכיתה\ גן ומספר שעות הלימוד השבועיות בישראל גבוה מהרוב המוחלט של מדינות ה-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OECD</a:t>
            </a:r>
          </a:p>
        </p:txBody>
      </p:sp>
    </p:spTree>
    <p:extLst>
      <p:ext uri="{BB962C8B-B14F-4D97-AF65-F5344CB8AC3E}">
        <p14:creationId xmlns:p14="http://schemas.microsoft.com/office/powerpoint/2010/main" val="4045456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3327E-9892-DD98-95B9-59AB53C4A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he-IL"/>
              <a:t>מספר התלמידים הממוצע מצוי בקצה הגבוה של מדינות </a:t>
            </a:r>
            <a:r>
              <a:rPr lang="en-US"/>
              <a:t>OECD</a:t>
            </a:r>
          </a:p>
        </p:txBody>
      </p:sp>
      <p:graphicFrame>
        <p:nvGraphicFramePr>
          <p:cNvPr id="6" name="Chart Placeholder 6">
            <a:extLst>
              <a:ext uri="{FF2B5EF4-FFF2-40B4-BE49-F238E27FC236}">
                <a16:creationId xmlns:a16="http://schemas.microsoft.com/office/drawing/2014/main" id="{7AB383BF-3D40-FC13-A5C7-B650168CC2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99328"/>
              </p:ext>
            </p:extLst>
          </p:nvPr>
        </p:nvGraphicFramePr>
        <p:xfrm>
          <a:off x="695014" y="1437929"/>
          <a:ext cx="10801972" cy="4699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3A0C01C-60B3-1278-17CF-5CF79EB8E528}"/>
              </a:ext>
            </a:extLst>
          </p:cNvPr>
          <p:cNvSpPr txBox="1"/>
          <p:nvPr/>
        </p:nvSpPr>
        <p:spPr>
          <a:xfrm>
            <a:off x="2715491" y="6308436"/>
            <a:ext cx="899993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מקור: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Education at a glance 2023, OECD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על בסיס נתוני סקר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TALIS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3536485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3327E-9892-DD98-95B9-59AB53C4A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he-IL"/>
              <a:t>מספר שעות ההוראה השנתיות בישראל הינו מהגבוהים במדינות </a:t>
            </a:r>
            <a:r>
              <a:rPr lang="en-US"/>
              <a:t>OECD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A0C01C-60B3-1278-17CF-5CF79EB8E528}"/>
              </a:ext>
            </a:extLst>
          </p:cNvPr>
          <p:cNvSpPr txBox="1"/>
          <p:nvPr/>
        </p:nvSpPr>
        <p:spPr>
          <a:xfrm>
            <a:off x="2715491" y="6308436"/>
            <a:ext cx="899993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מקור: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Education at a glance 2023, OECD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על בסיס נתוני סקר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TALIS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2018</a:t>
            </a:r>
          </a:p>
        </p:txBody>
      </p:sp>
      <p:graphicFrame>
        <p:nvGraphicFramePr>
          <p:cNvPr id="2" name="Chart Placeholder 6">
            <a:extLst>
              <a:ext uri="{FF2B5EF4-FFF2-40B4-BE49-F238E27FC236}">
                <a16:creationId xmlns:a16="http://schemas.microsoft.com/office/drawing/2014/main" id="{71048FA9-60F8-A863-ABB1-FC75F0728F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1964237"/>
              </p:ext>
            </p:extLst>
          </p:nvPr>
        </p:nvGraphicFramePr>
        <p:xfrm>
          <a:off x="947907" y="1688123"/>
          <a:ext cx="10767523" cy="4659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3324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ACF8FE-8EFE-0C8D-FA1D-1C48AE300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266" y="1244600"/>
            <a:ext cx="11127484" cy="460102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הקטנת הכיתות </a:t>
            </a:r>
            <a:r>
              <a:rPr lang="he-IL" sz="2400" b="1" dirty="0">
                <a:latin typeface="Calibri" panose="020F0502020204030204" pitchFamily="34" charset="0"/>
                <a:cs typeface="Calibri" panose="020F0502020204030204" pitchFamily="34" charset="0"/>
              </a:rPr>
              <a:t>ללא תוספת מורים </a:t>
            </a: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עד כדי ממוצע של כ-19 תלמידים בכיתה באמצעות הפחתת שעות הוראה לכיתה ומעבר ל-5 ימי לימוד בשבוע - </a:t>
            </a:r>
            <a:r>
              <a:rPr lang="he-IL" sz="2400" b="1" dirty="0">
                <a:solidFill>
                  <a:srgbClr val="3366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וזה אפשרי!  </a:t>
            </a:r>
          </a:p>
          <a:p>
            <a:endParaRPr lang="he-IL" sz="2400" b="1" dirty="0">
              <a:solidFill>
                <a:srgbClr val="3366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במגבלות כוח האדם החינוכי-טיפולי יש לכלול במעטפת, צוות מומחים קבוע למעטפת חינוכית-טיפולית מסל השילוב, סיוע גמיש נוסף כגון תומכות הוראה (סייעות), תיקנון הייעוץ החינוכי. </a:t>
            </a:r>
          </a:p>
          <a:p>
            <a:endParaRPr lang="he-I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באמצעות טיוב המענים, לצד פישוט הליכי מתן מענים וצמצום בירוקרטיה צפוי צמצום הדרגתי של כיתות חינוך המיוחד בבתי ספר בחינוך הכללי.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3327E-9892-DD98-95B9-59AB53C4A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/>
              <a:t>תובנות עיקריות המתגבשות ליסודי וחטיבות הביניים</a:t>
            </a:r>
          </a:p>
        </p:txBody>
      </p:sp>
    </p:spTree>
    <p:extLst>
      <p:ext uri="{BB962C8B-B14F-4D97-AF65-F5344CB8AC3E}">
        <p14:creationId xmlns:p14="http://schemas.microsoft.com/office/powerpoint/2010/main" val="206687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C957C0-0BE6-3237-6DC9-17412C92A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he-IL"/>
              <a:t>יתרונות מרכזיים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768" y="1179583"/>
            <a:ext cx="11298982" cy="45704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יותר תלמידים הזכאים לשירותי חינוך מיוחדים יוכלו ללמוד בקהילה.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שינוי מערכתי שיכול להזניק את איכות החינוך לכלל התלמידים, ובפרט לתלמידים עם צרכים מיוחדים.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שיפור סביבת העבודה החינוכית באמצעות הקטנת מספר התלמידים לכדי ממוצע של 19 תלמידים בכיתה. 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ניתן לביצוע במסגרת מגבלות כוח האדם הקיימות.  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הקטנת נטישת המקצוע של עובדי ההוראה בחינוך הרגיל והמיוחד בזכות שיפור משמעותי בסביבת העבודה החינוכית.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פישוט הבירוקרטיה ומתן גמישות ניהולית לדרגי השטח (בדיון) מאפשר את המיקוד למענה מקצועי לילדים הזקוקים לו. </a:t>
            </a:r>
          </a:p>
        </p:txBody>
      </p:sp>
    </p:spTree>
    <p:extLst>
      <p:ext uri="{BB962C8B-B14F-4D97-AF65-F5344CB8AC3E}">
        <p14:creationId xmlns:p14="http://schemas.microsoft.com/office/powerpoint/2010/main" val="110527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C957C0-0BE6-3237-6DC9-17412C92A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he-IL"/>
              <a:t>אתגרים מרכזיים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768" y="1179583"/>
            <a:ext cx="11298982" cy="41088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יצירת תמיכה ואמונה שהמהלך אפשרי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התובנות קשורות ומשליכות זו על זו, ולכן יישום המהלך דורש התייחסות לכלל המרכיבים 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בניית אמון עם הורים וארגוני חברה אזרחית 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המשך עבודה משותפת והגעה להסכמות רחבות עם ארגוני המורים, משרדי ממשלה, שלטון מקומי ויתר השותפים לעשייה החינוכית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התמודדות עם המורכבות הכרוכה בתשתית הפיזית, בהשקעה תקציבית ובזמן ביצוע </a:t>
            </a:r>
          </a:p>
          <a:p>
            <a:pPr marL="342900" indent="-342900" algn="r" rt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עדיין עבודה לפנינו </a:t>
            </a:r>
            <a:r>
              <a:rPr lang="he-IL" sz="2400" smtClean="0">
                <a:latin typeface="Calibri" panose="020F0502020204030204" pitchFamily="34" charset="0"/>
                <a:cs typeface="Calibri" panose="020F0502020204030204" pitchFamily="34" charset="0"/>
              </a:rPr>
              <a:t>במספר נושאים חשובים </a:t>
            </a:r>
            <a:endParaRPr lang="he-I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he-I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19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DEF7B06-CEC8-1782-76B7-CA4AF9D03337}"/>
              </a:ext>
            </a:extLst>
          </p:cNvPr>
          <p:cNvGrpSpPr/>
          <p:nvPr/>
        </p:nvGrpSpPr>
        <p:grpSpPr>
          <a:xfrm>
            <a:off x="1774903" y="496056"/>
            <a:ext cx="8642195" cy="5101857"/>
            <a:chOff x="630120" y="533404"/>
            <a:chExt cx="3743951" cy="5549900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6302A347-6715-4417-67BE-214FE6F60553}"/>
                </a:ext>
              </a:extLst>
            </p:cNvPr>
            <p:cNvSpPr/>
            <p:nvPr/>
          </p:nvSpPr>
          <p:spPr>
            <a:xfrm rot="5400000">
              <a:off x="-272854" y="1436378"/>
              <a:ext cx="5549900" cy="3743951"/>
            </a:xfrm>
            <a:prstGeom prst="rect">
              <a:avLst/>
            </a:prstGeom>
            <a:gradFill>
              <a:gsLst>
                <a:gs pos="0">
                  <a:schemeClr val="bg1">
                    <a:alpha val="92000"/>
                  </a:schemeClr>
                </a:gs>
                <a:gs pos="95000">
                  <a:schemeClr val="bg1">
                    <a:alpha val="75000"/>
                  </a:schemeClr>
                </a:gs>
              </a:gsLst>
              <a:lin ang="2160000" scaled="0"/>
            </a:gradFill>
            <a:ln w="76200">
              <a:solidFill>
                <a:srgbClr val="0077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r>
                <a:rPr lang="he-IL"/>
                <a:t> </a:t>
              </a:r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628D79-BFC5-CFFD-3D54-34A7D7D62541}"/>
                </a:ext>
              </a:extLst>
            </p:cNvPr>
            <p:cNvSpPr txBox="1"/>
            <p:nvPr/>
          </p:nvSpPr>
          <p:spPr>
            <a:xfrm>
              <a:off x="926693" y="774697"/>
              <a:ext cx="3150806" cy="4787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ctr" rtl="1"/>
              <a:r>
                <a:rPr lang="he-IL" sz="4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התובנות המוצגות נלקחו מניירות העמדה והדיונים שהתקיימו בוועדה ואינן מהוות המלצות סופיות.</a:t>
              </a:r>
              <a:endParaRPr lang="en-US" sz="40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endParaRPr>
            </a:p>
            <a:p>
              <a:pPr algn="ctr" rtl="1"/>
              <a:r>
                <a:rPr lang="he-IL" sz="4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 </a:t>
              </a:r>
              <a:endParaRPr lang="en-US" sz="40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endParaRPr>
            </a:p>
            <a:p>
              <a:pPr algn="ctr" rtl="1"/>
              <a:r>
                <a:rPr lang="he-IL" sz="4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נשמח לקבל מכם הערות, תובנות ורעיונות נוספים במייל: </a:t>
              </a:r>
              <a:r>
                <a:rPr lang="en-US" sz="4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  <a:hlinkClick r:id="rId3"/>
                </a:rPr>
                <a:t>shapiravaada@education.gov.il</a:t>
              </a:r>
              <a:endParaRPr lang="en-US" sz="400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6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0042AF-9A84-503D-7A0A-F25A6F9FE7F3}"/>
              </a:ext>
            </a:extLst>
          </p:cNvPr>
          <p:cNvSpPr txBox="1"/>
          <p:nvPr/>
        </p:nvSpPr>
        <p:spPr>
          <a:xfrm>
            <a:off x="7553271" y="2885718"/>
            <a:ext cx="315080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he-I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תודה על תרומתכם לעבודת הוועדה </a:t>
            </a:r>
            <a:endParaRPr lang="en-US" sz="28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he-I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מי ייתן ונוכל לומר שתרמנו משהו לעתיד ילדינו </a:t>
            </a:r>
            <a:endParaRPr lang="en-US" sz="28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5D4D06-D2AE-1877-26BE-A6A2A8850F25}"/>
              </a:ext>
            </a:extLst>
          </p:cNvPr>
          <p:cNvSpPr txBox="1"/>
          <p:nvPr/>
        </p:nvSpPr>
        <p:spPr>
          <a:xfrm>
            <a:off x="1885243" y="2885718"/>
            <a:ext cx="3160889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he-I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שנזכה לציין את השנה החדשה עם כל החטופים והחטופות </a:t>
            </a:r>
            <a:endParaRPr lang="en-US" sz="28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he-IL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רפואה שלמה לכל הפצועים ונחמה למשפחות השכולות </a:t>
            </a:r>
            <a:endParaRPr lang="en-US" sz="2800" b="1" dirty="0">
              <a:effectLst/>
              <a:latin typeface="Calibri" panose="020F050202020403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27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משנה 4">
            <a:extLst>
              <a:ext uri="{FF2B5EF4-FFF2-40B4-BE49-F238E27FC236}">
                <a16:creationId xmlns:a16="http://schemas.microsoft.com/office/drawing/2014/main" id="{290588F9-E00E-A8B7-BF3D-5E99C1542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266" y="1455737"/>
            <a:ext cx="11127484" cy="3946525"/>
          </a:xfrm>
        </p:spPr>
        <p:txBody>
          <a:bodyPr>
            <a:noAutofit/>
          </a:bodyPr>
          <a:lstStyle/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800" dirty="0">
                <a:latin typeface="Calibri" panose="020F0502020204030204"/>
                <a:cs typeface="Calibri" panose="020F0502020204030204"/>
              </a:rPr>
              <a:t>גידול משמעותי בשיעור התלמידים הזכאים לשירותי חינוך מיוחדים, המהווה אתגר הן מבחינת מחסור בכח אדם והן מבחינה תקציבית.</a:t>
            </a:r>
          </a:p>
          <a:p>
            <a:pPr>
              <a:spcBef>
                <a:spcPts val="1800"/>
              </a:spcBef>
            </a:pPr>
            <a:endParaRPr lang="he-IL" sz="1200" dirty="0">
              <a:latin typeface="Calibri" panose="020F0502020204030204"/>
              <a:cs typeface="Calibri" panose="020F0502020204030204"/>
            </a:endParaRP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he-IL" sz="2800" dirty="0">
                <a:latin typeface="Calibri" panose="020F0502020204030204"/>
                <a:cs typeface="Calibri" panose="020F0502020204030204"/>
              </a:rPr>
              <a:t>שיעור השילוב של תלמידים הזכאים לשירותי חינוך מיוחדים ולומדים בחינוך הרגיל נמצא ללא מגמת שיפור וזאת בניגוד לכוונת המחוקק להעדיף שילוב על פני מסגרות נפרדות.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B1E34-20E0-2028-CD01-7718BE8184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 b="1"/>
              <a:t>האתגרים בגינם הוקמה הוועדה </a:t>
            </a:r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588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3FB17FD2-5EAA-47FE-80A0-E633B3E3FC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1352670"/>
              </p:ext>
            </p:extLst>
          </p:nvPr>
        </p:nvGraphicFramePr>
        <p:xfrm>
          <a:off x="324278" y="1926650"/>
          <a:ext cx="11391152" cy="4101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D95E9C1-BF9E-290E-83A3-8FB438E6DEC6}"/>
              </a:ext>
            </a:extLst>
          </p:cNvPr>
          <p:cNvSpPr txBox="1"/>
          <p:nvPr/>
        </p:nvSpPr>
        <p:spPr>
          <a:xfrm>
            <a:off x="324278" y="1526540"/>
            <a:ext cx="11391152" cy="400110"/>
          </a:xfrm>
          <a:prstGeom prst="rect">
            <a:avLst/>
          </a:prstGeom>
          <a:noFill/>
          <a:ln w="25400">
            <a:solidFill>
              <a:srgbClr val="0077B9"/>
            </a:solidFill>
          </a:ln>
        </p:spPr>
        <p:txBody>
          <a:bodyPr wrap="square" rtlCol="1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e-IL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שיעור הגידול בתלמידים זכאים לשירותי חינוך מיוחדים* ב-5 השנים האחרונות היה כ-10% כל שנה, מול כ-1.5% גידול כללי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0A216B-1E72-9F50-8052-78066C365A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he-IL"/>
              <a:t>הגידול במספר התלמידים הזכאים לשירותי חינוך מיוחדים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2D7CC5-5E06-3693-1B27-D6AC845DC3D2}"/>
              </a:ext>
            </a:extLst>
          </p:cNvPr>
          <p:cNvSpPr txBox="1"/>
          <p:nvPr/>
        </p:nvSpPr>
        <p:spPr>
          <a:xfrm>
            <a:off x="2715491" y="6308436"/>
            <a:ext cx="8999939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12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*תלמידים זכאים לשירותי חינוך מיוחדים ללא סל מוסדי</a:t>
            </a:r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76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3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57CF2-3151-6F61-E0E9-807A93B9C6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3972" y="384175"/>
            <a:ext cx="11441778" cy="595313"/>
          </a:xfrm>
        </p:spPr>
        <p:txBody>
          <a:bodyPr>
            <a:normAutofit fontScale="92500" lnSpcReduction="10000"/>
          </a:bodyPr>
          <a:lstStyle/>
          <a:p>
            <a:r>
              <a:rPr lang="he-IL" dirty="0"/>
              <a:t>הגידול השנתי בין השנים בתלמידים הזכאים לשירותי חינוך מיוחדים לפי מוגבלות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20B7E3-1D94-7C5D-DBB3-A4D4D6CEBE25}"/>
              </a:ext>
            </a:extLst>
          </p:cNvPr>
          <p:cNvSpPr txBox="1"/>
          <p:nvPr/>
        </p:nvSpPr>
        <p:spPr>
          <a:xfrm>
            <a:off x="10458389" y="3747982"/>
            <a:ext cx="1418555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עיכוב התפתחותי ועיכוב שפתי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C244D1-3744-5059-EAA4-C16CF85085B1}"/>
              </a:ext>
            </a:extLst>
          </p:cNvPr>
          <p:cNvSpPr txBox="1"/>
          <p:nvPr/>
        </p:nvSpPr>
        <p:spPr>
          <a:xfrm>
            <a:off x="10458389" y="2875002"/>
            <a:ext cx="9616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b="1" dirty="0"/>
              <a:t>אוטיזם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60E785-7230-3772-7F9F-C6EF56A28EA9}"/>
              </a:ext>
            </a:extLst>
          </p:cNvPr>
          <p:cNvSpPr txBox="1"/>
          <p:nvPr/>
        </p:nvSpPr>
        <p:spPr>
          <a:xfrm>
            <a:off x="10464198" y="3244334"/>
            <a:ext cx="1711959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he-IL" b="1" dirty="0"/>
              <a:t>הפרעות נפשיות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A473D-3F9E-01E6-4512-7D97A4007AE9}"/>
              </a:ext>
            </a:extLst>
          </p:cNvPr>
          <p:cNvSpPr txBox="1"/>
          <p:nvPr/>
        </p:nvSpPr>
        <p:spPr>
          <a:xfrm>
            <a:off x="10464198" y="5030622"/>
            <a:ext cx="1291595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לקות למידה והפרעות התנהגות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8CEDEC-4AF2-5AA8-FCA9-AE2996DE8C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77"/>
          <a:stretch/>
        </p:blipFill>
        <p:spPr>
          <a:xfrm>
            <a:off x="273972" y="1313214"/>
            <a:ext cx="10506918" cy="4785076"/>
          </a:xfrm>
          <a:prstGeom prst="rect">
            <a:avLst/>
          </a:prstGeom>
        </p:spPr>
      </p:pic>
      <p:sp>
        <p:nvSpPr>
          <p:cNvPr id="9" name="תיבת טקסט 10">
            <a:extLst>
              <a:ext uri="{FF2B5EF4-FFF2-40B4-BE49-F238E27FC236}">
                <a16:creationId xmlns:a16="http://schemas.microsoft.com/office/drawing/2014/main" id="{CBD05D4C-5359-58EE-CF61-E2BFE32E280B}"/>
              </a:ext>
            </a:extLst>
          </p:cNvPr>
          <p:cNvSpPr txBox="1"/>
          <p:nvPr/>
        </p:nvSpPr>
        <p:spPr>
          <a:xfrm>
            <a:off x="3702425" y="6287678"/>
            <a:ext cx="82319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*נתוני שנת הלימודים תשפ"ד 2023/24, ארעיים ועדכניים ל-03 באפריל 2024. נתונים מאגף כלכלה ותקציבים – משרד החינוך.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** עם קבלת תיקון 11 לחוק החינוך המיוחד נוספו אוכלוסיות בעלות זכאות לסל שילוב אישי.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200" b="0" i="0" u="none" strike="noStrike" kern="1200" cap="none" spc="0" normalizeH="0" baseline="0" noProof="0" dirty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686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57CF2-3151-6F61-E0E9-807A93B9C6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3972" y="384175"/>
            <a:ext cx="11441778" cy="595313"/>
          </a:xfrm>
        </p:spPr>
        <p:txBody>
          <a:bodyPr>
            <a:normAutofit fontScale="92500" lnSpcReduction="10000"/>
          </a:bodyPr>
          <a:lstStyle/>
          <a:p>
            <a:r>
              <a:rPr lang="he-IL" dirty="0"/>
              <a:t>הגידול השנתי בין השנים בתלמידים הזכאים לשירותי חינוך מיוחדים לפי מוגבלות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3EE5EF9D-B57F-C6FC-CCC3-9811E93286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7491015"/>
              </p:ext>
            </p:extLst>
          </p:nvPr>
        </p:nvGraphicFramePr>
        <p:xfrm>
          <a:off x="476362" y="805195"/>
          <a:ext cx="11127808" cy="5155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תיבת טקסט 10">
            <a:extLst>
              <a:ext uri="{FF2B5EF4-FFF2-40B4-BE49-F238E27FC236}">
                <a16:creationId xmlns:a16="http://schemas.microsoft.com/office/drawing/2014/main" id="{E0ACBEC1-CD0F-81A8-6D3B-E9AB3F313A62}"/>
              </a:ext>
            </a:extLst>
          </p:cNvPr>
          <p:cNvSpPr txBox="1"/>
          <p:nvPr/>
        </p:nvSpPr>
        <p:spPr>
          <a:xfrm>
            <a:off x="3702425" y="6287678"/>
            <a:ext cx="823191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*נתוני שנת הלימודים תשפ"ד 2023/24, ארעיים ועדכניים ל-03 באפריל 2024. נתונים מאגף כלכלה ותקציבים – משרד החינוך. </a:t>
            </a:r>
          </a:p>
        </p:txBody>
      </p:sp>
    </p:spTree>
    <p:extLst>
      <p:ext uri="{BB962C8B-B14F-4D97-AF65-F5344CB8AC3E}">
        <p14:creationId xmlns:p14="http://schemas.microsoft.com/office/powerpoint/2010/main" val="4242665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90D4F8-C3D9-C454-7AE8-E6D22113E0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/>
              <a:t>שיעור השילוב</a:t>
            </a:r>
          </a:p>
        </p:txBody>
      </p:sp>
      <p:sp>
        <p:nvSpPr>
          <p:cNvPr id="5" name="תיבת טקסט 10">
            <a:extLst>
              <a:ext uri="{FF2B5EF4-FFF2-40B4-BE49-F238E27FC236}">
                <a16:creationId xmlns:a16="http://schemas.microsoft.com/office/drawing/2014/main" id="{F0A025AF-382D-2522-448F-9D9F339D9F3D}"/>
              </a:ext>
            </a:extLst>
          </p:cNvPr>
          <p:cNvSpPr txBox="1"/>
          <p:nvPr/>
        </p:nvSpPr>
        <p:spPr>
          <a:xfrm>
            <a:off x="3702425" y="6287678"/>
            <a:ext cx="823191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</a:t>
            </a:r>
            <a:r>
              <a:rPr kumimoji="0" lang="he-IL" sz="12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כלל התלמידים 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הזכאים לשירותי חינוך מיוחדים </a:t>
            </a:r>
            <a:r>
              <a:rPr kumimoji="0" lang="he-IL" sz="12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– כולל סל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מוסדי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** עם קבלת תיקון 11 לחוק החינוך המיוחד נוספו אוכלוסיות בעלות זכאות לסל שילוב אישי.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6" name="TextBox 30">
            <a:extLst>
              <a:ext uri="{FF2B5EF4-FFF2-40B4-BE49-F238E27FC236}">
                <a16:creationId xmlns:a16="http://schemas.microsoft.com/office/drawing/2014/main" id="{E0337D67-8B62-D898-0FE6-8EE4F71FB912}"/>
              </a:ext>
            </a:extLst>
          </p:cNvPr>
          <p:cNvSpPr txBox="1"/>
          <p:nvPr/>
        </p:nvSpPr>
        <p:spPr>
          <a:xfrm>
            <a:off x="459773" y="5423839"/>
            <a:ext cx="11379795" cy="707886"/>
          </a:xfrm>
          <a:prstGeom prst="rect">
            <a:avLst/>
          </a:prstGeom>
          <a:noFill/>
          <a:ln>
            <a:solidFill>
              <a:srgbClr val="2E75B6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 rtl="1">
              <a:defRPr/>
            </a:pPr>
            <a:r>
              <a:rPr lang="he-IL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בשנים 2016-2024 שיעור התלמידים הזכאים לשירותי חינוך מיוחד</a:t>
            </a:r>
            <a:r>
              <a:rPr lang="he-IL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he-IL" sz="20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הלומדים במסגרות חינוך רגילות מכלל התלמידים הזכאים לשירותי חנ"מ נשאר יציב </a:t>
            </a:r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C16A25E7-D77C-414C-A5AF-EC87799E5CEE}"/>
              </a:ext>
            </a:extLst>
          </p:cNvPr>
          <p:cNvGrpSpPr/>
          <p:nvPr/>
        </p:nvGrpSpPr>
        <p:grpSpPr>
          <a:xfrm>
            <a:off x="3957051" y="1167997"/>
            <a:ext cx="1068965" cy="3752608"/>
            <a:chOff x="6047579" y="1162145"/>
            <a:chExt cx="902481" cy="3337560"/>
          </a:xfrm>
        </p:grpSpPr>
        <p:cxnSp>
          <p:nvCxnSpPr>
            <p:cNvPr id="16" name="Straight Connector 16">
              <a:extLst>
                <a:ext uri="{FF2B5EF4-FFF2-40B4-BE49-F238E27FC236}">
                  <a16:creationId xmlns:a16="http://schemas.microsoft.com/office/drawing/2014/main" id="{B1B5A18E-68B6-465C-928C-681F4DC1106C}"/>
                </a:ext>
              </a:extLst>
            </p:cNvPr>
            <p:cNvCxnSpPr>
              <a:cxnSpLocks/>
            </p:cNvCxnSpPr>
            <p:nvPr/>
          </p:nvCxnSpPr>
          <p:spPr>
            <a:xfrm>
              <a:off x="6950060" y="1162145"/>
              <a:ext cx="0" cy="333756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7">
              <a:extLst>
                <a:ext uri="{FF2B5EF4-FFF2-40B4-BE49-F238E27FC236}">
                  <a16:creationId xmlns:a16="http://schemas.microsoft.com/office/drawing/2014/main" id="{BBD13A2E-2FC9-6B5C-534D-97865CEC70E6}"/>
                </a:ext>
              </a:extLst>
            </p:cNvPr>
            <p:cNvCxnSpPr/>
            <p:nvPr/>
          </p:nvCxnSpPr>
          <p:spPr>
            <a:xfrm>
              <a:off x="6559123" y="1704734"/>
              <a:ext cx="390937" cy="0"/>
            </a:xfrm>
            <a:prstGeom prst="straightConnector1">
              <a:avLst/>
            </a:prstGeom>
            <a:ln>
              <a:solidFill>
                <a:srgbClr val="0A7AB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24D37D09-FC11-15DD-8126-8F64FC784772}"/>
                </a:ext>
              </a:extLst>
            </p:cNvPr>
            <p:cNvSpPr txBox="1"/>
            <p:nvPr/>
          </p:nvSpPr>
          <p:spPr>
            <a:xfrm>
              <a:off x="6047579" y="1356645"/>
              <a:ext cx="667511" cy="533784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100" b="0" i="1" u="none" strike="noStrike" kern="120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תיקון 11 לחוק חינוך מיוחד</a:t>
              </a:r>
            </a:p>
          </p:txBody>
        </p:sp>
      </p:grpSp>
      <p:graphicFrame>
        <p:nvGraphicFramePr>
          <p:cNvPr id="4" name="תרשים 9">
            <a:extLst>
              <a:ext uri="{FF2B5EF4-FFF2-40B4-BE49-F238E27FC236}">
                <a16:creationId xmlns:a16="http://schemas.microsoft.com/office/drawing/2014/main" id="{34A6A178-15A0-82C2-3C2D-95F6BD002C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9123576"/>
              </p:ext>
            </p:extLst>
          </p:nvPr>
        </p:nvGraphicFramePr>
        <p:xfrm>
          <a:off x="356240" y="889461"/>
          <a:ext cx="11586862" cy="4414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322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C4C9F15-264C-177E-2C28-24D48BB84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266" y="1650003"/>
            <a:ext cx="11127484" cy="3946525"/>
          </a:xfrm>
        </p:spPr>
        <p:txBody>
          <a:bodyPr/>
          <a:lstStyle/>
          <a:p>
            <a:pPr marL="571500" indent="-3429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כלל התובנות עלו מתוך דיוני הוועדה לצד ניירות העמדה שהוגשו לה</a:t>
            </a:r>
          </a:p>
          <a:p>
            <a:pPr marL="571500" indent="-3429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מדובר בתובנות בלבד שעלו מתוך הדיונים – ולא בהמלצות הסופיות של הוועדה</a:t>
            </a:r>
          </a:p>
          <a:p>
            <a:pPr marL="571500" indent="-3429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האתגר המרכזי: טיוב המענה החינוכי לכלל התלמידים במערכת החינוך הכללית, ובפרט לאלה עם צרכים מיוחדים</a:t>
            </a:r>
          </a:p>
          <a:p>
            <a:pPr marL="685800" indent="-4572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יש להקטין את פער המענה בחינוך הכללי</a:t>
            </a:r>
            <a:r>
              <a:rPr lang="he-IL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מול זה הניתן במסגרות הכוללניות (הנפרדות).</a:t>
            </a:r>
          </a:p>
          <a:p>
            <a:pPr marL="685800" indent="-4572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dirty="0">
                <a:latin typeface="Calibri" panose="020F0502020204030204" pitchFamily="34" charset="0"/>
                <a:cs typeface="Calibri" panose="020F0502020204030204" pitchFamily="34" charset="0"/>
              </a:rPr>
              <a:t>על הפתרונות המוצעים לעמוד במידת האפשר במגבלת כוח האדם הקיים.</a:t>
            </a:r>
          </a:p>
          <a:p>
            <a:pPr marL="685800" indent="-457200">
              <a:spcBef>
                <a:spcPts val="120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r>
              <a:rPr lang="he-IL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התובנות קשורות אחת בשנייה ולכן ביישום נדרשת התייחסות לכולן.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A751DE9-C7AE-D0C5-564B-FAB25A4C59F4}"/>
              </a:ext>
            </a:extLst>
          </p:cNvPr>
          <p:cNvSpPr txBox="1">
            <a:spLocks/>
          </p:cNvSpPr>
          <p:nvPr/>
        </p:nvSpPr>
        <p:spPr>
          <a:xfrm>
            <a:off x="587830" y="384175"/>
            <a:ext cx="11127920" cy="595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1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3200" b="1" kern="1200" cap="all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369888">
              <a:lnSpc>
                <a:spcPct val="100000"/>
              </a:lnSpc>
              <a:buClr>
                <a:schemeClr val="dk1"/>
              </a:buClr>
              <a:buSzPts val="3200"/>
            </a:pPr>
            <a:r>
              <a:rPr lang="he-IL" sz="3200"/>
              <a:t>הנחות היסוד לגיבוש התובנות המרכזיות:</a:t>
            </a:r>
          </a:p>
        </p:txBody>
      </p:sp>
    </p:spTree>
    <p:extLst>
      <p:ext uri="{BB962C8B-B14F-4D97-AF65-F5344CB8AC3E}">
        <p14:creationId xmlns:p14="http://schemas.microsoft.com/office/powerpoint/2010/main" val="118002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A751DE9-C7AE-D0C5-564B-FAB25A4C59F4}"/>
              </a:ext>
            </a:extLst>
          </p:cNvPr>
          <p:cNvSpPr txBox="1">
            <a:spLocks/>
          </p:cNvSpPr>
          <p:nvPr/>
        </p:nvSpPr>
        <p:spPr>
          <a:xfrm>
            <a:off x="587830" y="384175"/>
            <a:ext cx="11127920" cy="595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1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3200" b="1" kern="1200" cap="all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57200" indent="-369888">
              <a:lnSpc>
                <a:spcPct val="100000"/>
              </a:lnSpc>
              <a:buClr>
                <a:schemeClr val="dk1"/>
              </a:buClr>
              <a:buSzPts val="3200"/>
            </a:pPr>
            <a:r>
              <a:rPr lang="he-IL" sz="3200"/>
              <a:t>בין הסיבות למצב הקיים</a:t>
            </a:r>
          </a:p>
        </p:txBody>
      </p:sp>
      <p:sp>
        <p:nvSpPr>
          <p:cNvPr id="3" name="תיבת טקסט 10">
            <a:extLst>
              <a:ext uri="{FF2B5EF4-FFF2-40B4-BE49-F238E27FC236}">
                <a16:creationId xmlns:a16="http://schemas.microsoft.com/office/drawing/2014/main" id="{9DBF07EA-02A6-417D-7239-0FDF115A2BD4}"/>
              </a:ext>
            </a:extLst>
          </p:cNvPr>
          <p:cNvSpPr txBox="1"/>
          <p:nvPr/>
        </p:nvSpPr>
        <p:spPr>
          <a:xfrm>
            <a:off x="2732568" y="6287678"/>
            <a:ext cx="92017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</a:rPr>
              <a:t>*מסמך </a:t>
            </a: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המיקוד האסטרטגי של תוכנית העבודה לשנת הלימודים תשפ"ה</a:t>
            </a: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120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20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1200">
                <a:latin typeface="Calibri" panose="020F0502020204030204" pitchFamily="34" charset="0"/>
                <a:cs typeface="Calibri" panose="020F0502020204030204" pitchFamily="34" charset="0"/>
              </a:rPr>
              <a:t>**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משרד ראש הממשלה – אגף ממשל וחברה </a:t>
            </a:r>
            <a:r>
              <a:rPr kumimoji="0" lang="he-IL" sz="1200" b="0" i="0" u="none" strike="noStrike" kern="1200" cap="none" spc="0" normalizeH="0" baseline="0" noProof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ספר תכניות העבודה לשנת 2024 , עמ' 271 </a:t>
            </a:r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6FBC7D7-9C24-BDE2-C1A9-7E19DD59BC8C}"/>
              </a:ext>
            </a:extLst>
          </p:cNvPr>
          <p:cNvGrpSpPr/>
          <p:nvPr/>
        </p:nvGrpSpPr>
        <p:grpSpPr>
          <a:xfrm>
            <a:off x="587830" y="1509310"/>
            <a:ext cx="10786933" cy="4051231"/>
            <a:chOff x="630120" y="533404"/>
            <a:chExt cx="3743951" cy="55499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943049-AA0B-B3E3-4FFF-8B8FE477F85D}"/>
                </a:ext>
              </a:extLst>
            </p:cNvPr>
            <p:cNvSpPr/>
            <p:nvPr/>
          </p:nvSpPr>
          <p:spPr>
            <a:xfrm rot="5400000">
              <a:off x="-272854" y="1436378"/>
              <a:ext cx="5549900" cy="3743951"/>
            </a:xfrm>
            <a:prstGeom prst="rect">
              <a:avLst/>
            </a:prstGeom>
            <a:gradFill>
              <a:gsLst>
                <a:gs pos="0">
                  <a:schemeClr val="bg1">
                    <a:alpha val="92000"/>
                  </a:schemeClr>
                </a:gs>
                <a:gs pos="95000">
                  <a:schemeClr val="bg1">
                    <a:alpha val="75000"/>
                  </a:schemeClr>
                </a:gs>
              </a:gsLst>
              <a:lin ang="2160000" scaled="0"/>
            </a:gradFill>
            <a:ln w="76200">
              <a:solidFill>
                <a:srgbClr val="0077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r>
                <a:rPr lang="he-IL"/>
                <a:t> </a:t>
              </a:r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BFA9ED3-F9B6-5540-5065-348FA8EB632E}"/>
                </a:ext>
              </a:extLst>
            </p:cNvPr>
            <p:cNvSpPr txBox="1"/>
            <p:nvPr/>
          </p:nvSpPr>
          <p:spPr>
            <a:xfrm>
              <a:off x="630120" y="774697"/>
              <a:ext cx="3743951" cy="5266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1">
              <a:spAutoFit/>
            </a:bodyPr>
            <a:lstStyle/>
            <a:p>
              <a:pPr marL="228600" algn="ctr">
                <a:lnSpc>
                  <a:spcPct val="150000"/>
                </a:lnSpc>
                <a:spcBef>
                  <a:spcPts val="1200"/>
                </a:spcBef>
                <a:buClr>
                  <a:schemeClr val="dk1"/>
                </a:buClr>
                <a:buSzPts val="1800"/>
              </a:pPr>
              <a:r>
                <a:rPr lang="he-IL" sz="4000" b="1" dirty="0">
                  <a:latin typeface="Calibri" panose="020F0502020204030204" pitchFamily="34" charset="0"/>
                  <a:cs typeface="Calibri" panose="020F0502020204030204" pitchFamily="34" charset="0"/>
                </a:rPr>
                <a:t>נושא השילוב וההכלה איננו בין היעדים והמשימות העיקריות של משרד החינוך כפי שבא לידי ביטוי הן </a:t>
              </a:r>
            </a:p>
            <a:p>
              <a:pPr marL="228600" algn="ctr">
                <a:lnSpc>
                  <a:spcPct val="150000"/>
                </a:lnSpc>
                <a:spcBef>
                  <a:spcPts val="1200"/>
                </a:spcBef>
                <a:buClr>
                  <a:schemeClr val="dk1"/>
                </a:buClr>
                <a:buSzPts val="1800"/>
              </a:pPr>
              <a:r>
                <a:rPr lang="he-IL" sz="40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בתכניות</a:t>
              </a:r>
              <a:r>
                <a:rPr lang="he-IL" sz="4000" b="1" dirty="0">
                  <a:latin typeface="Calibri" panose="020F0502020204030204" pitchFamily="34" charset="0"/>
                  <a:cs typeface="Calibri" panose="020F0502020204030204" pitchFamily="34" charset="0"/>
                </a:rPr>
                <a:t> העבודה של המשרד* והן ביעדי הממשלה** </a:t>
              </a:r>
              <a:r>
                <a:rPr lang="en-US" sz="4000" b="1" dirty="0">
                  <a:latin typeface="Calibri" panose="020F0502020204030204" pitchFamily="34" charset="0"/>
                  <a:cs typeface="Calibri" panose="020F0502020204030204" pitchFamily="34" charset="0"/>
                </a:rPr>
                <a:t/>
              </a:r>
              <a:br>
                <a:rPr lang="en-US" sz="40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he-IL" sz="4000" b="1" dirty="0">
                  <a:solidFill>
                    <a:srgbClr val="33669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(הקמת הוועדה מהווה איתות חיובי)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6077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TOC Dividers SectionNumber SlideNumber"/>
</p:tagLst>
</file>

<file path=ppt/theme/theme1.xml><?xml version="1.0" encoding="utf-8"?>
<a:theme xmlns:a="http://schemas.openxmlformats.org/drawingml/2006/main" name="טיפה">
  <a:themeElements>
    <a:clrScheme name="טיפה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טיפה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טיפה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0">
    <wetp:webextensionref xmlns:r="http://schemas.openxmlformats.org/officeDocument/2006/relationships" r:id="rId1"/>
  </wetp:taskpane>
  <wetp:taskpane dockstate="right" visibility="0" width="700" row="0">
    <wetp:webextensionref xmlns:r="http://schemas.openxmlformats.org/officeDocument/2006/relationships" r:id="rId2"/>
  </wetp:taskpane>
  <wetp:taskpane dockstate="right" visibility="0" width="350" row="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2345B6DC-33AC-6C41-A4EB-F37F03AFD1A2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8C094FC3-C59F-0443-8709-2BDD0DF6AAE8}">
  <we:reference id="wa104381063" version="1.0.0.0" store="en-US" storeType="OMEX"/>
  <we:alternateReferences>
    <we:reference id="WA104381063" version="1.0.0.0" store="WA104381063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0E54369B-145D-D641-B631-C1B3480D8B92}">
  <we:reference id="wa104381139" version="1.0.0.0" store="en-US" storeType="OMEX"/>
  <we:alternateReferences>
    <we:reference id="WA104381139" version="1.0.0.0" store="WA104381139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78e0245-1d1f-4dfe-ac56-7ae9a219272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37CF9D99F90B469A2B631097B95CEA" ma:contentTypeVersion="12" ma:contentTypeDescription="Create a new document." ma:contentTypeScope="" ma:versionID="4caeb32c0a0fde9fffe07cc60c79daf6">
  <xsd:schema xmlns:xsd="http://www.w3.org/2001/XMLSchema" xmlns:xs="http://www.w3.org/2001/XMLSchema" xmlns:p="http://schemas.microsoft.com/office/2006/metadata/properties" xmlns:ns2="978e0245-1d1f-4dfe-ac56-7ae9a2192722" xmlns:ns3="c18c5238-8a30-4f24-b6ce-cb1f8406ad8b" targetNamespace="http://schemas.microsoft.com/office/2006/metadata/properties" ma:root="true" ma:fieldsID="b5928b6deecba7f5e9df35409b45ea5f" ns2:_="" ns3:_="">
    <xsd:import namespace="978e0245-1d1f-4dfe-ac56-7ae9a2192722"/>
    <xsd:import namespace="c18c5238-8a30-4f24-b6ce-cb1f8406ad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8e0245-1d1f-4dfe-ac56-7ae9a21927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3ef62f9-2e07-484b-bd79-00aec90129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8c5238-8a30-4f24-b6ce-cb1f8406ad8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F3D682-E85C-4A07-AE3D-889C7B7FB7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AB9AC1-FB3B-4F7D-9C6A-40909E5B96CA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c18c5238-8a30-4f24-b6ce-cb1f8406ad8b"/>
    <ds:schemaRef ds:uri="978e0245-1d1f-4dfe-ac56-7ae9a219272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83BAA80-B951-4FC9-9616-F1A690FCF816}">
  <ds:schemaRefs>
    <ds:schemaRef ds:uri="978e0245-1d1f-4dfe-ac56-7ae9a2192722"/>
    <ds:schemaRef ds:uri="c18c5238-8a30-4f24-b6ce-cb1f8406ad8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1115</Words>
  <Application>Microsoft Office PowerPoint</Application>
  <PresentationFormat>מסך רחב</PresentationFormat>
  <Paragraphs>145</Paragraphs>
  <Slides>20</Slides>
  <Notes>17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7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Fira Sans Extra Condensed</vt:lpstr>
      <vt:lpstr>Times New Roman</vt:lpstr>
      <vt:lpstr>Tw Cen MT</vt:lpstr>
      <vt:lpstr>Wingdings</vt:lpstr>
      <vt:lpstr>טיפה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Harris</dc:creator>
  <cp:lastModifiedBy>רוית גולדנר - להב</cp:lastModifiedBy>
  <cp:revision>7</cp:revision>
  <cp:lastPrinted>2024-09-16T10:17:24Z</cp:lastPrinted>
  <dcterms:created xsi:type="dcterms:W3CDTF">2023-03-22T09:01:09Z</dcterms:created>
  <dcterms:modified xsi:type="dcterms:W3CDTF">2024-09-16T10:51:05Z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0x0101000237CF9D99F90B469A2B631097B95CEA</vt:lpwstr>
  </property>
</Properties>
</file>