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9"/>
  </p:notesMasterIdLst>
  <p:handoutMasterIdLst>
    <p:handoutMasterId r:id="rId80"/>
  </p:handoutMasterIdLst>
  <p:sldIdLst>
    <p:sldId id="256" r:id="rId2"/>
    <p:sldId id="4875" r:id="rId3"/>
    <p:sldId id="4785" r:id="rId4"/>
    <p:sldId id="4839" r:id="rId5"/>
    <p:sldId id="4854" r:id="rId6"/>
    <p:sldId id="4873" r:id="rId7"/>
    <p:sldId id="4864" r:id="rId8"/>
    <p:sldId id="4865" r:id="rId9"/>
    <p:sldId id="4867" r:id="rId10"/>
    <p:sldId id="4868" r:id="rId11"/>
    <p:sldId id="4869" r:id="rId12"/>
    <p:sldId id="4870" r:id="rId13"/>
    <p:sldId id="4871" r:id="rId14"/>
    <p:sldId id="4872" r:id="rId15"/>
    <p:sldId id="4863" r:id="rId16"/>
    <p:sldId id="4862" r:id="rId17"/>
    <p:sldId id="4840" r:id="rId18"/>
    <p:sldId id="4874" r:id="rId19"/>
    <p:sldId id="4853" r:id="rId20"/>
    <p:sldId id="4876" r:id="rId21"/>
    <p:sldId id="4877" r:id="rId22"/>
    <p:sldId id="4878" r:id="rId23"/>
    <p:sldId id="4879" r:id="rId24"/>
    <p:sldId id="4880" r:id="rId25"/>
    <p:sldId id="4881" r:id="rId26"/>
    <p:sldId id="4882" r:id="rId27"/>
    <p:sldId id="4883" r:id="rId28"/>
    <p:sldId id="4884" r:id="rId29"/>
    <p:sldId id="4885" r:id="rId30"/>
    <p:sldId id="4886" r:id="rId31"/>
    <p:sldId id="4887" r:id="rId32"/>
    <p:sldId id="4888" r:id="rId33"/>
    <p:sldId id="4889" r:id="rId34"/>
    <p:sldId id="4890" r:id="rId35"/>
    <p:sldId id="4891" r:id="rId36"/>
    <p:sldId id="4892" r:id="rId37"/>
    <p:sldId id="4893" r:id="rId38"/>
    <p:sldId id="4894" r:id="rId39"/>
    <p:sldId id="4895" r:id="rId40"/>
    <p:sldId id="4896" r:id="rId41"/>
    <p:sldId id="4897" r:id="rId42"/>
    <p:sldId id="4898" r:id="rId43"/>
    <p:sldId id="4899" r:id="rId44"/>
    <p:sldId id="4843" r:id="rId45"/>
    <p:sldId id="4861" r:id="rId46"/>
    <p:sldId id="257" r:id="rId47"/>
    <p:sldId id="260" r:id="rId48"/>
    <p:sldId id="258" r:id="rId49"/>
    <p:sldId id="259" r:id="rId50"/>
    <p:sldId id="266" r:id="rId51"/>
    <p:sldId id="262" r:id="rId52"/>
    <p:sldId id="263" r:id="rId53"/>
    <p:sldId id="265" r:id="rId54"/>
    <p:sldId id="267" r:id="rId55"/>
    <p:sldId id="268" r:id="rId56"/>
    <p:sldId id="269" r:id="rId57"/>
    <p:sldId id="272" r:id="rId58"/>
    <p:sldId id="270" r:id="rId59"/>
    <p:sldId id="271" r:id="rId60"/>
    <p:sldId id="273" r:id="rId61"/>
    <p:sldId id="274" r:id="rId62"/>
    <p:sldId id="275" r:id="rId63"/>
    <p:sldId id="4844" r:id="rId64"/>
    <p:sldId id="4855" r:id="rId65"/>
    <p:sldId id="4856" r:id="rId66"/>
    <p:sldId id="4808" r:id="rId67"/>
    <p:sldId id="4812" r:id="rId68"/>
    <p:sldId id="4813" r:id="rId69"/>
    <p:sldId id="4810" r:id="rId70"/>
    <p:sldId id="4857" r:id="rId71"/>
    <p:sldId id="4858" r:id="rId72"/>
    <p:sldId id="4814" r:id="rId73"/>
    <p:sldId id="4859" r:id="rId74"/>
    <p:sldId id="4860" r:id="rId75"/>
    <p:sldId id="4845" r:id="rId76"/>
    <p:sldId id="4852" r:id="rId77"/>
    <p:sldId id="390" r:id="rId78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EA4"/>
    <a:srgbClr val="359AD5"/>
    <a:srgbClr val="ACDEF2"/>
    <a:srgbClr val="25837A"/>
    <a:srgbClr val="2EA499"/>
    <a:srgbClr val="C3BEBD"/>
    <a:srgbClr val="B0E9E3"/>
    <a:srgbClr val="EDEDEE"/>
    <a:srgbClr val="001CF0"/>
    <a:srgbClr val="D2E8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סגנון ביניים 2 - הדגשה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ללא סגנון, רשת טבלה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סגנון ביניים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19" autoAdjust="0"/>
    <p:restoredTop sz="85584" autoAdjust="0"/>
  </p:normalViewPr>
  <p:slideViewPr>
    <p:cSldViewPr snapToGrid="0">
      <p:cViewPr varScale="1">
        <p:scale>
          <a:sx n="95" d="100"/>
          <a:sy n="95" d="100"/>
        </p:scale>
        <p:origin x="534" y="66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94" d="100"/>
          <a:sy n="94" d="100"/>
        </p:scale>
        <p:origin x="4040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fsmateh1\users\kl1116\&#1500;&#1513;&#1499;&#1514;%20&#1502;&#1504;&#1499;&#1500;\&#1504;&#1514;&#1493;&#1504;&#1497;%20&#1505;&#1511;&#1512;%20&#1495;&#1497;&#1497;&#1501;%20&#1489;&#1513;&#1493;&#1514;&#1508;&#1493;&#1514;%20-%20&#1502;&#1504;&#1492;&#1500;&#1497;%20&#1502;&#1493;&#1505;&#1491;&#1493;&#1514;.xlsm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fsmateh1\users\kl1116\&#1500;&#1513;&#1499;&#1514;%20&#1502;&#1504;&#1499;&#1500;\&#1504;&#1514;&#1493;&#1504;&#1497;%20&#1505;&#1511;&#1512;%20&#1495;&#1497;&#1497;&#1501;%20&#1489;&#1513;&#1493;&#1514;&#1508;&#1493;&#1514;%20-%20&#1502;&#1504;&#1492;&#1500;&#1497;%20&#1502;&#1493;&#1505;&#1491;&#1493;&#1514;.xlsm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\\fsmateh1\users\kl1116\&#1500;&#1513;&#1499;&#1514;%20&#1502;&#1504;&#1499;&#1500;\&#1504;&#1514;&#1493;&#1504;&#1497;%20&#1505;&#1511;&#1512;%20&#1495;&#1497;&#1497;&#1501;%20&#1489;&#1513;&#1493;&#1514;&#1508;&#1493;&#1514;%20-%20&#1502;&#1504;&#1492;&#1500;&#1497;%20&#1502;&#1493;&#1505;&#1491;&#1493;&#1514;.xlsm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mateh1\users\kl1116\&#1500;&#1513;&#1499;&#1514;%20&#1502;&#1504;&#1499;&#1500;\&#1504;&#1514;&#1493;&#1504;&#1497;%20&#1505;&#1511;&#1512;%20&#1495;&#1497;&#1497;&#1501;%20&#1489;&#1513;&#1493;&#1514;&#1508;&#1493;&#1514;%20-%20&#1502;&#1504;&#1492;&#1500;&#1497;%20&#1502;&#1493;&#1505;&#1491;&#1493;&#1514;.xlsm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5u4017\AppData\Local\Microsoft\Windows\INetCache\Content.Outlook\X5MT8V55\&#1505;&#1497;&#1499;&#1493;&#1501;%20&#1502;&#1508;&#1490;&#1513;&#1497;&#1501;%2021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e-I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[נתוני סקר חיים בשותפות - מנהלי מוסדות.xlsm]pivots!PivotTable4</c:name>
    <c:fmtId val="7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he-IL" sz="1600" b="1" dirty="0"/>
              <a:t>פילוח</a:t>
            </a:r>
            <a:r>
              <a:rPr lang="he-IL" sz="1600" b="1" baseline="0" dirty="0"/>
              <a:t> תכניות לפי יוזם התכנית</a:t>
            </a:r>
            <a:endParaRPr lang="he-IL" sz="1600" b="1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he-IL"/>
        </a:p>
      </c:tx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pivots!$B$37</c:f>
              <c:strCache>
                <c:ptCount val="1"/>
                <c:pt idx="0">
                  <c:v>סה"כ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he-I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pivots!$A$38:$A$55</c:f>
              <c:strCache>
                <c:ptCount val="17"/>
                <c:pt idx="0">
                  <c:v>תכנית עצמאית של המוסד החינוכי</c:v>
                </c:pt>
                <c:pt idx="1">
                  <c:v>שיתוף עם הרשות</c:v>
                </c:pt>
                <c:pt idx="2">
                  <c:v>יוזמה פרטית</c:v>
                </c:pt>
                <c:pt idx="3">
                  <c:v>תכנית של משרד החינוך</c:v>
                </c:pt>
                <c:pt idx="4">
                  <c:v>מועצה ופיקוח</c:v>
                </c:pt>
                <c:pt idx="5">
                  <c:v>מועצת חבל מודיעין</c:v>
                </c:pt>
                <c:pt idx="6">
                  <c:v>חלק מתוכנית הלימודים של חינוך וולדורף</c:v>
                </c:pt>
                <c:pt idx="7">
                  <c:v>ליווי של מנחה דרך משרד החינוך</c:v>
                </c:pt>
                <c:pt idx="8">
                  <c:v>כישורי חיים ותכנית חברתית</c:v>
                </c:pt>
                <c:pt idx="9">
                  <c:v>יוזמה אישית</c:v>
                </c:pt>
                <c:pt idx="10">
                  <c:v>רשות</c:v>
                </c:pt>
                <c:pt idx="11">
                  <c:v>השתלמות של משרד החינוך</c:v>
                </c:pt>
                <c:pt idx="12">
                  <c:v>תכנית משותפת לאשכול גנים</c:v>
                </c:pt>
                <c:pt idx="13">
                  <c:v>מפקחת</c:v>
                </c:pt>
                <c:pt idx="14">
                  <c:v>לא קיימת תוכנית בגן אך כן יש שיח סביב קבלת השונה</c:v>
                </c:pt>
                <c:pt idx="15">
                  <c:v>עיריית רמלה וספריית בלפר ברמלה</c:v>
                </c:pt>
                <c:pt idx="16">
                  <c:v>על ידי הרשות המקומית</c:v>
                </c:pt>
              </c:strCache>
            </c:strRef>
          </c:cat>
          <c:val>
            <c:numRef>
              <c:f>pivots!$B$38:$B$55</c:f>
              <c:numCache>
                <c:formatCode>General</c:formatCode>
                <c:ptCount val="17"/>
                <c:pt idx="0">
                  <c:v>91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F54-4549-84A8-2F4ADBB093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916480"/>
        <c:axId val="62918016"/>
      </c:barChart>
      <c:catAx>
        <c:axId val="62916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e-IL"/>
          </a:p>
        </c:txPr>
        <c:crossAx val="62918016"/>
        <c:crosses val="autoZero"/>
        <c:auto val="1"/>
        <c:lblAlgn val="ctr"/>
        <c:lblOffset val="100"/>
        <c:noMultiLvlLbl val="0"/>
      </c:catAx>
      <c:valAx>
        <c:axId val="629180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2916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he-IL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e-I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[נתוני סקר חיים בשותפות - מנהלי מוסדות.xlsm]pivots!PivotTable8</c:name>
    <c:fmtId val="5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he-IL" sz="1600" b="1" dirty="0"/>
              <a:t>פילוח תכניות לפי  עמותה מלווה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he-IL"/>
        </a:p>
      </c:tx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2"/>
        <c:spPr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c:spPr>
        <c:marker>
          <c:symbol val="none"/>
        </c:marker>
      </c:pivotFmt>
      <c:pivotFmt>
        <c:idx val="3"/>
        <c:spPr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c:spPr>
        <c:marker>
          <c:symbol val="none"/>
        </c:marker>
      </c:pivotFmt>
      <c:pivotFmt>
        <c:idx val="4"/>
        <c:spPr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c:spPr>
        <c:marker>
          <c:symbol val="none"/>
        </c:marker>
      </c:pivotFmt>
    </c:pivotFmts>
    <c:plotArea>
      <c:layout>
        <c:manualLayout>
          <c:layoutTarget val="inner"/>
          <c:xMode val="edge"/>
          <c:yMode val="edge"/>
          <c:x val="3.9713124798641513E-3"/>
          <c:y val="0.23945090809265421"/>
          <c:w val="0.9658126476807356"/>
          <c:h val="0.43187656680082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pivots!$B$86</c:f>
              <c:strCache>
                <c:ptCount val="1"/>
                <c:pt idx="0">
                  <c:v>סה"כ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he-I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pivots!$A$87:$A$101</c:f>
              <c:strCache>
                <c:ptCount val="14"/>
                <c:pt idx="0">
                  <c:v>אין עמותה מלווה</c:v>
                </c:pt>
                <c:pt idx="1">
                  <c:v>מט״ח</c:v>
                </c:pt>
                <c:pt idx="2">
                  <c:v>אפשר אחרת</c:v>
                </c:pt>
                <c:pt idx="3">
                  <c:v>עמותה/ מטח</c:v>
                </c:pt>
                <c:pt idx="4">
                  <c:v>עמותת יוקלילי למען שלום</c:v>
                </c:pt>
                <c:pt idx="5">
                  <c:v>כן</c:v>
                </c:pt>
                <c:pt idx="6">
                  <c:v>לא - שיתוף פעולה של הגן שלי עם מועדון קשישים</c:v>
                </c:pt>
                <c:pt idx="7">
                  <c:v>מעשים טובים</c:v>
                </c:pt>
                <c:pt idx="8">
                  <c:v>קרן רמון</c:v>
                </c:pt>
                <c:pt idx="9">
                  <c:v>הסוכנות היהודית</c:v>
                </c:pt>
                <c:pt idx="10">
                  <c:v>התנדבות - ליאת לוי</c:v>
                </c:pt>
                <c:pt idx="11">
                  <c:v>מחוברים לחיים</c:v>
                </c:pt>
                <c:pt idx="12">
                  <c:v>ספריית אלפאנוס</c:v>
                </c:pt>
                <c:pt idx="13">
                  <c:v>עמותת עדי</c:v>
                </c:pt>
              </c:strCache>
            </c:strRef>
          </c:cat>
          <c:val>
            <c:numRef>
              <c:f>pivots!$B$87:$B$101</c:f>
              <c:numCache>
                <c:formatCode>General</c:formatCode>
                <c:ptCount val="14"/>
                <c:pt idx="0">
                  <c:v>18</c:v>
                </c:pt>
                <c:pt idx="1">
                  <c:v>11</c:v>
                </c:pt>
                <c:pt idx="2">
                  <c:v>7</c:v>
                </c:pt>
                <c:pt idx="3">
                  <c:v>4</c:v>
                </c:pt>
                <c:pt idx="4">
                  <c:v>4</c:v>
                </c:pt>
                <c:pt idx="5">
                  <c:v>4</c:v>
                </c:pt>
                <c:pt idx="6">
                  <c:v>4</c:v>
                </c:pt>
                <c:pt idx="7">
                  <c:v>4</c:v>
                </c:pt>
                <c:pt idx="8">
                  <c:v>3</c:v>
                </c:pt>
                <c:pt idx="9">
                  <c:v>3</c:v>
                </c:pt>
                <c:pt idx="10">
                  <c:v>3</c:v>
                </c:pt>
                <c:pt idx="11">
                  <c:v>3</c:v>
                </c:pt>
                <c:pt idx="12">
                  <c:v>3</c:v>
                </c:pt>
                <c:pt idx="1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97-464F-A23B-D204CC775D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973440"/>
        <c:axId val="62974976"/>
      </c:barChart>
      <c:catAx>
        <c:axId val="62973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e-IL"/>
          </a:p>
        </c:txPr>
        <c:crossAx val="62974976"/>
        <c:crosses val="autoZero"/>
        <c:auto val="1"/>
        <c:lblAlgn val="ctr"/>
        <c:lblOffset val="100"/>
        <c:noMultiLvlLbl val="0"/>
      </c:catAx>
      <c:valAx>
        <c:axId val="629749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2973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he-IL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e-I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[נתוני סקר חיים בשותפות - מנהלי מוסדות.xlsm]pivots!PivotTable14</c:name>
    <c:fmtId val="5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he-IL" sz="1600" b="1"/>
              <a:t>מימון</a:t>
            </a:r>
            <a:r>
              <a:rPr lang="he-IL" sz="1600" b="1" baseline="0"/>
              <a:t> תכניות מדווחות</a:t>
            </a:r>
            <a:endParaRPr lang="he-IL" sz="1600" b="1"/>
          </a:p>
        </c:rich>
      </c:tx>
      <c:layout>
        <c:manualLayout>
          <c:xMode val="edge"/>
          <c:yMode val="edge"/>
          <c:x val="0.2801217794973993"/>
          <c:y val="0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he-IL"/>
        </a:p>
      </c:tx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1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1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1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1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1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1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1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1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1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1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2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2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8"/>
        <c:spPr>
          <a:solidFill>
            <a:schemeClr val="accent1"/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9"/>
        <c:spPr>
          <a:solidFill>
            <a:schemeClr val="accent2"/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0"/>
        <c:spPr>
          <a:solidFill>
            <a:schemeClr val="accent3"/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1"/>
        <c:spPr>
          <a:solidFill>
            <a:schemeClr val="accent4"/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2"/>
        <c:spPr>
          <a:solidFill>
            <a:schemeClr val="accent5"/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3"/>
        <c:spPr>
          <a:solidFill>
            <a:schemeClr val="accent6"/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4"/>
        <c:spPr>
          <a:solidFill>
            <a:schemeClr val="accent1">
              <a:lumMod val="60000"/>
            </a:schemeClr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6"/>
        <c:spPr>
          <a:solidFill>
            <a:schemeClr val="accent1"/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8"/>
        <c:spPr>
          <a:solidFill>
            <a:schemeClr val="accent2"/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0"/>
        <c:spPr>
          <a:solidFill>
            <a:schemeClr val="accent3"/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2"/>
        <c:spPr>
          <a:solidFill>
            <a:schemeClr val="accent4"/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4"/>
        <c:spPr>
          <a:solidFill>
            <a:schemeClr val="accent5"/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6"/>
        <c:spPr>
          <a:solidFill>
            <a:schemeClr val="accent6"/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8"/>
        <c:spPr>
          <a:solidFill>
            <a:schemeClr val="accent1">
              <a:lumMod val="60000"/>
            </a:schemeClr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0"/>
        <c:spPr>
          <a:solidFill>
            <a:schemeClr val="accent1"/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2"/>
        <c:spPr>
          <a:solidFill>
            <a:schemeClr val="accent2"/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4"/>
        <c:spPr>
          <a:solidFill>
            <a:schemeClr val="accent3"/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6"/>
        <c:spPr>
          <a:solidFill>
            <a:schemeClr val="accent4"/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8"/>
        <c:spPr>
          <a:solidFill>
            <a:schemeClr val="accent5"/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0"/>
        <c:spPr>
          <a:solidFill>
            <a:schemeClr val="accent6"/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2"/>
        <c:spPr>
          <a:solidFill>
            <a:schemeClr val="accent1">
              <a:lumMod val="60000"/>
            </a:schemeClr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e-IL"/>
            </a:p>
          </c:txPr>
          <c:showLegendKey val="0"/>
          <c:showVal val="1"/>
          <c:showCatName val="0"/>
          <c:showSerName val="1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3.0250531581455654E-3"/>
          <c:y val="2.4935658148226982E-2"/>
          <c:w val="0.96487025948103822"/>
          <c:h val="0.931517509727625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pivots!$A$278</c:f>
              <c:strCache>
                <c:ptCount val="1"/>
                <c:pt idx="0">
                  <c:v>מתקציב המוסד החינוכי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he-IL"/>
                </a:p>
              </c:txPr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  <c:ext xmlns:c16="http://schemas.microsoft.com/office/drawing/2014/chart" uri="{C3380CC4-5D6E-409C-BE32-E72D297353CC}">
                  <c16:uniqueId val="{00000000-FD25-4F31-BC73-91719C7E8D5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he-I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pivots!$A$279</c:f>
              <c:strCache>
                <c:ptCount val="1"/>
                <c:pt idx="0">
                  <c:v>סה"כ</c:v>
                </c:pt>
              </c:strCache>
            </c:strRef>
          </c:cat>
          <c:val>
            <c:numRef>
              <c:f>pivots!$A$279</c:f>
              <c:numCache>
                <c:formatCode>General</c:formatCode>
                <c:ptCount val="1"/>
                <c:pt idx="0">
                  <c:v>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D25-4F31-BC73-91719C7E8D5D}"/>
            </c:ext>
          </c:extLst>
        </c:ser>
        <c:ser>
          <c:idx val="1"/>
          <c:order val="1"/>
          <c:tx>
            <c:strRef>
              <c:f>pivots!$B$278</c:f>
              <c:strCache>
                <c:ptCount val="1"/>
                <c:pt idx="0">
                  <c:v>לתכנית לא נדרש תקציב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7.6129671409551885E-3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he-IL"/>
                </a:p>
              </c:txPr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8733414072080215"/>
                      <c:h val="0.1621027151036104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FD25-4F31-BC73-91719C7E8D5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he-IL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pivots!$A$279</c:f>
              <c:strCache>
                <c:ptCount val="1"/>
                <c:pt idx="0">
                  <c:v>סה"כ</c:v>
                </c:pt>
              </c:strCache>
            </c:strRef>
          </c:cat>
          <c:val>
            <c:numRef>
              <c:f>pivots!$B$279</c:f>
              <c:numCache>
                <c:formatCode>General</c:formatCode>
                <c:ptCount val="1"/>
                <c:pt idx="0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D25-4F31-BC73-91719C7E8D5D}"/>
            </c:ext>
          </c:extLst>
        </c:ser>
        <c:ser>
          <c:idx val="2"/>
          <c:order val="2"/>
          <c:tx>
            <c:strRef>
              <c:f>pivots!$C$278</c:f>
              <c:strCache>
                <c:ptCount val="1"/>
                <c:pt idx="0">
                  <c:v>מימון ארגון / עמותה / גוף חיצוני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he-IL"/>
                </a:p>
              </c:txPr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0-EE22-4236-9F30-2980C1EED60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he-IL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pivots!$A$279</c:f>
              <c:strCache>
                <c:ptCount val="1"/>
                <c:pt idx="0">
                  <c:v>סה"כ</c:v>
                </c:pt>
              </c:strCache>
            </c:strRef>
          </c:cat>
          <c:val>
            <c:numRef>
              <c:f>pivots!$C$279</c:f>
              <c:numCache>
                <c:formatCode>General</c:formatCode>
                <c:ptCount val="1"/>
                <c:pt idx="0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D25-4F31-BC73-91719C7E8D5D}"/>
            </c:ext>
          </c:extLst>
        </c:ser>
        <c:ser>
          <c:idx val="3"/>
          <c:order val="3"/>
          <c:tx>
            <c:strRef>
              <c:f>pivots!$D$278</c:f>
              <c:strCache>
                <c:ptCount val="1"/>
                <c:pt idx="0">
                  <c:v>תקציב רשות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he-IL"/>
                </a:p>
              </c:txPr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1-EE22-4236-9F30-2980C1EED60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he-IL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pivots!$A$279</c:f>
              <c:strCache>
                <c:ptCount val="1"/>
                <c:pt idx="0">
                  <c:v>סה"כ</c:v>
                </c:pt>
              </c:strCache>
            </c:strRef>
          </c:cat>
          <c:val>
            <c:numRef>
              <c:f>pivots!$D$279</c:f>
              <c:numCache>
                <c:formatCode>General</c:formatCode>
                <c:ptCount val="1"/>
                <c:pt idx="0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FD25-4F31-BC73-91719C7E8D5D}"/>
            </c:ext>
          </c:extLst>
        </c:ser>
        <c:ser>
          <c:idx val="4"/>
          <c:order val="4"/>
          <c:tx>
            <c:strRef>
              <c:f>pivots!$E$278</c:f>
              <c:strCache>
                <c:ptCount val="1"/>
                <c:pt idx="0">
                  <c:v>תקציב משרד החינוך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he-IL"/>
                </a:p>
              </c:txPr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2-EE22-4236-9F30-2980C1EED60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he-IL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pivots!$A$279</c:f>
              <c:strCache>
                <c:ptCount val="1"/>
                <c:pt idx="0">
                  <c:v>סה"כ</c:v>
                </c:pt>
              </c:strCache>
            </c:strRef>
          </c:cat>
          <c:val>
            <c:numRef>
              <c:f>pivots!$E$279</c:f>
              <c:numCache>
                <c:formatCode>General</c:formatCode>
                <c:ptCount val="1"/>
                <c:pt idx="0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FD25-4F31-BC73-91719C7E8D5D}"/>
            </c:ext>
          </c:extLst>
        </c:ser>
        <c:ser>
          <c:idx val="5"/>
          <c:order val="5"/>
          <c:tx>
            <c:strRef>
              <c:f>pivots!$F$278</c:f>
              <c:strCache>
                <c:ptCount val="1"/>
                <c:pt idx="0">
                  <c:v>תקציב מחוז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he-IL"/>
                </a:p>
              </c:txPr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3-EE22-4236-9F30-2980C1EED60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he-IL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pivots!$A$279</c:f>
              <c:strCache>
                <c:ptCount val="1"/>
                <c:pt idx="0">
                  <c:v>סה"כ</c:v>
                </c:pt>
              </c:strCache>
            </c:strRef>
          </c:cat>
          <c:val>
            <c:numRef>
              <c:f>pivots!$F$279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FD25-4F31-BC73-91719C7E8D5D}"/>
            </c:ext>
          </c:extLst>
        </c:ser>
        <c:ser>
          <c:idx val="6"/>
          <c:order val="6"/>
          <c:tx>
            <c:strRef>
              <c:f>pivots!$G$278</c:f>
              <c:strCache>
                <c:ptCount val="1"/>
                <c:pt idx="0">
                  <c:v>תקציב בעלות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he-IL"/>
                </a:p>
              </c:txPr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4-EE22-4236-9F30-2980C1EED60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he-IL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pivots!$A$279</c:f>
              <c:strCache>
                <c:ptCount val="1"/>
                <c:pt idx="0">
                  <c:v>סה"כ</c:v>
                </c:pt>
              </c:strCache>
            </c:strRef>
          </c:cat>
          <c:val>
            <c:numRef>
              <c:f>pivots!$G$279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FD25-4F31-BC73-91719C7E8D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1796992"/>
        <c:axId val="111798528"/>
      </c:barChart>
      <c:catAx>
        <c:axId val="1117969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1798528"/>
        <c:crosses val="autoZero"/>
        <c:auto val="1"/>
        <c:lblAlgn val="ctr"/>
        <c:lblOffset val="100"/>
        <c:noMultiLvlLbl val="0"/>
      </c:catAx>
      <c:valAx>
        <c:axId val="1117985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1796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he-IL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e-I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[נתוני סקר חיים בשותפות - מנהלי מוסדות.xlsm]pivots!PivotTable7</c:name>
    <c:fmtId val="5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he-IL" sz="1600" b="1"/>
              <a:t>דירוג מידת אפקטיביות התכנית לפי מנהל המוסד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1"/>
        <c:spPr>
          <a:solidFill>
            <a:srgbClr val="002060"/>
          </a:solidFill>
          <a:ln>
            <a:noFill/>
          </a:ln>
          <a:effectLst/>
        </c:spPr>
        <c:marker>
          <c:symbol val="none"/>
        </c:marker>
      </c:pivotFmt>
      <c:pivotFmt>
        <c:idx val="2"/>
        <c:spPr>
          <a:solidFill>
            <a:srgbClr val="002060"/>
          </a:solidFill>
          <a:ln>
            <a:noFill/>
          </a:ln>
          <a:effectLst/>
        </c:spPr>
        <c:marker>
          <c:symbol val="none"/>
        </c:marker>
      </c:pivotFmt>
      <c:pivotFmt>
        <c:idx val="3"/>
        <c:spPr>
          <a:solidFill>
            <a:srgbClr val="002060"/>
          </a:solidFill>
          <a:ln>
            <a:noFill/>
          </a:ln>
          <a:effectLst/>
        </c:spPr>
        <c:marker>
          <c:symbol val="none"/>
        </c:marker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pivots!$B$75</c:f>
              <c:strCache>
                <c:ptCount val="1"/>
                <c:pt idx="0">
                  <c:v>סה"כ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pivots!$A$76:$A$79</c:f>
              <c:strCache>
                <c:ptCount val="3"/>
                <c:pt idx="0">
                  <c:v>במידה רבה</c:v>
                </c:pt>
                <c:pt idx="1">
                  <c:v>במידה מעטה</c:v>
                </c:pt>
                <c:pt idx="2">
                  <c:v>לא אפקטיבית</c:v>
                </c:pt>
              </c:strCache>
            </c:strRef>
          </c:cat>
          <c:val>
            <c:numRef>
              <c:f>pivots!$B$76:$B$79</c:f>
              <c:numCache>
                <c:formatCode>General</c:formatCode>
                <c:ptCount val="3"/>
                <c:pt idx="0">
                  <c:v>184</c:v>
                </c:pt>
                <c:pt idx="1">
                  <c:v>13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9A9-4420-851B-4A8A10B642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1833856"/>
        <c:axId val="111835392"/>
      </c:barChart>
      <c:catAx>
        <c:axId val="111833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e-IL"/>
          </a:p>
        </c:txPr>
        <c:crossAx val="111835392"/>
        <c:crosses val="autoZero"/>
        <c:auto val="1"/>
        <c:lblAlgn val="ctr"/>
        <c:lblOffset val="100"/>
        <c:noMultiLvlLbl val="0"/>
      </c:catAx>
      <c:valAx>
        <c:axId val="1118353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1833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he-IL"/>
    </a:p>
  </c:tx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e-I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גיליון1!$B$1</c:f>
              <c:strCache>
                <c:ptCount val="1"/>
                <c:pt idx="0">
                  <c:v>ביצוע מפגשים לשנת 2021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accent5">
                        <a:lumMod val="50000"/>
                      </a:schemeClr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he-I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גיליון1!$A$2:$A$14</c:f>
              <c:strCache>
                <c:ptCount val="13"/>
                <c:pt idx="0">
                  <c:v>נוער עובד ולומד</c:v>
                </c:pt>
                <c:pt idx="1">
                  <c:v>בני עקיבא</c:v>
                </c:pt>
                <c:pt idx="2">
                  <c:v>תנועת הצופים העבריים </c:v>
                </c:pt>
                <c:pt idx="3">
                  <c:v>השומר הצעיר </c:v>
                </c:pt>
                <c:pt idx="4">
                  <c:v>עזרא</c:v>
                </c:pt>
                <c:pt idx="5">
                  <c:v>מכבי צעיר</c:v>
                </c:pt>
                <c:pt idx="6">
                  <c:v>אחוד חקלאי</c:v>
                </c:pt>
                <c:pt idx="7">
                  <c:v>מחנות עולים</c:v>
                </c:pt>
                <c:pt idx="8">
                  <c:v>אריאל</c:v>
                </c:pt>
                <c:pt idx="9">
                  <c:v>צופים ערבים</c:v>
                </c:pt>
                <c:pt idx="10">
                  <c:v>ענג</c:v>
                </c:pt>
                <c:pt idx="11">
                  <c:v>נוער דרוזי</c:v>
                </c:pt>
                <c:pt idx="12">
                  <c:v>נוער לאומי ביתר</c:v>
                </c:pt>
              </c:strCache>
            </c:strRef>
          </c:cat>
          <c:val>
            <c:numRef>
              <c:f>גיליון1!$B$2:$B$14</c:f>
              <c:numCache>
                <c:formatCode>#,##0</c:formatCode>
                <c:ptCount val="13"/>
                <c:pt idx="0">
                  <c:v>23960</c:v>
                </c:pt>
                <c:pt idx="1">
                  <c:v>36080</c:v>
                </c:pt>
                <c:pt idx="2">
                  <c:v>17058</c:v>
                </c:pt>
                <c:pt idx="3">
                  <c:v>3448</c:v>
                </c:pt>
                <c:pt idx="4">
                  <c:v>10434</c:v>
                </c:pt>
                <c:pt idx="5">
                  <c:v>7231</c:v>
                </c:pt>
                <c:pt idx="6">
                  <c:v>1185</c:v>
                </c:pt>
                <c:pt idx="7">
                  <c:v>700</c:v>
                </c:pt>
                <c:pt idx="8">
                  <c:v>8376</c:v>
                </c:pt>
                <c:pt idx="9">
                  <c:v>1792</c:v>
                </c:pt>
                <c:pt idx="10">
                  <c:v>1409</c:v>
                </c:pt>
                <c:pt idx="11">
                  <c:v>1520</c:v>
                </c:pt>
                <c:pt idx="12">
                  <c:v>4425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E3B-4C70-9063-D6237110495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11886720"/>
        <c:axId val="111888256"/>
      </c:barChart>
      <c:catAx>
        <c:axId val="111886720"/>
        <c:scaling>
          <c:orientation val="maxMin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e-IL"/>
          </a:p>
        </c:txPr>
        <c:crossAx val="111888256"/>
        <c:crosses val="autoZero"/>
        <c:auto val="1"/>
        <c:lblAlgn val="ctr"/>
        <c:lblOffset val="100"/>
        <c:noMultiLvlLbl val="0"/>
      </c:catAx>
      <c:valAx>
        <c:axId val="111888256"/>
        <c:scaling>
          <c:orientation val="minMax"/>
        </c:scaling>
        <c:delete val="1"/>
        <c:axPos val="r"/>
        <c:numFmt formatCode="#,##0" sourceLinked="1"/>
        <c:majorTickMark val="none"/>
        <c:minorTickMark val="none"/>
        <c:tickLblPos val="nextTo"/>
        <c:crossAx val="111886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he-I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638A22-FC5D-724D-A1E2-004052DBB889}" type="doc">
      <dgm:prSet loTypeId="urn:microsoft.com/office/officeart/2005/8/layout/hChevron3" loCatId="" qsTypeId="urn:microsoft.com/office/officeart/2005/8/quickstyle/simple1" qsCatId="simple" csTypeId="urn:microsoft.com/office/officeart/2005/8/colors/colorful1#1" csCatId="colorful" phldr="1"/>
      <dgm:spPr/>
    </dgm:pt>
    <dgm:pt modelId="{BA8F0D99-A391-214D-8D27-6394BD15D9B8}">
      <dgm:prSet phldrT="[טקסט]" custT="1"/>
      <dgm:spPr/>
      <dgm:t>
        <a:bodyPr/>
        <a:lstStyle/>
        <a:p>
          <a:pPr rtl="1"/>
          <a:r>
            <a:rPr lang="he-IL" sz="2000" dirty="0"/>
            <a:t>אפיון מוקדי המיפוי</a:t>
          </a:r>
        </a:p>
      </dgm:t>
      <dgm:extLst>
        <a:ext uri="{E40237B7-FDA0-4F09-8148-C483321AD2D9}">
          <dgm14:cNvPr xmlns:dgm14="http://schemas.microsoft.com/office/drawing/2010/diagram" id="0" name="" descr="רקע תכלת"/>
        </a:ext>
      </dgm:extLst>
    </dgm:pt>
    <dgm:pt modelId="{A3E103D2-29AE-F04E-813D-E01518CF5D0E}" type="parTrans" cxnId="{61C3079D-35A6-C944-9498-1FD46D0309DB}">
      <dgm:prSet/>
      <dgm:spPr/>
      <dgm:t>
        <a:bodyPr/>
        <a:lstStyle/>
        <a:p>
          <a:pPr rtl="1"/>
          <a:endParaRPr lang="he-IL" sz="1600"/>
        </a:p>
      </dgm:t>
    </dgm:pt>
    <dgm:pt modelId="{011B0E80-CBE6-CB40-A620-1A8679707357}" type="sibTrans" cxnId="{61C3079D-35A6-C944-9498-1FD46D0309DB}">
      <dgm:prSet/>
      <dgm:spPr/>
      <dgm:t>
        <a:bodyPr/>
        <a:lstStyle/>
        <a:p>
          <a:pPr rtl="1"/>
          <a:endParaRPr lang="he-IL" sz="1600"/>
        </a:p>
      </dgm:t>
    </dgm:pt>
    <dgm:pt modelId="{24683D36-5089-E941-985F-646EEDEE6ABC}">
      <dgm:prSet phldrT="[טקסט]" custT="1"/>
      <dgm:spPr/>
      <dgm:t>
        <a:bodyPr/>
        <a:lstStyle/>
        <a:p>
          <a:pPr rtl="1"/>
          <a:r>
            <a:rPr lang="he-IL" sz="2000" dirty="0"/>
            <a:t>מיפוי</a:t>
          </a:r>
        </a:p>
      </dgm:t>
      <dgm:extLst>
        <a:ext uri="{E40237B7-FDA0-4F09-8148-C483321AD2D9}">
          <dgm14:cNvPr xmlns:dgm14="http://schemas.microsoft.com/office/drawing/2010/diagram" id="0" name="" descr="רקע כחול"/>
        </a:ext>
      </dgm:extLst>
    </dgm:pt>
    <dgm:pt modelId="{6E768F3E-CCFA-5D46-B6CD-4FBA6E970A33}" type="parTrans" cxnId="{387BC6C4-6365-D641-A8C6-ED6D3977DCDB}">
      <dgm:prSet/>
      <dgm:spPr/>
      <dgm:t>
        <a:bodyPr/>
        <a:lstStyle/>
        <a:p>
          <a:pPr rtl="1"/>
          <a:endParaRPr lang="he-IL" sz="1600"/>
        </a:p>
      </dgm:t>
    </dgm:pt>
    <dgm:pt modelId="{8F911BA3-A5FD-CD4F-A7CA-EDB4B7C2DD34}" type="sibTrans" cxnId="{387BC6C4-6365-D641-A8C6-ED6D3977DCDB}">
      <dgm:prSet/>
      <dgm:spPr/>
      <dgm:t>
        <a:bodyPr/>
        <a:lstStyle/>
        <a:p>
          <a:pPr rtl="1"/>
          <a:endParaRPr lang="he-IL" sz="1600"/>
        </a:p>
      </dgm:t>
    </dgm:pt>
    <dgm:pt modelId="{739285B5-AB55-7040-A88D-DE6B7C96DD49}">
      <dgm:prSet phldrT="[טקסט]" custT="1"/>
      <dgm:spPr/>
      <dgm:t>
        <a:bodyPr/>
        <a:lstStyle/>
        <a:p>
          <a:pPr rtl="1"/>
          <a:r>
            <a:rPr lang="he-IL" sz="2000" dirty="0"/>
            <a:t>ניתוח ומסקנות</a:t>
          </a:r>
        </a:p>
      </dgm:t>
      <dgm:extLst>
        <a:ext uri="{E40237B7-FDA0-4F09-8148-C483321AD2D9}">
          <dgm14:cNvPr xmlns:dgm14="http://schemas.microsoft.com/office/drawing/2010/diagram" id="0" name="" descr="רקע סגול"/>
        </a:ext>
      </dgm:extLst>
    </dgm:pt>
    <dgm:pt modelId="{A5EC8D41-ACB6-2D42-B70B-5F8414320B1B}" type="parTrans" cxnId="{F0A8B179-F1BC-9848-925F-F18962818E60}">
      <dgm:prSet/>
      <dgm:spPr/>
      <dgm:t>
        <a:bodyPr/>
        <a:lstStyle/>
        <a:p>
          <a:pPr rtl="1"/>
          <a:endParaRPr lang="he-IL" sz="1600"/>
        </a:p>
      </dgm:t>
    </dgm:pt>
    <dgm:pt modelId="{8027215B-1EB0-8F44-B3E7-BAC5943E20E5}" type="sibTrans" cxnId="{F0A8B179-F1BC-9848-925F-F18962818E60}">
      <dgm:prSet/>
      <dgm:spPr/>
      <dgm:t>
        <a:bodyPr/>
        <a:lstStyle/>
        <a:p>
          <a:pPr rtl="1"/>
          <a:endParaRPr lang="he-IL" sz="1600"/>
        </a:p>
      </dgm:t>
    </dgm:pt>
    <dgm:pt modelId="{7292C11C-0D5F-AD48-BF52-1CB128AF7E94}" type="pres">
      <dgm:prSet presAssocID="{A4638A22-FC5D-724D-A1E2-004052DBB889}" presName="Name0" presStyleCnt="0">
        <dgm:presLayoutVars>
          <dgm:dir val="rev"/>
          <dgm:resizeHandles val="exact"/>
        </dgm:presLayoutVars>
      </dgm:prSet>
      <dgm:spPr/>
    </dgm:pt>
    <dgm:pt modelId="{14C7E965-8AD5-F646-9BE3-C9ED58B5028E}" type="pres">
      <dgm:prSet presAssocID="{BA8F0D99-A391-214D-8D27-6394BD15D9B8}" presName="parTxOnly" presStyleLbl="node1" presStyleIdx="0" presStyleCnt="3" custLinFactY="100000" custLinFactNeighborX="24499" custLinFactNeighborY="141149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66B1AB1C-9D3A-BD43-99B9-C210A7641915}" type="pres">
      <dgm:prSet presAssocID="{011B0E80-CBE6-CB40-A620-1A8679707357}" presName="parSpace" presStyleCnt="0"/>
      <dgm:spPr/>
    </dgm:pt>
    <dgm:pt modelId="{14325CA1-A8A7-5A4F-B9CF-C00BE28BF233}" type="pres">
      <dgm:prSet presAssocID="{24683D36-5089-E941-985F-646EEDEE6ABC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F3377D47-A8C4-F648-B0D9-5E9CC4B79EF9}" type="pres">
      <dgm:prSet presAssocID="{8F911BA3-A5FD-CD4F-A7CA-EDB4B7C2DD34}" presName="parSpace" presStyleCnt="0"/>
      <dgm:spPr/>
    </dgm:pt>
    <dgm:pt modelId="{D30F2E7C-3DF4-674C-A42B-12A2DEB4F0C0}" type="pres">
      <dgm:prSet presAssocID="{739285B5-AB55-7040-A88D-DE6B7C96DD49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61C3079D-35A6-C944-9498-1FD46D0309DB}" srcId="{A4638A22-FC5D-724D-A1E2-004052DBB889}" destId="{BA8F0D99-A391-214D-8D27-6394BD15D9B8}" srcOrd="0" destOrd="0" parTransId="{A3E103D2-29AE-F04E-813D-E01518CF5D0E}" sibTransId="{011B0E80-CBE6-CB40-A620-1A8679707357}"/>
    <dgm:cxn modelId="{22FCE8D0-D033-9F45-8B4B-864CF59047F4}" type="presOf" srcId="{A4638A22-FC5D-724D-A1E2-004052DBB889}" destId="{7292C11C-0D5F-AD48-BF52-1CB128AF7E94}" srcOrd="0" destOrd="0" presId="urn:microsoft.com/office/officeart/2005/8/layout/hChevron3"/>
    <dgm:cxn modelId="{387BC6C4-6365-D641-A8C6-ED6D3977DCDB}" srcId="{A4638A22-FC5D-724D-A1E2-004052DBB889}" destId="{24683D36-5089-E941-985F-646EEDEE6ABC}" srcOrd="1" destOrd="0" parTransId="{6E768F3E-CCFA-5D46-B6CD-4FBA6E970A33}" sibTransId="{8F911BA3-A5FD-CD4F-A7CA-EDB4B7C2DD34}"/>
    <dgm:cxn modelId="{80DA0D11-2E79-B448-A216-D824342C56EA}" type="presOf" srcId="{739285B5-AB55-7040-A88D-DE6B7C96DD49}" destId="{D30F2E7C-3DF4-674C-A42B-12A2DEB4F0C0}" srcOrd="0" destOrd="0" presId="urn:microsoft.com/office/officeart/2005/8/layout/hChevron3"/>
    <dgm:cxn modelId="{C377909E-0A96-7148-A897-65ED981D506B}" type="presOf" srcId="{24683D36-5089-E941-985F-646EEDEE6ABC}" destId="{14325CA1-A8A7-5A4F-B9CF-C00BE28BF233}" srcOrd="0" destOrd="0" presId="urn:microsoft.com/office/officeart/2005/8/layout/hChevron3"/>
    <dgm:cxn modelId="{F0A8B179-F1BC-9848-925F-F18962818E60}" srcId="{A4638A22-FC5D-724D-A1E2-004052DBB889}" destId="{739285B5-AB55-7040-A88D-DE6B7C96DD49}" srcOrd="2" destOrd="0" parTransId="{A5EC8D41-ACB6-2D42-B70B-5F8414320B1B}" sibTransId="{8027215B-1EB0-8F44-B3E7-BAC5943E20E5}"/>
    <dgm:cxn modelId="{C290D071-1EC8-574F-BD06-37E57E044120}" type="presOf" srcId="{BA8F0D99-A391-214D-8D27-6394BD15D9B8}" destId="{14C7E965-8AD5-F646-9BE3-C9ED58B5028E}" srcOrd="0" destOrd="0" presId="urn:microsoft.com/office/officeart/2005/8/layout/hChevron3"/>
    <dgm:cxn modelId="{5254140F-A2AC-B64C-9A63-434F4ADC3D33}" type="presParOf" srcId="{7292C11C-0D5F-AD48-BF52-1CB128AF7E94}" destId="{14C7E965-8AD5-F646-9BE3-C9ED58B5028E}" srcOrd="0" destOrd="0" presId="urn:microsoft.com/office/officeart/2005/8/layout/hChevron3"/>
    <dgm:cxn modelId="{2AF50E55-1ADC-2647-952F-D79ABFA36A0A}" type="presParOf" srcId="{7292C11C-0D5F-AD48-BF52-1CB128AF7E94}" destId="{66B1AB1C-9D3A-BD43-99B9-C210A7641915}" srcOrd="1" destOrd="0" presId="urn:microsoft.com/office/officeart/2005/8/layout/hChevron3"/>
    <dgm:cxn modelId="{F5948B35-7ECC-9748-819F-517E30865864}" type="presParOf" srcId="{7292C11C-0D5F-AD48-BF52-1CB128AF7E94}" destId="{14325CA1-A8A7-5A4F-B9CF-C00BE28BF233}" srcOrd="2" destOrd="0" presId="urn:microsoft.com/office/officeart/2005/8/layout/hChevron3"/>
    <dgm:cxn modelId="{7582BB30-68C2-B74E-9DF9-F3A54FE6FD8F}" type="presParOf" srcId="{7292C11C-0D5F-AD48-BF52-1CB128AF7E94}" destId="{F3377D47-A8C4-F648-B0D9-5E9CC4B79EF9}" srcOrd="3" destOrd="0" presId="urn:microsoft.com/office/officeart/2005/8/layout/hChevron3"/>
    <dgm:cxn modelId="{AF743FA0-5FC9-5B45-839E-7D8F6FF1580A}" type="presParOf" srcId="{7292C11C-0D5F-AD48-BF52-1CB128AF7E94}" destId="{D30F2E7C-3DF4-674C-A42B-12A2DEB4F0C0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4638A22-FC5D-724D-A1E2-004052DBB889}" type="doc">
      <dgm:prSet loTypeId="urn:microsoft.com/office/officeart/2005/8/layout/hChevron3" loCatId="" qsTypeId="urn:microsoft.com/office/officeart/2005/8/quickstyle/simple1" qsCatId="simple" csTypeId="urn:microsoft.com/office/officeart/2005/8/colors/colorful1#2" csCatId="colorful" phldr="1"/>
      <dgm:spPr/>
    </dgm:pt>
    <dgm:pt modelId="{BA8F0D99-A391-214D-8D27-6394BD15D9B8}">
      <dgm:prSet phldrT="[טקסט]" custT="1"/>
      <dgm:spPr/>
      <dgm:t>
        <a:bodyPr/>
        <a:lstStyle/>
        <a:p>
          <a:pPr rtl="1"/>
          <a:r>
            <a:rPr lang="he-IL" sz="2000" dirty="0"/>
            <a:t>הגדרת מטרות ויעדים </a:t>
          </a:r>
        </a:p>
      </dgm:t>
      <dgm:extLst>
        <a:ext uri="{E40237B7-FDA0-4F09-8148-C483321AD2D9}">
          <dgm14:cNvPr xmlns:dgm14="http://schemas.microsoft.com/office/drawing/2010/diagram" id="0" name="" descr="רקע כחול"/>
        </a:ext>
      </dgm:extLst>
    </dgm:pt>
    <dgm:pt modelId="{A3E103D2-29AE-F04E-813D-E01518CF5D0E}" type="parTrans" cxnId="{61C3079D-35A6-C944-9498-1FD46D0309DB}">
      <dgm:prSet/>
      <dgm:spPr/>
      <dgm:t>
        <a:bodyPr/>
        <a:lstStyle/>
        <a:p>
          <a:pPr rtl="1"/>
          <a:endParaRPr lang="he-IL" sz="1600"/>
        </a:p>
      </dgm:t>
    </dgm:pt>
    <dgm:pt modelId="{011B0E80-CBE6-CB40-A620-1A8679707357}" type="sibTrans" cxnId="{61C3079D-35A6-C944-9498-1FD46D0309DB}">
      <dgm:prSet/>
      <dgm:spPr/>
      <dgm:t>
        <a:bodyPr/>
        <a:lstStyle/>
        <a:p>
          <a:pPr rtl="1"/>
          <a:endParaRPr lang="he-IL" sz="1600"/>
        </a:p>
      </dgm:t>
    </dgm:pt>
    <dgm:pt modelId="{24683D36-5089-E941-985F-646EEDEE6ABC}">
      <dgm:prSet phldrT="[טקסט]" custT="1"/>
      <dgm:spPr/>
      <dgm:t>
        <a:bodyPr/>
        <a:lstStyle/>
        <a:p>
          <a:pPr rtl="1"/>
          <a:r>
            <a:rPr lang="he-IL" sz="2000" dirty="0"/>
            <a:t>חסמים ומדדים</a:t>
          </a:r>
        </a:p>
      </dgm:t>
      <dgm:extLst>
        <a:ext uri="{E40237B7-FDA0-4F09-8148-C483321AD2D9}">
          <dgm14:cNvPr xmlns:dgm14="http://schemas.microsoft.com/office/drawing/2010/diagram" id="0" name="" descr="רקע כחול"/>
        </a:ext>
      </dgm:extLst>
    </dgm:pt>
    <dgm:pt modelId="{6E768F3E-CCFA-5D46-B6CD-4FBA6E970A33}" type="parTrans" cxnId="{387BC6C4-6365-D641-A8C6-ED6D3977DCDB}">
      <dgm:prSet/>
      <dgm:spPr/>
      <dgm:t>
        <a:bodyPr/>
        <a:lstStyle/>
        <a:p>
          <a:pPr rtl="1"/>
          <a:endParaRPr lang="he-IL" sz="1600"/>
        </a:p>
      </dgm:t>
    </dgm:pt>
    <dgm:pt modelId="{8F911BA3-A5FD-CD4F-A7CA-EDB4B7C2DD34}" type="sibTrans" cxnId="{387BC6C4-6365-D641-A8C6-ED6D3977DCDB}">
      <dgm:prSet/>
      <dgm:spPr/>
      <dgm:t>
        <a:bodyPr/>
        <a:lstStyle/>
        <a:p>
          <a:pPr rtl="1"/>
          <a:endParaRPr lang="he-IL" sz="1600"/>
        </a:p>
      </dgm:t>
    </dgm:pt>
    <dgm:pt modelId="{739285B5-AB55-7040-A88D-DE6B7C96DD49}">
      <dgm:prSet phldrT="[טקסט]" custT="1"/>
      <dgm:spPr/>
      <dgm:t>
        <a:bodyPr/>
        <a:lstStyle/>
        <a:p>
          <a:pPr rtl="1"/>
          <a:r>
            <a:rPr lang="he-IL" sz="2000" dirty="0"/>
            <a:t>שיטות מימוש וכלים</a:t>
          </a:r>
        </a:p>
      </dgm:t>
      <dgm:extLst>
        <a:ext uri="{E40237B7-FDA0-4F09-8148-C483321AD2D9}">
          <dgm14:cNvPr xmlns:dgm14="http://schemas.microsoft.com/office/drawing/2010/diagram" id="0" name="" descr="רקע סגול"/>
        </a:ext>
      </dgm:extLst>
    </dgm:pt>
    <dgm:pt modelId="{A5EC8D41-ACB6-2D42-B70B-5F8414320B1B}" type="parTrans" cxnId="{F0A8B179-F1BC-9848-925F-F18962818E60}">
      <dgm:prSet/>
      <dgm:spPr/>
      <dgm:t>
        <a:bodyPr/>
        <a:lstStyle/>
        <a:p>
          <a:pPr rtl="1"/>
          <a:endParaRPr lang="he-IL" sz="1600"/>
        </a:p>
      </dgm:t>
    </dgm:pt>
    <dgm:pt modelId="{8027215B-1EB0-8F44-B3E7-BAC5943E20E5}" type="sibTrans" cxnId="{F0A8B179-F1BC-9848-925F-F18962818E60}">
      <dgm:prSet/>
      <dgm:spPr/>
      <dgm:t>
        <a:bodyPr/>
        <a:lstStyle/>
        <a:p>
          <a:pPr rtl="1"/>
          <a:endParaRPr lang="he-IL" sz="1600"/>
        </a:p>
      </dgm:t>
    </dgm:pt>
    <dgm:pt modelId="{861A4866-512A-0F4A-9B9D-13A6658C7B48}">
      <dgm:prSet phldrT="[טקסט]" custT="1"/>
      <dgm:spPr/>
      <dgm:t>
        <a:bodyPr/>
        <a:lstStyle/>
        <a:p>
          <a:pPr rtl="1"/>
          <a:r>
            <a:rPr lang="he-IL" sz="2000" dirty="0"/>
            <a:t>סיכום והמלצות </a:t>
          </a:r>
        </a:p>
      </dgm:t>
      <dgm:extLst>
        <a:ext uri="{E40237B7-FDA0-4F09-8148-C483321AD2D9}">
          <dgm14:cNvPr xmlns:dgm14="http://schemas.microsoft.com/office/drawing/2010/diagram" id="0" name="" descr="רקע ורוד"/>
        </a:ext>
      </dgm:extLst>
    </dgm:pt>
    <dgm:pt modelId="{A87F4E50-5C22-3042-B85E-CD72FB003511}" type="parTrans" cxnId="{C0717CCB-CC53-3E45-ACC5-C41BE570E13F}">
      <dgm:prSet/>
      <dgm:spPr/>
      <dgm:t>
        <a:bodyPr/>
        <a:lstStyle/>
        <a:p>
          <a:pPr rtl="1"/>
          <a:endParaRPr lang="he-IL"/>
        </a:p>
      </dgm:t>
    </dgm:pt>
    <dgm:pt modelId="{F0A995A1-07E1-234F-91A9-6ACD0F18CE2D}" type="sibTrans" cxnId="{C0717CCB-CC53-3E45-ACC5-C41BE570E13F}">
      <dgm:prSet/>
      <dgm:spPr/>
      <dgm:t>
        <a:bodyPr/>
        <a:lstStyle/>
        <a:p>
          <a:pPr rtl="1"/>
          <a:endParaRPr lang="he-IL"/>
        </a:p>
      </dgm:t>
    </dgm:pt>
    <dgm:pt modelId="{7292C11C-0D5F-AD48-BF52-1CB128AF7E94}" type="pres">
      <dgm:prSet presAssocID="{A4638A22-FC5D-724D-A1E2-004052DBB889}" presName="Name0" presStyleCnt="0">
        <dgm:presLayoutVars>
          <dgm:dir val="rev"/>
          <dgm:resizeHandles val="exact"/>
        </dgm:presLayoutVars>
      </dgm:prSet>
      <dgm:spPr/>
    </dgm:pt>
    <dgm:pt modelId="{14C7E965-8AD5-F646-9BE3-C9ED58B5028E}" type="pres">
      <dgm:prSet presAssocID="{BA8F0D99-A391-214D-8D27-6394BD15D9B8}" presName="parTxOnly" presStyleLbl="node1" presStyleIdx="0" presStyleCnt="4" custLinFactNeighborX="498" custLinFactNeighborY="1237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66B1AB1C-9D3A-BD43-99B9-C210A7641915}" type="pres">
      <dgm:prSet presAssocID="{011B0E80-CBE6-CB40-A620-1A8679707357}" presName="parSpace" presStyleCnt="0"/>
      <dgm:spPr/>
    </dgm:pt>
    <dgm:pt modelId="{14325CA1-A8A7-5A4F-B9CF-C00BE28BF233}" type="pres">
      <dgm:prSet presAssocID="{24683D36-5089-E941-985F-646EEDEE6ABC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F3377D47-A8C4-F648-B0D9-5E9CC4B79EF9}" type="pres">
      <dgm:prSet presAssocID="{8F911BA3-A5FD-CD4F-A7CA-EDB4B7C2DD34}" presName="parSpace" presStyleCnt="0"/>
      <dgm:spPr/>
    </dgm:pt>
    <dgm:pt modelId="{D30F2E7C-3DF4-674C-A42B-12A2DEB4F0C0}" type="pres">
      <dgm:prSet presAssocID="{739285B5-AB55-7040-A88D-DE6B7C96DD4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8A48BF78-B03C-CA44-A42A-3DF005D94E78}" type="pres">
      <dgm:prSet presAssocID="{8027215B-1EB0-8F44-B3E7-BAC5943E20E5}" presName="parSpace" presStyleCnt="0"/>
      <dgm:spPr/>
    </dgm:pt>
    <dgm:pt modelId="{BD8F597C-BA71-4749-B9DF-EFAAB9E1AD4E}" type="pres">
      <dgm:prSet presAssocID="{861A4866-512A-0F4A-9B9D-13A6658C7B4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F0A8B179-F1BC-9848-925F-F18962818E60}" srcId="{A4638A22-FC5D-724D-A1E2-004052DBB889}" destId="{739285B5-AB55-7040-A88D-DE6B7C96DD49}" srcOrd="2" destOrd="0" parTransId="{A5EC8D41-ACB6-2D42-B70B-5F8414320B1B}" sibTransId="{8027215B-1EB0-8F44-B3E7-BAC5943E20E5}"/>
    <dgm:cxn modelId="{61C3079D-35A6-C944-9498-1FD46D0309DB}" srcId="{A4638A22-FC5D-724D-A1E2-004052DBB889}" destId="{BA8F0D99-A391-214D-8D27-6394BD15D9B8}" srcOrd="0" destOrd="0" parTransId="{A3E103D2-29AE-F04E-813D-E01518CF5D0E}" sibTransId="{011B0E80-CBE6-CB40-A620-1A8679707357}"/>
    <dgm:cxn modelId="{387BC6C4-6365-D641-A8C6-ED6D3977DCDB}" srcId="{A4638A22-FC5D-724D-A1E2-004052DBB889}" destId="{24683D36-5089-E941-985F-646EEDEE6ABC}" srcOrd="1" destOrd="0" parTransId="{6E768F3E-CCFA-5D46-B6CD-4FBA6E970A33}" sibTransId="{8F911BA3-A5FD-CD4F-A7CA-EDB4B7C2DD34}"/>
    <dgm:cxn modelId="{C0717CCB-CC53-3E45-ACC5-C41BE570E13F}" srcId="{A4638A22-FC5D-724D-A1E2-004052DBB889}" destId="{861A4866-512A-0F4A-9B9D-13A6658C7B48}" srcOrd="3" destOrd="0" parTransId="{A87F4E50-5C22-3042-B85E-CD72FB003511}" sibTransId="{F0A995A1-07E1-234F-91A9-6ACD0F18CE2D}"/>
    <dgm:cxn modelId="{80DA0D11-2E79-B448-A216-D824342C56EA}" type="presOf" srcId="{739285B5-AB55-7040-A88D-DE6B7C96DD49}" destId="{D30F2E7C-3DF4-674C-A42B-12A2DEB4F0C0}" srcOrd="0" destOrd="0" presId="urn:microsoft.com/office/officeart/2005/8/layout/hChevron3"/>
    <dgm:cxn modelId="{D7E5875D-0533-F746-8EBF-5F2D2A38E668}" type="presOf" srcId="{861A4866-512A-0F4A-9B9D-13A6658C7B48}" destId="{BD8F597C-BA71-4749-B9DF-EFAAB9E1AD4E}" srcOrd="0" destOrd="0" presId="urn:microsoft.com/office/officeart/2005/8/layout/hChevron3"/>
    <dgm:cxn modelId="{C377909E-0A96-7148-A897-65ED981D506B}" type="presOf" srcId="{24683D36-5089-E941-985F-646EEDEE6ABC}" destId="{14325CA1-A8A7-5A4F-B9CF-C00BE28BF233}" srcOrd="0" destOrd="0" presId="urn:microsoft.com/office/officeart/2005/8/layout/hChevron3"/>
    <dgm:cxn modelId="{22FCE8D0-D033-9F45-8B4B-864CF59047F4}" type="presOf" srcId="{A4638A22-FC5D-724D-A1E2-004052DBB889}" destId="{7292C11C-0D5F-AD48-BF52-1CB128AF7E94}" srcOrd="0" destOrd="0" presId="urn:microsoft.com/office/officeart/2005/8/layout/hChevron3"/>
    <dgm:cxn modelId="{C290D071-1EC8-574F-BD06-37E57E044120}" type="presOf" srcId="{BA8F0D99-A391-214D-8D27-6394BD15D9B8}" destId="{14C7E965-8AD5-F646-9BE3-C9ED58B5028E}" srcOrd="0" destOrd="0" presId="urn:microsoft.com/office/officeart/2005/8/layout/hChevron3"/>
    <dgm:cxn modelId="{5254140F-A2AC-B64C-9A63-434F4ADC3D33}" type="presParOf" srcId="{7292C11C-0D5F-AD48-BF52-1CB128AF7E94}" destId="{14C7E965-8AD5-F646-9BE3-C9ED58B5028E}" srcOrd="0" destOrd="0" presId="urn:microsoft.com/office/officeart/2005/8/layout/hChevron3"/>
    <dgm:cxn modelId="{2AF50E55-1ADC-2647-952F-D79ABFA36A0A}" type="presParOf" srcId="{7292C11C-0D5F-AD48-BF52-1CB128AF7E94}" destId="{66B1AB1C-9D3A-BD43-99B9-C210A7641915}" srcOrd="1" destOrd="0" presId="urn:microsoft.com/office/officeart/2005/8/layout/hChevron3"/>
    <dgm:cxn modelId="{F5948B35-7ECC-9748-819F-517E30865864}" type="presParOf" srcId="{7292C11C-0D5F-AD48-BF52-1CB128AF7E94}" destId="{14325CA1-A8A7-5A4F-B9CF-C00BE28BF233}" srcOrd="2" destOrd="0" presId="urn:microsoft.com/office/officeart/2005/8/layout/hChevron3"/>
    <dgm:cxn modelId="{7582BB30-68C2-B74E-9DF9-F3A54FE6FD8F}" type="presParOf" srcId="{7292C11C-0D5F-AD48-BF52-1CB128AF7E94}" destId="{F3377D47-A8C4-F648-B0D9-5E9CC4B79EF9}" srcOrd="3" destOrd="0" presId="urn:microsoft.com/office/officeart/2005/8/layout/hChevron3"/>
    <dgm:cxn modelId="{AF743FA0-5FC9-5B45-839E-7D8F6FF1580A}" type="presParOf" srcId="{7292C11C-0D5F-AD48-BF52-1CB128AF7E94}" destId="{D30F2E7C-3DF4-674C-A42B-12A2DEB4F0C0}" srcOrd="4" destOrd="0" presId="urn:microsoft.com/office/officeart/2005/8/layout/hChevron3"/>
    <dgm:cxn modelId="{1488F9DF-052D-9C40-BADF-4DFA0AE9ED45}" type="presParOf" srcId="{7292C11C-0D5F-AD48-BF52-1CB128AF7E94}" destId="{8A48BF78-B03C-CA44-A42A-3DF005D94E78}" srcOrd="5" destOrd="0" presId="urn:microsoft.com/office/officeart/2005/8/layout/hChevron3"/>
    <dgm:cxn modelId="{5ED09EAD-506A-4D4A-98EE-9A3ACFB8F3FB}" type="presParOf" srcId="{7292C11C-0D5F-AD48-BF52-1CB128AF7E94}" destId="{BD8F597C-BA71-4749-B9DF-EFAAB9E1AD4E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4638A22-FC5D-724D-A1E2-004052DBB889}" type="doc">
      <dgm:prSet loTypeId="urn:microsoft.com/office/officeart/2005/8/layout/hChevron3" loCatId="" qsTypeId="urn:microsoft.com/office/officeart/2005/8/quickstyle/simple1" qsCatId="simple" csTypeId="urn:microsoft.com/office/officeart/2005/8/colors/colorful1#3" csCatId="colorful" phldr="1"/>
      <dgm:spPr/>
    </dgm:pt>
    <dgm:pt modelId="{BA8F0D99-A391-214D-8D27-6394BD15D9B8}">
      <dgm:prSet phldrT="[טקסט]" custT="1"/>
      <dgm:spPr/>
      <dgm:t>
        <a:bodyPr/>
        <a:lstStyle/>
        <a:p>
          <a:pPr rtl="1"/>
          <a:r>
            <a:rPr lang="he-IL" sz="2000" dirty="0"/>
            <a:t>אפיון מוקדי המיפוי</a:t>
          </a:r>
        </a:p>
      </dgm:t>
    </dgm:pt>
    <dgm:pt modelId="{A3E103D2-29AE-F04E-813D-E01518CF5D0E}" type="parTrans" cxnId="{61C3079D-35A6-C944-9498-1FD46D0309DB}">
      <dgm:prSet/>
      <dgm:spPr/>
      <dgm:t>
        <a:bodyPr/>
        <a:lstStyle/>
        <a:p>
          <a:pPr rtl="1"/>
          <a:endParaRPr lang="he-IL" sz="1600"/>
        </a:p>
      </dgm:t>
    </dgm:pt>
    <dgm:pt modelId="{011B0E80-CBE6-CB40-A620-1A8679707357}" type="sibTrans" cxnId="{61C3079D-35A6-C944-9498-1FD46D0309DB}">
      <dgm:prSet/>
      <dgm:spPr/>
      <dgm:t>
        <a:bodyPr/>
        <a:lstStyle/>
        <a:p>
          <a:pPr rtl="1"/>
          <a:endParaRPr lang="he-IL" sz="1600"/>
        </a:p>
      </dgm:t>
    </dgm:pt>
    <dgm:pt modelId="{24683D36-5089-E941-985F-646EEDEE6ABC}">
      <dgm:prSet phldrT="[טקסט]" custT="1"/>
      <dgm:spPr/>
      <dgm:t>
        <a:bodyPr/>
        <a:lstStyle/>
        <a:p>
          <a:pPr rtl="1"/>
          <a:r>
            <a:rPr lang="he-IL" sz="2000" dirty="0"/>
            <a:t>מיפוי</a:t>
          </a:r>
        </a:p>
      </dgm:t>
    </dgm:pt>
    <dgm:pt modelId="{6E768F3E-CCFA-5D46-B6CD-4FBA6E970A33}" type="parTrans" cxnId="{387BC6C4-6365-D641-A8C6-ED6D3977DCDB}">
      <dgm:prSet/>
      <dgm:spPr/>
      <dgm:t>
        <a:bodyPr/>
        <a:lstStyle/>
        <a:p>
          <a:pPr rtl="1"/>
          <a:endParaRPr lang="he-IL" sz="1600"/>
        </a:p>
      </dgm:t>
    </dgm:pt>
    <dgm:pt modelId="{8F911BA3-A5FD-CD4F-A7CA-EDB4B7C2DD34}" type="sibTrans" cxnId="{387BC6C4-6365-D641-A8C6-ED6D3977DCDB}">
      <dgm:prSet/>
      <dgm:spPr/>
      <dgm:t>
        <a:bodyPr/>
        <a:lstStyle/>
        <a:p>
          <a:pPr rtl="1"/>
          <a:endParaRPr lang="he-IL" sz="1600"/>
        </a:p>
      </dgm:t>
    </dgm:pt>
    <dgm:pt modelId="{739285B5-AB55-7040-A88D-DE6B7C96DD49}">
      <dgm:prSet phldrT="[טקסט]" custT="1"/>
      <dgm:spPr/>
      <dgm:t>
        <a:bodyPr/>
        <a:lstStyle/>
        <a:p>
          <a:pPr rtl="1"/>
          <a:r>
            <a:rPr lang="he-IL" sz="2000" dirty="0"/>
            <a:t>ניתוח ומסקנות</a:t>
          </a:r>
        </a:p>
      </dgm:t>
    </dgm:pt>
    <dgm:pt modelId="{A5EC8D41-ACB6-2D42-B70B-5F8414320B1B}" type="parTrans" cxnId="{F0A8B179-F1BC-9848-925F-F18962818E60}">
      <dgm:prSet/>
      <dgm:spPr/>
      <dgm:t>
        <a:bodyPr/>
        <a:lstStyle/>
        <a:p>
          <a:pPr rtl="1"/>
          <a:endParaRPr lang="he-IL" sz="1600"/>
        </a:p>
      </dgm:t>
    </dgm:pt>
    <dgm:pt modelId="{8027215B-1EB0-8F44-B3E7-BAC5943E20E5}" type="sibTrans" cxnId="{F0A8B179-F1BC-9848-925F-F18962818E60}">
      <dgm:prSet/>
      <dgm:spPr/>
      <dgm:t>
        <a:bodyPr/>
        <a:lstStyle/>
        <a:p>
          <a:pPr rtl="1"/>
          <a:endParaRPr lang="he-IL" sz="1600"/>
        </a:p>
      </dgm:t>
    </dgm:pt>
    <dgm:pt modelId="{7292C11C-0D5F-AD48-BF52-1CB128AF7E94}" type="pres">
      <dgm:prSet presAssocID="{A4638A22-FC5D-724D-A1E2-004052DBB889}" presName="Name0" presStyleCnt="0">
        <dgm:presLayoutVars>
          <dgm:dir val="rev"/>
          <dgm:resizeHandles val="exact"/>
        </dgm:presLayoutVars>
      </dgm:prSet>
      <dgm:spPr/>
    </dgm:pt>
    <dgm:pt modelId="{14C7E965-8AD5-F646-9BE3-C9ED58B5028E}" type="pres">
      <dgm:prSet presAssocID="{BA8F0D99-A391-214D-8D27-6394BD15D9B8}" presName="parTxOnly" presStyleLbl="node1" presStyleIdx="0" presStyleCnt="3" custLinFactY="100000" custLinFactNeighborX="24499" custLinFactNeighborY="141149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66B1AB1C-9D3A-BD43-99B9-C210A7641915}" type="pres">
      <dgm:prSet presAssocID="{011B0E80-CBE6-CB40-A620-1A8679707357}" presName="parSpace" presStyleCnt="0"/>
      <dgm:spPr/>
    </dgm:pt>
    <dgm:pt modelId="{14325CA1-A8A7-5A4F-B9CF-C00BE28BF233}" type="pres">
      <dgm:prSet presAssocID="{24683D36-5089-E941-985F-646EEDEE6ABC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F3377D47-A8C4-F648-B0D9-5E9CC4B79EF9}" type="pres">
      <dgm:prSet presAssocID="{8F911BA3-A5FD-CD4F-A7CA-EDB4B7C2DD34}" presName="parSpace" presStyleCnt="0"/>
      <dgm:spPr/>
    </dgm:pt>
    <dgm:pt modelId="{D30F2E7C-3DF4-674C-A42B-12A2DEB4F0C0}" type="pres">
      <dgm:prSet presAssocID="{739285B5-AB55-7040-A88D-DE6B7C96DD49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61C3079D-35A6-C944-9498-1FD46D0309DB}" srcId="{A4638A22-FC5D-724D-A1E2-004052DBB889}" destId="{BA8F0D99-A391-214D-8D27-6394BD15D9B8}" srcOrd="0" destOrd="0" parTransId="{A3E103D2-29AE-F04E-813D-E01518CF5D0E}" sibTransId="{011B0E80-CBE6-CB40-A620-1A8679707357}"/>
    <dgm:cxn modelId="{22FCE8D0-D033-9F45-8B4B-864CF59047F4}" type="presOf" srcId="{A4638A22-FC5D-724D-A1E2-004052DBB889}" destId="{7292C11C-0D5F-AD48-BF52-1CB128AF7E94}" srcOrd="0" destOrd="0" presId="urn:microsoft.com/office/officeart/2005/8/layout/hChevron3"/>
    <dgm:cxn modelId="{387BC6C4-6365-D641-A8C6-ED6D3977DCDB}" srcId="{A4638A22-FC5D-724D-A1E2-004052DBB889}" destId="{24683D36-5089-E941-985F-646EEDEE6ABC}" srcOrd="1" destOrd="0" parTransId="{6E768F3E-CCFA-5D46-B6CD-4FBA6E970A33}" sibTransId="{8F911BA3-A5FD-CD4F-A7CA-EDB4B7C2DD34}"/>
    <dgm:cxn modelId="{80DA0D11-2E79-B448-A216-D824342C56EA}" type="presOf" srcId="{739285B5-AB55-7040-A88D-DE6B7C96DD49}" destId="{D30F2E7C-3DF4-674C-A42B-12A2DEB4F0C0}" srcOrd="0" destOrd="0" presId="urn:microsoft.com/office/officeart/2005/8/layout/hChevron3"/>
    <dgm:cxn modelId="{C377909E-0A96-7148-A897-65ED981D506B}" type="presOf" srcId="{24683D36-5089-E941-985F-646EEDEE6ABC}" destId="{14325CA1-A8A7-5A4F-B9CF-C00BE28BF233}" srcOrd="0" destOrd="0" presId="urn:microsoft.com/office/officeart/2005/8/layout/hChevron3"/>
    <dgm:cxn modelId="{F0A8B179-F1BC-9848-925F-F18962818E60}" srcId="{A4638A22-FC5D-724D-A1E2-004052DBB889}" destId="{739285B5-AB55-7040-A88D-DE6B7C96DD49}" srcOrd="2" destOrd="0" parTransId="{A5EC8D41-ACB6-2D42-B70B-5F8414320B1B}" sibTransId="{8027215B-1EB0-8F44-B3E7-BAC5943E20E5}"/>
    <dgm:cxn modelId="{C290D071-1EC8-574F-BD06-37E57E044120}" type="presOf" srcId="{BA8F0D99-A391-214D-8D27-6394BD15D9B8}" destId="{14C7E965-8AD5-F646-9BE3-C9ED58B5028E}" srcOrd="0" destOrd="0" presId="urn:microsoft.com/office/officeart/2005/8/layout/hChevron3"/>
    <dgm:cxn modelId="{5254140F-A2AC-B64C-9A63-434F4ADC3D33}" type="presParOf" srcId="{7292C11C-0D5F-AD48-BF52-1CB128AF7E94}" destId="{14C7E965-8AD5-F646-9BE3-C9ED58B5028E}" srcOrd="0" destOrd="0" presId="urn:microsoft.com/office/officeart/2005/8/layout/hChevron3"/>
    <dgm:cxn modelId="{2AF50E55-1ADC-2647-952F-D79ABFA36A0A}" type="presParOf" srcId="{7292C11C-0D5F-AD48-BF52-1CB128AF7E94}" destId="{66B1AB1C-9D3A-BD43-99B9-C210A7641915}" srcOrd="1" destOrd="0" presId="urn:microsoft.com/office/officeart/2005/8/layout/hChevron3"/>
    <dgm:cxn modelId="{F5948B35-7ECC-9748-819F-517E30865864}" type="presParOf" srcId="{7292C11C-0D5F-AD48-BF52-1CB128AF7E94}" destId="{14325CA1-A8A7-5A4F-B9CF-C00BE28BF233}" srcOrd="2" destOrd="0" presId="urn:microsoft.com/office/officeart/2005/8/layout/hChevron3"/>
    <dgm:cxn modelId="{7582BB30-68C2-B74E-9DF9-F3A54FE6FD8F}" type="presParOf" srcId="{7292C11C-0D5F-AD48-BF52-1CB128AF7E94}" destId="{F3377D47-A8C4-F648-B0D9-5E9CC4B79EF9}" srcOrd="3" destOrd="0" presId="urn:microsoft.com/office/officeart/2005/8/layout/hChevron3"/>
    <dgm:cxn modelId="{AF743FA0-5FC9-5B45-839E-7D8F6FF1580A}" type="presParOf" srcId="{7292C11C-0D5F-AD48-BF52-1CB128AF7E94}" destId="{D30F2E7C-3DF4-674C-A42B-12A2DEB4F0C0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4638A22-FC5D-724D-A1E2-004052DBB889}" type="doc">
      <dgm:prSet loTypeId="urn:microsoft.com/office/officeart/2005/8/layout/hChevron3" loCatId="" qsTypeId="urn:microsoft.com/office/officeart/2005/8/quickstyle/simple1" qsCatId="simple" csTypeId="urn:microsoft.com/office/officeart/2005/8/colors/colorful1#4" csCatId="colorful" phldr="1"/>
      <dgm:spPr/>
    </dgm:pt>
    <dgm:pt modelId="{BA8F0D99-A391-214D-8D27-6394BD15D9B8}">
      <dgm:prSet phldrT="[טקסט]" custT="1"/>
      <dgm:spPr/>
      <dgm:t>
        <a:bodyPr/>
        <a:lstStyle/>
        <a:p>
          <a:pPr rtl="1"/>
          <a:r>
            <a:rPr lang="he-IL" sz="2000" dirty="0"/>
            <a:t>הגדרת מטרות ויעדים </a:t>
          </a:r>
        </a:p>
      </dgm:t>
    </dgm:pt>
    <dgm:pt modelId="{A3E103D2-29AE-F04E-813D-E01518CF5D0E}" type="parTrans" cxnId="{61C3079D-35A6-C944-9498-1FD46D0309DB}">
      <dgm:prSet/>
      <dgm:spPr/>
      <dgm:t>
        <a:bodyPr/>
        <a:lstStyle/>
        <a:p>
          <a:pPr rtl="1"/>
          <a:endParaRPr lang="he-IL" sz="1600"/>
        </a:p>
      </dgm:t>
    </dgm:pt>
    <dgm:pt modelId="{011B0E80-CBE6-CB40-A620-1A8679707357}" type="sibTrans" cxnId="{61C3079D-35A6-C944-9498-1FD46D0309DB}">
      <dgm:prSet/>
      <dgm:spPr/>
      <dgm:t>
        <a:bodyPr/>
        <a:lstStyle/>
        <a:p>
          <a:pPr rtl="1"/>
          <a:endParaRPr lang="he-IL" sz="1600"/>
        </a:p>
      </dgm:t>
    </dgm:pt>
    <dgm:pt modelId="{24683D36-5089-E941-985F-646EEDEE6ABC}">
      <dgm:prSet phldrT="[טקסט]" custT="1"/>
      <dgm:spPr/>
      <dgm:t>
        <a:bodyPr/>
        <a:lstStyle/>
        <a:p>
          <a:pPr rtl="1"/>
          <a:r>
            <a:rPr lang="he-IL" sz="2000" dirty="0"/>
            <a:t>חסמים ומדדים</a:t>
          </a:r>
        </a:p>
      </dgm:t>
    </dgm:pt>
    <dgm:pt modelId="{6E768F3E-CCFA-5D46-B6CD-4FBA6E970A33}" type="parTrans" cxnId="{387BC6C4-6365-D641-A8C6-ED6D3977DCDB}">
      <dgm:prSet/>
      <dgm:spPr/>
      <dgm:t>
        <a:bodyPr/>
        <a:lstStyle/>
        <a:p>
          <a:pPr rtl="1"/>
          <a:endParaRPr lang="he-IL" sz="1600"/>
        </a:p>
      </dgm:t>
    </dgm:pt>
    <dgm:pt modelId="{8F911BA3-A5FD-CD4F-A7CA-EDB4B7C2DD34}" type="sibTrans" cxnId="{387BC6C4-6365-D641-A8C6-ED6D3977DCDB}">
      <dgm:prSet/>
      <dgm:spPr/>
      <dgm:t>
        <a:bodyPr/>
        <a:lstStyle/>
        <a:p>
          <a:pPr rtl="1"/>
          <a:endParaRPr lang="he-IL" sz="1600"/>
        </a:p>
      </dgm:t>
    </dgm:pt>
    <dgm:pt modelId="{739285B5-AB55-7040-A88D-DE6B7C96DD49}">
      <dgm:prSet phldrT="[טקסט]" custT="1"/>
      <dgm:spPr/>
      <dgm:t>
        <a:bodyPr/>
        <a:lstStyle/>
        <a:p>
          <a:pPr rtl="1"/>
          <a:r>
            <a:rPr lang="he-IL" sz="2000" dirty="0"/>
            <a:t>שיטות מימוש וכלים</a:t>
          </a:r>
        </a:p>
      </dgm:t>
    </dgm:pt>
    <dgm:pt modelId="{A5EC8D41-ACB6-2D42-B70B-5F8414320B1B}" type="parTrans" cxnId="{F0A8B179-F1BC-9848-925F-F18962818E60}">
      <dgm:prSet/>
      <dgm:spPr/>
      <dgm:t>
        <a:bodyPr/>
        <a:lstStyle/>
        <a:p>
          <a:pPr rtl="1"/>
          <a:endParaRPr lang="he-IL" sz="1600"/>
        </a:p>
      </dgm:t>
    </dgm:pt>
    <dgm:pt modelId="{8027215B-1EB0-8F44-B3E7-BAC5943E20E5}" type="sibTrans" cxnId="{F0A8B179-F1BC-9848-925F-F18962818E60}">
      <dgm:prSet/>
      <dgm:spPr/>
      <dgm:t>
        <a:bodyPr/>
        <a:lstStyle/>
        <a:p>
          <a:pPr rtl="1"/>
          <a:endParaRPr lang="he-IL" sz="1600"/>
        </a:p>
      </dgm:t>
    </dgm:pt>
    <dgm:pt modelId="{861A4866-512A-0F4A-9B9D-13A6658C7B48}">
      <dgm:prSet phldrT="[טקסט]" custT="1"/>
      <dgm:spPr/>
      <dgm:t>
        <a:bodyPr/>
        <a:lstStyle/>
        <a:p>
          <a:pPr rtl="1"/>
          <a:r>
            <a:rPr lang="he-IL" sz="2000" dirty="0"/>
            <a:t>סיכום והמלצות </a:t>
          </a:r>
        </a:p>
      </dgm:t>
    </dgm:pt>
    <dgm:pt modelId="{A87F4E50-5C22-3042-B85E-CD72FB003511}" type="parTrans" cxnId="{C0717CCB-CC53-3E45-ACC5-C41BE570E13F}">
      <dgm:prSet/>
      <dgm:spPr/>
      <dgm:t>
        <a:bodyPr/>
        <a:lstStyle/>
        <a:p>
          <a:pPr rtl="1"/>
          <a:endParaRPr lang="he-IL"/>
        </a:p>
      </dgm:t>
    </dgm:pt>
    <dgm:pt modelId="{F0A995A1-07E1-234F-91A9-6ACD0F18CE2D}" type="sibTrans" cxnId="{C0717CCB-CC53-3E45-ACC5-C41BE570E13F}">
      <dgm:prSet/>
      <dgm:spPr/>
      <dgm:t>
        <a:bodyPr/>
        <a:lstStyle/>
        <a:p>
          <a:pPr rtl="1"/>
          <a:endParaRPr lang="he-IL"/>
        </a:p>
      </dgm:t>
    </dgm:pt>
    <dgm:pt modelId="{7292C11C-0D5F-AD48-BF52-1CB128AF7E94}" type="pres">
      <dgm:prSet presAssocID="{A4638A22-FC5D-724D-A1E2-004052DBB889}" presName="Name0" presStyleCnt="0">
        <dgm:presLayoutVars>
          <dgm:dir val="rev"/>
          <dgm:resizeHandles val="exact"/>
        </dgm:presLayoutVars>
      </dgm:prSet>
      <dgm:spPr/>
    </dgm:pt>
    <dgm:pt modelId="{14C7E965-8AD5-F646-9BE3-C9ED58B5028E}" type="pres">
      <dgm:prSet presAssocID="{BA8F0D99-A391-214D-8D27-6394BD15D9B8}" presName="parTxOnly" presStyleLbl="node1" presStyleIdx="0" presStyleCnt="4" custLinFactNeighborX="498" custLinFactNeighborY="1237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66B1AB1C-9D3A-BD43-99B9-C210A7641915}" type="pres">
      <dgm:prSet presAssocID="{011B0E80-CBE6-CB40-A620-1A8679707357}" presName="parSpace" presStyleCnt="0"/>
      <dgm:spPr/>
    </dgm:pt>
    <dgm:pt modelId="{14325CA1-A8A7-5A4F-B9CF-C00BE28BF233}" type="pres">
      <dgm:prSet presAssocID="{24683D36-5089-E941-985F-646EEDEE6ABC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F3377D47-A8C4-F648-B0D9-5E9CC4B79EF9}" type="pres">
      <dgm:prSet presAssocID="{8F911BA3-A5FD-CD4F-A7CA-EDB4B7C2DD34}" presName="parSpace" presStyleCnt="0"/>
      <dgm:spPr/>
    </dgm:pt>
    <dgm:pt modelId="{D30F2E7C-3DF4-674C-A42B-12A2DEB4F0C0}" type="pres">
      <dgm:prSet presAssocID="{739285B5-AB55-7040-A88D-DE6B7C96DD4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8A48BF78-B03C-CA44-A42A-3DF005D94E78}" type="pres">
      <dgm:prSet presAssocID="{8027215B-1EB0-8F44-B3E7-BAC5943E20E5}" presName="parSpace" presStyleCnt="0"/>
      <dgm:spPr/>
    </dgm:pt>
    <dgm:pt modelId="{BD8F597C-BA71-4749-B9DF-EFAAB9E1AD4E}" type="pres">
      <dgm:prSet presAssocID="{861A4866-512A-0F4A-9B9D-13A6658C7B4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F0A8B179-F1BC-9848-925F-F18962818E60}" srcId="{A4638A22-FC5D-724D-A1E2-004052DBB889}" destId="{739285B5-AB55-7040-A88D-DE6B7C96DD49}" srcOrd="2" destOrd="0" parTransId="{A5EC8D41-ACB6-2D42-B70B-5F8414320B1B}" sibTransId="{8027215B-1EB0-8F44-B3E7-BAC5943E20E5}"/>
    <dgm:cxn modelId="{61C3079D-35A6-C944-9498-1FD46D0309DB}" srcId="{A4638A22-FC5D-724D-A1E2-004052DBB889}" destId="{BA8F0D99-A391-214D-8D27-6394BD15D9B8}" srcOrd="0" destOrd="0" parTransId="{A3E103D2-29AE-F04E-813D-E01518CF5D0E}" sibTransId="{011B0E80-CBE6-CB40-A620-1A8679707357}"/>
    <dgm:cxn modelId="{387BC6C4-6365-D641-A8C6-ED6D3977DCDB}" srcId="{A4638A22-FC5D-724D-A1E2-004052DBB889}" destId="{24683D36-5089-E941-985F-646EEDEE6ABC}" srcOrd="1" destOrd="0" parTransId="{6E768F3E-CCFA-5D46-B6CD-4FBA6E970A33}" sibTransId="{8F911BA3-A5FD-CD4F-A7CA-EDB4B7C2DD34}"/>
    <dgm:cxn modelId="{C0717CCB-CC53-3E45-ACC5-C41BE570E13F}" srcId="{A4638A22-FC5D-724D-A1E2-004052DBB889}" destId="{861A4866-512A-0F4A-9B9D-13A6658C7B48}" srcOrd="3" destOrd="0" parTransId="{A87F4E50-5C22-3042-B85E-CD72FB003511}" sibTransId="{F0A995A1-07E1-234F-91A9-6ACD0F18CE2D}"/>
    <dgm:cxn modelId="{80DA0D11-2E79-B448-A216-D824342C56EA}" type="presOf" srcId="{739285B5-AB55-7040-A88D-DE6B7C96DD49}" destId="{D30F2E7C-3DF4-674C-A42B-12A2DEB4F0C0}" srcOrd="0" destOrd="0" presId="urn:microsoft.com/office/officeart/2005/8/layout/hChevron3"/>
    <dgm:cxn modelId="{D7E5875D-0533-F746-8EBF-5F2D2A38E668}" type="presOf" srcId="{861A4866-512A-0F4A-9B9D-13A6658C7B48}" destId="{BD8F597C-BA71-4749-B9DF-EFAAB9E1AD4E}" srcOrd="0" destOrd="0" presId="urn:microsoft.com/office/officeart/2005/8/layout/hChevron3"/>
    <dgm:cxn modelId="{C377909E-0A96-7148-A897-65ED981D506B}" type="presOf" srcId="{24683D36-5089-E941-985F-646EEDEE6ABC}" destId="{14325CA1-A8A7-5A4F-B9CF-C00BE28BF233}" srcOrd="0" destOrd="0" presId="urn:microsoft.com/office/officeart/2005/8/layout/hChevron3"/>
    <dgm:cxn modelId="{22FCE8D0-D033-9F45-8B4B-864CF59047F4}" type="presOf" srcId="{A4638A22-FC5D-724D-A1E2-004052DBB889}" destId="{7292C11C-0D5F-AD48-BF52-1CB128AF7E94}" srcOrd="0" destOrd="0" presId="urn:microsoft.com/office/officeart/2005/8/layout/hChevron3"/>
    <dgm:cxn modelId="{C290D071-1EC8-574F-BD06-37E57E044120}" type="presOf" srcId="{BA8F0D99-A391-214D-8D27-6394BD15D9B8}" destId="{14C7E965-8AD5-F646-9BE3-C9ED58B5028E}" srcOrd="0" destOrd="0" presId="urn:microsoft.com/office/officeart/2005/8/layout/hChevron3"/>
    <dgm:cxn modelId="{5254140F-A2AC-B64C-9A63-434F4ADC3D33}" type="presParOf" srcId="{7292C11C-0D5F-AD48-BF52-1CB128AF7E94}" destId="{14C7E965-8AD5-F646-9BE3-C9ED58B5028E}" srcOrd="0" destOrd="0" presId="urn:microsoft.com/office/officeart/2005/8/layout/hChevron3"/>
    <dgm:cxn modelId="{2AF50E55-1ADC-2647-952F-D79ABFA36A0A}" type="presParOf" srcId="{7292C11C-0D5F-AD48-BF52-1CB128AF7E94}" destId="{66B1AB1C-9D3A-BD43-99B9-C210A7641915}" srcOrd="1" destOrd="0" presId="urn:microsoft.com/office/officeart/2005/8/layout/hChevron3"/>
    <dgm:cxn modelId="{F5948B35-7ECC-9748-819F-517E30865864}" type="presParOf" srcId="{7292C11C-0D5F-AD48-BF52-1CB128AF7E94}" destId="{14325CA1-A8A7-5A4F-B9CF-C00BE28BF233}" srcOrd="2" destOrd="0" presId="urn:microsoft.com/office/officeart/2005/8/layout/hChevron3"/>
    <dgm:cxn modelId="{7582BB30-68C2-B74E-9DF9-F3A54FE6FD8F}" type="presParOf" srcId="{7292C11C-0D5F-AD48-BF52-1CB128AF7E94}" destId="{F3377D47-A8C4-F648-B0D9-5E9CC4B79EF9}" srcOrd="3" destOrd="0" presId="urn:microsoft.com/office/officeart/2005/8/layout/hChevron3"/>
    <dgm:cxn modelId="{AF743FA0-5FC9-5B45-839E-7D8F6FF1580A}" type="presParOf" srcId="{7292C11C-0D5F-AD48-BF52-1CB128AF7E94}" destId="{D30F2E7C-3DF4-674C-A42B-12A2DEB4F0C0}" srcOrd="4" destOrd="0" presId="urn:microsoft.com/office/officeart/2005/8/layout/hChevron3"/>
    <dgm:cxn modelId="{1488F9DF-052D-9C40-BADF-4DFA0AE9ED45}" type="presParOf" srcId="{7292C11C-0D5F-AD48-BF52-1CB128AF7E94}" destId="{8A48BF78-B03C-CA44-A42A-3DF005D94E78}" srcOrd="5" destOrd="0" presId="urn:microsoft.com/office/officeart/2005/8/layout/hChevron3"/>
    <dgm:cxn modelId="{5ED09EAD-506A-4D4A-98EE-9A3ACFB8F3FB}" type="presParOf" srcId="{7292C11C-0D5F-AD48-BF52-1CB128AF7E94}" destId="{BD8F597C-BA71-4749-B9DF-EFAAB9E1AD4E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C7E965-8AD5-F646-9BE3-C9ED58B5028E}">
      <dsp:nvSpPr>
        <dsp:cNvPr id="0" name=""/>
        <dsp:cNvSpPr/>
      </dsp:nvSpPr>
      <dsp:spPr>
        <a:xfrm rot="10800000">
          <a:off x="4270462" y="0"/>
          <a:ext cx="2665229" cy="62389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53340" rIns="10668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kern="1200" dirty="0"/>
            <a:t>אפיון מוקדי המיפוי</a:t>
          </a:r>
        </a:p>
      </dsp:txBody>
      <dsp:txXfrm rot="10800000">
        <a:off x="4426435" y="0"/>
        <a:ext cx="2509256" cy="623891"/>
      </dsp:txXfrm>
    </dsp:sp>
    <dsp:sp modelId="{14325CA1-A8A7-5A4F-B9CF-C00BE28BF233}">
      <dsp:nvSpPr>
        <dsp:cNvPr id="0" name=""/>
        <dsp:cNvSpPr/>
      </dsp:nvSpPr>
      <dsp:spPr>
        <a:xfrm rot="10800000">
          <a:off x="2135231" y="0"/>
          <a:ext cx="2665229" cy="62389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53340" rIns="8001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kern="1200" dirty="0"/>
            <a:t>מיפוי</a:t>
          </a:r>
        </a:p>
      </dsp:txBody>
      <dsp:txXfrm rot="10800000">
        <a:off x="2447176" y="0"/>
        <a:ext cx="2041338" cy="623891"/>
      </dsp:txXfrm>
    </dsp:sp>
    <dsp:sp modelId="{D30F2E7C-3DF4-674C-A42B-12A2DEB4F0C0}">
      <dsp:nvSpPr>
        <dsp:cNvPr id="0" name=""/>
        <dsp:cNvSpPr/>
      </dsp:nvSpPr>
      <dsp:spPr>
        <a:xfrm rot="10800000">
          <a:off x="3047" y="0"/>
          <a:ext cx="2665229" cy="623891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53340" rIns="8001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kern="1200" dirty="0"/>
            <a:t>ניתוח ומסקנות</a:t>
          </a:r>
        </a:p>
      </dsp:txBody>
      <dsp:txXfrm rot="10800000">
        <a:off x="314992" y="0"/>
        <a:ext cx="2041338" cy="62389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C7E965-8AD5-F646-9BE3-C9ED58B5028E}">
      <dsp:nvSpPr>
        <dsp:cNvPr id="0" name=""/>
        <dsp:cNvSpPr/>
      </dsp:nvSpPr>
      <dsp:spPr>
        <a:xfrm rot="10800000">
          <a:off x="6541611" y="106155"/>
          <a:ext cx="2723410" cy="1089364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53340" rIns="10668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kern="1200" dirty="0"/>
            <a:t>הגדרת מטרות ויעדים </a:t>
          </a:r>
        </a:p>
      </dsp:txBody>
      <dsp:txXfrm rot="10800000">
        <a:off x="6813952" y="106155"/>
        <a:ext cx="2451069" cy="1089364"/>
      </dsp:txXfrm>
    </dsp:sp>
    <dsp:sp modelId="{14325CA1-A8A7-5A4F-B9CF-C00BE28BF233}">
      <dsp:nvSpPr>
        <dsp:cNvPr id="0" name=""/>
        <dsp:cNvSpPr/>
      </dsp:nvSpPr>
      <dsp:spPr>
        <a:xfrm rot="10800000">
          <a:off x="4360170" y="92679"/>
          <a:ext cx="2723410" cy="1089364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53340" rIns="8001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kern="1200" dirty="0"/>
            <a:t>חסמים ומדדים</a:t>
          </a:r>
        </a:p>
      </dsp:txBody>
      <dsp:txXfrm rot="10800000">
        <a:off x="4904852" y="92679"/>
        <a:ext cx="1634046" cy="1089364"/>
      </dsp:txXfrm>
    </dsp:sp>
    <dsp:sp modelId="{D30F2E7C-3DF4-674C-A42B-12A2DEB4F0C0}">
      <dsp:nvSpPr>
        <dsp:cNvPr id="0" name=""/>
        <dsp:cNvSpPr/>
      </dsp:nvSpPr>
      <dsp:spPr>
        <a:xfrm rot="10800000">
          <a:off x="2181442" y="92679"/>
          <a:ext cx="2723410" cy="1089364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53340" rIns="8001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kern="1200" dirty="0"/>
            <a:t>שיטות מימוש וכלים</a:t>
          </a:r>
        </a:p>
      </dsp:txBody>
      <dsp:txXfrm rot="10800000">
        <a:off x="2726124" y="92679"/>
        <a:ext cx="1634046" cy="1089364"/>
      </dsp:txXfrm>
    </dsp:sp>
    <dsp:sp modelId="{BD8F597C-BA71-4749-B9DF-EFAAB9E1AD4E}">
      <dsp:nvSpPr>
        <dsp:cNvPr id="0" name=""/>
        <dsp:cNvSpPr/>
      </dsp:nvSpPr>
      <dsp:spPr>
        <a:xfrm rot="10800000">
          <a:off x="2714" y="92679"/>
          <a:ext cx="2723410" cy="1089364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53340" rIns="8001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kern="1200" dirty="0"/>
            <a:t>סיכום והמלצות </a:t>
          </a:r>
        </a:p>
      </dsp:txBody>
      <dsp:txXfrm rot="10800000">
        <a:off x="547396" y="92679"/>
        <a:ext cx="1634046" cy="108936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C7E965-8AD5-F646-9BE3-C9ED58B5028E}">
      <dsp:nvSpPr>
        <dsp:cNvPr id="0" name=""/>
        <dsp:cNvSpPr/>
      </dsp:nvSpPr>
      <dsp:spPr>
        <a:xfrm rot="10800000">
          <a:off x="4270462" y="0"/>
          <a:ext cx="2665229" cy="623891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53340" rIns="10668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kern="1200" dirty="0"/>
            <a:t>אפיון מוקדי המיפוי</a:t>
          </a:r>
        </a:p>
      </dsp:txBody>
      <dsp:txXfrm rot="10800000">
        <a:off x="4426435" y="0"/>
        <a:ext cx="2509256" cy="623891"/>
      </dsp:txXfrm>
    </dsp:sp>
    <dsp:sp modelId="{14325CA1-A8A7-5A4F-B9CF-C00BE28BF233}">
      <dsp:nvSpPr>
        <dsp:cNvPr id="0" name=""/>
        <dsp:cNvSpPr/>
      </dsp:nvSpPr>
      <dsp:spPr>
        <a:xfrm rot="10800000">
          <a:off x="2135231" y="0"/>
          <a:ext cx="2665229" cy="62389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53340" rIns="8001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kern="1200" dirty="0"/>
            <a:t>מיפוי</a:t>
          </a:r>
        </a:p>
      </dsp:txBody>
      <dsp:txXfrm rot="10800000">
        <a:off x="2447176" y="0"/>
        <a:ext cx="2041338" cy="623891"/>
      </dsp:txXfrm>
    </dsp:sp>
    <dsp:sp modelId="{D30F2E7C-3DF4-674C-A42B-12A2DEB4F0C0}">
      <dsp:nvSpPr>
        <dsp:cNvPr id="0" name=""/>
        <dsp:cNvSpPr/>
      </dsp:nvSpPr>
      <dsp:spPr>
        <a:xfrm rot="10800000">
          <a:off x="3047" y="0"/>
          <a:ext cx="2665229" cy="623891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53340" rIns="8001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kern="1200" dirty="0"/>
            <a:t>ניתוח ומסקנות</a:t>
          </a:r>
        </a:p>
      </dsp:txBody>
      <dsp:txXfrm rot="10800000">
        <a:off x="314992" y="0"/>
        <a:ext cx="2041338" cy="62389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C7E965-8AD5-F646-9BE3-C9ED58B5028E}">
      <dsp:nvSpPr>
        <dsp:cNvPr id="0" name=""/>
        <dsp:cNvSpPr/>
      </dsp:nvSpPr>
      <dsp:spPr>
        <a:xfrm rot="10800000">
          <a:off x="6541611" y="0"/>
          <a:ext cx="2723410" cy="976810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53340" rIns="10668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kern="1200" dirty="0"/>
            <a:t>הגדרת מטרות ויעדים </a:t>
          </a:r>
        </a:p>
      </dsp:txBody>
      <dsp:txXfrm rot="10800000">
        <a:off x="6785813" y="0"/>
        <a:ext cx="2479208" cy="976810"/>
      </dsp:txXfrm>
    </dsp:sp>
    <dsp:sp modelId="{14325CA1-A8A7-5A4F-B9CF-C00BE28BF233}">
      <dsp:nvSpPr>
        <dsp:cNvPr id="0" name=""/>
        <dsp:cNvSpPr/>
      </dsp:nvSpPr>
      <dsp:spPr>
        <a:xfrm rot="10800000">
          <a:off x="4360170" y="0"/>
          <a:ext cx="2723410" cy="97681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53340" rIns="8001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kern="1200" dirty="0"/>
            <a:t>חסמים ומדדים</a:t>
          </a:r>
        </a:p>
      </dsp:txBody>
      <dsp:txXfrm rot="10800000">
        <a:off x="4848575" y="0"/>
        <a:ext cx="1746600" cy="976810"/>
      </dsp:txXfrm>
    </dsp:sp>
    <dsp:sp modelId="{D30F2E7C-3DF4-674C-A42B-12A2DEB4F0C0}">
      <dsp:nvSpPr>
        <dsp:cNvPr id="0" name=""/>
        <dsp:cNvSpPr/>
      </dsp:nvSpPr>
      <dsp:spPr>
        <a:xfrm rot="10800000">
          <a:off x="2181442" y="0"/>
          <a:ext cx="2723410" cy="976810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53340" rIns="8001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kern="1200" dirty="0"/>
            <a:t>שיטות מימוש וכלים</a:t>
          </a:r>
        </a:p>
      </dsp:txBody>
      <dsp:txXfrm rot="10800000">
        <a:off x="2669847" y="0"/>
        <a:ext cx="1746600" cy="976810"/>
      </dsp:txXfrm>
    </dsp:sp>
    <dsp:sp modelId="{BD8F597C-BA71-4749-B9DF-EFAAB9E1AD4E}">
      <dsp:nvSpPr>
        <dsp:cNvPr id="0" name=""/>
        <dsp:cNvSpPr/>
      </dsp:nvSpPr>
      <dsp:spPr>
        <a:xfrm rot="10800000">
          <a:off x="2714" y="0"/>
          <a:ext cx="2723410" cy="976810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53340" rIns="8001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e-IL" sz="2000" kern="1200" dirty="0"/>
            <a:t>סיכום והמלצות </a:t>
          </a:r>
        </a:p>
      </dsp:txBody>
      <dsp:txXfrm rot="10800000">
        <a:off x="491119" y="0"/>
        <a:ext cx="1746600" cy="9768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>
            <a:extLst>
              <a:ext uri="{FF2B5EF4-FFF2-40B4-BE49-F238E27FC236}">
                <a16:creationId xmlns:a16="http://schemas.microsoft.com/office/drawing/2014/main" id="{B424632E-A37E-8146-A0FF-72C54F049D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3852016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מציין מיקום של תאריך 2">
            <a:extLst>
              <a:ext uri="{FF2B5EF4-FFF2-40B4-BE49-F238E27FC236}">
                <a16:creationId xmlns:a16="http://schemas.microsoft.com/office/drawing/2014/main" id="{035BAD8C-F0F4-5E4A-9478-0F263DC6F45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1574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79B2A98E-84A2-9C42-8BB7-D413A72C28A4}" type="datetimeFigureOut">
              <a:rPr lang="he-IL" smtClean="0"/>
              <a:pPr/>
              <a:t>ט"ו/סיון/תשפ"ב</a:t>
            </a:fld>
            <a:endParaRPr lang="he-IL"/>
          </a:p>
        </p:txBody>
      </p:sp>
      <p:sp>
        <p:nvSpPr>
          <p:cNvPr id="4" name="מציין מיקום של כותרת תחתונה 3">
            <a:extLst>
              <a:ext uri="{FF2B5EF4-FFF2-40B4-BE49-F238E27FC236}">
                <a16:creationId xmlns:a16="http://schemas.microsoft.com/office/drawing/2014/main" id="{BF13BF49-591B-C44E-9EE6-F6D9F1E00D5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3852016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5" name="מציין מיקום של מספר שקופית 4">
            <a:extLst>
              <a:ext uri="{FF2B5EF4-FFF2-40B4-BE49-F238E27FC236}">
                <a16:creationId xmlns:a16="http://schemas.microsoft.com/office/drawing/2014/main" id="{3378A17C-D477-044F-9F3D-0631F0CF3CB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1574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C5F7C42-299B-0444-9B04-E6BDE0834034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4816866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/>
          <p:cNvSpPr>
            <a:spLocks noGrp="1"/>
          </p:cNvSpPr>
          <p:nvPr>
            <p:ph type="hdr" sz="quarter"/>
          </p:nvPr>
        </p:nvSpPr>
        <p:spPr>
          <a:xfrm>
            <a:off x="3852016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idx="1"/>
          </p:nvPr>
        </p:nvSpPr>
        <p:spPr>
          <a:xfrm>
            <a:off x="1574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2A7E9302-DE9A-46A6-A858-408F53CC388C}" type="datetimeFigureOut">
              <a:rPr lang="he-IL" smtClean="0"/>
              <a:pPr/>
              <a:t>ט"ו/סיון/תשפ"ב</a:t>
            </a:fld>
            <a:endParaRPr lang="he-IL"/>
          </a:p>
        </p:txBody>
      </p:sp>
      <p:sp>
        <p:nvSpPr>
          <p:cNvPr id="4" name="מציין מיקום של תמונת שקופית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he-IL"/>
          </a:p>
        </p:txBody>
      </p:sp>
      <p:sp>
        <p:nvSpPr>
          <p:cNvPr id="5" name="מציין מיקום של הערות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4"/>
          </p:nvPr>
        </p:nvSpPr>
        <p:spPr>
          <a:xfrm>
            <a:off x="3852016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5"/>
          </p:nvPr>
        </p:nvSpPr>
        <p:spPr>
          <a:xfrm>
            <a:off x="1574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E017EB90-A266-455A-B240-2967925BA404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206601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17EB90-A266-455A-B240-2967925BA404}" type="slidenum">
              <a:rPr lang="he-IL" smtClean="0"/>
              <a:pPr/>
              <a:t>1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0988117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17EB90-A266-455A-B240-2967925BA404}" type="slidenum">
              <a:rPr kumimoji="0" lang="he-I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he-I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27443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17EB90-A266-455A-B240-2967925BA404}" type="slidenum">
              <a:rPr kumimoji="0" lang="he-I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he-I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90963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e-IL" dirty="0"/>
              <a:t>שיניתי את המלל. צריך לסדר את ההורים וארגוני חברה אזרחית בצורה</a:t>
            </a:r>
            <a:r>
              <a:rPr lang="he-IL" baseline="0" dirty="0"/>
              <a:t> דומה לאורך ולרוחב, </a:t>
            </a:r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17EB90-A266-455A-B240-2967925BA404}" type="slidenum">
              <a:rPr kumimoji="0" lang="he-I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he-I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8330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17EB90-A266-455A-B240-2967925BA404}" type="slidenum">
              <a:rPr lang="he-IL" smtClean="0"/>
              <a:pPr/>
              <a:t>15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6266123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17EB90-A266-455A-B240-2967925BA404}" type="slidenum">
              <a:rPr lang="he-IL" smtClean="0"/>
              <a:pPr/>
              <a:t>16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3758071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17EB90-A266-455A-B240-2967925BA404}" type="slidenum">
              <a:rPr kumimoji="0" lang="he-I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he-I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45590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7EB90-A266-455A-B240-2967925BA404}" type="slidenum">
              <a:rPr lang="he-IL" smtClean="0"/>
              <a:pPr/>
              <a:t>60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3532685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17EB90-A266-455A-B240-2967925BA404}" type="slidenum">
              <a:rPr lang="he-IL" smtClean="0"/>
              <a:pPr/>
              <a:t>64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0988117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17EB90-A266-455A-B240-2967925BA404}" type="slidenum">
              <a:rPr kumimoji="0" lang="he-I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he-I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9290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17EB90-A266-455A-B240-2967925BA404}" type="slidenum">
              <a:rPr kumimoji="0" lang="he-I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he-I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1938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7EB90-A266-455A-B240-2967925BA404}" type="slidenum">
              <a:rPr lang="he-IL" smtClean="0"/>
              <a:pPr/>
              <a:t>3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6625239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7EB90-A266-455A-B240-2967925BA404}" type="slidenum">
              <a:rPr lang="he-IL" smtClean="0"/>
              <a:pPr/>
              <a:t>4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1878946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17EB90-A266-455A-B240-2967925BA404}" type="slidenum">
              <a:rPr lang="he-IL" smtClean="0"/>
              <a:pPr/>
              <a:t>5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434225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17EB90-A266-455A-B240-2967925BA404}" type="slidenum">
              <a:rPr lang="he-IL" smtClean="0"/>
              <a:pPr/>
              <a:t>6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417612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17EB90-A266-455A-B240-2967925BA404}" type="slidenum">
              <a:rPr kumimoji="0" lang="he-I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he-I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56172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7EB90-A266-455A-B240-2967925BA404}" type="slidenum">
              <a:rPr lang="he-IL" smtClean="0"/>
              <a:pPr/>
              <a:t>8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7630914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17EB90-A266-455A-B240-2967925BA404}" type="slidenum">
              <a:rPr kumimoji="0" lang="he-I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he-I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39826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17EB90-A266-455A-B240-2967925BA404}" type="slidenum">
              <a:rPr kumimoji="0" lang="he-I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he-I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95846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e-IL"/>
              <a:t>לחץ כדי לערוך סגנון כותרת משנה של תבנית בסיס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ותרת ו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ציטוט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רטיס ש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he-IL"/>
              <a:t>ערוך סגנונות טקסט של תבנית בסיס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רטיס שם עם ציטו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he-IL"/>
              <a:t>ערוך סגנונות טקסט של תבנית בסיס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או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he-IL"/>
              <a:t>ערוך סגנונות טקסט של תבנית בסיס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814070" y="0"/>
            <a:ext cx="10671492" cy="12808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e-IL" dirty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idx="1"/>
          </p:nvPr>
        </p:nvSpPr>
        <p:spPr>
          <a:xfrm>
            <a:off x="800100" y="1447799"/>
            <a:ext cx="10675937" cy="51339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he-IL" dirty="0"/>
              <a:t>ערוך סגנונות טקסט של תבנית בסיס</a:t>
            </a:r>
          </a:p>
          <a:p>
            <a:pPr lvl="1"/>
            <a:r>
              <a:rPr lang="he-IL" dirty="0"/>
              <a:t>רמה שניה</a:t>
            </a:r>
          </a:p>
          <a:p>
            <a:pPr lvl="2"/>
            <a:r>
              <a:rPr lang="he-IL" dirty="0"/>
              <a:t>רמה שלישית</a:t>
            </a:r>
          </a:p>
          <a:p>
            <a:pPr lvl="3"/>
            <a:r>
              <a:rPr lang="he-IL" dirty="0"/>
              <a:t>רמה רביעית</a:t>
            </a:r>
          </a:p>
          <a:p>
            <a:pPr lvl="4"/>
            <a:r>
              <a:rPr lang="he-IL" dirty="0"/>
              <a:t>רמה חמישית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he-IL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e-IL"/>
              <a:t>לחץ על הסמל כדי להוסיף תמונה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5087" y="0"/>
            <a:ext cx="10890475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he-IL" dirty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025" y="1447799"/>
            <a:ext cx="10895012" cy="51339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e-IL" dirty="0"/>
              <a:t>ערוך סגנונות טקסט של תבנית בסיס</a:t>
            </a:r>
          </a:p>
          <a:p>
            <a:pPr lvl="1"/>
            <a:r>
              <a:rPr lang="he-IL" dirty="0"/>
              <a:t>רמה שניה</a:t>
            </a:r>
          </a:p>
          <a:p>
            <a:pPr lvl="2"/>
            <a:r>
              <a:rPr lang="he-IL" dirty="0"/>
              <a:t>רמה שלישית</a:t>
            </a:r>
          </a:p>
          <a:p>
            <a:pPr lvl="3"/>
            <a:r>
              <a:rPr lang="he-IL" dirty="0"/>
              <a:t>רמה רביעית</a:t>
            </a:r>
          </a:p>
          <a:p>
            <a:pPr lvl="4"/>
            <a:r>
              <a:rPr lang="he-IL" dirty="0"/>
              <a:t>רמה חמישית</a:t>
            </a:r>
            <a:endParaRPr lang="en-US" dirty="0"/>
          </a:p>
        </p:txBody>
      </p:sp>
      <p:pic>
        <p:nvPicPr>
          <p:cNvPr id="5" name="תמונה 4">
            <a:extLst>
              <a:ext uri="{FF2B5EF4-FFF2-40B4-BE49-F238E27FC236}">
                <a16:creationId xmlns:a16="http://schemas.microsoft.com/office/drawing/2014/main" id="{F784DE20-6172-B647-878D-D8ED9576F5A4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203" y="0"/>
            <a:ext cx="1551196" cy="1017270"/>
          </a:xfrm>
          <a:prstGeom prst="rect">
            <a:avLst/>
          </a:prstGeom>
        </p:spPr>
      </p:pic>
      <p:pic>
        <p:nvPicPr>
          <p:cNvPr id="6" name="תמונה 5">
            <a:extLst>
              <a:ext uri="{FF2B5EF4-FFF2-40B4-BE49-F238E27FC236}">
                <a16:creationId xmlns:a16="http://schemas.microsoft.com/office/drawing/2014/main" id="{C2F85830-2BFE-8740-9AA0-2430DF8540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24674" y="165370"/>
            <a:ext cx="933650" cy="689692"/>
          </a:xfrm>
          <a:prstGeom prst="rect">
            <a:avLst/>
          </a:prstGeom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BAA2BF7F-9958-4B4F-82DD-66B289479747}"/>
              </a:ext>
            </a:extLst>
          </p:cNvPr>
          <p:cNvSpPr txBox="1"/>
          <p:nvPr userDrawn="1"/>
        </p:nvSpPr>
        <p:spPr>
          <a:xfrm>
            <a:off x="10597415" y="855062"/>
            <a:ext cx="1510350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dirty="0"/>
              <a:t>חיים בשותפות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ctr" defTabSz="457200" rtl="1" eaLnBrk="1" latinLnBrk="0" hangingPunct="1">
        <a:spcBef>
          <a:spcPct val="0"/>
        </a:spcBef>
        <a:buNone/>
        <a:defRPr sz="3600" b="1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3200" b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800" b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400" b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000" b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000" b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svg"/><Relationship Id="rId3" Type="http://schemas.openxmlformats.org/officeDocument/2006/relationships/image" Target="../media/image28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svg"/><Relationship Id="rId3" Type="http://schemas.openxmlformats.org/officeDocument/2006/relationships/image" Target="../media/image30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svg"/><Relationship Id="rId5" Type="http://schemas.openxmlformats.org/officeDocument/2006/relationships/image" Target="../media/image31.png"/><Relationship Id="rId4" Type="http://schemas.openxmlformats.org/officeDocument/2006/relationships/image" Target="../media/image104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svg"/><Relationship Id="rId5" Type="http://schemas.openxmlformats.org/officeDocument/2006/relationships/image" Target="../media/image34.png"/><Relationship Id="rId4" Type="http://schemas.openxmlformats.org/officeDocument/2006/relationships/image" Target="../media/image110.sv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8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emf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7.jpe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Relationship Id="rId14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13" Type="http://schemas.microsoft.com/office/2007/relationships/diagramDrawing" Target="../diagrams/drawing4.xml"/><Relationship Id="rId3" Type="http://schemas.openxmlformats.org/officeDocument/2006/relationships/image" Target="../media/image7.jpeg"/><Relationship Id="rId7" Type="http://schemas.openxmlformats.org/officeDocument/2006/relationships/diagramColors" Target="../diagrams/colors3.xml"/><Relationship Id="rId12" Type="http://schemas.openxmlformats.org/officeDocument/2006/relationships/diagramColors" Target="../diagrams/colors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11" Type="http://schemas.openxmlformats.org/officeDocument/2006/relationships/diagramQuickStyle" Target="../diagrams/quickStyle4.xml"/><Relationship Id="rId5" Type="http://schemas.openxmlformats.org/officeDocument/2006/relationships/diagramLayout" Target="../diagrams/layout3.xml"/><Relationship Id="rId10" Type="http://schemas.openxmlformats.org/officeDocument/2006/relationships/diagramLayout" Target="../diagrams/layout4.xml"/><Relationship Id="rId4" Type="http://schemas.openxmlformats.org/officeDocument/2006/relationships/diagramData" Target="../diagrams/data3.xml"/><Relationship Id="rId9" Type="http://schemas.openxmlformats.org/officeDocument/2006/relationships/diagramData" Target="../diagrams/data4.xml"/><Relationship Id="rId14" Type="http://schemas.openxmlformats.org/officeDocument/2006/relationships/image" Target="../media/image8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3.jpe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31.svg"/><Relationship Id="rId10" Type="http://schemas.openxmlformats.org/officeDocument/2006/relationships/image" Target="../media/image19.png"/><Relationship Id="rId4" Type="http://schemas.openxmlformats.org/officeDocument/2006/relationships/image" Target="../media/image14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svg"/><Relationship Id="rId3" Type="http://schemas.openxmlformats.org/officeDocument/2006/relationships/image" Target="../media/image24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svg"/><Relationship Id="rId5" Type="http://schemas.openxmlformats.org/officeDocument/2006/relationships/image" Target="../media/image25.png"/><Relationship Id="rId10" Type="http://schemas.openxmlformats.org/officeDocument/2006/relationships/image" Target="../media/image96.svg"/><Relationship Id="rId4" Type="http://schemas.openxmlformats.org/officeDocument/2006/relationships/image" Target="../media/image90.svg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265176" y="1308701"/>
            <a:ext cx="12009120" cy="3962545"/>
          </a:xfrm>
        </p:spPr>
        <p:txBody>
          <a:bodyPr anchor="ctr">
            <a:normAutofit/>
          </a:bodyPr>
          <a:lstStyle/>
          <a:p>
            <a:r>
              <a:rPr lang="he-IL" dirty="0"/>
              <a:t>ועדת ״חיים בשותפות״</a:t>
            </a:r>
            <a:br>
              <a:rPr lang="he-IL" dirty="0"/>
            </a:br>
            <a:r>
              <a:rPr lang="he-IL" dirty="0"/>
              <a:t>מפגש מליאה מספר 4 </a:t>
            </a:r>
            <a:br>
              <a:rPr lang="he-IL" dirty="0"/>
            </a:br>
            <a:r>
              <a:rPr lang="he-IL" dirty="0"/>
              <a:t/>
            </a:r>
            <a:br>
              <a:rPr lang="he-IL" dirty="0"/>
            </a:br>
            <a:r>
              <a:rPr lang="he-IL" sz="2700" dirty="0">
                <a:solidFill>
                  <a:schemeClr val="tx1"/>
                </a:solidFill>
              </a:rPr>
              <a:t> </a:t>
            </a:r>
            <a:br>
              <a:rPr lang="he-IL" sz="2700" dirty="0">
                <a:solidFill>
                  <a:schemeClr val="tx1"/>
                </a:solidFill>
              </a:rPr>
            </a:br>
            <a:r>
              <a:rPr lang="he-IL" sz="2700" dirty="0">
                <a:solidFill>
                  <a:schemeClr val="tx1"/>
                </a:solidFill>
              </a:rPr>
              <a:t>יום ראשון, י״ד באייר תשפ"ב, 15 במאי 2022  </a:t>
            </a:r>
            <a:endParaRPr lang="he-IL" sz="3100" dirty="0">
              <a:solidFill>
                <a:schemeClr val="tx1"/>
              </a:solidFill>
            </a:endParaRPr>
          </a:p>
        </p:txBody>
      </p:sp>
      <p:pic>
        <p:nvPicPr>
          <p:cNvPr id="5" name="תמונה 4" descr="ידיים">
            <a:extLst>
              <a:ext uri="{FF2B5EF4-FFF2-40B4-BE49-F238E27FC236}">
                <a16:creationId xmlns:a16="http://schemas.microsoft.com/office/drawing/2014/main" id="{C127E6CA-40EF-7947-B35D-334994656F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2880" y="5707116"/>
            <a:ext cx="12009120" cy="11508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52449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מלבן 35">
            <a:extLst>
              <a:ext uri="{FF2B5EF4-FFF2-40B4-BE49-F238E27FC236}">
                <a16:creationId xmlns:a16="http://schemas.microsoft.com/office/drawing/2014/main" id="{06D72C36-3491-5440-9840-3983A5BCB829}"/>
              </a:ext>
            </a:extLst>
          </p:cNvPr>
          <p:cNvSpPr/>
          <p:nvPr/>
        </p:nvSpPr>
        <p:spPr>
          <a:xfrm>
            <a:off x="2349959" y="1337893"/>
            <a:ext cx="3568700" cy="397550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t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הטמעה</a:t>
            </a: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במנגנונים </a:t>
            </a:r>
            <a:r>
              <a:rPr kumimoji="0" lang="he-IL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קיימים </a:t>
            </a:r>
          </a:p>
        </p:txBody>
      </p:sp>
      <p:sp>
        <p:nvSpPr>
          <p:cNvPr id="2" name="כותרת 1">
            <a:extLst>
              <a:ext uri="{FF2B5EF4-FFF2-40B4-BE49-F238E27FC236}">
                <a16:creationId xmlns:a16="http://schemas.microsoft.com/office/drawing/2014/main" id="{02D58E15-988D-3A4F-823B-9C84997BDC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3280" y="-26744"/>
            <a:ext cx="10671492" cy="1280890"/>
          </a:xfrm>
        </p:spPr>
        <p:txBody>
          <a:bodyPr/>
          <a:lstStyle/>
          <a:p>
            <a:r>
              <a:rPr lang="he-IL" dirty="0" smtClean="0"/>
              <a:t>עיקרי ההמלצות בתחום המנגנונים</a:t>
            </a:r>
            <a:endParaRPr lang="he-IL" dirty="0"/>
          </a:p>
        </p:txBody>
      </p:sp>
      <p:sp>
        <p:nvSpPr>
          <p:cNvPr id="4" name="מלבן 3">
            <a:extLst>
              <a:ext uri="{FF2B5EF4-FFF2-40B4-BE49-F238E27FC236}">
                <a16:creationId xmlns:a16="http://schemas.microsoft.com/office/drawing/2014/main" id="{C69C6CD9-E69B-ED4F-AC06-55BC4222233A}"/>
              </a:ext>
            </a:extLst>
          </p:cNvPr>
          <p:cNvSpPr/>
          <p:nvPr/>
        </p:nvSpPr>
        <p:spPr>
          <a:xfrm>
            <a:off x="7958454" y="5715000"/>
            <a:ext cx="3568700" cy="7239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מדיניות</a:t>
            </a:r>
          </a:p>
        </p:txBody>
      </p:sp>
      <p:sp>
        <p:nvSpPr>
          <p:cNvPr id="5" name="מלבן 4">
            <a:extLst>
              <a:ext uri="{FF2B5EF4-FFF2-40B4-BE49-F238E27FC236}">
                <a16:creationId xmlns:a16="http://schemas.microsoft.com/office/drawing/2014/main" id="{99EED993-865A-674D-B42B-23C81885BEC3}"/>
              </a:ext>
            </a:extLst>
          </p:cNvPr>
          <p:cNvSpPr/>
          <p:nvPr/>
        </p:nvSpPr>
        <p:spPr>
          <a:xfrm>
            <a:off x="4250054" y="5715000"/>
            <a:ext cx="3568700" cy="7239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מנגנונים</a:t>
            </a:r>
          </a:p>
        </p:txBody>
      </p:sp>
      <p:sp>
        <p:nvSpPr>
          <p:cNvPr id="6" name="מלבן 5">
            <a:extLst>
              <a:ext uri="{FF2B5EF4-FFF2-40B4-BE49-F238E27FC236}">
                <a16:creationId xmlns:a16="http://schemas.microsoft.com/office/drawing/2014/main" id="{AECCB98B-1302-634C-8A2A-159848CB7133}"/>
              </a:ext>
            </a:extLst>
          </p:cNvPr>
          <p:cNvSpPr/>
          <p:nvPr/>
        </p:nvSpPr>
        <p:spPr>
          <a:xfrm>
            <a:off x="541654" y="5715000"/>
            <a:ext cx="3568700" cy="7239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פעולות</a:t>
            </a:r>
          </a:p>
        </p:txBody>
      </p:sp>
      <p:sp>
        <p:nvSpPr>
          <p:cNvPr id="3" name="סוגר מסולסל שמאלי 2">
            <a:extLst>
              <a:ext uri="{FF2B5EF4-FFF2-40B4-BE49-F238E27FC236}">
                <a16:creationId xmlns:a16="http://schemas.microsoft.com/office/drawing/2014/main" id="{BEF09C53-E69B-2443-80FD-05CFA4AF8B48}"/>
              </a:ext>
            </a:extLst>
          </p:cNvPr>
          <p:cNvSpPr/>
          <p:nvPr/>
        </p:nvSpPr>
        <p:spPr>
          <a:xfrm rot="16200000">
            <a:off x="5836651" y="1352646"/>
            <a:ext cx="777251" cy="8130340"/>
          </a:xfrm>
          <a:prstGeom prst="leftBrace">
            <a:avLst/>
          </a:prstGeom>
          <a:ln w="28575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1219033472">
                  <a:custGeom>
                    <a:avLst/>
                    <a:gdLst>
                      <a:gd name="connsiteX0" fmla="*/ 553903 w 553903"/>
                      <a:gd name="connsiteY0" fmla="*/ 10812147 h 10812147"/>
                      <a:gd name="connsiteX1" fmla="*/ 276951 w 553903"/>
                      <a:gd name="connsiteY1" fmla="*/ 10765990 h 10812147"/>
                      <a:gd name="connsiteX2" fmla="*/ 276952 w 553903"/>
                      <a:gd name="connsiteY2" fmla="*/ 5452230 h 10812147"/>
                      <a:gd name="connsiteX3" fmla="*/ 0 w 553903"/>
                      <a:gd name="connsiteY3" fmla="*/ 5406073 h 10812147"/>
                      <a:gd name="connsiteX4" fmla="*/ 276952 w 553903"/>
                      <a:gd name="connsiteY4" fmla="*/ 5359916 h 10812147"/>
                      <a:gd name="connsiteX5" fmla="*/ 276952 w 553903"/>
                      <a:gd name="connsiteY5" fmla="*/ 4875774 h 10812147"/>
                      <a:gd name="connsiteX6" fmla="*/ 276952 w 553903"/>
                      <a:gd name="connsiteY6" fmla="*/ 4179081 h 10812147"/>
                      <a:gd name="connsiteX7" fmla="*/ 276952 w 553903"/>
                      <a:gd name="connsiteY7" fmla="*/ 3694938 h 10812147"/>
                      <a:gd name="connsiteX8" fmla="*/ 276952 w 553903"/>
                      <a:gd name="connsiteY8" fmla="*/ 2998245 h 10812147"/>
                      <a:gd name="connsiteX9" fmla="*/ 276952 w 553903"/>
                      <a:gd name="connsiteY9" fmla="*/ 2567240 h 10812147"/>
                      <a:gd name="connsiteX10" fmla="*/ 276952 w 553903"/>
                      <a:gd name="connsiteY10" fmla="*/ 1976823 h 10812147"/>
                      <a:gd name="connsiteX11" fmla="*/ 276952 w 553903"/>
                      <a:gd name="connsiteY11" fmla="*/ 1386405 h 10812147"/>
                      <a:gd name="connsiteX12" fmla="*/ 276952 w 553903"/>
                      <a:gd name="connsiteY12" fmla="*/ 849125 h 10812147"/>
                      <a:gd name="connsiteX13" fmla="*/ 276952 w 553903"/>
                      <a:gd name="connsiteY13" fmla="*/ 46157 h 10812147"/>
                      <a:gd name="connsiteX14" fmla="*/ 553904 w 553903"/>
                      <a:gd name="connsiteY14" fmla="*/ 0 h 10812147"/>
                      <a:gd name="connsiteX15" fmla="*/ 553903 w 553903"/>
                      <a:gd name="connsiteY15" fmla="*/ 10812147 h 10812147"/>
                      <a:gd name="connsiteX0" fmla="*/ 553903 w 553903"/>
                      <a:gd name="connsiteY0" fmla="*/ 10812147 h 10812147"/>
                      <a:gd name="connsiteX1" fmla="*/ 276951 w 553903"/>
                      <a:gd name="connsiteY1" fmla="*/ 10765990 h 10812147"/>
                      <a:gd name="connsiteX2" fmla="*/ 276952 w 553903"/>
                      <a:gd name="connsiteY2" fmla="*/ 5452230 h 10812147"/>
                      <a:gd name="connsiteX3" fmla="*/ 0 w 553903"/>
                      <a:gd name="connsiteY3" fmla="*/ 5406073 h 10812147"/>
                      <a:gd name="connsiteX4" fmla="*/ 276952 w 553903"/>
                      <a:gd name="connsiteY4" fmla="*/ 5359916 h 10812147"/>
                      <a:gd name="connsiteX5" fmla="*/ 276952 w 553903"/>
                      <a:gd name="connsiteY5" fmla="*/ 4769498 h 10812147"/>
                      <a:gd name="connsiteX6" fmla="*/ 276952 w 553903"/>
                      <a:gd name="connsiteY6" fmla="*/ 4179081 h 10812147"/>
                      <a:gd name="connsiteX7" fmla="*/ 276952 w 553903"/>
                      <a:gd name="connsiteY7" fmla="*/ 3641801 h 10812147"/>
                      <a:gd name="connsiteX8" fmla="*/ 276952 w 553903"/>
                      <a:gd name="connsiteY8" fmla="*/ 3210796 h 10812147"/>
                      <a:gd name="connsiteX9" fmla="*/ 276952 w 553903"/>
                      <a:gd name="connsiteY9" fmla="*/ 2779791 h 10812147"/>
                      <a:gd name="connsiteX10" fmla="*/ 276952 w 553903"/>
                      <a:gd name="connsiteY10" fmla="*/ 2136236 h 10812147"/>
                      <a:gd name="connsiteX11" fmla="*/ 276952 w 553903"/>
                      <a:gd name="connsiteY11" fmla="*/ 1652093 h 10812147"/>
                      <a:gd name="connsiteX12" fmla="*/ 276952 w 553903"/>
                      <a:gd name="connsiteY12" fmla="*/ 955400 h 10812147"/>
                      <a:gd name="connsiteX13" fmla="*/ 276952 w 553903"/>
                      <a:gd name="connsiteY13" fmla="*/ 46157 h 10812147"/>
                      <a:gd name="connsiteX14" fmla="*/ 553904 w 553903"/>
                      <a:gd name="connsiteY14" fmla="*/ 0 h 10812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553903" h="10812147" stroke="0" extrusionOk="0">
                        <a:moveTo>
                          <a:pt x="553903" y="10812147"/>
                        </a:moveTo>
                        <a:cubicBezTo>
                          <a:pt x="394508" y="10808175"/>
                          <a:pt x="270018" y="10794084"/>
                          <a:pt x="276951" y="10765990"/>
                        </a:cubicBezTo>
                        <a:cubicBezTo>
                          <a:pt x="582879" y="9059142"/>
                          <a:pt x="183468" y="7226455"/>
                          <a:pt x="276952" y="5452230"/>
                        </a:cubicBezTo>
                        <a:cubicBezTo>
                          <a:pt x="264621" y="5438780"/>
                          <a:pt x="151958" y="5411591"/>
                          <a:pt x="0" y="5406073"/>
                        </a:cubicBezTo>
                        <a:cubicBezTo>
                          <a:pt x="148180" y="5403460"/>
                          <a:pt x="277445" y="5385643"/>
                          <a:pt x="276952" y="5359916"/>
                        </a:cubicBezTo>
                        <a:cubicBezTo>
                          <a:pt x="224827" y="5231801"/>
                          <a:pt x="285625" y="5092656"/>
                          <a:pt x="276952" y="4875774"/>
                        </a:cubicBezTo>
                        <a:cubicBezTo>
                          <a:pt x="268279" y="4658892"/>
                          <a:pt x="316385" y="4474250"/>
                          <a:pt x="276952" y="4179081"/>
                        </a:cubicBezTo>
                        <a:cubicBezTo>
                          <a:pt x="237519" y="3883912"/>
                          <a:pt x="294989" y="3841217"/>
                          <a:pt x="276952" y="3694938"/>
                        </a:cubicBezTo>
                        <a:cubicBezTo>
                          <a:pt x="258915" y="3548659"/>
                          <a:pt x="281792" y="3314436"/>
                          <a:pt x="276952" y="2998245"/>
                        </a:cubicBezTo>
                        <a:cubicBezTo>
                          <a:pt x="272112" y="2682054"/>
                          <a:pt x="282230" y="2711657"/>
                          <a:pt x="276952" y="2567240"/>
                        </a:cubicBezTo>
                        <a:cubicBezTo>
                          <a:pt x="271674" y="2422824"/>
                          <a:pt x="342869" y="2106077"/>
                          <a:pt x="276952" y="1976823"/>
                        </a:cubicBezTo>
                        <a:cubicBezTo>
                          <a:pt x="211035" y="1847569"/>
                          <a:pt x="338283" y="1616865"/>
                          <a:pt x="276952" y="1386405"/>
                        </a:cubicBezTo>
                        <a:cubicBezTo>
                          <a:pt x="215621" y="1155945"/>
                          <a:pt x="337164" y="1075382"/>
                          <a:pt x="276952" y="849125"/>
                        </a:cubicBezTo>
                        <a:cubicBezTo>
                          <a:pt x="216740" y="622868"/>
                          <a:pt x="301073" y="446783"/>
                          <a:pt x="276952" y="46157"/>
                        </a:cubicBezTo>
                        <a:cubicBezTo>
                          <a:pt x="291694" y="2364"/>
                          <a:pt x="372306" y="-11072"/>
                          <a:pt x="553904" y="0"/>
                        </a:cubicBezTo>
                        <a:cubicBezTo>
                          <a:pt x="215089" y="2759125"/>
                          <a:pt x="188507" y="6863830"/>
                          <a:pt x="553903" y="10812147"/>
                        </a:cubicBezTo>
                        <a:close/>
                      </a:path>
                      <a:path w="553903" h="10812147" fill="none" extrusionOk="0">
                        <a:moveTo>
                          <a:pt x="553903" y="10812147"/>
                        </a:moveTo>
                        <a:cubicBezTo>
                          <a:pt x="399132" y="10809434"/>
                          <a:pt x="275187" y="10798121"/>
                          <a:pt x="276951" y="10765990"/>
                        </a:cubicBezTo>
                        <a:cubicBezTo>
                          <a:pt x="262340" y="8950784"/>
                          <a:pt x="382794" y="7201981"/>
                          <a:pt x="276952" y="5452230"/>
                        </a:cubicBezTo>
                        <a:cubicBezTo>
                          <a:pt x="296325" y="5429885"/>
                          <a:pt x="117605" y="5407528"/>
                          <a:pt x="0" y="5406073"/>
                        </a:cubicBezTo>
                        <a:cubicBezTo>
                          <a:pt x="154776" y="5402792"/>
                          <a:pt x="275840" y="5385980"/>
                          <a:pt x="276952" y="5359916"/>
                        </a:cubicBezTo>
                        <a:cubicBezTo>
                          <a:pt x="240083" y="5241072"/>
                          <a:pt x="315186" y="4954756"/>
                          <a:pt x="276952" y="4769498"/>
                        </a:cubicBezTo>
                        <a:cubicBezTo>
                          <a:pt x="238718" y="4584240"/>
                          <a:pt x="316544" y="4438806"/>
                          <a:pt x="276952" y="4179081"/>
                        </a:cubicBezTo>
                        <a:cubicBezTo>
                          <a:pt x="237360" y="3919356"/>
                          <a:pt x="339854" y="3812760"/>
                          <a:pt x="276952" y="3641801"/>
                        </a:cubicBezTo>
                        <a:cubicBezTo>
                          <a:pt x="214050" y="3470842"/>
                          <a:pt x="301647" y="3384547"/>
                          <a:pt x="276952" y="3210796"/>
                        </a:cubicBezTo>
                        <a:cubicBezTo>
                          <a:pt x="252257" y="3037045"/>
                          <a:pt x="306718" y="2904012"/>
                          <a:pt x="276952" y="2779791"/>
                        </a:cubicBezTo>
                        <a:cubicBezTo>
                          <a:pt x="247186" y="2655570"/>
                          <a:pt x="312186" y="2343692"/>
                          <a:pt x="276952" y="2136236"/>
                        </a:cubicBezTo>
                        <a:cubicBezTo>
                          <a:pt x="241718" y="1928781"/>
                          <a:pt x="282908" y="1804869"/>
                          <a:pt x="276952" y="1652093"/>
                        </a:cubicBezTo>
                        <a:cubicBezTo>
                          <a:pt x="270996" y="1499317"/>
                          <a:pt x="299036" y="1278684"/>
                          <a:pt x="276952" y="955400"/>
                        </a:cubicBezTo>
                        <a:cubicBezTo>
                          <a:pt x="254868" y="632116"/>
                          <a:pt x="383015" y="301188"/>
                          <a:pt x="276952" y="46157"/>
                        </a:cubicBezTo>
                        <a:cubicBezTo>
                          <a:pt x="268387" y="-6309"/>
                          <a:pt x="412550" y="-8714"/>
                          <a:pt x="553904" y="0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21" name="מלבן 20">
            <a:extLst>
              <a:ext uri="{FF2B5EF4-FFF2-40B4-BE49-F238E27FC236}">
                <a16:creationId xmlns:a16="http://schemas.microsoft.com/office/drawing/2014/main" id="{B19E0C57-BA0B-1545-8507-833CF01A7BEF}"/>
              </a:ext>
            </a:extLst>
          </p:cNvPr>
          <p:cNvSpPr/>
          <p:nvPr/>
        </p:nvSpPr>
        <p:spPr>
          <a:xfrm>
            <a:off x="2704255" y="4287435"/>
            <a:ext cx="3071787" cy="34015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בפעילות הנוער ברשויות </a:t>
            </a:r>
          </a:p>
        </p:txBody>
      </p:sp>
      <p:sp>
        <p:nvSpPr>
          <p:cNvPr id="23" name="מלבן 22">
            <a:extLst>
              <a:ext uri="{FF2B5EF4-FFF2-40B4-BE49-F238E27FC236}">
                <a16:creationId xmlns:a16="http://schemas.microsoft.com/office/drawing/2014/main" id="{B090E7BF-68C1-1C40-B087-656C10156A4C}"/>
              </a:ext>
            </a:extLst>
          </p:cNvPr>
          <p:cNvSpPr/>
          <p:nvPr/>
        </p:nvSpPr>
        <p:spPr>
          <a:xfrm>
            <a:off x="2662965" y="2890734"/>
            <a:ext cx="3071786" cy="34015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בשעות מעורבות חברתית</a:t>
            </a:r>
          </a:p>
        </p:txBody>
      </p:sp>
      <p:sp>
        <p:nvSpPr>
          <p:cNvPr id="30" name="מלבן 29">
            <a:extLst>
              <a:ext uri="{FF2B5EF4-FFF2-40B4-BE49-F238E27FC236}">
                <a16:creationId xmlns:a16="http://schemas.microsoft.com/office/drawing/2014/main" id="{59A07643-128E-024E-9305-BE3117C516E2}"/>
              </a:ext>
            </a:extLst>
          </p:cNvPr>
          <p:cNvSpPr/>
          <p:nvPr/>
        </p:nvSpPr>
        <p:spPr>
          <a:xfrm>
            <a:off x="6099133" y="1337893"/>
            <a:ext cx="3826932" cy="397550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t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שבוע שיא בנושא</a:t>
            </a: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'חיים בשותפות'</a:t>
            </a:r>
            <a:endParaRPr kumimoji="0" lang="he-IL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31" name="מלבן 30">
            <a:extLst>
              <a:ext uri="{FF2B5EF4-FFF2-40B4-BE49-F238E27FC236}">
                <a16:creationId xmlns:a16="http://schemas.microsoft.com/office/drawing/2014/main" id="{C263F876-B258-0A42-A65A-FFE75CEDD14D}"/>
              </a:ext>
            </a:extLst>
          </p:cNvPr>
          <p:cNvSpPr/>
          <p:nvPr/>
        </p:nvSpPr>
        <p:spPr>
          <a:xfrm>
            <a:off x="6406243" y="1963887"/>
            <a:ext cx="3259453" cy="360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השנה: 23-19 במרץ</a:t>
            </a:r>
            <a:endParaRPr kumimoji="0" lang="he-IL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32" name="מלבן 31">
            <a:extLst>
              <a:ext uri="{FF2B5EF4-FFF2-40B4-BE49-F238E27FC236}">
                <a16:creationId xmlns:a16="http://schemas.microsoft.com/office/drawing/2014/main" id="{1C33EF1F-FA34-464B-9E57-3F39BA44D16F}"/>
              </a:ext>
            </a:extLst>
          </p:cNvPr>
          <p:cNvSpPr/>
          <p:nvPr/>
        </p:nvSpPr>
        <p:spPr>
          <a:xfrm>
            <a:off x="6426492" y="4413743"/>
            <a:ext cx="3259453" cy="360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מפגשים עם דמויות מגוונות </a:t>
            </a:r>
          </a:p>
        </p:txBody>
      </p:sp>
      <p:sp>
        <p:nvSpPr>
          <p:cNvPr id="34" name="מלבן 33">
            <a:extLst>
              <a:ext uri="{FF2B5EF4-FFF2-40B4-BE49-F238E27FC236}">
                <a16:creationId xmlns:a16="http://schemas.microsoft.com/office/drawing/2014/main" id="{93DA2929-F352-C741-A54C-182E8E9F0B62}"/>
              </a:ext>
            </a:extLst>
          </p:cNvPr>
          <p:cNvSpPr/>
          <p:nvPr/>
        </p:nvSpPr>
        <p:spPr>
          <a:xfrm>
            <a:off x="6382872" y="3353828"/>
            <a:ext cx="3303074" cy="53580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תחרות ציורים,</a:t>
            </a:r>
            <a:r>
              <a:rPr kumimoji="0" lang="he-IL" sz="1600" b="0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 סיפורים, סרטונים</a:t>
            </a:r>
            <a:r>
              <a:rPr kumimoji="0" lang="he-IL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 </a:t>
            </a: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ופרסים </a:t>
            </a:r>
          </a:p>
        </p:txBody>
      </p:sp>
      <p:sp>
        <p:nvSpPr>
          <p:cNvPr id="35" name="מלבן 34">
            <a:extLst>
              <a:ext uri="{FF2B5EF4-FFF2-40B4-BE49-F238E27FC236}">
                <a16:creationId xmlns:a16="http://schemas.microsoft.com/office/drawing/2014/main" id="{325B9AE9-AB06-1D4F-87F2-07210C419CC0}"/>
              </a:ext>
            </a:extLst>
          </p:cNvPr>
          <p:cNvSpPr/>
          <p:nvPr/>
        </p:nvSpPr>
        <p:spPr>
          <a:xfrm>
            <a:off x="6386734" y="3947277"/>
            <a:ext cx="3259453" cy="360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הנכחה במרחבים ציבוריים</a:t>
            </a:r>
            <a:endParaRPr kumimoji="0" lang="he-IL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37" name="מלבן 36">
            <a:extLst>
              <a:ext uri="{FF2B5EF4-FFF2-40B4-BE49-F238E27FC236}">
                <a16:creationId xmlns:a16="http://schemas.microsoft.com/office/drawing/2014/main" id="{7931AA7F-F0D0-A94B-A643-CF2E29D4EE33}"/>
              </a:ext>
            </a:extLst>
          </p:cNvPr>
          <p:cNvSpPr/>
          <p:nvPr/>
        </p:nvSpPr>
        <p:spPr>
          <a:xfrm>
            <a:off x="2662964" y="3362753"/>
            <a:ext cx="3071787" cy="423833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בשולחנות עגולים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שיתוף חברה אזרחית</a:t>
            </a:r>
          </a:p>
        </p:txBody>
      </p:sp>
      <p:sp>
        <p:nvSpPr>
          <p:cNvPr id="39" name="מלבן 38">
            <a:extLst>
              <a:ext uri="{FF2B5EF4-FFF2-40B4-BE49-F238E27FC236}">
                <a16:creationId xmlns:a16="http://schemas.microsoft.com/office/drawing/2014/main" id="{39970275-CF33-8048-86D2-BB545EB55961}"/>
              </a:ext>
            </a:extLst>
          </p:cNvPr>
          <p:cNvSpPr/>
          <p:nvPr/>
        </p:nvSpPr>
        <p:spPr>
          <a:xfrm>
            <a:off x="2677028" y="3848037"/>
            <a:ext cx="3071787" cy="34015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בפרמטרים בפרס חינוך</a:t>
            </a:r>
          </a:p>
        </p:txBody>
      </p:sp>
      <p:sp>
        <p:nvSpPr>
          <p:cNvPr id="40" name="מלבן 39">
            <a:extLst>
              <a:ext uri="{FF2B5EF4-FFF2-40B4-BE49-F238E27FC236}">
                <a16:creationId xmlns:a16="http://schemas.microsoft.com/office/drawing/2014/main" id="{F042DF3C-DE8E-CF4D-AE03-ABFA36690C65}"/>
              </a:ext>
            </a:extLst>
          </p:cNvPr>
          <p:cNvSpPr/>
          <p:nvPr/>
        </p:nvSpPr>
        <p:spPr>
          <a:xfrm>
            <a:off x="2662965" y="2058334"/>
            <a:ext cx="3071786" cy="34015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בתכניות עבודה ( מחוז, מנהלים)</a:t>
            </a:r>
          </a:p>
        </p:txBody>
      </p:sp>
      <p:sp>
        <p:nvSpPr>
          <p:cNvPr id="41" name="מלבן 40">
            <a:extLst>
              <a:ext uri="{FF2B5EF4-FFF2-40B4-BE49-F238E27FC236}">
                <a16:creationId xmlns:a16="http://schemas.microsoft.com/office/drawing/2014/main" id="{C261DF86-1EB4-E043-86AE-6D29E4365B33}"/>
              </a:ext>
            </a:extLst>
          </p:cNvPr>
          <p:cNvSpPr/>
          <p:nvPr/>
        </p:nvSpPr>
        <p:spPr>
          <a:xfrm>
            <a:off x="2662965" y="2466836"/>
            <a:ext cx="3071786" cy="34015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בימי היערכות והכשרה</a:t>
            </a:r>
          </a:p>
        </p:txBody>
      </p:sp>
      <p:sp>
        <p:nvSpPr>
          <p:cNvPr id="42" name="מלבן 41">
            <a:extLst>
              <a:ext uri="{FF2B5EF4-FFF2-40B4-BE49-F238E27FC236}">
                <a16:creationId xmlns:a16="http://schemas.microsoft.com/office/drawing/2014/main" id="{68A52FAC-3D4E-5445-858C-8D7FEF9D34DC}"/>
              </a:ext>
            </a:extLst>
          </p:cNvPr>
          <p:cNvSpPr/>
          <p:nvPr/>
        </p:nvSpPr>
        <p:spPr>
          <a:xfrm>
            <a:off x="6382872" y="4834212"/>
            <a:ext cx="3259453" cy="360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פעילות בלתי פורמאלית</a:t>
            </a:r>
          </a:p>
        </p:txBody>
      </p:sp>
      <p:sp>
        <p:nvSpPr>
          <p:cNvPr id="44" name="מלבן 43">
            <a:extLst>
              <a:ext uri="{FF2B5EF4-FFF2-40B4-BE49-F238E27FC236}">
                <a16:creationId xmlns:a16="http://schemas.microsoft.com/office/drawing/2014/main" id="{66C98705-7FDC-AC42-AC6A-92C6F0D6A17A}"/>
              </a:ext>
            </a:extLst>
          </p:cNvPr>
          <p:cNvSpPr/>
          <p:nvPr/>
        </p:nvSpPr>
        <p:spPr>
          <a:xfrm>
            <a:off x="2743606" y="4741915"/>
            <a:ext cx="3071787" cy="41370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בעבודת שורשים, במטלות ביצוע ובעבודות חקר</a:t>
            </a:r>
          </a:p>
        </p:txBody>
      </p:sp>
      <p:sp>
        <p:nvSpPr>
          <p:cNvPr id="45" name="מלבן 44">
            <a:extLst>
              <a:ext uri="{FF2B5EF4-FFF2-40B4-BE49-F238E27FC236}">
                <a16:creationId xmlns:a16="http://schemas.microsoft.com/office/drawing/2014/main" id="{BBA87D95-2CAC-EB44-9749-11D3FAB33180}"/>
              </a:ext>
            </a:extLst>
          </p:cNvPr>
          <p:cNvSpPr/>
          <p:nvPr/>
        </p:nvSpPr>
        <p:spPr>
          <a:xfrm>
            <a:off x="6386735" y="2896763"/>
            <a:ext cx="3259453" cy="360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קירות </a:t>
            </a:r>
            <a:r>
              <a:rPr kumimoji="0" lang="he-IL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הטרוגניים במוסדות</a:t>
            </a:r>
            <a:r>
              <a:rPr kumimoji="0" lang="he-IL" sz="1600" b="0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 חינוך</a:t>
            </a:r>
            <a:endParaRPr kumimoji="0" lang="he-IL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pic>
        <p:nvPicPr>
          <p:cNvPr id="47" name="גרפיקה 46" descr="אייקון לוח שנה">
            <a:extLst>
              <a:ext uri="{FF2B5EF4-FFF2-40B4-BE49-F238E27FC236}">
                <a16:creationId xmlns:a16="http://schemas.microsoft.com/office/drawing/2014/main" id="{AA7E6F60-C823-A349-AF87-529B0FE9B80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08425" y="948109"/>
            <a:ext cx="682022" cy="899967"/>
          </a:xfrm>
          <a:prstGeom prst="rect">
            <a:avLst/>
          </a:prstGeom>
        </p:spPr>
      </p:pic>
      <p:pic>
        <p:nvPicPr>
          <p:cNvPr id="8" name="גרפיקה 7" descr="אייקון יציאה">
            <a:extLst>
              <a:ext uri="{FF2B5EF4-FFF2-40B4-BE49-F238E27FC236}">
                <a16:creationId xmlns:a16="http://schemas.microsoft.com/office/drawing/2014/main" id="{9DBE983E-DCBE-7443-A453-F87EB66085C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985577" y="1060174"/>
            <a:ext cx="718678" cy="783405"/>
          </a:xfrm>
          <a:prstGeom prst="rect">
            <a:avLst/>
          </a:prstGeom>
        </p:spPr>
      </p:pic>
      <p:sp>
        <p:nvSpPr>
          <p:cNvPr id="26" name="מלבן 25">
            <a:extLst>
              <a:ext uri="{FF2B5EF4-FFF2-40B4-BE49-F238E27FC236}">
                <a16:creationId xmlns:a16="http://schemas.microsoft.com/office/drawing/2014/main" id="{BBA87D95-2CAC-EB44-9749-11D3FAB33180}"/>
              </a:ext>
            </a:extLst>
          </p:cNvPr>
          <p:cNvSpPr/>
          <p:nvPr/>
        </p:nvSpPr>
        <p:spPr>
          <a:xfrm>
            <a:off x="6406243" y="2415133"/>
            <a:ext cx="3259453" cy="40779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עיסוק בנושא בלמידה ובחוויה</a:t>
            </a:r>
            <a:endParaRPr kumimoji="0" lang="he-IL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79348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מלבן 31">
            <a:extLst>
              <a:ext uri="{FF2B5EF4-FFF2-40B4-BE49-F238E27FC236}">
                <a16:creationId xmlns:a16="http://schemas.microsoft.com/office/drawing/2014/main" id="{E18A246E-82C2-3F4C-A7D6-EC34FBAAB76C}"/>
              </a:ext>
            </a:extLst>
          </p:cNvPr>
          <p:cNvSpPr/>
          <p:nvPr/>
        </p:nvSpPr>
        <p:spPr>
          <a:xfrm>
            <a:off x="6237607" y="1312196"/>
            <a:ext cx="5515646" cy="337987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t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צוותי הוראה והכשרת מורים</a:t>
            </a:r>
          </a:p>
        </p:txBody>
      </p:sp>
      <p:sp>
        <p:nvSpPr>
          <p:cNvPr id="2" name="כותרת 1">
            <a:extLst>
              <a:ext uri="{FF2B5EF4-FFF2-40B4-BE49-F238E27FC236}">
                <a16:creationId xmlns:a16="http://schemas.microsoft.com/office/drawing/2014/main" id="{02D58E15-988D-3A4F-823B-9C84997BD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עיקרי ההמלצות בתחום הפעולות</a:t>
            </a:r>
            <a:endParaRPr lang="he-IL" dirty="0"/>
          </a:p>
        </p:txBody>
      </p:sp>
      <p:sp>
        <p:nvSpPr>
          <p:cNvPr id="4" name="מלבן 3">
            <a:extLst>
              <a:ext uri="{FF2B5EF4-FFF2-40B4-BE49-F238E27FC236}">
                <a16:creationId xmlns:a16="http://schemas.microsoft.com/office/drawing/2014/main" id="{C69C6CD9-E69B-ED4F-AC06-55BC4222233A}"/>
              </a:ext>
            </a:extLst>
          </p:cNvPr>
          <p:cNvSpPr/>
          <p:nvPr/>
        </p:nvSpPr>
        <p:spPr>
          <a:xfrm>
            <a:off x="7958454" y="5715000"/>
            <a:ext cx="3568700" cy="7239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מדיניות</a:t>
            </a:r>
          </a:p>
        </p:txBody>
      </p:sp>
      <p:sp>
        <p:nvSpPr>
          <p:cNvPr id="5" name="מלבן 4">
            <a:extLst>
              <a:ext uri="{FF2B5EF4-FFF2-40B4-BE49-F238E27FC236}">
                <a16:creationId xmlns:a16="http://schemas.microsoft.com/office/drawing/2014/main" id="{99EED993-865A-674D-B42B-23C81885BEC3}"/>
              </a:ext>
            </a:extLst>
          </p:cNvPr>
          <p:cNvSpPr/>
          <p:nvPr/>
        </p:nvSpPr>
        <p:spPr>
          <a:xfrm>
            <a:off x="4250054" y="5715000"/>
            <a:ext cx="3568700" cy="7239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מנגנונים</a:t>
            </a:r>
          </a:p>
        </p:txBody>
      </p:sp>
      <p:sp>
        <p:nvSpPr>
          <p:cNvPr id="6" name="מלבן 5">
            <a:extLst>
              <a:ext uri="{FF2B5EF4-FFF2-40B4-BE49-F238E27FC236}">
                <a16:creationId xmlns:a16="http://schemas.microsoft.com/office/drawing/2014/main" id="{AECCB98B-1302-634C-8A2A-159848CB7133}"/>
              </a:ext>
            </a:extLst>
          </p:cNvPr>
          <p:cNvSpPr/>
          <p:nvPr/>
        </p:nvSpPr>
        <p:spPr>
          <a:xfrm>
            <a:off x="541654" y="5715000"/>
            <a:ext cx="3568700" cy="7239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פעולות</a:t>
            </a:r>
          </a:p>
        </p:txBody>
      </p:sp>
      <p:sp>
        <p:nvSpPr>
          <p:cNvPr id="3" name="סוגר מסולסל שמאלי 2">
            <a:extLst>
              <a:ext uri="{FF2B5EF4-FFF2-40B4-BE49-F238E27FC236}">
                <a16:creationId xmlns:a16="http://schemas.microsoft.com/office/drawing/2014/main" id="{BEF09C53-E69B-2443-80FD-05CFA4AF8B48}"/>
              </a:ext>
            </a:extLst>
          </p:cNvPr>
          <p:cNvSpPr/>
          <p:nvPr/>
        </p:nvSpPr>
        <p:spPr>
          <a:xfrm rot="16200000">
            <a:off x="5872865" y="40969"/>
            <a:ext cx="553903" cy="10812147"/>
          </a:xfrm>
          <a:prstGeom prst="leftBrace">
            <a:avLst>
              <a:gd name="adj1" fmla="val 8333"/>
              <a:gd name="adj2" fmla="val 12678"/>
            </a:avLst>
          </a:prstGeom>
          <a:ln w="28575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1219033472">
                  <a:custGeom>
                    <a:avLst/>
                    <a:gdLst>
                      <a:gd name="connsiteX0" fmla="*/ 553903 w 553903"/>
                      <a:gd name="connsiteY0" fmla="*/ 10812147 h 10812147"/>
                      <a:gd name="connsiteX1" fmla="*/ 276951 w 553903"/>
                      <a:gd name="connsiteY1" fmla="*/ 10765990 h 10812147"/>
                      <a:gd name="connsiteX2" fmla="*/ 276952 w 553903"/>
                      <a:gd name="connsiteY2" fmla="*/ 1416921 h 10812147"/>
                      <a:gd name="connsiteX3" fmla="*/ 0 w 553903"/>
                      <a:gd name="connsiteY3" fmla="*/ 1370764 h 10812147"/>
                      <a:gd name="connsiteX4" fmla="*/ 276952 w 553903"/>
                      <a:gd name="connsiteY4" fmla="*/ 1324607 h 10812147"/>
                      <a:gd name="connsiteX5" fmla="*/ 276952 w 553903"/>
                      <a:gd name="connsiteY5" fmla="*/ 924026 h 10812147"/>
                      <a:gd name="connsiteX6" fmla="*/ 276952 w 553903"/>
                      <a:gd name="connsiteY6" fmla="*/ 472307 h 10812147"/>
                      <a:gd name="connsiteX7" fmla="*/ 276952 w 553903"/>
                      <a:gd name="connsiteY7" fmla="*/ 46157 h 10812147"/>
                      <a:gd name="connsiteX8" fmla="*/ 553904 w 553903"/>
                      <a:gd name="connsiteY8" fmla="*/ 0 h 10812147"/>
                      <a:gd name="connsiteX9" fmla="*/ 553903 w 553903"/>
                      <a:gd name="connsiteY9" fmla="*/ 10812147 h 10812147"/>
                      <a:gd name="connsiteX0" fmla="*/ 553903 w 553903"/>
                      <a:gd name="connsiteY0" fmla="*/ 10812147 h 10812147"/>
                      <a:gd name="connsiteX1" fmla="*/ 276951 w 553903"/>
                      <a:gd name="connsiteY1" fmla="*/ 10765990 h 10812147"/>
                      <a:gd name="connsiteX2" fmla="*/ 276952 w 553903"/>
                      <a:gd name="connsiteY2" fmla="*/ 1416921 h 10812147"/>
                      <a:gd name="connsiteX3" fmla="*/ 0 w 553903"/>
                      <a:gd name="connsiteY3" fmla="*/ 1370764 h 10812147"/>
                      <a:gd name="connsiteX4" fmla="*/ 276952 w 553903"/>
                      <a:gd name="connsiteY4" fmla="*/ 1324607 h 10812147"/>
                      <a:gd name="connsiteX5" fmla="*/ 276952 w 553903"/>
                      <a:gd name="connsiteY5" fmla="*/ 898457 h 10812147"/>
                      <a:gd name="connsiteX6" fmla="*/ 276952 w 553903"/>
                      <a:gd name="connsiteY6" fmla="*/ 497876 h 10812147"/>
                      <a:gd name="connsiteX7" fmla="*/ 276952 w 553903"/>
                      <a:gd name="connsiteY7" fmla="*/ 46157 h 10812147"/>
                      <a:gd name="connsiteX8" fmla="*/ 553904 w 553903"/>
                      <a:gd name="connsiteY8" fmla="*/ 0 h 10812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53903" h="10812147" stroke="0" extrusionOk="0">
                        <a:moveTo>
                          <a:pt x="553903" y="10812147"/>
                        </a:moveTo>
                        <a:cubicBezTo>
                          <a:pt x="394508" y="10808175"/>
                          <a:pt x="270018" y="10794084"/>
                          <a:pt x="276951" y="10765990"/>
                        </a:cubicBezTo>
                        <a:cubicBezTo>
                          <a:pt x="562769" y="7709806"/>
                          <a:pt x="-153898" y="4546977"/>
                          <a:pt x="276952" y="1416921"/>
                        </a:cubicBezTo>
                        <a:cubicBezTo>
                          <a:pt x="264621" y="1403471"/>
                          <a:pt x="151958" y="1376282"/>
                          <a:pt x="0" y="1370764"/>
                        </a:cubicBezTo>
                        <a:cubicBezTo>
                          <a:pt x="148180" y="1368151"/>
                          <a:pt x="277445" y="1350334"/>
                          <a:pt x="276952" y="1324607"/>
                        </a:cubicBezTo>
                        <a:cubicBezTo>
                          <a:pt x="267005" y="1223636"/>
                          <a:pt x="304145" y="1039433"/>
                          <a:pt x="276952" y="924026"/>
                        </a:cubicBezTo>
                        <a:cubicBezTo>
                          <a:pt x="249759" y="808619"/>
                          <a:pt x="291021" y="605415"/>
                          <a:pt x="276952" y="472307"/>
                        </a:cubicBezTo>
                        <a:cubicBezTo>
                          <a:pt x="262883" y="339199"/>
                          <a:pt x="301083" y="184187"/>
                          <a:pt x="276952" y="46157"/>
                        </a:cubicBezTo>
                        <a:cubicBezTo>
                          <a:pt x="260633" y="47661"/>
                          <a:pt x="382242" y="-21697"/>
                          <a:pt x="553904" y="0"/>
                        </a:cubicBezTo>
                        <a:cubicBezTo>
                          <a:pt x="584251" y="3814054"/>
                          <a:pt x="236089" y="7189920"/>
                          <a:pt x="553903" y="10812147"/>
                        </a:cubicBezTo>
                        <a:close/>
                      </a:path>
                      <a:path w="553903" h="10812147" fill="none" extrusionOk="0">
                        <a:moveTo>
                          <a:pt x="553903" y="10812147"/>
                        </a:moveTo>
                        <a:cubicBezTo>
                          <a:pt x="403532" y="10810613"/>
                          <a:pt x="275600" y="10793626"/>
                          <a:pt x="276951" y="10765990"/>
                        </a:cubicBezTo>
                        <a:cubicBezTo>
                          <a:pt x="-610755" y="7696968"/>
                          <a:pt x="553304" y="5080458"/>
                          <a:pt x="276952" y="1416921"/>
                        </a:cubicBezTo>
                        <a:cubicBezTo>
                          <a:pt x="256414" y="1402260"/>
                          <a:pt x="158157" y="1341024"/>
                          <a:pt x="0" y="1370764"/>
                        </a:cubicBezTo>
                        <a:cubicBezTo>
                          <a:pt x="148769" y="1370527"/>
                          <a:pt x="279517" y="1352308"/>
                          <a:pt x="276952" y="1324607"/>
                        </a:cubicBezTo>
                        <a:cubicBezTo>
                          <a:pt x="234823" y="1165335"/>
                          <a:pt x="318044" y="1017999"/>
                          <a:pt x="276952" y="898457"/>
                        </a:cubicBezTo>
                        <a:cubicBezTo>
                          <a:pt x="235860" y="778915"/>
                          <a:pt x="294303" y="682549"/>
                          <a:pt x="276952" y="497876"/>
                        </a:cubicBezTo>
                        <a:cubicBezTo>
                          <a:pt x="259601" y="313203"/>
                          <a:pt x="281279" y="166704"/>
                          <a:pt x="276952" y="46157"/>
                        </a:cubicBezTo>
                        <a:cubicBezTo>
                          <a:pt x="293414" y="17054"/>
                          <a:pt x="411861" y="8991"/>
                          <a:pt x="553904" y="0"/>
                        </a:cubicBezTo>
                      </a:path>
                      <a:path w="553903" h="10812147" fill="none" stroke="0" extrusionOk="0">
                        <a:moveTo>
                          <a:pt x="553903" y="10812147"/>
                        </a:moveTo>
                        <a:cubicBezTo>
                          <a:pt x="403231" y="10805885"/>
                          <a:pt x="277940" y="10794554"/>
                          <a:pt x="276951" y="10765990"/>
                        </a:cubicBezTo>
                        <a:cubicBezTo>
                          <a:pt x="440317" y="7488202"/>
                          <a:pt x="827066" y="4178559"/>
                          <a:pt x="276952" y="1416921"/>
                        </a:cubicBezTo>
                        <a:cubicBezTo>
                          <a:pt x="253616" y="1385458"/>
                          <a:pt x="167698" y="1352463"/>
                          <a:pt x="0" y="1370764"/>
                        </a:cubicBezTo>
                        <a:cubicBezTo>
                          <a:pt x="150984" y="1370002"/>
                          <a:pt x="275893" y="1347458"/>
                          <a:pt x="276952" y="1324607"/>
                        </a:cubicBezTo>
                        <a:cubicBezTo>
                          <a:pt x="252571" y="1216297"/>
                          <a:pt x="284654" y="1022785"/>
                          <a:pt x="276952" y="898457"/>
                        </a:cubicBezTo>
                        <a:cubicBezTo>
                          <a:pt x="269250" y="774129"/>
                          <a:pt x="282310" y="597434"/>
                          <a:pt x="276952" y="485092"/>
                        </a:cubicBezTo>
                        <a:cubicBezTo>
                          <a:pt x="271594" y="372751"/>
                          <a:pt x="317540" y="148697"/>
                          <a:pt x="276952" y="46157"/>
                        </a:cubicBezTo>
                        <a:cubicBezTo>
                          <a:pt x="281537" y="24072"/>
                          <a:pt x="399973" y="23177"/>
                          <a:pt x="553904" y="0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26" name="מלבן 25">
            <a:extLst>
              <a:ext uri="{FF2B5EF4-FFF2-40B4-BE49-F238E27FC236}">
                <a16:creationId xmlns:a16="http://schemas.microsoft.com/office/drawing/2014/main" id="{DFE40A84-F9A2-C945-8136-9EDAE857FF63}"/>
              </a:ext>
            </a:extLst>
          </p:cNvPr>
          <p:cNvSpPr/>
          <p:nvPr/>
        </p:nvSpPr>
        <p:spPr>
          <a:xfrm>
            <a:off x="6370356" y="3831688"/>
            <a:ext cx="2350719" cy="64489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המשך גיוון </a:t>
            </a: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חדרים </a:t>
            </a:r>
            <a:r>
              <a:rPr kumimoji="0" lang="he-IL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מורים</a:t>
            </a:r>
            <a:endParaRPr kumimoji="0" lang="he-IL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27" name="מלבן 26">
            <a:extLst>
              <a:ext uri="{FF2B5EF4-FFF2-40B4-BE49-F238E27FC236}">
                <a16:creationId xmlns:a16="http://schemas.microsoft.com/office/drawing/2014/main" id="{A86A5A78-AB15-634F-81CE-D04C9A4A47B2}"/>
              </a:ext>
            </a:extLst>
          </p:cNvPr>
          <p:cNvSpPr/>
          <p:nvPr/>
        </p:nvSpPr>
        <p:spPr>
          <a:xfrm>
            <a:off x="9041626" y="1828535"/>
            <a:ext cx="2341036" cy="62148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הטמעת המתווה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בהכשרת מורים</a:t>
            </a:r>
          </a:p>
        </p:txBody>
      </p:sp>
      <p:sp>
        <p:nvSpPr>
          <p:cNvPr id="30" name="מלבן 29">
            <a:extLst>
              <a:ext uri="{FF2B5EF4-FFF2-40B4-BE49-F238E27FC236}">
                <a16:creationId xmlns:a16="http://schemas.microsoft.com/office/drawing/2014/main" id="{3C5E5B30-B0C4-0840-B865-9BDADEE3B4B8}"/>
              </a:ext>
            </a:extLst>
          </p:cNvPr>
          <p:cNvSpPr/>
          <p:nvPr/>
        </p:nvSpPr>
        <p:spPr>
          <a:xfrm>
            <a:off x="715471" y="1300579"/>
            <a:ext cx="4834724" cy="336018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t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בתי ספר תאומים או צבר מוסדות </a:t>
            </a:r>
          </a:p>
        </p:txBody>
      </p:sp>
      <p:sp>
        <p:nvSpPr>
          <p:cNvPr id="31" name="מלבן 30">
            <a:extLst>
              <a:ext uri="{FF2B5EF4-FFF2-40B4-BE49-F238E27FC236}">
                <a16:creationId xmlns:a16="http://schemas.microsoft.com/office/drawing/2014/main" id="{1D0CC918-B27E-8143-B128-59EE3EBA4521}"/>
              </a:ext>
            </a:extLst>
          </p:cNvPr>
          <p:cNvSpPr/>
          <p:nvPr/>
        </p:nvSpPr>
        <p:spPr>
          <a:xfrm>
            <a:off x="914400" y="1768263"/>
            <a:ext cx="4546121" cy="196483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t"/>
          <a:lstStyle/>
          <a:p>
            <a:pPr lvl="0" algn="ctr" rtl="1">
              <a:lnSpc>
                <a:spcPct val="150000"/>
              </a:lnSpc>
              <a:defRPr/>
            </a:pPr>
            <a:r>
              <a:rPr kumimoji="0" lang="he-IL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ערבי-יהודי | דתי–מסורתי-חילוני-חרדי | </a:t>
            </a:r>
            <a:r>
              <a:rPr lang="he-IL" b="1" dirty="0">
                <a:solidFill>
                  <a:prstClr val="white"/>
                </a:solidFill>
              </a:rPr>
              <a:t>מרכז–פריפריה | </a:t>
            </a:r>
            <a:r>
              <a:rPr lang="he-IL" b="1" dirty="0" smtClean="0">
                <a:solidFill>
                  <a:prstClr val="white"/>
                </a:solidFill>
              </a:rPr>
              <a:t>עולים-ותיקים</a:t>
            </a:r>
            <a:endParaRPr kumimoji="0" lang="he-IL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  <a:p>
            <a:pPr marL="0" marR="0" lvl="0" indent="0" algn="ctr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  <a:p>
            <a:pPr marL="0" marR="0" lvl="0" indent="0" algn="ctr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היכרות הצוות, חילופי מורים, לימוד משותף,</a:t>
            </a:r>
          </a:p>
          <a:p>
            <a:pPr marL="0" marR="0" lvl="0" indent="0" algn="ctr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פעילות תלמידים משותפת, סיורים </a:t>
            </a:r>
            <a:r>
              <a:rPr kumimoji="0" lang="he-IL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משותפים, פעילויות ייחודיות יחד</a:t>
            </a:r>
            <a:endParaRPr kumimoji="0" lang="he-IL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34" name="מלבן 33">
            <a:extLst>
              <a:ext uri="{FF2B5EF4-FFF2-40B4-BE49-F238E27FC236}">
                <a16:creationId xmlns:a16="http://schemas.microsoft.com/office/drawing/2014/main" id="{1C67C860-FD27-E34D-93CC-9AF8C05B40B2}"/>
              </a:ext>
            </a:extLst>
          </p:cNvPr>
          <p:cNvSpPr/>
          <p:nvPr/>
        </p:nvSpPr>
        <p:spPr>
          <a:xfrm>
            <a:off x="6356578" y="3208964"/>
            <a:ext cx="2378274" cy="52413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יישום פרויקט </a:t>
            </a: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חילופי </a:t>
            </a:r>
            <a:r>
              <a:rPr kumimoji="0" lang="he-IL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מורים</a:t>
            </a:r>
            <a:endParaRPr kumimoji="0" lang="he-IL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35" name="מלבן 34">
            <a:extLst>
              <a:ext uri="{FF2B5EF4-FFF2-40B4-BE49-F238E27FC236}">
                <a16:creationId xmlns:a16="http://schemas.microsoft.com/office/drawing/2014/main" id="{74BF3AC7-36AC-2047-A65D-A9B9BAC15E01}"/>
              </a:ext>
            </a:extLst>
          </p:cNvPr>
          <p:cNvSpPr/>
          <p:nvPr/>
        </p:nvSpPr>
        <p:spPr>
          <a:xfrm>
            <a:off x="8995430" y="3217002"/>
            <a:ext cx="2405836" cy="58140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התנסות מעשית </a:t>
            </a:r>
            <a:r>
              <a:rPr kumimoji="0" lang="he-IL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מגוונת</a:t>
            </a:r>
            <a:endParaRPr kumimoji="0" lang="he-IL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50" name="מלבן 49">
            <a:extLst>
              <a:ext uri="{FF2B5EF4-FFF2-40B4-BE49-F238E27FC236}">
                <a16:creationId xmlns:a16="http://schemas.microsoft.com/office/drawing/2014/main" id="{B5634AE2-3013-C343-A322-B8E152B59BB9}"/>
              </a:ext>
            </a:extLst>
          </p:cNvPr>
          <p:cNvSpPr/>
          <p:nvPr/>
        </p:nvSpPr>
        <p:spPr>
          <a:xfrm>
            <a:off x="6316764" y="2430209"/>
            <a:ext cx="2404312" cy="64489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הרחבת </a:t>
            </a:r>
            <a:r>
              <a:rPr kumimoji="0" lang="he-IL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הלמידה המשותפת  </a:t>
            </a: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של סטודנטים, בדוגמת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TEC</a:t>
            </a:r>
            <a:endParaRPr kumimoji="0" lang="he-IL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51" name="מלבן 50">
            <a:extLst>
              <a:ext uri="{FF2B5EF4-FFF2-40B4-BE49-F238E27FC236}">
                <a16:creationId xmlns:a16="http://schemas.microsoft.com/office/drawing/2014/main" id="{1E1404D8-842B-D949-BDF3-285662BF0541}"/>
              </a:ext>
            </a:extLst>
          </p:cNvPr>
          <p:cNvSpPr/>
          <p:nvPr/>
        </p:nvSpPr>
        <p:spPr>
          <a:xfrm>
            <a:off x="9050547" y="3911396"/>
            <a:ext cx="2332115" cy="55390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אימון בתרחישים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במרכזי סימולציה בחינוך</a:t>
            </a:r>
            <a:endParaRPr kumimoji="0" lang="he-IL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52" name="מלבן 51">
            <a:extLst>
              <a:ext uri="{FF2B5EF4-FFF2-40B4-BE49-F238E27FC236}">
                <a16:creationId xmlns:a16="http://schemas.microsoft.com/office/drawing/2014/main" id="{7031E79C-6AAA-9F45-A9F7-B09B46383BBF}"/>
              </a:ext>
            </a:extLst>
          </p:cNvPr>
          <p:cNvSpPr/>
          <p:nvPr/>
        </p:nvSpPr>
        <p:spPr>
          <a:xfrm>
            <a:off x="9050547" y="2541347"/>
            <a:ext cx="2350719" cy="55390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תהליכי פיתוח מקצועי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TOP </a:t>
            </a:r>
            <a:r>
              <a:rPr kumimoji="0" lang="he-IL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5</a:t>
            </a:r>
            <a:endParaRPr kumimoji="0" lang="he-IL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36" name="מלבן 35">
            <a:extLst>
              <a:ext uri="{FF2B5EF4-FFF2-40B4-BE49-F238E27FC236}">
                <a16:creationId xmlns:a16="http://schemas.microsoft.com/office/drawing/2014/main" id="{E06EE5CB-C629-F146-8343-9DD239DC1000}"/>
              </a:ext>
            </a:extLst>
          </p:cNvPr>
          <p:cNvSpPr/>
          <p:nvPr/>
        </p:nvSpPr>
        <p:spPr>
          <a:xfrm>
            <a:off x="914399" y="3798408"/>
            <a:ext cx="4546121" cy="76171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פרויקטים / קידום יוזמות בשיתוף עם גופים עסקיים</a:t>
            </a:r>
          </a:p>
        </p:txBody>
      </p:sp>
      <p:sp>
        <p:nvSpPr>
          <p:cNvPr id="40" name="מלבן 39">
            <a:extLst>
              <a:ext uri="{FF2B5EF4-FFF2-40B4-BE49-F238E27FC236}">
                <a16:creationId xmlns:a16="http://schemas.microsoft.com/office/drawing/2014/main" id="{B192E386-9FF3-BD41-AEF6-AD73DE98B492}"/>
              </a:ext>
            </a:extLst>
          </p:cNvPr>
          <p:cNvSpPr/>
          <p:nvPr/>
        </p:nvSpPr>
        <p:spPr>
          <a:xfrm>
            <a:off x="743742" y="4804156"/>
            <a:ext cx="10867904" cy="50932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t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קמפיין תקשורתי מלווה בשילוב אנשי חינוך, אומנים וידועני רשת משפיענים </a:t>
            </a:r>
          </a:p>
        </p:txBody>
      </p:sp>
      <p:pic>
        <p:nvPicPr>
          <p:cNvPr id="21" name="גרפיקה 20" descr="אייקון מורה">
            <a:extLst>
              <a:ext uri="{FF2B5EF4-FFF2-40B4-BE49-F238E27FC236}">
                <a16:creationId xmlns:a16="http://schemas.microsoft.com/office/drawing/2014/main" id="{0B69BA42-5AAE-A14E-84E7-C49AE7021B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92250" y="968006"/>
            <a:ext cx="914400" cy="914400"/>
          </a:xfrm>
          <a:prstGeom prst="rect">
            <a:avLst/>
          </a:prstGeom>
        </p:spPr>
      </p:pic>
      <p:pic>
        <p:nvPicPr>
          <p:cNvPr id="22" name="גרפיקה 21" descr="אייקון בניין בית-ספר">
            <a:extLst>
              <a:ext uri="{FF2B5EF4-FFF2-40B4-BE49-F238E27FC236}">
                <a16:creationId xmlns:a16="http://schemas.microsoft.com/office/drawing/2014/main" id="{413FE380-443A-584A-A5A0-068EB31B8F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38363" y="797819"/>
            <a:ext cx="914400" cy="914400"/>
          </a:xfrm>
          <a:prstGeom prst="rect">
            <a:avLst/>
          </a:prstGeom>
        </p:spPr>
      </p:pic>
      <p:pic>
        <p:nvPicPr>
          <p:cNvPr id="8" name="גרפיקה 7" descr="אייקן כרוז">
            <a:extLst>
              <a:ext uri="{FF2B5EF4-FFF2-40B4-BE49-F238E27FC236}">
                <a16:creationId xmlns:a16="http://schemas.microsoft.com/office/drawing/2014/main" id="{CFFF8B66-E52E-9E42-921E-453DC5729D12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39448" y="4631818"/>
            <a:ext cx="710611" cy="710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17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02D58E15-988D-3A4F-823B-9C84997BD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המשך עיקרי ההמלצות בתחום הפעולות</a:t>
            </a:r>
            <a:endParaRPr lang="he-IL" dirty="0"/>
          </a:p>
        </p:txBody>
      </p:sp>
      <p:sp>
        <p:nvSpPr>
          <p:cNvPr id="4" name="מלבן 3">
            <a:extLst>
              <a:ext uri="{FF2B5EF4-FFF2-40B4-BE49-F238E27FC236}">
                <a16:creationId xmlns:a16="http://schemas.microsoft.com/office/drawing/2014/main" id="{C69C6CD9-E69B-ED4F-AC06-55BC4222233A}"/>
              </a:ext>
            </a:extLst>
          </p:cNvPr>
          <p:cNvSpPr/>
          <p:nvPr/>
        </p:nvSpPr>
        <p:spPr>
          <a:xfrm>
            <a:off x="7958454" y="5715000"/>
            <a:ext cx="3568700" cy="7239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מדיניות</a:t>
            </a:r>
          </a:p>
        </p:txBody>
      </p:sp>
      <p:sp>
        <p:nvSpPr>
          <p:cNvPr id="5" name="מלבן 4">
            <a:extLst>
              <a:ext uri="{FF2B5EF4-FFF2-40B4-BE49-F238E27FC236}">
                <a16:creationId xmlns:a16="http://schemas.microsoft.com/office/drawing/2014/main" id="{99EED993-865A-674D-B42B-23C81885BEC3}"/>
              </a:ext>
            </a:extLst>
          </p:cNvPr>
          <p:cNvSpPr/>
          <p:nvPr/>
        </p:nvSpPr>
        <p:spPr>
          <a:xfrm>
            <a:off x="4250054" y="5715000"/>
            <a:ext cx="3568700" cy="7239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מנגנונים</a:t>
            </a:r>
          </a:p>
        </p:txBody>
      </p:sp>
      <p:sp>
        <p:nvSpPr>
          <p:cNvPr id="6" name="מלבן 5">
            <a:extLst>
              <a:ext uri="{FF2B5EF4-FFF2-40B4-BE49-F238E27FC236}">
                <a16:creationId xmlns:a16="http://schemas.microsoft.com/office/drawing/2014/main" id="{AECCB98B-1302-634C-8A2A-159848CB7133}"/>
              </a:ext>
            </a:extLst>
          </p:cNvPr>
          <p:cNvSpPr/>
          <p:nvPr/>
        </p:nvSpPr>
        <p:spPr>
          <a:xfrm>
            <a:off x="541654" y="5715000"/>
            <a:ext cx="3568700" cy="7239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פעולות</a:t>
            </a:r>
          </a:p>
        </p:txBody>
      </p:sp>
      <p:sp>
        <p:nvSpPr>
          <p:cNvPr id="3" name="סוגר מסולסל שמאלי 2">
            <a:extLst>
              <a:ext uri="{FF2B5EF4-FFF2-40B4-BE49-F238E27FC236}">
                <a16:creationId xmlns:a16="http://schemas.microsoft.com/office/drawing/2014/main" id="{BEF09C53-E69B-2443-80FD-05CFA4AF8B48}"/>
              </a:ext>
            </a:extLst>
          </p:cNvPr>
          <p:cNvSpPr/>
          <p:nvPr/>
        </p:nvSpPr>
        <p:spPr>
          <a:xfrm rot="16200000">
            <a:off x="5872865" y="40969"/>
            <a:ext cx="553903" cy="10812147"/>
          </a:xfrm>
          <a:prstGeom prst="leftBrace">
            <a:avLst>
              <a:gd name="adj1" fmla="val 8333"/>
              <a:gd name="adj2" fmla="val 12678"/>
            </a:avLst>
          </a:prstGeom>
          <a:ln w="28575"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1219033472">
                  <a:custGeom>
                    <a:avLst/>
                    <a:gdLst>
                      <a:gd name="connsiteX0" fmla="*/ 553903 w 553903"/>
                      <a:gd name="connsiteY0" fmla="*/ 10812147 h 10812147"/>
                      <a:gd name="connsiteX1" fmla="*/ 276951 w 553903"/>
                      <a:gd name="connsiteY1" fmla="*/ 10765990 h 10812147"/>
                      <a:gd name="connsiteX2" fmla="*/ 276952 w 553903"/>
                      <a:gd name="connsiteY2" fmla="*/ 1416921 h 10812147"/>
                      <a:gd name="connsiteX3" fmla="*/ 0 w 553903"/>
                      <a:gd name="connsiteY3" fmla="*/ 1370764 h 10812147"/>
                      <a:gd name="connsiteX4" fmla="*/ 276952 w 553903"/>
                      <a:gd name="connsiteY4" fmla="*/ 1324607 h 10812147"/>
                      <a:gd name="connsiteX5" fmla="*/ 276952 w 553903"/>
                      <a:gd name="connsiteY5" fmla="*/ 924026 h 10812147"/>
                      <a:gd name="connsiteX6" fmla="*/ 276952 w 553903"/>
                      <a:gd name="connsiteY6" fmla="*/ 472307 h 10812147"/>
                      <a:gd name="connsiteX7" fmla="*/ 276952 w 553903"/>
                      <a:gd name="connsiteY7" fmla="*/ 46157 h 10812147"/>
                      <a:gd name="connsiteX8" fmla="*/ 553904 w 553903"/>
                      <a:gd name="connsiteY8" fmla="*/ 0 h 10812147"/>
                      <a:gd name="connsiteX9" fmla="*/ 553903 w 553903"/>
                      <a:gd name="connsiteY9" fmla="*/ 10812147 h 10812147"/>
                      <a:gd name="connsiteX0" fmla="*/ 553903 w 553903"/>
                      <a:gd name="connsiteY0" fmla="*/ 10812147 h 10812147"/>
                      <a:gd name="connsiteX1" fmla="*/ 276951 w 553903"/>
                      <a:gd name="connsiteY1" fmla="*/ 10765990 h 10812147"/>
                      <a:gd name="connsiteX2" fmla="*/ 276952 w 553903"/>
                      <a:gd name="connsiteY2" fmla="*/ 1416921 h 10812147"/>
                      <a:gd name="connsiteX3" fmla="*/ 0 w 553903"/>
                      <a:gd name="connsiteY3" fmla="*/ 1370764 h 10812147"/>
                      <a:gd name="connsiteX4" fmla="*/ 276952 w 553903"/>
                      <a:gd name="connsiteY4" fmla="*/ 1324607 h 10812147"/>
                      <a:gd name="connsiteX5" fmla="*/ 276952 w 553903"/>
                      <a:gd name="connsiteY5" fmla="*/ 898457 h 10812147"/>
                      <a:gd name="connsiteX6" fmla="*/ 276952 w 553903"/>
                      <a:gd name="connsiteY6" fmla="*/ 497876 h 10812147"/>
                      <a:gd name="connsiteX7" fmla="*/ 276952 w 553903"/>
                      <a:gd name="connsiteY7" fmla="*/ 46157 h 10812147"/>
                      <a:gd name="connsiteX8" fmla="*/ 553904 w 553903"/>
                      <a:gd name="connsiteY8" fmla="*/ 0 h 10812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53903" h="10812147" stroke="0" extrusionOk="0">
                        <a:moveTo>
                          <a:pt x="553903" y="10812147"/>
                        </a:moveTo>
                        <a:cubicBezTo>
                          <a:pt x="394508" y="10808175"/>
                          <a:pt x="270018" y="10794084"/>
                          <a:pt x="276951" y="10765990"/>
                        </a:cubicBezTo>
                        <a:cubicBezTo>
                          <a:pt x="562769" y="7709806"/>
                          <a:pt x="-153898" y="4546977"/>
                          <a:pt x="276952" y="1416921"/>
                        </a:cubicBezTo>
                        <a:cubicBezTo>
                          <a:pt x="264621" y="1403471"/>
                          <a:pt x="151958" y="1376282"/>
                          <a:pt x="0" y="1370764"/>
                        </a:cubicBezTo>
                        <a:cubicBezTo>
                          <a:pt x="148180" y="1368151"/>
                          <a:pt x="277445" y="1350334"/>
                          <a:pt x="276952" y="1324607"/>
                        </a:cubicBezTo>
                        <a:cubicBezTo>
                          <a:pt x="267005" y="1223636"/>
                          <a:pt x="304145" y="1039433"/>
                          <a:pt x="276952" y="924026"/>
                        </a:cubicBezTo>
                        <a:cubicBezTo>
                          <a:pt x="249759" y="808619"/>
                          <a:pt x="291021" y="605415"/>
                          <a:pt x="276952" y="472307"/>
                        </a:cubicBezTo>
                        <a:cubicBezTo>
                          <a:pt x="262883" y="339199"/>
                          <a:pt x="301083" y="184187"/>
                          <a:pt x="276952" y="46157"/>
                        </a:cubicBezTo>
                        <a:cubicBezTo>
                          <a:pt x="260633" y="47661"/>
                          <a:pt x="382242" y="-21697"/>
                          <a:pt x="553904" y="0"/>
                        </a:cubicBezTo>
                        <a:cubicBezTo>
                          <a:pt x="584251" y="3814054"/>
                          <a:pt x="236089" y="7189920"/>
                          <a:pt x="553903" y="10812147"/>
                        </a:cubicBezTo>
                        <a:close/>
                      </a:path>
                      <a:path w="553903" h="10812147" fill="none" extrusionOk="0">
                        <a:moveTo>
                          <a:pt x="553903" y="10812147"/>
                        </a:moveTo>
                        <a:cubicBezTo>
                          <a:pt x="403532" y="10810613"/>
                          <a:pt x="275600" y="10793626"/>
                          <a:pt x="276951" y="10765990"/>
                        </a:cubicBezTo>
                        <a:cubicBezTo>
                          <a:pt x="-610755" y="7696968"/>
                          <a:pt x="553304" y="5080458"/>
                          <a:pt x="276952" y="1416921"/>
                        </a:cubicBezTo>
                        <a:cubicBezTo>
                          <a:pt x="256414" y="1402260"/>
                          <a:pt x="158157" y="1341024"/>
                          <a:pt x="0" y="1370764"/>
                        </a:cubicBezTo>
                        <a:cubicBezTo>
                          <a:pt x="148769" y="1370527"/>
                          <a:pt x="279517" y="1352308"/>
                          <a:pt x="276952" y="1324607"/>
                        </a:cubicBezTo>
                        <a:cubicBezTo>
                          <a:pt x="234823" y="1165335"/>
                          <a:pt x="318044" y="1017999"/>
                          <a:pt x="276952" y="898457"/>
                        </a:cubicBezTo>
                        <a:cubicBezTo>
                          <a:pt x="235860" y="778915"/>
                          <a:pt x="294303" y="682549"/>
                          <a:pt x="276952" y="497876"/>
                        </a:cubicBezTo>
                        <a:cubicBezTo>
                          <a:pt x="259601" y="313203"/>
                          <a:pt x="281279" y="166704"/>
                          <a:pt x="276952" y="46157"/>
                        </a:cubicBezTo>
                        <a:cubicBezTo>
                          <a:pt x="293414" y="17054"/>
                          <a:pt x="411861" y="8991"/>
                          <a:pt x="553904" y="0"/>
                        </a:cubicBezTo>
                      </a:path>
                      <a:path w="553903" h="10812147" fill="none" stroke="0" extrusionOk="0">
                        <a:moveTo>
                          <a:pt x="553903" y="10812147"/>
                        </a:moveTo>
                        <a:cubicBezTo>
                          <a:pt x="403231" y="10805885"/>
                          <a:pt x="277940" y="10794554"/>
                          <a:pt x="276951" y="10765990"/>
                        </a:cubicBezTo>
                        <a:cubicBezTo>
                          <a:pt x="440317" y="7488202"/>
                          <a:pt x="827066" y="4178559"/>
                          <a:pt x="276952" y="1416921"/>
                        </a:cubicBezTo>
                        <a:cubicBezTo>
                          <a:pt x="253616" y="1385458"/>
                          <a:pt x="167698" y="1352463"/>
                          <a:pt x="0" y="1370764"/>
                        </a:cubicBezTo>
                        <a:cubicBezTo>
                          <a:pt x="150984" y="1370002"/>
                          <a:pt x="275893" y="1347458"/>
                          <a:pt x="276952" y="1324607"/>
                        </a:cubicBezTo>
                        <a:cubicBezTo>
                          <a:pt x="252571" y="1216297"/>
                          <a:pt x="284654" y="1022785"/>
                          <a:pt x="276952" y="898457"/>
                        </a:cubicBezTo>
                        <a:cubicBezTo>
                          <a:pt x="269250" y="774129"/>
                          <a:pt x="282310" y="597434"/>
                          <a:pt x="276952" y="485092"/>
                        </a:cubicBezTo>
                        <a:cubicBezTo>
                          <a:pt x="271594" y="372751"/>
                          <a:pt x="317540" y="148697"/>
                          <a:pt x="276952" y="46157"/>
                        </a:cubicBezTo>
                        <a:cubicBezTo>
                          <a:pt x="281537" y="24072"/>
                          <a:pt x="399973" y="23177"/>
                          <a:pt x="553904" y="0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59" name="מלבן 58">
            <a:extLst>
              <a:ext uri="{FF2B5EF4-FFF2-40B4-BE49-F238E27FC236}">
                <a16:creationId xmlns:a16="http://schemas.microsoft.com/office/drawing/2014/main" id="{B276AD4F-0EE0-964A-BD59-C82526F0CBF8}"/>
              </a:ext>
            </a:extLst>
          </p:cNvPr>
          <p:cNvSpPr/>
          <p:nvPr/>
        </p:nvSpPr>
        <p:spPr>
          <a:xfrm>
            <a:off x="6498592" y="1661510"/>
            <a:ext cx="4805915" cy="34889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t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הטמעה </a:t>
            </a:r>
            <a:r>
              <a:rPr kumimoji="0" lang="he-IL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בפעולות קיימות </a:t>
            </a:r>
            <a:endParaRPr kumimoji="0" lang="he-I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60" name="מלבן 59">
            <a:extLst>
              <a:ext uri="{FF2B5EF4-FFF2-40B4-BE49-F238E27FC236}">
                <a16:creationId xmlns:a16="http://schemas.microsoft.com/office/drawing/2014/main" id="{27119816-9E8E-DD4E-ACA9-4FDE9E0991F5}"/>
              </a:ext>
            </a:extLst>
          </p:cNvPr>
          <p:cNvSpPr/>
          <p:nvPr/>
        </p:nvSpPr>
        <p:spPr>
          <a:xfrm>
            <a:off x="6681444" y="2211546"/>
            <a:ext cx="4440212" cy="40097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נושא </a:t>
            </a:r>
            <a:r>
              <a:rPr kumimoji="0" lang="he-IL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בחירה </a:t>
            </a: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בתחרויות דיבייט</a:t>
            </a:r>
          </a:p>
        </p:txBody>
      </p:sp>
      <p:sp>
        <p:nvSpPr>
          <p:cNvPr id="61" name="מלבן 60">
            <a:extLst>
              <a:ext uri="{FF2B5EF4-FFF2-40B4-BE49-F238E27FC236}">
                <a16:creationId xmlns:a16="http://schemas.microsoft.com/office/drawing/2014/main" id="{5C702017-E6B1-6B42-9CE2-72D809DA9639}"/>
              </a:ext>
            </a:extLst>
          </p:cNvPr>
          <p:cNvSpPr/>
          <p:nvPr/>
        </p:nvSpPr>
        <p:spPr>
          <a:xfrm>
            <a:off x="6689976" y="4489603"/>
            <a:ext cx="4440212" cy="40097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שילוב שירים בתכנית ׳שיר של יום׳</a:t>
            </a:r>
          </a:p>
        </p:txBody>
      </p:sp>
      <p:sp>
        <p:nvSpPr>
          <p:cNvPr id="62" name="מלבן 61">
            <a:extLst>
              <a:ext uri="{FF2B5EF4-FFF2-40B4-BE49-F238E27FC236}">
                <a16:creationId xmlns:a16="http://schemas.microsoft.com/office/drawing/2014/main" id="{713E6927-7433-6546-A73F-5B6659FF4C55}"/>
              </a:ext>
            </a:extLst>
          </p:cNvPr>
          <p:cNvSpPr/>
          <p:nvPr/>
        </p:nvSpPr>
        <p:spPr>
          <a:xfrm>
            <a:off x="6681444" y="3362500"/>
            <a:ext cx="4440212" cy="40097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ניטור </a:t>
            </a:r>
            <a:r>
              <a:rPr kumimoji="0" lang="he-IL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רשתות חברתיות </a:t>
            </a: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וטיפול באירועי גזענות </a:t>
            </a:r>
          </a:p>
        </p:txBody>
      </p:sp>
      <p:sp>
        <p:nvSpPr>
          <p:cNvPr id="63" name="מלבן 62">
            <a:extLst>
              <a:ext uri="{FF2B5EF4-FFF2-40B4-BE49-F238E27FC236}">
                <a16:creationId xmlns:a16="http://schemas.microsoft.com/office/drawing/2014/main" id="{07D786B2-D6ED-BE40-8F2A-5F170D7805C7}"/>
              </a:ext>
            </a:extLst>
          </p:cNvPr>
          <p:cNvSpPr/>
          <p:nvPr/>
        </p:nvSpPr>
        <p:spPr>
          <a:xfrm>
            <a:off x="6681444" y="3903526"/>
            <a:ext cx="4440212" cy="40097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עיבוי ספרים וסל תרבות בנושא חיים בשותפות </a:t>
            </a:r>
          </a:p>
        </p:txBody>
      </p:sp>
      <p:sp>
        <p:nvSpPr>
          <p:cNvPr id="64" name="מלבן 63">
            <a:extLst>
              <a:ext uri="{FF2B5EF4-FFF2-40B4-BE49-F238E27FC236}">
                <a16:creationId xmlns:a16="http://schemas.microsoft.com/office/drawing/2014/main" id="{01B6487C-53B5-9043-87E3-12288962890F}"/>
              </a:ext>
            </a:extLst>
          </p:cNvPr>
          <p:cNvSpPr/>
          <p:nvPr/>
        </p:nvSpPr>
        <p:spPr>
          <a:xfrm>
            <a:off x="6689976" y="2809353"/>
            <a:ext cx="4440212" cy="40097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מסלול חדש בקרן לעידוד יזמות</a:t>
            </a:r>
          </a:p>
        </p:txBody>
      </p:sp>
      <p:sp>
        <p:nvSpPr>
          <p:cNvPr id="37" name="מלבן 36">
            <a:extLst>
              <a:ext uri="{FF2B5EF4-FFF2-40B4-BE49-F238E27FC236}">
                <a16:creationId xmlns:a16="http://schemas.microsoft.com/office/drawing/2014/main" id="{624DA0EB-FE42-F44E-AD09-E8C75A1A79CE}"/>
              </a:ext>
            </a:extLst>
          </p:cNvPr>
          <p:cNvSpPr/>
          <p:nvPr/>
        </p:nvSpPr>
        <p:spPr>
          <a:xfrm>
            <a:off x="995500" y="1610092"/>
            <a:ext cx="4805914" cy="350481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t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הרחבת </a:t>
            </a:r>
            <a:r>
              <a:rPr kumimoji="0" lang="he-IL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פעולות קיימות </a:t>
            </a:r>
            <a:endParaRPr kumimoji="0" lang="he-I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38" name="מלבן 37">
            <a:extLst>
              <a:ext uri="{FF2B5EF4-FFF2-40B4-BE49-F238E27FC236}">
                <a16:creationId xmlns:a16="http://schemas.microsoft.com/office/drawing/2014/main" id="{B3CAD8B4-EBDF-F44D-81D4-73910A9A48B3}"/>
              </a:ext>
            </a:extLst>
          </p:cNvPr>
          <p:cNvSpPr/>
          <p:nvPr/>
        </p:nvSpPr>
        <p:spPr>
          <a:xfrm>
            <a:off x="1223120" y="2132458"/>
            <a:ext cx="4174361" cy="43099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הרחבת פעילות הלימוד המשותף</a:t>
            </a:r>
          </a:p>
        </p:txBody>
      </p:sp>
      <p:sp>
        <p:nvSpPr>
          <p:cNvPr id="55" name="מלבן 54">
            <a:extLst>
              <a:ext uri="{FF2B5EF4-FFF2-40B4-BE49-F238E27FC236}">
                <a16:creationId xmlns:a16="http://schemas.microsoft.com/office/drawing/2014/main" id="{F3F877B0-282F-3B44-8347-9AB675CAB2C8}"/>
              </a:ext>
            </a:extLst>
          </p:cNvPr>
          <p:cNvSpPr/>
          <p:nvPr/>
        </p:nvSpPr>
        <p:spPr>
          <a:xfrm>
            <a:off x="1210262" y="2708020"/>
            <a:ext cx="4174361" cy="411533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הרחבת פעילות המפגשים בחברה ונוער</a:t>
            </a:r>
          </a:p>
        </p:txBody>
      </p:sp>
      <p:sp>
        <p:nvSpPr>
          <p:cNvPr id="56" name="מלבן 55">
            <a:extLst>
              <a:ext uri="{FF2B5EF4-FFF2-40B4-BE49-F238E27FC236}">
                <a16:creationId xmlns:a16="http://schemas.microsoft.com/office/drawing/2014/main" id="{FDBB74B3-7267-FB4C-82AB-760966164D87}"/>
              </a:ext>
            </a:extLst>
          </p:cNvPr>
          <p:cNvSpPr/>
          <p:nvPr/>
        </p:nvSpPr>
        <p:spPr>
          <a:xfrm>
            <a:off x="1210261" y="3200210"/>
            <a:ext cx="4174361" cy="411533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הוראת השפה הערבית המדוברת והעברית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(בהתחלה בערים מעורבות)</a:t>
            </a:r>
          </a:p>
        </p:txBody>
      </p:sp>
      <p:sp>
        <p:nvSpPr>
          <p:cNvPr id="57" name="מלבן 56">
            <a:extLst>
              <a:ext uri="{FF2B5EF4-FFF2-40B4-BE49-F238E27FC236}">
                <a16:creationId xmlns:a16="http://schemas.microsoft.com/office/drawing/2014/main" id="{FE395BEE-12BF-2C43-AE53-F54F89279716}"/>
              </a:ext>
            </a:extLst>
          </p:cNvPr>
          <p:cNvSpPr/>
          <p:nvPr/>
        </p:nvSpPr>
        <p:spPr>
          <a:xfrm>
            <a:off x="1237036" y="3783392"/>
            <a:ext cx="4174361" cy="411533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בחינת הרחבת תרבות </a:t>
            </a: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יהודית ישראלית </a:t>
            </a:r>
            <a:r>
              <a:rPr kumimoji="0" lang="he-IL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בממלכתי</a:t>
            </a:r>
            <a:endParaRPr kumimoji="0" lang="he-IL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54" name="מלבן 53">
            <a:extLst>
              <a:ext uri="{FF2B5EF4-FFF2-40B4-BE49-F238E27FC236}">
                <a16:creationId xmlns:a16="http://schemas.microsoft.com/office/drawing/2014/main" id="{B7ED313F-A4C3-2A40-8B5E-735363712B3E}"/>
              </a:ext>
            </a:extLst>
          </p:cNvPr>
          <p:cNvSpPr/>
          <p:nvPr/>
        </p:nvSpPr>
        <p:spPr>
          <a:xfrm>
            <a:off x="1237036" y="4313380"/>
            <a:ext cx="4198676" cy="65181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בחינת</a:t>
            </a:r>
            <a:r>
              <a:rPr kumimoji="0" lang="he-IL" sz="1600" b="0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 היתכנות ל</a:t>
            </a:r>
            <a:r>
              <a:rPr kumimoji="0" lang="he-IL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 הרחבת שימוש</a:t>
            </a:r>
            <a:r>
              <a:rPr kumimoji="0" lang="he-IL" sz="1600" b="0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 ב</a:t>
            </a:r>
            <a:r>
              <a:rPr kumimoji="0" lang="he-IL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בובות </a:t>
            </a: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פרסונה ישראליות </a:t>
            </a:r>
            <a:r>
              <a:rPr kumimoji="0" lang="he-IL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בגני </a:t>
            </a:r>
            <a:r>
              <a:rPr kumimoji="0" lang="he-IL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הילדים בארץ</a:t>
            </a:r>
          </a:p>
        </p:txBody>
      </p:sp>
      <p:pic>
        <p:nvPicPr>
          <p:cNvPr id="19" name="גרפיקה 18" descr="אייקון דלת פתוחה">
            <a:extLst>
              <a:ext uri="{FF2B5EF4-FFF2-40B4-BE49-F238E27FC236}">
                <a16:creationId xmlns:a16="http://schemas.microsoft.com/office/drawing/2014/main" id="{E4E478DE-7FDA-6743-A213-DFCFAB5CAE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07125" y="1141187"/>
            <a:ext cx="914400" cy="914400"/>
          </a:xfrm>
          <a:prstGeom prst="rect">
            <a:avLst/>
          </a:prstGeom>
        </p:spPr>
      </p:pic>
      <p:pic>
        <p:nvPicPr>
          <p:cNvPr id="8" name="גרפיקה 7" descr="אייקון  חץ להרחבה">
            <a:extLst>
              <a:ext uri="{FF2B5EF4-FFF2-40B4-BE49-F238E27FC236}">
                <a16:creationId xmlns:a16="http://schemas.microsoft.com/office/drawing/2014/main" id="{7CE12DDF-9976-1E49-8311-9001C501B04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23120" y="1286542"/>
            <a:ext cx="696198" cy="69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91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29271015-17BB-D22A-5EF3-C9DEAA122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משאבי המשרד לצורך מימוש</a:t>
            </a:r>
            <a:endParaRPr lang="he-IL" dirty="0"/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E07DF01D-70CD-B6A9-49CA-C9E1D84C5C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0100" y="1447799"/>
            <a:ext cx="10675937" cy="4697362"/>
          </a:xfrm>
        </p:spPr>
        <p:txBody>
          <a:bodyPr>
            <a:normAutofit lnSpcReduction="10000"/>
          </a:bodyPr>
          <a:lstStyle/>
          <a:p>
            <a:r>
              <a:rPr lang="he-IL" dirty="0"/>
              <a:t>צוות המטה לחינוך אזרחי וחיים משותפים</a:t>
            </a:r>
          </a:p>
          <a:p>
            <a:endParaRPr lang="he-IL" dirty="0"/>
          </a:p>
          <a:p>
            <a:r>
              <a:rPr lang="he-IL" dirty="0"/>
              <a:t>צוותי הדרכה</a:t>
            </a:r>
          </a:p>
          <a:p>
            <a:endParaRPr lang="he-IL" dirty="0"/>
          </a:p>
          <a:p>
            <a:r>
              <a:rPr lang="he-IL" dirty="0"/>
              <a:t>תוכניות מומלצות בגפ"ן</a:t>
            </a:r>
          </a:p>
          <a:p>
            <a:pPr marL="0" indent="0">
              <a:buNone/>
            </a:pPr>
            <a:endParaRPr lang="he-IL" dirty="0"/>
          </a:p>
          <a:p>
            <a:r>
              <a:rPr lang="he-IL" dirty="0"/>
              <a:t>אתר חומרים ומשאבים</a:t>
            </a:r>
          </a:p>
          <a:p>
            <a:endParaRPr lang="he-IL" dirty="0"/>
          </a:p>
          <a:p>
            <a:r>
              <a:rPr lang="he-IL" dirty="0"/>
              <a:t>סיוע תקציבי </a:t>
            </a:r>
            <a:r>
              <a:rPr lang="he-IL" dirty="0" smtClean="0"/>
              <a:t>לפעולות בנושא במסגרת הגפ"ן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75742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25EFFFA9-85F5-F053-F8F5-42DAEC6238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        מעגלי </a:t>
            </a:r>
            <a:r>
              <a:rPr lang="he-IL" dirty="0"/>
              <a:t>יישום ההמלצות</a:t>
            </a:r>
          </a:p>
        </p:txBody>
      </p:sp>
      <p:sp>
        <p:nvSpPr>
          <p:cNvPr id="4" name="אליפסה 3">
            <a:extLst>
              <a:ext uri="{FF2B5EF4-FFF2-40B4-BE49-F238E27FC236}">
                <a16:creationId xmlns:a16="http://schemas.microsoft.com/office/drawing/2014/main" id="{5C0BE987-792E-3CF4-BF0C-2E0416E76B14}"/>
              </a:ext>
            </a:extLst>
          </p:cNvPr>
          <p:cNvSpPr/>
          <p:nvPr/>
        </p:nvSpPr>
        <p:spPr>
          <a:xfrm>
            <a:off x="1889088" y="902372"/>
            <a:ext cx="7636748" cy="6325146"/>
          </a:xfrm>
          <a:prstGeom prst="ellipse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5" name="אליפסה 4">
            <a:extLst>
              <a:ext uri="{FF2B5EF4-FFF2-40B4-BE49-F238E27FC236}">
                <a16:creationId xmlns:a16="http://schemas.microsoft.com/office/drawing/2014/main" id="{1834A400-2975-F081-F897-06DEE6979264}"/>
              </a:ext>
            </a:extLst>
          </p:cNvPr>
          <p:cNvSpPr/>
          <p:nvPr/>
        </p:nvSpPr>
        <p:spPr>
          <a:xfrm>
            <a:off x="2773344" y="1837181"/>
            <a:ext cx="5868237" cy="4895009"/>
          </a:xfrm>
          <a:prstGeom prst="ellipse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6" name="אליפסה 5">
            <a:extLst>
              <a:ext uri="{FF2B5EF4-FFF2-40B4-BE49-F238E27FC236}">
                <a16:creationId xmlns:a16="http://schemas.microsoft.com/office/drawing/2014/main" id="{7CABC6F3-6535-BF6D-FD1D-FEE111F353FF}"/>
              </a:ext>
            </a:extLst>
          </p:cNvPr>
          <p:cNvSpPr/>
          <p:nvPr/>
        </p:nvSpPr>
        <p:spPr>
          <a:xfrm>
            <a:off x="3690373" y="2943917"/>
            <a:ext cx="3827720" cy="3019644"/>
          </a:xfrm>
          <a:prstGeom prst="ellipse">
            <a:avLst/>
          </a:prstGeom>
          <a:solidFill>
            <a:schemeClr val="accent4">
              <a:tint val="70000"/>
              <a:lumMod val="104000"/>
            </a:schemeClr>
          </a:solidFill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7" name="אליפסה 6">
            <a:extLst>
              <a:ext uri="{FF2B5EF4-FFF2-40B4-BE49-F238E27FC236}">
                <a16:creationId xmlns:a16="http://schemas.microsoft.com/office/drawing/2014/main" id="{CE8A341C-3070-9C14-302C-0A19F8FFD4C4}"/>
              </a:ext>
            </a:extLst>
          </p:cNvPr>
          <p:cNvSpPr/>
          <p:nvPr/>
        </p:nvSpPr>
        <p:spPr>
          <a:xfrm>
            <a:off x="4756080" y="4387624"/>
            <a:ext cx="1594886" cy="1149018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8" name="תיבת טקסט 7">
            <a:extLst>
              <a:ext uri="{FF2B5EF4-FFF2-40B4-BE49-F238E27FC236}">
                <a16:creationId xmlns:a16="http://schemas.microsoft.com/office/drawing/2014/main" id="{E0AC2954-6178-5682-F78B-4B883DF6A069}"/>
              </a:ext>
            </a:extLst>
          </p:cNvPr>
          <p:cNvSpPr txBox="1"/>
          <p:nvPr/>
        </p:nvSpPr>
        <p:spPr>
          <a:xfrm>
            <a:off x="3941095" y="1237677"/>
            <a:ext cx="280699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מטה משרד החינוך </a:t>
            </a:r>
          </a:p>
        </p:txBody>
      </p:sp>
      <p:sp>
        <p:nvSpPr>
          <p:cNvPr id="9" name="תיבת טקסט 8">
            <a:extLst>
              <a:ext uri="{FF2B5EF4-FFF2-40B4-BE49-F238E27FC236}">
                <a16:creationId xmlns:a16="http://schemas.microsoft.com/office/drawing/2014/main" id="{3200398E-7A5F-3BD9-960B-FBD912A28980}"/>
              </a:ext>
            </a:extLst>
          </p:cNvPr>
          <p:cNvSpPr txBox="1"/>
          <p:nvPr/>
        </p:nvSpPr>
        <p:spPr>
          <a:xfrm>
            <a:off x="3430533" y="2453746"/>
            <a:ext cx="434739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מחוזות / </a:t>
            </a:r>
            <a:r>
              <a:rPr kumimoji="0" lang="he-IL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אגפי </a:t>
            </a: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חינוך / פיקוח</a:t>
            </a:r>
          </a:p>
        </p:txBody>
      </p:sp>
      <p:sp>
        <p:nvSpPr>
          <p:cNvPr id="10" name="תיבת טקסט 9">
            <a:extLst>
              <a:ext uri="{FF2B5EF4-FFF2-40B4-BE49-F238E27FC236}">
                <a16:creationId xmlns:a16="http://schemas.microsoft.com/office/drawing/2014/main" id="{452C8E10-F470-1E2F-1094-7B01456256F2}"/>
              </a:ext>
            </a:extLst>
          </p:cNvPr>
          <p:cNvSpPr txBox="1"/>
          <p:nvPr/>
        </p:nvSpPr>
        <p:spPr>
          <a:xfrm>
            <a:off x="3690372" y="3512267"/>
            <a:ext cx="3878431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מנהלים / </a:t>
            </a:r>
            <a:r>
              <a:rPr kumimoji="0" lang="he-IL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אבני ראשה</a:t>
            </a:r>
            <a:endParaRPr kumimoji="0" lang="he-IL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צוותי חינוך </a:t>
            </a: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/ הכשרת מורים</a:t>
            </a:r>
          </a:p>
        </p:txBody>
      </p:sp>
      <p:sp>
        <p:nvSpPr>
          <p:cNvPr id="11" name="תיבת טקסט 10">
            <a:extLst>
              <a:ext uri="{FF2B5EF4-FFF2-40B4-BE49-F238E27FC236}">
                <a16:creationId xmlns:a16="http://schemas.microsoft.com/office/drawing/2014/main" id="{ABC5272D-2D07-F271-AAC4-27053BBCD9EA}"/>
              </a:ext>
            </a:extLst>
          </p:cNvPr>
          <p:cNvSpPr txBox="1"/>
          <p:nvPr/>
        </p:nvSpPr>
        <p:spPr>
          <a:xfrm>
            <a:off x="3639663" y="4722233"/>
            <a:ext cx="382772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תלמידים</a:t>
            </a:r>
          </a:p>
        </p:txBody>
      </p:sp>
      <p:sp>
        <p:nvSpPr>
          <p:cNvPr id="12" name="מלבן מעוגל 11">
            <a:extLst>
              <a:ext uri="{FF2B5EF4-FFF2-40B4-BE49-F238E27FC236}">
                <a16:creationId xmlns:a16="http://schemas.microsoft.com/office/drawing/2014/main" id="{223A6F37-0D92-7A20-95CC-58FCA1E6256E}"/>
              </a:ext>
            </a:extLst>
          </p:cNvPr>
          <p:cNvSpPr/>
          <p:nvPr/>
        </p:nvSpPr>
        <p:spPr>
          <a:xfrm rot="16200000">
            <a:off x="-2210105" y="3773194"/>
            <a:ext cx="5571459" cy="580153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ארגוני חברה אזרחית</a:t>
            </a:r>
          </a:p>
        </p:txBody>
      </p:sp>
      <p:sp>
        <p:nvSpPr>
          <p:cNvPr id="14" name="משולש ישר-זווית 2">
            <a:extLst>
              <a:ext uri="{FF2B5EF4-FFF2-40B4-BE49-F238E27FC236}">
                <a16:creationId xmlns:a16="http://schemas.microsoft.com/office/drawing/2014/main" id="{EA07EFDF-C1BA-786B-9ADE-AF505EAB8F91}"/>
              </a:ext>
            </a:extLst>
          </p:cNvPr>
          <p:cNvSpPr/>
          <p:nvPr/>
        </p:nvSpPr>
        <p:spPr>
          <a:xfrm rot="5400000">
            <a:off x="1479279" y="842173"/>
            <a:ext cx="417150" cy="1140132"/>
          </a:xfrm>
          <a:custGeom>
            <a:avLst/>
            <a:gdLst>
              <a:gd name="connsiteX0" fmla="*/ 0 w 383133"/>
              <a:gd name="connsiteY0" fmla="*/ 1184122 h 1184122"/>
              <a:gd name="connsiteX1" fmla="*/ 0 w 383133"/>
              <a:gd name="connsiteY1" fmla="*/ 0 h 1184122"/>
              <a:gd name="connsiteX2" fmla="*/ 383133 w 383133"/>
              <a:gd name="connsiteY2" fmla="*/ 1184122 h 1184122"/>
              <a:gd name="connsiteX3" fmla="*/ 0 w 383133"/>
              <a:gd name="connsiteY3" fmla="*/ 1184122 h 1184122"/>
              <a:gd name="connsiteX0" fmla="*/ 0 w 413414"/>
              <a:gd name="connsiteY0" fmla="*/ 1184122 h 1196234"/>
              <a:gd name="connsiteX1" fmla="*/ 0 w 413414"/>
              <a:gd name="connsiteY1" fmla="*/ 0 h 1196234"/>
              <a:gd name="connsiteX2" fmla="*/ 413414 w 413414"/>
              <a:gd name="connsiteY2" fmla="*/ 1196234 h 1196234"/>
              <a:gd name="connsiteX3" fmla="*/ 0 w 413414"/>
              <a:gd name="connsiteY3" fmla="*/ 1184122 h 1196234"/>
              <a:gd name="connsiteX0" fmla="*/ 0 w 413414"/>
              <a:gd name="connsiteY0" fmla="*/ 1184122 h 1196234"/>
              <a:gd name="connsiteX1" fmla="*/ 0 w 413414"/>
              <a:gd name="connsiteY1" fmla="*/ 0 h 1196234"/>
              <a:gd name="connsiteX2" fmla="*/ 413414 w 413414"/>
              <a:gd name="connsiteY2" fmla="*/ 1196234 h 1196234"/>
              <a:gd name="connsiteX3" fmla="*/ 0 w 413414"/>
              <a:gd name="connsiteY3" fmla="*/ 1184122 h 1196234"/>
              <a:gd name="connsiteX0" fmla="*/ 0 w 443692"/>
              <a:gd name="connsiteY0" fmla="*/ 1184122 h 1190179"/>
              <a:gd name="connsiteX1" fmla="*/ 0 w 443692"/>
              <a:gd name="connsiteY1" fmla="*/ 0 h 1190179"/>
              <a:gd name="connsiteX2" fmla="*/ 443692 w 443692"/>
              <a:gd name="connsiteY2" fmla="*/ 1190179 h 1190179"/>
              <a:gd name="connsiteX3" fmla="*/ 0 w 443692"/>
              <a:gd name="connsiteY3" fmla="*/ 1184122 h 1190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3692" h="1190179">
                <a:moveTo>
                  <a:pt x="0" y="1184122"/>
                </a:moveTo>
                <a:lnTo>
                  <a:pt x="0" y="0"/>
                </a:lnTo>
                <a:cubicBezTo>
                  <a:pt x="137805" y="398745"/>
                  <a:pt x="275609" y="809601"/>
                  <a:pt x="443692" y="1190179"/>
                </a:cubicBezTo>
                <a:lnTo>
                  <a:pt x="0" y="11841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17" name="מלבן מעוגל 16">
            <a:extLst>
              <a:ext uri="{FF2B5EF4-FFF2-40B4-BE49-F238E27FC236}">
                <a16:creationId xmlns:a16="http://schemas.microsoft.com/office/drawing/2014/main" id="{223A6F37-0D92-7A20-95CC-58FCA1E6256E}"/>
              </a:ext>
            </a:extLst>
          </p:cNvPr>
          <p:cNvSpPr/>
          <p:nvPr/>
        </p:nvSpPr>
        <p:spPr>
          <a:xfrm>
            <a:off x="997852" y="6313738"/>
            <a:ext cx="9166565" cy="580153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הורים וקהילה</a:t>
            </a:r>
            <a:endParaRPr kumimoji="0" lang="he-I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10813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182880" y="905930"/>
            <a:ext cx="10522567" cy="408971"/>
          </a:xfrm>
        </p:spPr>
        <p:txBody>
          <a:bodyPr anchor="ctr">
            <a:normAutofit fontScale="90000"/>
          </a:bodyPr>
          <a:lstStyle/>
          <a:p>
            <a:pPr algn="r"/>
            <a:r>
              <a:rPr lang="he-IL" dirty="0"/>
              <a:t>מ</a:t>
            </a:r>
            <a:r>
              <a:rPr lang="he-IL" dirty="0" smtClean="0"/>
              <a:t>פגש מחקר ומודלים</a:t>
            </a:r>
            <a:br>
              <a:rPr lang="he-IL" dirty="0" smtClean="0"/>
            </a:br>
            <a:endParaRPr lang="he-IL" sz="1600" dirty="0">
              <a:solidFill>
                <a:schemeClr val="tx1"/>
              </a:solidFill>
            </a:endParaRPr>
          </a:p>
        </p:txBody>
      </p:sp>
      <p:pic>
        <p:nvPicPr>
          <p:cNvPr id="5" name="תמונה 4" descr="ידיים">
            <a:extLst>
              <a:ext uri="{FF2B5EF4-FFF2-40B4-BE49-F238E27FC236}">
                <a16:creationId xmlns:a16="http://schemas.microsoft.com/office/drawing/2014/main" id="{C127E6CA-40EF-7947-B35D-334994656F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2880" y="5707116"/>
            <a:ext cx="12009120" cy="11508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4" name="Group 24" descr="עיגול דיאגרמה">
            <a:extLst>
              <a:ext uri="{FF2B5EF4-FFF2-40B4-BE49-F238E27FC236}">
                <a16:creationId xmlns:a16="http://schemas.microsoft.com/office/drawing/2014/main" id="{8E1420DA-FE62-E746-96FE-DF4BBADE2532}"/>
              </a:ext>
            </a:extLst>
          </p:cNvPr>
          <p:cNvGrpSpPr/>
          <p:nvPr/>
        </p:nvGrpSpPr>
        <p:grpSpPr>
          <a:xfrm>
            <a:off x="2427237" y="1783155"/>
            <a:ext cx="3658650" cy="3662536"/>
            <a:chOff x="3677950" y="1282260"/>
            <a:chExt cx="4836101" cy="4841237"/>
          </a:xfrm>
        </p:grpSpPr>
        <p:pic>
          <p:nvPicPr>
            <p:cNvPr id="6" name="Picture 20">
              <a:extLst>
                <a:ext uri="{FF2B5EF4-FFF2-40B4-BE49-F238E27FC236}">
                  <a16:creationId xmlns:a16="http://schemas.microsoft.com/office/drawing/2014/main" id="{0EE00443-ABB3-1542-AD5A-EA37B6BA13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88351" y="1282260"/>
              <a:ext cx="2425700" cy="2425700"/>
            </a:xfrm>
            <a:prstGeom prst="rect">
              <a:avLst/>
            </a:prstGeom>
          </p:spPr>
        </p:pic>
        <p:pic>
          <p:nvPicPr>
            <p:cNvPr id="7" name="Picture 21">
              <a:extLst>
                <a:ext uri="{FF2B5EF4-FFF2-40B4-BE49-F238E27FC236}">
                  <a16:creationId xmlns:a16="http://schemas.microsoft.com/office/drawing/2014/main" id="{68DE7F31-F9E8-FA4C-A793-9B1DB3039D3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77950" y="1282260"/>
              <a:ext cx="2425700" cy="2425700"/>
            </a:xfrm>
            <a:prstGeom prst="rect">
              <a:avLst/>
            </a:prstGeom>
          </p:spPr>
        </p:pic>
        <p:pic>
          <p:nvPicPr>
            <p:cNvPr id="8" name="Picture 22">
              <a:extLst>
                <a:ext uri="{FF2B5EF4-FFF2-40B4-BE49-F238E27FC236}">
                  <a16:creationId xmlns:a16="http://schemas.microsoft.com/office/drawing/2014/main" id="{5A2B174E-7903-ED4E-88EB-40B971A8E7F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88351" y="3697797"/>
              <a:ext cx="2425700" cy="2425700"/>
            </a:xfrm>
            <a:prstGeom prst="rect">
              <a:avLst/>
            </a:prstGeom>
          </p:spPr>
        </p:pic>
        <p:pic>
          <p:nvPicPr>
            <p:cNvPr id="9" name="Picture 23">
              <a:extLst>
                <a:ext uri="{FF2B5EF4-FFF2-40B4-BE49-F238E27FC236}">
                  <a16:creationId xmlns:a16="http://schemas.microsoft.com/office/drawing/2014/main" id="{8080DB5E-653A-7A49-8CDD-4C95BA46A0D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677950" y="3697797"/>
              <a:ext cx="2425700" cy="2425700"/>
            </a:xfrm>
            <a:prstGeom prst="rect">
              <a:avLst/>
            </a:prstGeom>
          </p:spPr>
        </p:pic>
      </p:grpSp>
      <p:sp>
        <p:nvSpPr>
          <p:cNvPr id="3" name="TextBox 2"/>
          <p:cNvSpPr txBox="1"/>
          <p:nvPr/>
        </p:nvSpPr>
        <p:spPr>
          <a:xfrm>
            <a:off x="416129" y="4478026"/>
            <a:ext cx="1069524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sz="2400" dirty="0" smtClean="0">
                <a:solidFill>
                  <a:schemeClr val="bg1"/>
                </a:solidFill>
              </a:rPr>
              <a:t>לדוגמא</a:t>
            </a:r>
            <a:endParaRPr lang="he-IL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807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265176" y="1308701"/>
            <a:ext cx="10522567" cy="3962545"/>
          </a:xfrm>
        </p:spPr>
        <p:txBody>
          <a:bodyPr anchor="ctr">
            <a:normAutofit/>
          </a:bodyPr>
          <a:lstStyle/>
          <a:p>
            <a:pPr algn="r"/>
            <a:r>
              <a:rPr lang="he-IL" dirty="0" smtClean="0"/>
              <a:t>ברכות</a:t>
            </a:r>
            <a:br>
              <a:rPr lang="he-IL" dirty="0" smtClean="0"/>
            </a:br>
            <a:r>
              <a:rPr lang="he-IL" dirty="0" smtClean="0"/>
              <a:t/>
            </a:r>
            <a:br>
              <a:rPr lang="he-IL" dirty="0" smtClean="0"/>
            </a:br>
            <a:r>
              <a:rPr lang="he-IL" sz="3600" dirty="0" smtClean="0">
                <a:solidFill>
                  <a:schemeClr val="tx1"/>
                </a:solidFill>
              </a:rPr>
              <a:t>אבי גנון, המשנה למנכ"לית, יו"ר הוועדה</a:t>
            </a:r>
            <a:br>
              <a:rPr lang="he-IL" sz="3600" dirty="0" smtClean="0">
                <a:solidFill>
                  <a:schemeClr val="tx1"/>
                </a:solidFill>
              </a:rPr>
            </a:br>
            <a:r>
              <a:rPr lang="he-IL" sz="3600" dirty="0" smtClean="0">
                <a:solidFill>
                  <a:schemeClr val="tx1"/>
                </a:solidFill>
              </a:rPr>
              <a:t/>
            </a:r>
            <a:br>
              <a:rPr lang="he-IL" sz="3600" dirty="0" smtClean="0">
                <a:solidFill>
                  <a:schemeClr val="tx1"/>
                </a:solidFill>
              </a:rPr>
            </a:br>
            <a:r>
              <a:rPr lang="he-IL" sz="3600" dirty="0" smtClean="0">
                <a:solidFill>
                  <a:schemeClr val="tx1"/>
                </a:solidFill>
              </a:rPr>
              <a:t>אילנה נולמן, ראש המינהל לחינוך התיישבותי</a:t>
            </a:r>
            <a:endParaRPr lang="he-IL" sz="1600" dirty="0">
              <a:solidFill>
                <a:schemeClr val="tx1"/>
              </a:solidFill>
            </a:endParaRPr>
          </a:p>
        </p:txBody>
      </p:sp>
      <p:pic>
        <p:nvPicPr>
          <p:cNvPr id="5" name="תמונה 4" descr="ידיים">
            <a:extLst>
              <a:ext uri="{FF2B5EF4-FFF2-40B4-BE49-F238E27FC236}">
                <a16:creationId xmlns:a16="http://schemas.microsoft.com/office/drawing/2014/main" id="{C127E6CA-40EF-7947-B35D-334994656F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2880" y="5707116"/>
            <a:ext cx="12009120" cy="11508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965638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70">
            <a:extLst>
              <a:ext uri="{FF2B5EF4-FFF2-40B4-BE49-F238E27FC236}">
                <a16:creationId xmlns:a16="http://schemas.microsoft.com/office/drawing/2014/main" id="{7B7EFD05-5F12-420E-8AEF-74D5EF9D58B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</p:grpSpPr>
        <p:sp>
          <p:nvSpPr>
            <p:cNvPr id="72" name="Freeform 11">
              <a:extLst>
                <a:ext uri="{FF2B5EF4-FFF2-40B4-BE49-F238E27FC236}">
                  <a16:creationId xmlns:a16="http://schemas.microsoft.com/office/drawing/2014/main" id="{6B6786B7-9BA0-488B-8C6B-1C5BB4E2A5A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3" name="Freeform 12">
              <a:extLst>
                <a:ext uri="{FF2B5EF4-FFF2-40B4-BE49-F238E27FC236}">
                  <a16:creationId xmlns:a16="http://schemas.microsoft.com/office/drawing/2014/main" id="{ACF6C842-D596-43D3-B584-5672E0D3313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4" name="Freeform 13">
              <a:extLst>
                <a:ext uri="{FF2B5EF4-FFF2-40B4-BE49-F238E27FC236}">
                  <a16:creationId xmlns:a16="http://schemas.microsoft.com/office/drawing/2014/main" id="{6DF84F3E-35FA-497B-B6FA-F453E82F325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5" name="Freeform 14">
              <a:extLst>
                <a:ext uri="{FF2B5EF4-FFF2-40B4-BE49-F238E27FC236}">
                  <a16:creationId xmlns:a16="http://schemas.microsoft.com/office/drawing/2014/main" id="{2846D7FA-E05C-448E-B156-F77C205A14B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6" name="Freeform 15">
              <a:extLst>
                <a:ext uri="{FF2B5EF4-FFF2-40B4-BE49-F238E27FC236}">
                  <a16:creationId xmlns:a16="http://schemas.microsoft.com/office/drawing/2014/main" id="{E269AD3A-E6B6-4322-A013-276CBC1B084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7" name="Freeform 16">
              <a:extLst>
                <a:ext uri="{FF2B5EF4-FFF2-40B4-BE49-F238E27FC236}">
                  <a16:creationId xmlns:a16="http://schemas.microsoft.com/office/drawing/2014/main" id="{CEFB9F00-6239-4BF6-B439-D16231B240A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8" name="Freeform 17">
              <a:extLst>
                <a:ext uri="{FF2B5EF4-FFF2-40B4-BE49-F238E27FC236}">
                  <a16:creationId xmlns:a16="http://schemas.microsoft.com/office/drawing/2014/main" id="{74D1DDDB-FC85-40C5-9225-06312C4515F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9" name="Freeform 18">
              <a:extLst>
                <a:ext uri="{FF2B5EF4-FFF2-40B4-BE49-F238E27FC236}">
                  <a16:creationId xmlns:a16="http://schemas.microsoft.com/office/drawing/2014/main" id="{E9217709-40C1-4F4A-AB69-8A693608ABA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0" name="Freeform 19">
              <a:extLst>
                <a:ext uri="{FF2B5EF4-FFF2-40B4-BE49-F238E27FC236}">
                  <a16:creationId xmlns:a16="http://schemas.microsoft.com/office/drawing/2014/main" id="{ACCD26D6-BC97-43F5-B803-5838985FCCE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1" name="Freeform 20">
              <a:extLst>
                <a:ext uri="{FF2B5EF4-FFF2-40B4-BE49-F238E27FC236}">
                  <a16:creationId xmlns:a16="http://schemas.microsoft.com/office/drawing/2014/main" id="{8136022F-2988-42E2-90E1-617D189FF18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2" name="Freeform 21">
              <a:extLst>
                <a:ext uri="{FF2B5EF4-FFF2-40B4-BE49-F238E27FC236}">
                  <a16:creationId xmlns:a16="http://schemas.microsoft.com/office/drawing/2014/main" id="{03859925-85FA-4D69-A0AB-6F827E3B5CB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3" name="Freeform 22">
              <a:extLst>
                <a:ext uri="{FF2B5EF4-FFF2-40B4-BE49-F238E27FC236}">
                  <a16:creationId xmlns:a16="http://schemas.microsoft.com/office/drawing/2014/main" id="{BAE65FC7-970A-4DCC-9FB4-CF0F7496A9E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B64F33C7-E158-4057-87E7-6F42AA6D034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24" y="157"/>
            <a:ext cx="2356675" cy="6853096"/>
            <a:chOff x="6627813" y="195610"/>
            <a:chExt cx="1952625" cy="5678141"/>
          </a:xfrm>
        </p:grpSpPr>
        <p:sp>
          <p:nvSpPr>
            <p:cNvPr id="86" name="Freeform 27">
              <a:extLst>
                <a:ext uri="{FF2B5EF4-FFF2-40B4-BE49-F238E27FC236}">
                  <a16:creationId xmlns:a16="http://schemas.microsoft.com/office/drawing/2014/main" id="{26714E66-FCC0-42F6-B127-0F91203BC52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7" name="Freeform 28">
              <a:extLst>
                <a:ext uri="{FF2B5EF4-FFF2-40B4-BE49-F238E27FC236}">
                  <a16:creationId xmlns:a16="http://schemas.microsoft.com/office/drawing/2014/main" id="{7E0BD3C9-F0D9-4A53-87DF-71D17D328DA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8" name="Freeform 29">
              <a:extLst>
                <a:ext uri="{FF2B5EF4-FFF2-40B4-BE49-F238E27FC236}">
                  <a16:creationId xmlns:a16="http://schemas.microsoft.com/office/drawing/2014/main" id="{DFA9FE4C-FCED-4A9A-9E43-358EB75011E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9" name="Freeform 30">
              <a:extLst>
                <a:ext uri="{FF2B5EF4-FFF2-40B4-BE49-F238E27FC236}">
                  <a16:creationId xmlns:a16="http://schemas.microsoft.com/office/drawing/2014/main" id="{E5D5BB28-15EC-4D32-9C05-C2206AF9E28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0" name="Freeform 31">
              <a:extLst>
                <a:ext uri="{FF2B5EF4-FFF2-40B4-BE49-F238E27FC236}">
                  <a16:creationId xmlns:a16="http://schemas.microsoft.com/office/drawing/2014/main" id="{06210E9D-4080-4566-B32A-3A8BE356F89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1" name="Freeform 32">
              <a:extLst>
                <a:ext uri="{FF2B5EF4-FFF2-40B4-BE49-F238E27FC236}">
                  <a16:creationId xmlns:a16="http://schemas.microsoft.com/office/drawing/2014/main" id="{894D3505-0982-40B2-8131-1B6BFF2736C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2" name="Freeform 33">
              <a:extLst>
                <a:ext uri="{FF2B5EF4-FFF2-40B4-BE49-F238E27FC236}">
                  <a16:creationId xmlns:a16="http://schemas.microsoft.com/office/drawing/2014/main" id="{11598CAB-0965-48D6-999C-91450C50DEB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3" name="Freeform 34">
              <a:extLst>
                <a:ext uri="{FF2B5EF4-FFF2-40B4-BE49-F238E27FC236}">
                  <a16:creationId xmlns:a16="http://schemas.microsoft.com/office/drawing/2014/main" id="{29E94126-468A-4060-BCBC-DC3806A46F9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4" name="Freeform 35">
              <a:extLst>
                <a:ext uri="{FF2B5EF4-FFF2-40B4-BE49-F238E27FC236}">
                  <a16:creationId xmlns:a16="http://schemas.microsoft.com/office/drawing/2014/main" id="{438F3422-C112-405B-B955-7B169072142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5" name="Freeform 36">
              <a:extLst>
                <a:ext uri="{FF2B5EF4-FFF2-40B4-BE49-F238E27FC236}">
                  <a16:creationId xmlns:a16="http://schemas.microsoft.com/office/drawing/2014/main" id="{C99C65FC-23C1-4B1D-A385-29B46619D20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6" name="Freeform 37">
              <a:extLst>
                <a:ext uri="{FF2B5EF4-FFF2-40B4-BE49-F238E27FC236}">
                  <a16:creationId xmlns:a16="http://schemas.microsoft.com/office/drawing/2014/main" id="{53D192C3-5E79-4B85-98D0-8F6C681CDC1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7" name="Freeform 38">
              <a:extLst>
                <a:ext uri="{FF2B5EF4-FFF2-40B4-BE49-F238E27FC236}">
                  <a16:creationId xmlns:a16="http://schemas.microsoft.com/office/drawing/2014/main" id="{8709C0CF-D42A-4EE0-9C30-B0B72C69AD4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99" name="Rectangle 98">
            <a:extLst>
              <a:ext uri="{FF2B5EF4-FFF2-40B4-BE49-F238E27FC236}">
                <a16:creationId xmlns:a16="http://schemas.microsoft.com/office/drawing/2014/main" id="{B8FE8EF1-7AF2-4864-A8DE-7EE3481DA1D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1" name="Freeform 6">
            <a:extLst>
              <a:ext uri="{FF2B5EF4-FFF2-40B4-BE49-F238E27FC236}">
                <a16:creationId xmlns:a16="http://schemas.microsoft.com/office/drawing/2014/main" id="{76CB6AE4-A444-41E5-A744-47F048A15E7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 useBgFill="1">
        <p:nvSpPr>
          <p:cNvPr id="103" name="Rectangle 102">
            <a:extLst>
              <a:ext uri="{FF2B5EF4-FFF2-40B4-BE49-F238E27FC236}">
                <a16:creationId xmlns:a16="http://schemas.microsoft.com/office/drawing/2014/main" id="{25F129D9-8F3D-4302-AB5D-DE987A6B127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F4A57F6-BEF1-4CA6-A0F1-3A01F6AB48E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4639734" cy="6858000"/>
          </a:xfrm>
          <a:prstGeom prst="rect">
            <a:avLst/>
          </a:prstGeom>
          <a:solidFill>
            <a:srgbClr val="526737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כותרת 1">
            <a:extLst>
              <a:ext uri="{FF2B5EF4-FFF2-40B4-BE49-F238E27FC236}">
                <a16:creationId xmlns:a16="http://schemas.microsoft.com/office/drawing/2014/main" id="{67E3DF56-77B8-AD06-E625-BE39F018A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458" y="967417"/>
            <a:ext cx="4185691" cy="3943250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457200" rtl="1" eaLnBrk="1" latinLnBrk="0" hangingPunct="1">
              <a:spcBef>
                <a:spcPct val="0"/>
              </a:spcBef>
              <a:buNone/>
            </a:pPr>
            <a:r>
              <a:rPr lang="he-IL" sz="4000" dirty="0" smtClean="0">
                <a:solidFill>
                  <a:srgbClr val="FEFFFF"/>
                </a:solidFill>
              </a:rPr>
              <a:t>כפר הנוער</a:t>
            </a:r>
            <a:br>
              <a:rPr lang="he-IL" sz="4000" dirty="0" smtClean="0">
                <a:solidFill>
                  <a:srgbClr val="FEFFFF"/>
                </a:solidFill>
              </a:rPr>
            </a:br>
            <a:r>
              <a:rPr lang="he-IL" sz="4000" dirty="0">
                <a:solidFill>
                  <a:srgbClr val="FEFFFF"/>
                </a:solidFill>
              </a:rPr>
              <a:t>'</a:t>
            </a:r>
            <a:r>
              <a:rPr lang="he-IL" sz="4000" dirty="0" smtClean="0">
                <a:solidFill>
                  <a:srgbClr val="FEFFFF"/>
                </a:solidFill>
              </a:rPr>
              <a:t>מקווה ישראל' מנקודת מבט של</a:t>
            </a:r>
            <a:br>
              <a:rPr lang="he-IL" sz="4000" dirty="0" smtClean="0">
                <a:solidFill>
                  <a:srgbClr val="FEFFFF"/>
                </a:solidFill>
              </a:rPr>
            </a:br>
            <a:r>
              <a:rPr lang="he-IL" sz="4000" dirty="0" smtClean="0">
                <a:solidFill>
                  <a:srgbClr val="FEFFFF"/>
                </a:solidFill>
              </a:rPr>
              <a:t>"חיים בשותפות"</a:t>
            </a:r>
            <a:endParaRPr lang="en-US" sz="4000" dirty="0">
              <a:solidFill>
                <a:srgbClr val="FEFFFF"/>
              </a:solidFill>
            </a:endParaRPr>
          </a:p>
        </p:txBody>
      </p:sp>
      <p:sp>
        <p:nvSpPr>
          <p:cNvPr id="107" name="Freeform 5">
            <a:extLst>
              <a:ext uri="{FF2B5EF4-FFF2-40B4-BE49-F238E27FC236}">
                <a16:creationId xmlns:a16="http://schemas.microsoft.com/office/drawing/2014/main" id="{E3336A73-1C9B-4BAA-A893-AD3C79E6660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5033007"/>
            <a:ext cx="5404022" cy="857047"/>
          </a:xfrm>
          <a:custGeom>
            <a:avLst/>
            <a:gdLst>
              <a:gd name="T0" fmla="*/ 1114 w 1117"/>
              <a:gd name="T1" fmla="*/ 77 h 163"/>
              <a:gd name="T2" fmla="*/ 1040 w 1117"/>
              <a:gd name="T3" fmla="*/ 3 h 163"/>
              <a:gd name="T4" fmla="*/ 1039 w 1117"/>
              <a:gd name="T5" fmla="*/ 2 h 163"/>
              <a:gd name="T6" fmla="*/ 1034 w 1117"/>
              <a:gd name="T7" fmla="*/ 0 h 163"/>
              <a:gd name="T8" fmla="*/ 578 w 1117"/>
              <a:gd name="T9" fmla="*/ 0 h 163"/>
              <a:gd name="T10" fmla="*/ 562 w 1117"/>
              <a:gd name="T11" fmla="*/ 0 h 163"/>
              <a:gd name="T12" fmla="*/ 440 w 1117"/>
              <a:gd name="T13" fmla="*/ 0 h 163"/>
              <a:gd name="T14" fmla="*/ 106 w 1117"/>
              <a:gd name="T15" fmla="*/ 0 h 163"/>
              <a:gd name="T16" fmla="*/ 0 w 1117"/>
              <a:gd name="T17" fmla="*/ 0 h 163"/>
              <a:gd name="T18" fmla="*/ 0 w 1117"/>
              <a:gd name="T19" fmla="*/ 163 h 163"/>
              <a:gd name="T20" fmla="*/ 106 w 1117"/>
              <a:gd name="T21" fmla="*/ 163 h 163"/>
              <a:gd name="T22" fmla="*/ 440 w 1117"/>
              <a:gd name="T23" fmla="*/ 163 h 163"/>
              <a:gd name="T24" fmla="*/ 562 w 1117"/>
              <a:gd name="T25" fmla="*/ 163 h 163"/>
              <a:gd name="T26" fmla="*/ 578 w 1117"/>
              <a:gd name="T27" fmla="*/ 163 h 163"/>
              <a:gd name="T28" fmla="*/ 1034 w 1117"/>
              <a:gd name="T29" fmla="*/ 163 h 163"/>
              <a:gd name="T30" fmla="*/ 1039 w 1117"/>
              <a:gd name="T31" fmla="*/ 161 h 163"/>
              <a:gd name="T32" fmla="*/ 1040 w 1117"/>
              <a:gd name="T33" fmla="*/ 160 h 163"/>
              <a:gd name="T34" fmla="*/ 1114 w 1117"/>
              <a:gd name="T35" fmla="*/ 86 h 163"/>
              <a:gd name="T36" fmla="*/ 1114 w 1117"/>
              <a:gd name="T37" fmla="*/ 7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17" h="163">
                <a:moveTo>
                  <a:pt x="1114" y="77"/>
                </a:moveTo>
                <a:cubicBezTo>
                  <a:pt x="1040" y="3"/>
                  <a:pt x="1040" y="3"/>
                  <a:pt x="1040" y="3"/>
                </a:cubicBezTo>
                <a:cubicBezTo>
                  <a:pt x="1040" y="2"/>
                  <a:pt x="1039" y="2"/>
                  <a:pt x="1039" y="2"/>
                </a:cubicBezTo>
                <a:cubicBezTo>
                  <a:pt x="1038" y="1"/>
                  <a:pt x="1036" y="0"/>
                  <a:pt x="1034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562" y="0"/>
                  <a:pt x="562" y="0"/>
                  <a:pt x="562" y="0"/>
                </a:cubicBezTo>
                <a:cubicBezTo>
                  <a:pt x="440" y="0"/>
                  <a:pt x="440" y="0"/>
                  <a:pt x="440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440" y="163"/>
                  <a:pt x="440" y="163"/>
                  <a:pt x="440" y="163"/>
                </a:cubicBezTo>
                <a:cubicBezTo>
                  <a:pt x="562" y="163"/>
                  <a:pt x="562" y="163"/>
                  <a:pt x="562" y="163"/>
                </a:cubicBezTo>
                <a:cubicBezTo>
                  <a:pt x="578" y="163"/>
                  <a:pt x="578" y="163"/>
                  <a:pt x="578" y="163"/>
                </a:cubicBezTo>
                <a:cubicBezTo>
                  <a:pt x="1034" y="163"/>
                  <a:pt x="1034" y="163"/>
                  <a:pt x="1034" y="163"/>
                </a:cubicBezTo>
                <a:cubicBezTo>
                  <a:pt x="1036" y="163"/>
                  <a:pt x="1038" y="162"/>
                  <a:pt x="1039" y="161"/>
                </a:cubicBezTo>
                <a:cubicBezTo>
                  <a:pt x="1039" y="160"/>
                  <a:pt x="1040" y="160"/>
                  <a:pt x="1040" y="160"/>
                </a:cubicBezTo>
                <a:cubicBezTo>
                  <a:pt x="1114" y="86"/>
                  <a:pt x="1114" y="86"/>
                  <a:pt x="1114" y="86"/>
                </a:cubicBezTo>
                <a:cubicBezTo>
                  <a:pt x="1117" y="83"/>
                  <a:pt x="1117" y="79"/>
                  <a:pt x="1114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 descr="מקוה ישראל ">
            <a:extLst>
              <a:ext uri="{FF2B5EF4-FFF2-40B4-BE49-F238E27FC236}">
                <a16:creationId xmlns:a16="http://schemas.microsoft.com/office/drawing/2014/main" id="{99631EAB-EEEF-E290-8F99-C956884CC4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587994" y="1317463"/>
            <a:ext cx="5640502" cy="423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304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70">
            <a:extLst>
              <a:ext uri="{FF2B5EF4-FFF2-40B4-BE49-F238E27FC236}">
                <a16:creationId xmlns:a16="http://schemas.microsoft.com/office/drawing/2014/main" id="{7B7EFD05-5F12-420E-8AEF-74D5EF9D58B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</p:grpSpPr>
        <p:sp>
          <p:nvSpPr>
            <p:cNvPr id="72" name="Freeform 11">
              <a:extLst>
                <a:ext uri="{FF2B5EF4-FFF2-40B4-BE49-F238E27FC236}">
                  <a16:creationId xmlns:a16="http://schemas.microsoft.com/office/drawing/2014/main" id="{6B6786B7-9BA0-488B-8C6B-1C5BB4E2A5A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3" name="Freeform 12">
              <a:extLst>
                <a:ext uri="{FF2B5EF4-FFF2-40B4-BE49-F238E27FC236}">
                  <a16:creationId xmlns:a16="http://schemas.microsoft.com/office/drawing/2014/main" id="{ACF6C842-D596-43D3-B584-5672E0D3313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4" name="Freeform 13">
              <a:extLst>
                <a:ext uri="{FF2B5EF4-FFF2-40B4-BE49-F238E27FC236}">
                  <a16:creationId xmlns:a16="http://schemas.microsoft.com/office/drawing/2014/main" id="{6DF84F3E-35FA-497B-B6FA-F453E82F325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5" name="Freeform 14">
              <a:extLst>
                <a:ext uri="{FF2B5EF4-FFF2-40B4-BE49-F238E27FC236}">
                  <a16:creationId xmlns:a16="http://schemas.microsoft.com/office/drawing/2014/main" id="{2846D7FA-E05C-448E-B156-F77C205A14B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6" name="Freeform 15">
              <a:extLst>
                <a:ext uri="{FF2B5EF4-FFF2-40B4-BE49-F238E27FC236}">
                  <a16:creationId xmlns:a16="http://schemas.microsoft.com/office/drawing/2014/main" id="{E269AD3A-E6B6-4322-A013-276CBC1B084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7" name="Freeform 16">
              <a:extLst>
                <a:ext uri="{FF2B5EF4-FFF2-40B4-BE49-F238E27FC236}">
                  <a16:creationId xmlns:a16="http://schemas.microsoft.com/office/drawing/2014/main" id="{CEFB9F00-6239-4BF6-B439-D16231B240A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8" name="Freeform 17">
              <a:extLst>
                <a:ext uri="{FF2B5EF4-FFF2-40B4-BE49-F238E27FC236}">
                  <a16:creationId xmlns:a16="http://schemas.microsoft.com/office/drawing/2014/main" id="{74D1DDDB-FC85-40C5-9225-06312C4515F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9" name="Freeform 18">
              <a:extLst>
                <a:ext uri="{FF2B5EF4-FFF2-40B4-BE49-F238E27FC236}">
                  <a16:creationId xmlns:a16="http://schemas.microsoft.com/office/drawing/2014/main" id="{E9217709-40C1-4F4A-AB69-8A693608ABA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0" name="Freeform 19">
              <a:extLst>
                <a:ext uri="{FF2B5EF4-FFF2-40B4-BE49-F238E27FC236}">
                  <a16:creationId xmlns:a16="http://schemas.microsoft.com/office/drawing/2014/main" id="{ACCD26D6-BC97-43F5-B803-5838985FCCE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1" name="Freeform 20">
              <a:extLst>
                <a:ext uri="{FF2B5EF4-FFF2-40B4-BE49-F238E27FC236}">
                  <a16:creationId xmlns:a16="http://schemas.microsoft.com/office/drawing/2014/main" id="{8136022F-2988-42E2-90E1-617D189FF18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2" name="Freeform 21">
              <a:extLst>
                <a:ext uri="{FF2B5EF4-FFF2-40B4-BE49-F238E27FC236}">
                  <a16:creationId xmlns:a16="http://schemas.microsoft.com/office/drawing/2014/main" id="{03859925-85FA-4D69-A0AB-6F827E3B5CB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3" name="Freeform 22">
              <a:extLst>
                <a:ext uri="{FF2B5EF4-FFF2-40B4-BE49-F238E27FC236}">
                  <a16:creationId xmlns:a16="http://schemas.microsoft.com/office/drawing/2014/main" id="{BAE65FC7-970A-4DCC-9FB4-CF0F7496A9E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B64F33C7-E158-4057-87E7-6F42AA6D034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24" y="157"/>
            <a:ext cx="2356675" cy="6853096"/>
            <a:chOff x="6627813" y="195610"/>
            <a:chExt cx="1952625" cy="5678141"/>
          </a:xfrm>
        </p:grpSpPr>
        <p:sp>
          <p:nvSpPr>
            <p:cNvPr id="86" name="Freeform 27">
              <a:extLst>
                <a:ext uri="{FF2B5EF4-FFF2-40B4-BE49-F238E27FC236}">
                  <a16:creationId xmlns:a16="http://schemas.microsoft.com/office/drawing/2014/main" id="{26714E66-FCC0-42F6-B127-0F91203BC52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7" name="Freeform 28">
              <a:extLst>
                <a:ext uri="{FF2B5EF4-FFF2-40B4-BE49-F238E27FC236}">
                  <a16:creationId xmlns:a16="http://schemas.microsoft.com/office/drawing/2014/main" id="{7E0BD3C9-F0D9-4A53-87DF-71D17D328DA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8" name="Freeform 29">
              <a:extLst>
                <a:ext uri="{FF2B5EF4-FFF2-40B4-BE49-F238E27FC236}">
                  <a16:creationId xmlns:a16="http://schemas.microsoft.com/office/drawing/2014/main" id="{DFA9FE4C-FCED-4A9A-9E43-358EB75011E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9" name="Freeform 30">
              <a:extLst>
                <a:ext uri="{FF2B5EF4-FFF2-40B4-BE49-F238E27FC236}">
                  <a16:creationId xmlns:a16="http://schemas.microsoft.com/office/drawing/2014/main" id="{E5D5BB28-15EC-4D32-9C05-C2206AF9E28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0" name="Freeform 31">
              <a:extLst>
                <a:ext uri="{FF2B5EF4-FFF2-40B4-BE49-F238E27FC236}">
                  <a16:creationId xmlns:a16="http://schemas.microsoft.com/office/drawing/2014/main" id="{06210E9D-4080-4566-B32A-3A8BE356F89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1" name="Freeform 32">
              <a:extLst>
                <a:ext uri="{FF2B5EF4-FFF2-40B4-BE49-F238E27FC236}">
                  <a16:creationId xmlns:a16="http://schemas.microsoft.com/office/drawing/2014/main" id="{894D3505-0982-40B2-8131-1B6BFF2736C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2" name="Freeform 33">
              <a:extLst>
                <a:ext uri="{FF2B5EF4-FFF2-40B4-BE49-F238E27FC236}">
                  <a16:creationId xmlns:a16="http://schemas.microsoft.com/office/drawing/2014/main" id="{11598CAB-0965-48D6-999C-91450C50DEB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3" name="Freeform 34">
              <a:extLst>
                <a:ext uri="{FF2B5EF4-FFF2-40B4-BE49-F238E27FC236}">
                  <a16:creationId xmlns:a16="http://schemas.microsoft.com/office/drawing/2014/main" id="{29E94126-468A-4060-BCBC-DC3806A46F9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4" name="Freeform 35">
              <a:extLst>
                <a:ext uri="{FF2B5EF4-FFF2-40B4-BE49-F238E27FC236}">
                  <a16:creationId xmlns:a16="http://schemas.microsoft.com/office/drawing/2014/main" id="{438F3422-C112-405B-B955-7B169072142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5" name="Freeform 36">
              <a:extLst>
                <a:ext uri="{FF2B5EF4-FFF2-40B4-BE49-F238E27FC236}">
                  <a16:creationId xmlns:a16="http://schemas.microsoft.com/office/drawing/2014/main" id="{C99C65FC-23C1-4B1D-A385-29B46619D20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6" name="Freeform 37">
              <a:extLst>
                <a:ext uri="{FF2B5EF4-FFF2-40B4-BE49-F238E27FC236}">
                  <a16:creationId xmlns:a16="http://schemas.microsoft.com/office/drawing/2014/main" id="{53D192C3-5E79-4B85-98D0-8F6C681CDC1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7" name="Freeform 38">
              <a:extLst>
                <a:ext uri="{FF2B5EF4-FFF2-40B4-BE49-F238E27FC236}">
                  <a16:creationId xmlns:a16="http://schemas.microsoft.com/office/drawing/2014/main" id="{8709C0CF-D42A-4EE0-9C30-B0B72C69AD4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99" name="Rectangle 98">
            <a:extLst>
              <a:ext uri="{FF2B5EF4-FFF2-40B4-BE49-F238E27FC236}">
                <a16:creationId xmlns:a16="http://schemas.microsoft.com/office/drawing/2014/main" id="{B8FE8EF1-7AF2-4864-A8DE-7EE3481DA1D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1" name="Freeform 6">
            <a:extLst>
              <a:ext uri="{FF2B5EF4-FFF2-40B4-BE49-F238E27FC236}">
                <a16:creationId xmlns:a16="http://schemas.microsoft.com/office/drawing/2014/main" id="{76CB6AE4-A444-41E5-A744-47F048A15E7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 useBgFill="1">
        <p:nvSpPr>
          <p:cNvPr id="103" name="Rectangle 102">
            <a:extLst>
              <a:ext uri="{FF2B5EF4-FFF2-40B4-BE49-F238E27FC236}">
                <a16:creationId xmlns:a16="http://schemas.microsoft.com/office/drawing/2014/main" id="{25F129D9-8F3D-4302-AB5D-DE987A6B127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F4A57F6-BEF1-4CA6-A0F1-3A01F6AB48E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4639734" cy="6858000"/>
          </a:xfrm>
          <a:prstGeom prst="rect">
            <a:avLst/>
          </a:prstGeom>
          <a:solidFill>
            <a:srgbClr val="526737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7" name="Freeform 5">
            <a:extLst>
              <a:ext uri="{FF2B5EF4-FFF2-40B4-BE49-F238E27FC236}">
                <a16:creationId xmlns:a16="http://schemas.microsoft.com/office/drawing/2014/main" id="{E3336A73-1C9B-4BAA-A893-AD3C79E6660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5033007"/>
            <a:ext cx="5404022" cy="857047"/>
          </a:xfrm>
          <a:custGeom>
            <a:avLst/>
            <a:gdLst>
              <a:gd name="T0" fmla="*/ 1114 w 1117"/>
              <a:gd name="T1" fmla="*/ 77 h 163"/>
              <a:gd name="T2" fmla="*/ 1040 w 1117"/>
              <a:gd name="T3" fmla="*/ 3 h 163"/>
              <a:gd name="T4" fmla="*/ 1039 w 1117"/>
              <a:gd name="T5" fmla="*/ 2 h 163"/>
              <a:gd name="T6" fmla="*/ 1034 w 1117"/>
              <a:gd name="T7" fmla="*/ 0 h 163"/>
              <a:gd name="T8" fmla="*/ 578 w 1117"/>
              <a:gd name="T9" fmla="*/ 0 h 163"/>
              <a:gd name="T10" fmla="*/ 562 w 1117"/>
              <a:gd name="T11" fmla="*/ 0 h 163"/>
              <a:gd name="T12" fmla="*/ 440 w 1117"/>
              <a:gd name="T13" fmla="*/ 0 h 163"/>
              <a:gd name="T14" fmla="*/ 106 w 1117"/>
              <a:gd name="T15" fmla="*/ 0 h 163"/>
              <a:gd name="T16" fmla="*/ 0 w 1117"/>
              <a:gd name="T17" fmla="*/ 0 h 163"/>
              <a:gd name="T18" fmla="*/ 0 w 1117"/>
              <a:gd name="T19" fmla="*/ 163 h 163"/>
              <a:gd name="T20" fmla="*/ 106 w 1117"/>
              <a:gd name="T21" fmla="*/ 163 h 163"/>
              <a:gd name="T22" fmla="*/ 440 w 1117"/>
              <a:gd name="T23" fmla="*/ 163 h 163"/>
              <a:gd name="T24" fmla="*/ 562 w 1117"/>
              <a:gd name="T25" fmla="*/ 163 h 163"/>
              <a:gd name="T26" fmla="*/ 578 w 1117"/>
              <a:gd name="T27" fmla="*/ 163 h 163"/>
              <a:gd name="T28" fmla="*/ 1034 w 1117"/>
              <a:gd name="T29" fmla="*/ 163 h 163"/>
              <a:gd name="T30" fmla="*/ 1039 w 1117"/>
              <a:gd name="T31" fmla="*/ 161 h 163"/>
              <a:gd name="T32" fmla="*/ 1040 w 1117"/>
              <a:gd name="T33" fmla="*/ 160 h 163"/>
              <a:gd name="T34" fmla="*/ 1114 w 1117"/>
              <a:gd name="T35" fmla="*/ 86 h 163"/>
              <a:gd name="T36" fmla="*/ 1114 w 1117"/>
              <a:gd name="T37" fmla="*/ 7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17" h="163">
                <a:moveTo>
                  <a:pt x="1114" y="77"/>
                </a:moveTo>
                <a:cubicBezTo>
                  <a:pt x="1040" y="3"/>
                  <a:pt x="1040" y="3"/>
                  <a:pt x="1040" y="3"/>
                </a:cubicBezTo>
                <a:cubicBezTo>
                  <a:pt x="1040" y="2"/>
                  <a:pt x="1039" y="2"/>
                  <a:pt x="1039" y="2"/>
                </a:cubicBezTo>
                <a:cubicBezTo>
                  <a:pt x="1038" y="1"/>
                  <a:pt x="1036" y="0"/>
                  <a:pt x="1034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562" y="0"/>
                  <a:pt x="562" y="0"/>
                  <a:pt x="562" y="0"/>
                </a:cubicBezTo>
                <a:cubicBezTo>
                  <a:pt x="440" y="0"/>
                  <a:pt x="440" y="0"/>
                  <a:pt x="440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440" y="163"/>
                  <a:pt x="440" y="163"/>
                  <a:pt x="440" y="163"/>
                </a:cubicBezTo>
                <a:cubicBezTo>
                  <a:pt x="562" y="163"/>
                  <a:pt x="562" y="163"/>
                  <a:pt x="562" y="163"/>
                </a:cubicBezTo>
                <a:cubicBezTo>
                  <a:pt x="578" y="163"/>
                  <a:pt x="578" y="163"/>
                  <a:pt x="578" y="163"/>
                </a:cubicBezTo>
                <a:cubicBezTo>
                  <a:pt x="1034" y="163"/>
                  <a:pt x="1034" y="163"/>
                  <a:pt x="1034" y="163"/>
                </a:cubicBezTo>
                <a:cubicBezTo>
                  <a:pt x="1036" y="163"/>
                  <a:pt x="1038" y="162"/>
                  <a:pt x="1039" y="161"/>
                </a:cubicBezTo>
                <a:cubicBezTo>
                  <a:pt x="1039" y="160"/>
                  <a:pt x="1040" y="160"/>
                  <a:pt x="1040" y="160"/>
                </a:cubicBezTo>
                <a:cubicBezTo>
                  <a:pt x="1114" y="86"/>
                  <a:pt x="1114" y="86"/>
                  <a:pt x="1114" y="86"/>
                </a:cubicBezTo>
                <a:cubicBezTo>
                  <a:pt x="1117" y="83"/>
                  <a:pt x="1117" y="79"/>
                  <a:pt x="1114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 descr="מקוה ישראל">
            <a:extLst>
              <a:ext uri="{FF2B5EF4-FFF2-40B4-BE49-F238E27FC236}">
                <a16:creationId xmlns:a16="http://schemas.microsoft.com/office/drawing/2014/main" id="{99631EAB-EEEF-E290-8F99-C956884CC4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21127" y="549720"/>
            <a:ext cx="3095118" cy="423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8608" y="5281164"/>
            <a:ext cx="2872902" cy="4001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sz="2000" b="1" dirty="0" smtClean="0">
                <a:solidFill>
                  <a:schemeClr val="bg1"/>
                </a:solidFill>
              </a:rPr>
              <a:t>שרית רות, יאן ותלמידים</a:t>
            </a:r>
            <a:endParaRPr lang="he-IL" sz="20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10743" y="1939332"/>
            <a:ext cx="7435779" cy="251626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e-IL" sz="2700" b="1" dirty="0"/>
              <a:t>ההזדמנויות והרווחים בבניית חיים </a:t>
            </a:r>
            <a:r>
              <a:rPr lang="he-IL" sz="2700" b="1" dirty="0" smtClean="0"/>
              <a:t>בשותפות</a:t>
            </a:r>
          </a:p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e-IL" sz="2700" b="1" dirty="0" smtClean="0"/>
              <a:t>קשיים </a:t>
            </a:r>
            <a:r>
              <a:rPr lang="he-IL" sz="2700" b="1" dirty="0"/>
              <a:t>וחסמים בבניית חיים </a:t>
            </a:r>
            <a:r>
              <a:rPr lang="he-IL" sz="2700" b="1" dirty="0" smtClean="0"/>
              <a:t>בשותפות</a:t>
            </a:r>
          </a:p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e-IL" sz="2700" b="1" dirty="0" smtClean="0"/>
              <a:t>מקרה </a:t>
            </a:r>
            <a:r>
              <a:rPr lang="he-IL" sz="2700" b="1" dirty="0"/>
              <a:t>של גזענות ומה היה </a:t>
            </a:r>
            <a:r>
              <a:rPr lang="he-IL" sz="2700" b="1" dirty="0" smtClean="0"/>
              <a:t>בעקבותיו</a:t>
            </a:r>
          </a:p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e-IL" sz="2700" b="1" dirty="0" smtClean="0"/>
              <a:t>מסר </a:t>
            </a:r>
            <a:r>
              <a:rPr lang="he-IL" sz="2700" b="1" dirty="0"/>
              <a:t>אישי שלכם לוועדה</a:t>
            </a:r>
          </a:p>
        </p:txBody>
      </p:sp>
      <p:sp>
        <p:nvSpPr>
          <p:cNvPr id="6" name="כותרת 5"/>
          <p:cNvSpPr>
            <a:spLocks noGrp="1"/>
          </p:cNvSpPr>
          <p:nvPr>
            <p:ph type="title"/>
          </p:nvPr>
        </p:nvSpPr>
        <p:spPr>
          <a:xfrm>
            <a:off x="4490162" y="531987"/>
            <a:ext cx="7405931" cy="1280890"/>
          </a:xfrm>
        </p:spPr>
        <p:txBody>
          <a:bodyPr>
            <a:normAutofit/>
          </a:bodyPr>
          <a:lstStyle/>
          <a:p>
            <a:r>
              <a:rPr lang="he-IL" sz="3200" dirty="0"/>
              <a:t>הנהלות בתי הספר בעדות מכלי ראשון</a:t>
            </a:r>
            <a:br>
              <a:rPr lang="he-IL" sz="3200" dirty="0"/>
            </a:br>
            <a:endParaRPr lang="he-IL" sz="3200" dirty="0"/>
          </a:p>
        </p:txBody>
      </p:sp>
    </p:spTree>
    <p:extLst>
      <p:ext uri="{BB962C8B-B14F-4D97-AF65-F5344CB8AC3E}">
        <p14:creationId xmlns:p14="http://schemas.microsoft.com/office/powerpoint/2010/main" val="3946503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B051C4B8-B456-C190-1B58-8C7379E47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פאנל - סטטוס </a:t>
            </a:r>
            <a:r>
              <a:rPr lang="he-IL" dirty="0"/>
              <a:t>עבודת הצוותים 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67B91C33-0FB3-0801-BA88-61CA648E3F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e-IL" dirty="0" smtClean="0"/>
              <a:t>מטרות הפאנל:  </a:t>
            </a:r>
            <a:endParaRPr lang="he-IL" dirty="0"/>
          </a:p>
          <a:p>
            <a:r>
              <a:rPr lang="he-IL" dirty="0"/>
              <a:t>סנכרון עבודת הצוותים כחלק משלם </a:t>
            </a:r>
          </a:p>
          <a:p>
            <a:r>
              <a:rPr lang="he-IL" dirty="0"/>
              <a:t>זיהוי הזדמנויות פערים וקשיים </a:t>
            </a:r>
          </a:p>
          <a:p>
            <a:r>
              <a:rPr lang="he-IL" dirty="0"/>
              <a:t>חילוץ מגמות מרכזיות </a:t>
            </a:r>
          </a:p>
          <a:p>
            <a:r>
              <a:rPr lang="he-IL" dirty="0"/>
              <a:t>הזדמנות </a:t>
            </a:r>
            <a:r>
              <a:rPr lang="he-IL" dirty="0" smtClean="0"/>
              <a:t>למשתתפי </a:t>
            </a:r>
            <a:r>
              <a:rPr lang="he-IL" dirty="0"/>
              <a:t>הוועדה להשפיע על כלל עבודת הוועדה </a:t>
            </a:r>
          </a:p>
          <a:p>
            <a:endParaRPr lang="he-IL" dirty="0" smtClean="0"/>
          </a:p>
          <a:p>
            <a:endParaRPr lang="he-IL" dirty="0"/>
          </a:p>
          <a:p>
            <a:endParaRPr lang="he-IL" dirty="0"/>
          </a:p>
          <a:p>
            <a:pPr marL="0" indent="0">
              <a:buNone/>
            </a:pPr>
            <a:r>
              <a:rPr lang="he-IL" dirty="0" smtClean="0">
                <a:solidFill>
                  <a:srgbClr val="FF0000"/>
                </a:solidFill>
              </a:rPr>
              <a:t>* </a:t>
            </a:r>
            <a:r>
              <a:rPr lang="he-IL" sz="2000" dirty="0" smtClean="0">
                <a:solidFill>
                  <a:srgbClr val="FF0000"/>
                </a:solidFill>
              </a:rPr>
              <a:t>המצגות תישלחנה </a:t>
            </a:r>
            <a:r>
              <a:rPr lang="he-IL" sz="2000" dirty="0">
                <a:solidFill>
                  <a:srgbClr val="FF0000"/>
                </a:solidFill>
              </a:rPr>
              <a:t>לכל חברי הוועדה </a:t>
            </a:r>
            <a:endParaRPr lang="he-IL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e-IL" dirty="0">
                <a:solidFill>
                  <a:srgbClr val="FF0000"/>
                </a:solidFill>
              </a:rPr>
              <a:t>** </a:t>
            </a:r>
            <a:r>
              <a:rPr lang="he-IL" sz="2000" dirty="0">
                <a:solidFill>
                  <a:srgbClr val="FF0000"/>
                </a:solidFill>
              </a:rPr>
              <a:t>ניתן ומומלץ לשלוח התייחסויות כתובות גם המשך </a:t>
            </a:r>
            <a:endParaRPr lang="he-I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08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3" descr="&quot;הדרך הטובה ביותר לחזות את העתיד היא להמציא אותו, פיטר דוק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964" y="1219199"/>
            <a:ext cx="8349813" cy="4833257"/>
          </a:xfrm>
          <a:prstGeom prst="rect">
            <a:avLst/>
          </a:prstGeom>
        </p:spPr>
      </p:pic>
      <p:sp>
        <p:nvSpPr>
          <p:cNvPr id="2" name="TextBox 1" title="היום בעוד 10 שנים – מה לדעתך יהיה שונה במערכת החינוך,בעקבות פעילות הוועדה שלנו?"/>
          <p:cNvSpPr txBox="1"/>
          <p:nvPr/>
        </p:nvSpPr>
        <p:spPr>
          <a:xfrm>
            <a:off x="2033964" y="3744132"/>
            <a:ext cx="8349813" cy="2308324"/>
          </a:xfrm>
          <a:prstGeom prst="rect">
            <a:avLst/>
          </a:prstGeom>
          <a:solidFill>
            <a:srgbClr val="EDEDEE"/>
          </a:solidFill>
        </p:spPr>
        <p:txBody>
          <a:bodyPr wrap="square" rtlCol="1">
            <a:spAutoFit/>
          </a:bodyPr>
          <a:lstStyle/>
          <a:p>
            <a:pPr algn="ctr"/>
            <a:r>
              <a:rPr lang="he-IL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היום בעוד 10 שנים – מה לדעתך</a:t>
            </a:r>
          </a:p>
          <a:p>
            <a:pPr algn="ctr"/>
            <a:r>
              <a:rPr lang="he-IL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יהיה שונה במערכת החינוך,</a:t>
            </a:r>
          </a:p>
          <a:p>
            <a:pPr algn="ctr"/>
            <a:r>
              <a:rPr lang="he-IL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בעקבות פעילות הוועדה שלנו?</a:t>
            </a:r>
            <a:endParaRPr lang="he-IL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כותרת 2"/>
          <p:cNvSpPr>
            <a:spLocks noGrp="1"/>
          </p:cNvSpPr>
          <p:nvPr>
            <p:ph type="title"/>
          </p:nvPr>
        </p:nvSpPr>
        <p:spPr>
          <a:xfrm>
            <a:off x="2033963" y="3744132"/>
            <a:ext cx="8349813" cy="2308324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/>
          <a:p>
            <a:r>
              <a:rPr lang="he-IL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היום בעוד 10 שנים – מה לדעתך</a:t>
            </a:r>
            <a:br>
              <a:rPr lang="he-IL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e-IL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יהיה שונה במערכת החינוך,</a:t>
            </a:r>
            <a:br>
              <a:rPr lang="he-IL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e-IL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בעקבות פעילות הוועדה שלנו?</a:t>
            </a:r>
            <a:br>
              <a:rPr lang="he-IL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he-IL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1443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182880" y="1123644"/>
            <a:ext cx="12009120" cy="3962545"/>
          </a:xfrm>
        </p:spPr>
        <p:txBody>
          <a:bodyPr anchor="ctr">
            <a:normAutofit fontScale="90000"/>
          </a:bodyPr>
          <a:lstStyle/>
          <a:p>
            <a:r>
              <a:rPr lang="he-IL" dirty="0"/>
              <a:t>ועדת היגוי משרדית בנושא </a:t>
            </a:r>
            <a:br>
              <a:rPr lang="he-IL" dirty="0"/>
            </a:br>
            <a:r>
              <a:rPr lang="he-IL" dirty="0"/>
              <a:t>׳חיים בשותפות׳</a:t>
            </a:r>
            <a:br>
              <a:rPr lang="he-IL" dirty="0"/>
            </a:br>
            <a:r>
              <a:rPr lang="he-IL" sz="1800" dirty="0"/>
              <a:t/>
            </a:r>
            <a:br>
              <a:rPr lang="he-IL" sz="1800" dirty="0"/>
            </a:br>
            <a:r>
              <a:rPr lang="he-IL" dirty="0"/>
              <a:t>צוות: איתור ומיפוי</a:t>
            </a:r>
            <a:br>
              <a:rPr lang="he-IL" dirty="0"/>
            </a:br>
            <a:r>
              <a:rPr lang="he-IL" dirty="0"/>
              <a:t> </a:t>
            </a:r>
            <a:br>
              <a:rPr lang="he-IL" dirty="0"/>
            </a:br>
            <a:r>
              <a:rPr lang="he-IL" sz="2700" dirty="0">
                <a:solidFill>
                  <a:schemeClr val="tx1"/>
                </a:solidFill>
              </a:rPr>
              <a:t>יום ראשון, י"ד באייר תשפ"ב, 15 במאי 2022  </a:t>
            </a:r>
            <a:endParaRPr lang="he-IL" sz="3100" dirty="0">
              <a:solidFill>
                <a:schemeClr val="tx1"/>
              </a:solidFill>
            </a:endParaRPr>
          </a:p>
        </p:txBody>
      </p:sp>
      <p:pic>
        <p:nvPicPr>
          <p:cNvPr id="5" name="תמונה 4" descr="ידיים">
            <a:extLst>
              <a:ext uri="{FF2B5EF4-FFF2-40B4-BE49-F238E27FC236}">
                <a16:creationId xmlns:a16="http://schemas.microsoft.com/office/drawing/2014/main" id="{C127E6CA-40EF-7947-B35D-334994656F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2880" y="5707116"/>
            <a:ext cx="12009120" cy="11508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323231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0029CA37-0709-9A4D-90D4-BF95E61B5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מטרות הצוות ושיטות עבודת הצוות</a:t>
            </a:r>
          </a:p>
        </p:txBody>
      </p:sp>
      <p:sp>
        <p:nvSpPr>
          <p:cNvPr id="5" name="מלבן מעוגל 4">
            <a:extLst>
              <a:ext uri="{FF2B5EF4-FFF2-40B4-BE49-F238E27FC236}">
                <a16:creationId xmlns:a16="http://schemas.microsoft.com/office/drawing/2014/main" id="{1E2C0934-D3DC-FD4B-BE3E-8FDBC6ED7C62}"/>
              </a:ext>
            </a:extLst>
          </p:cNvPr>
          <p:cNvSpPr/>
          <p:nvPr/>
        </p:nvSpPr>
        <p:spPr>
          <a:xfrm>
            <a:off x="706438" y="1702456"/>
            <a:ext cx="10779124" cy="2023970"/>
          </a:xfrm>
          <a:prstGeom prst="roundRect">
            <a:avLst>
              <a:gd name="adj" fmla="val 2446"/>
            </a:avLst>
          </a:prstGeom>
          <a:solidFill>
            <a:srgbClr val="92D050">
              <a:alpha val="65474"/>
            </a:srgbClr>
          </a:solidFill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marL="342900" marR="0" lvl="0" indent="-342900" algn="r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מיפוי כלל הפעולות בנושא חיים משותפים וחינוך נגד גזענות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  <a:p>
            <a:pPr marL="342900" marR="0" lvl="0" indent="-342900" algn="r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אפיון תמונת המצב ביחס לתופעות של גזענות, אפליה והדרה במערכת החינוך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0" name="מלבן מעוגל 9">
            <a:extLst>
              <a:ext uri="{FF2B5EF4-FFF2-40B4-BE49-F238E27FC236}">
                <a16:creationId xmlns:a16="http://schemas.microsoft.com/office/drawing/2014/main" id="{85639646-F451-3A43-A6C6-2F0ED2A8C875}"/>
              </a:ext>
            </a:extLst>
          </p:cNvPr>
          <p:cNvSpPr/>
          <p:nvPr/>
        </p:nvSpPr>
        <p:spPr>
          <a:xfrm>
            <a:off x="10450286" y="1519576"/>
            <a:ext cx="1035276" cy="4168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מטרה</a:t>
            </a:r>
          </a:p>
        </p:txBody>
      </p:sp>
      <p:sp>
        <p:nvSpPr>
          <p:cNvPr id="14" name="מלבן מעוגל 13">
            <a:extLst>
              <a:ext uri="{FF2B5EF4-FFF2-40B4-BE49-F238E27FC236}">
                <a16:creationId xmlns:a16="http://schemas.microsoft.com/office/drawing/2014/main" id="{16A165DE-AF5D-AFF8-7400-151AE743DE81}"/>
              </a:ext>
            </a:extLst>
          </p:cNvPr>
          <p:cNvSpPr/>
          <p:nvPr/>
        </p:nvSpPr>
        <p:spPr>
          <a:xfrm>
            <a:off x="814070" y="4355760"/>
            <a:ext cx="10538506" cy="1280890"/>
          </a:xfrm>
          <a:prstGeom prst="roundRect">
            <a:avLst>
              <a:gd name="adj" fmla="val 2446"/>
            </a:avLst>
          </a:prstGeom>
          <a:solidFill>
            <a:schemeClr val="accent2">
              <a:tint val="70000"/>
              <a:lumMod val="104000"/>
              <a:alpha val="65474"/>
            </a:schemeClr>
          </a:solidFill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  חלוקה לקבוצות עבודה המנתחות חסמים ותובנות </a:t>
            </a: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16" name="מלבן מעוגל 15">
            <a:extLst>
              <a:ext uri="{FF2B5EF4-FFF2-40B4-BE49-F238E27FC236}">
                <a16:creationId xmlns:a16="http://schemas.microsoft.com/office/drawing/2014/main" id="{29063CAE-B985-B594-A1E1-E792AAF17720}"/>
              </a:ext>
            </a:extLst>
          </p:cNvPr>
          <p:cNvSpPr/>
          <p:nvPr/>
        </p:nvSpPr>
        <p:spPr>
          <a:xfrm>
            <a:off x="880563" y="5036462"/>
            <a:ext cx="10538506" cy="1280890"/>
          </a:xfrm>
          <a:prstGeom prst="roundRect">
            <a:avLst>
              <a:gd name="adj" fmla="val 2446"/>
            </a:avLst>
          </a:prstGeom>
          <a:solidFill>
            <a:schemeClr val="accent2">
              <a:tint val="70000"/>
              <a:lumMod val="104000"/>
              <a:alpha val="65474"/>
            </a:schemeClr>
          </a:solidFill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הכנת שאלוני מיפוי והעברתם לשטח (מטה, מחוזות, מנהלי בתי </a:t>
            </a:r>
            <a:r>
              <a:rPr kumimoji="0" lang="he-IL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ספר, </a:t>
            </a: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בלתי     </a:t>
            </a: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           </a:t>
            </a:r>
            <a:r>
              <a:rPr kumimoji="0" lang="he-IL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פורמלי</a:t>
            </a: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, הכשרות מורים, עמותות) </a:t>
            </a:r>
          </a:p>
        </p:txBody>
      </p:sp>
      <p:sp>
        <p:nvSpPr>
          <p:cNvPr id="8" name="מלבן מעוגל 7">
            <a:extLst>
              <a:ext uri="{FF2B5EF4-FFF2-40B4-BE49-F238E27FC236}">
                <a16:creationId xmlns:a16="http://schemas.microsoft.com/office/drawing/2014/main" id="{642CDE1E-02F6-1A7F-C107-877EEE087132}"/>
              </a:ext>
            </a:extLst>
          </p:cNvPr>
          <p:cNvSpPr/>
          <p:nvPr/>
        </p:nvSpPr>
        <p:spPr>
          <a:xfrm>
            <a:off x="706438" y="4286864"/>
            <a:ext cx="10779124" cy="2277221"/>
          </a:xfrm>
          <a:prstGeom prst="roundRect">
            <a:avLst>
              <a:gd name="adj" fmla="val 4514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18" name="מלבן מעוגל 17">
            <a:extLst>
              <a:ext uri="{FF2B5EF4-FFF2-40B4-BE49-F238E27FC236}">
                <a16:creationId xmlns:a16="http://schemas.microsoft.com/office/drawing/2014/main" id="{923F5B60-23B1-29EA-FDB5-580962917B37}"/>
              </a:ext>
            </a:extLst>
          </p:cNvPr>
          <p:cNvSpPr/>
          <p:nvPr/>
        </p:nvSpPr>
        <p:spPr>
          <a:xfrm>
            <a:off x="8297030" y="3623272"/>
            <a:ext cx="3055546" cy="4168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מתודולוגית העבודה ומה בוצע?</a:t>
            </a:r>
          </a:p>
        </p:txBody>
      </p:sp>
    </p:spTree>
    <p:extLst>
      <p:ext uri="{BB962C8B-B14F-4D97-AF65-F5344CB8AC3E}">
        <p14:creationId xmlns:p14="http://schemas.microsoft.com/office/powerpoint/2010/main" val="27875445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צוותים בוועדת מיפוי ואיתור</a:t>
            </a: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814070" y="1186542"/>
            <a:ext cx="10675937" cy="567145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he-IL" dirty="0"/>
              <a:t>מדיניות </a:t>
            </a:r>
          </a:p>
          <a:p>
            <a:pPr marL="514350" indent="-514350">
              <a:buFont typeface="+mj-lt"/>
              <a:buAutoNum type="arabicPeriod"/>
            </a:pPr>
            <a:r>
              <a:rPr lang="he-IL" dirty="0"/>
              <a:t>מחקר ומדידה</a:t>
            </a:r>
          </a:p>
          <a:p>
            <a:pPr marL="514350" indent="-514350">
              <a:buFont typeface="+mj-lt"/>
              <a:buAutoNum type="arabicPeriod"/>
            </a:pPr>
            <a:r>
              <a:rPr lang="he-IL" dirty="0"/>
              <a:t>תכניות התערבות ושותפויות</a:t>
            </a:r>
          </a:p>
          <a:p>
            <a:pPr marL="514350" indent="-514350">
              <a:buFont typeface="+mj-lt"/>
              <a:buAutoNum type="arabicPeriod"/>
            </a:pPr>
            <a:r>
              <a:rPr lang="he-IL" dirty="0"/>
              <a:t>הכשרת מורים </a:t>
            </a:r>
          </a:p>
          <a:p>
            <a:pPr marL="514350" indent="-514350">
              <a:buFont typeface="+mj-lt"/>
              <a:buAutoNum type="arabicPeriod"/>
            </a:pPr>
            <a:r>
              <a:rPr lang="he-IL" dirty="0"/>
              <a:t>למידה </a:t>
            </a:r>
            <a:r>
              <a:rPr lang="he-IL" dirty="0" smtClean="0"/>
              <a:t>מהצלחות</a:t>
            </a:r>
          </a:p>
          <a:p>
            <a:pPr marL="514350" indent="-514350">
              <a:buFont typeface="+mj-lt"/>
              <a:buAutoNum type="arabicPeriod"/>
            </a:pPr>
            <a:r>
              <a:rPr lang="he-IL" dirty="0" smtClean="0"/>
              <a:t>הוקרה ותמריצים</a:t>
            </a:r>
            <a:endParaRPr lang="he-IL" dirty="0"/>
          </a:p>
          <a:p>
            <a:pPr marL="514350" indent="-514350">
              <a:buFont typeface="+mj-lt"/>
              <a:buAutoNum type="arabicPeriod"/>
            </a:pPr>
            <a:r>
              <a:rPr lang="he-IL" dirty="0"/>
              <a:t>תקציבים – טרם הושלם</a:t>
            </a:r>
          </a:p>
          <a:p>
            <a:pPr marL="514350" indent="-514350">
              <a:buFont typeface="+mj-lt"/>
              <a:buAutoNum type="arabicPeriod"/>
            </a:pPr>
            <a:r>
              <a:rPr lang="he-IL" dirty="0"/>
              <a:t>פיתוח מקצועי – טרם הושלם</a:t>
            </a:r>
          </a:p>
          <a:p>
            <a:pPr marL="514350" indent="-514350">
              <a:buFont typeface="+mj-lt"/>
              <a:buAutoNum type="arabicPeriod"/>
            </a:pPr>
            <a:r>
              <a:rPr lang="he-IL" dirty="0" smtClean="0"/>
              <a:t>מעורבות </a:t>
            </a:r>
            <a:r>
              <a:rPr lang="he-IL" dirty="0"/>
              <a:t>הורים וקהילה  - טרם </a:t>
            </a:r>
            <a:r>
              <a:rPr lang="he-IL" dirty="0" smtClean="0"/>
              <a:t>הושלם</a:t>
            </a:r>
          </a:p>
          <a:p>
            <a:pPr marL="514350" indent="-514350">
              <a:buFont typeface="+mj-lt"/>
              <a:buAutoNum type="arabicPeriod"/>
            </a:pPr>
            <a:r>
              <a:rPr lang="he-IL" dirty="0" smtClean="0"/>
              <a:t>תכניות לימודים – טרם הושלם</a:t>
            </a:r>
            <a:endParaRPr lang="he-IL" dirty="0"/>
          </a:p>
          <a:p>
            <a:pPr marL="514350" indent="-514350">
              <a:buFont typeface="+mj-lt"/>
              <a:buAutoNum type="arabicPeriod"/>
            </a:pPr>
            <a:endParaRPr lang="he-IL" dirty="0"/>
          </a:p>
          <a:p>
            <a:pPr marL="514350" indent="-514350">
              <a:buFont typeface="+mj-lt"/>
              <a:buAutoNum type="arabicPeriod"/>
            </a:pP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9368350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B237EB5E-5649-210D-840D-F22F18F87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צעדים מרכזיים להמשך עבודת הצוות </a:t>
            </a:r>
          </a:p>
        </p:txBody>
      </p:sp>
      <p:sp>
        <p:nvSpPr>
          <p:cNvPr id="4" name="מלבן מעוגל 3">
            <a:extLst>
              <a:ext uri="{FF2B5EF4-FFF2-40B4-BE49-F238E27FC236}">
                <a16:creationId xmlns:a16="http://schemas.microsoft.com/office/drawing/2014/main" id="{0E366F59-0DA4-2742-FA09-9D49CBE3B7FE}"/>
              </a:ext>
            </a:extLst>
          </p:cNvPr>
          <p:cNvSpPr/>
          <p:nvPr/>
        </p:nvSpPr>
        <p:spPr>
          <a:xfrm>
            <a:off x="1038316" y="4219279"/>
            <a:ext cx="10538506" cy="666529"/>
          </a:xfrm>
          <a:prstGeom prst="roundRect">
            <a:avLst>
              <a:gd name="adj" fmla="val 2446"/>
            </a:avLst>
          </a:prstGeom>
          <a:solidFill>
            <a:schemeClr val="accent2">
              <a:tint val="70000"/>
              <a:lumMod val="104000"/>
              <a:alpha val="82000"/>
            </a:schemeClr>
          </a:solidFill>
          <a:ln>
            <a:noFill/>
          </a:ln>
          <a:effectLst>
            <a:glow rad="228600">
              <a:schemeClr val="accent2">
                <a:lumMod val="40000"/>
                <a:lumOff val="60000"/>
                <a:alpha val="40000"/>
              </a:schemeClr>
            </a:glow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tIns="144000" rIns="108000" bIns="144000" rtlCol="1" anchor="ctr">
            <a:spAutoFit/>
          </a:bodyPr>
          <a:lstStyle/>
          <a:p>
            <a:pPr algn="ctr" rtl="1"/>
            <a:r>
              <a:rPr lang="he-IL" sz="2400" b="1" dirty="0">
                <a:solidFill>
                  <a:prstClr val="black"/>
                </a:solidFill>
                <a:latin typeface="Century Gothic" panose="020B0502020202020204"/>
                <a:cs typeface="Gisha" panose="020B0502040204020203" pitchFamily="34" charset="-79"/>
              </a:rPr>
              <a:t>הסקת מסקנות, המלצות והעברתם לצוותים </a:t>
            </a:r>
          </a:p>
        </p:txBody>
      </p:sp>
      <p:sp>
        <p:nvSpPr>
          <p:cNvPr id="5" name="מלבן מעוגל 4">
            <a:extLst>
              <a:ext uri="{FF2B5EF4-FFF2-40B4-BE49-F238E27FC236}">
                <a16:creationId xmlns:a16="http://schemas.microsoft.com/office/drawing/2014/main" id="{F4909996-ABE1-7297-0586-839EB0212E77}"/>
              </a:ext>
            </a:extLst>
          </p:cNvPr>
          <p:cNvSpPr/>
          <p:nvPr/>
        </p:nvSpPr>
        <p:spPr>
          <a:xfrm>
            <a:off x="947056" y="5424841"/>
            <a:ext cx="10538506" cy="666529"/>
          </a:xfrm>
          <a:prstGeom prst="roundRect">
            <a:avLst>
              <a:gd name="adj" fmla="val 2446"/>
            </a:avLst>
          </a:prstGeom>
          <a:solidFill>
            <a:schemeClr val="accent2">
              <a:tint val="70000"/>
              <a:lumMod val="104000"/>
              <a:alpha val="82000"/>
            </a:schemeClr>
          </a:solidFill>
          <a:ln>
            <a:noFill/>
          </a:ln>
          <a:effectLst>
            <a:glow rad="228600">
              <a:schemeClr val="accent2">
                <a:lumMod val="40000"/>
                <a:lumOff val="60000"/>
                <a:alpha val="40000"/>
              </a:schemeClr>
            </a:glow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tIns="144000" rIns="108000" bIns="144000" rtlCol="1" anchor="ctr">
            <a:spAutoFit/>
          </a:bodyPr>
          <a:lstStyle/>
          <a:p>
            <a:pPr algn="ctr" rtl="1"/>
            <a:r>
              <a:rPr lang="he-IL" sz="2400" b="1" dirty="0">
                <a:solidFill>
                  <a:prstClr val="black"/>
                </a:solidFill>
                <a:latin typeface="Century Gothic" panose="020B0502020202020204"/>
                <a:cs typeface="Gisha" panose="020B0502040204020203" pitchFamily="34" charset="-79"/>
              </a:rPr>
              <a:t>בונוס -הכנת מדד לתמונת מצב, כלי מיפוי למנהל, בניית שאלון מדד שותפות  </a:t>
            </a:r>
          </a:p>
        </p:txBody>
      </p:sp>
      <p:sp>
        <p:nvSpPr>
          <p:cNvPr id="6" name="מלבן מעוגל 5">
            <a:extLst>
              <a:ext uri="{FF2B5EF4-FFF2-40B4-BE49-F238E27FC236}">
                <a16:creationId xmlns:a16="http://schemas.microsoft.com/office/drawing/2014/main" id="{826FC9E7-61F9-9454-4391-C1D881BF26E8}"/>
              </a:ext>
            </a:extLst>
          </p:cNvPr>
          <p:cNvSpPr/>
          <p:nvPr/>
        </p:nvSpPr>
        <p:spPr>
          <a:xfrm>
            <a:off x="947056" y="1854764"/>
            <a:ext cx="10538506" cy="666529"/>
          </a:xfrm>
          <a:prstGeom prst="roundRect">
            <a:avLst>
              <a:gd name="adj" fmla="val 2446"/>
            </a:avLst>
          </a:prstGeom>
          <a:solidFill>
            <a:schemeClr val="accent2">
              <a:tint val="70000"/>
              <a:lumMod val="104000"/>
              <a:alpha val="82000"/>
            </a:schemeClr>
          </a:solidFill>
          <a:ln>
            <a:noFill/>
          </a:ln>
          <a:effectLst>
            <a:glow rad="228600">
              <a:schemeClr val="accent2">
                <a:lumMod val="40000"/>
                <a:lumOff val="60000"/>
                <a:alpha val="40000"/>
              </a:schemeClr>
            </a:glow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tIns="144000" rIns="108000" bIns="144000" rtlCol="1" anchor="ctr">
            <a:spAutoFit/>
          </a:bodyPr>
          <a:lstStyle/>
          <a:p>
            <a:pPr algn="ctr" rtl="1"/>
            <a:r>
              <a:rPr lang="he-IL" sz="2400" b="1" dirty="0">
                <a:solidFill>
                  <a:prstClr val="black"/>
                </a:solidFill>
                <a:latin typeface="Century Gothic" panose="020B0502020202020204"/>
                <a:cs typeface="Gisha" panose="020B0502040204020203" pitchFamily="34" charset="-79"/>
              </a:rPr>
              <a:t>ניתוח ועיבוד הנתונים העולים מהמיפויים חסמים והצלחות</a:t>
            </a:r>
          </a:p>
        </p:txBody>
      </p:sp>
      <p:sp>
        <p:nvSpPr>
          <p:cNvPr id="7" name="מלבן מעוגל 6">
            <a:extLst>
              <a:ext uri="{FF2B5EF4-FFF2-40B4-BE49-F238E27FC236}">
                <a16:creationId xmlns:a16="http://schemas.microsoft.com/office/drawing/2014/main" id="{596373BC-8727-C93D-FD3C-811CCECE5077}"/>
              </a:ext>
            </a:extLst>
          </p:cNvPr>
          <p:cNvSpPr/>
          <p:nvPr/>
        </p:nvSpPr>
        <p:spPr>
          <a:xfrm>
            <a:off x="947056" y="3037021"/>
            <a:ext cx="10538506" cy="666529"/>
          </a:xfrm>
          <a:prstGeom prst="roundRect">
            <a:avLst>
              <a:gd name="adj" fmla="val 2446"/>
            </a:avLst>
          </a:prstGeom>
          <a:solidFill>
            <a:schemeClr val="accent2">
              <a:tint val="70000"/>
              <a:lumMod val="104000"/>
              <a:alpha val="82000"/>
            </a:schemeClr>
          </a:solidFill>
          <a:ln>
            <a:noFill/>
          </a:ln>
          <a:effectLst>
            <a:glow rad="228600">
              <a:schemeClr val="accent2">
                <a:lumMod val="40000"/>
                <a:lumOff val="60000"/>
                <a:alpha val="40000"/>
              </a:schemeClr>
            </a:glow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tIns="144000" rIns="108000" bIns="144000" rtlCol="1" anchor="ctr">
            <a:spAutoFit/>
          </a:bodyPr>
          <a:lstStyle/>
          <a:p>
            <a:pPr algn="ctr" rtl="1"/>
            <a:r>
              <a:rPr lang="he-IL" sz="2400" b="1" dirty="0">
                <a:solidFill>
                  <a:prstClr val="black"/>
                </a:solidFill>
                <a:latin typeface="Century Gothic" panose="020B0502020202020204"/>
                <a:cs typeface="Gisha" panose="020B0502040204020203" pitchFamily="34" charset="-79"/>
              </a:rPr>
              <a:t>אשרור החסמים וההצלחות ע"י צוות המיפוי</a:t>
            </a:r>
          </a:p>
        </p:txBody>
      </p:sp>
    </p:spTree>
    <p:extLst>
      <p:ext uri="{BB962C8B-B14F-4D97-AF65-F5344CB8AC3E}">
        <p14:creationId xmlns:p14="http://schemas.microsoft.com/office/powerpoint/2010/main" val="3975504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B237EB5E-5649-210D-840D-F22F18F87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תובנות מרכזיות לכלל הוועדה </a:t>
            </a:r>
          </a:p>
        </p:txBody>
      </p:sp>
      <p:sp>
        <p:nvSpPr>
          <p:cNvPr id="4" name="מלבן מעוגל 3">
            <a:extLst>
              <a:ext uri="{FF2B5EF4-FFF2-40B4-BE49-F238E27FC236}">
                <a16:creationId xmlns:a16="http://schemas.microsoft.com/office/drawing/2014/main" id="{0E366F59-0DA4-2742-FA09-9D49CBE3B7FE}"/>
              </a:ext>
            </a:extLst>
          </p:cNvPr>
          <p:cNvSpPr/>
          <p:nvPr/>
        </p:nvSpPr>
        <p:spPr>
          <a:xfrm>
            <a:off x="500672" y="1314423"/>
            <a:ext cx="11336281" cy="841725"/>
          </a:xfrm>
          <a:prstGeom prst="roundRect">
            <a:avLst>
              <a:gd name="adj" fmla="val 2446"/>
            </a:avLst>
          </a:prstGeom>
          <a:solidFill>
            <a:schemeClr val="accent2">
              <a:tint val="70000"/>
              <a:lumMod val="104000"/>
              <a:alpha val="82000"/>
            </a:schemeClr>
          </a:solidFill>
          <a:ln>
            <a:noFill/>
          </a:ln>
          <a:effectLst>
            <a:glow rad="63500">
              <a:schemeClr val="accent2">
                <a:alpha val="33000"/>
              </a:schemeClr>
            </a:glow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tIns="108000" rIns="108000" bIns="108000" rtlCol="1" anchor="ctr">
            <a:spAutoFit/>
          </a:bodyPr>
          <a:lstStyle/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מיקוד והרחבה של העשייה בתחום חיים בשותפות </a:t>
            </a:r>
            <a:r>
              <a:rPr kumimoji="0" lang="he-IL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בחמ"ד</a:t>
            </a:r>
            <a:r>
              <a:rPr kumimoji="0" lang="he-IL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  ובחברה החרדית הן בהכשרות מורים, והן </a:t>
            </a:r>
            <a:r>
              <a:rPr lang="he-IL" sz="2000" b="1" dirty="0">
                <a:solidFill>
                  <a:prstClr val="black"/>
                </a:solidFill>
                <a:latin typeface="Century Gothic" panose="020B0502020202020204"/>
                <a:cs typeface="Gisha" panose="020B0502040204020203" pitchFamily="34" charset="-79"/>
              </a:rPr>
              <a:t>בעבודה</a:t>
            </a:r>
            <a:r>
              <a:rPr kumimoji="0" lang="he-IL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 עם צוותי החינוך והתלמידים, כמו בחינוך הבלתי פורמל</a:t>
            </a:r>
            <a:r>
              <a:rPr kumimoji="0" lang="he-IL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י</a:t>
            </a:r>
          </a:p>
        </p:txBody>
      </p:sp>
      <p:sp>
        <p:nvSpPr>
          <p:cNvPr id="5" name="מלבן מעוגל 4">
            <a:extLst>
              <a:ext uri="{FF2B5EF4-FFF2-40B4-BE49-F238E27FC236}">
                <a16:creationId xmlns:a16="http://schemas.microsoft.com/office/drawing/2014/main" id="{F4909996-ABE1-7297-0586-839EB0212E77}"/>
              </a:ext>
            </a:extLst>
          </p:cNvPr>
          <p:cNvSpPr/>
          <p:nvPr/>
        </p:nvSpPr>
        <p:spPr>
          <a:xfrm>
            <a:off x="500672" y="5908884"/>
            <a:ext cx="11336280" cy="530972"/>
          </a:xfrm>
          <a:prstGeom prst="roundRect">
            <a:avLst>
              <a:gd name="adj" fmla="val 2446"/>
            </a:avLst>
          </a:prstGeom>
          <a:solidFill>
            <a:schemeClr val="accent2">
              <a:tint val="70000"/>
              <a:lumMod val="104000"/>
              <a:alpha val="82000"/>
            </a:schemeClr>
          </a:solidFill>
          <a:ln>
            <a:noFill/>
          </a:ln>
          <a:effectLst>
            <a:glow rad="63500">
              <a:schemeClr val="accent2">
                <a:alpha val="33000"/>
              </a:schemeClr>
            </a:glow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tIns="108000" rIns="72000" bIns="108000" rtlCol="1" anchor="ctr">
            <a:spAutoFit/>
          </a:bodyPr>
          <a:lstStyle/>
          <a:p>
            <a:pPr algn="r" rtl="1"/>
            <a:r>
              <a:rPr lang="he-IL" sz="2000" b="1" dirty="0">
                <a:solidFill>
                  <a:prstClr val="black"/>
                </a:solidFill>
                <a:latin typeface="Century Gothic" panose="020B0502020202020204"/>
                <a:cs typeface="Gisha" panose="020B0502040204020203" pitchFamily="34" charset="-79"/>
              </a:rPr>
              <a:t>הקצאת משאבים לבסיס התקציב לנושא והגדלת משאבי ההדרכה והלווי בבתי ספר</a:t>
            </a:r>
          </a:p>
        </p:txBody>
      </p:sp>
      <p:sp>
        <p:nvSpPr>
          <p:cNvPr id="6" name="מלבן מעוגל 5">
            <a:extLst>
              <a:ext uri="{FF2B5EF4-FFF2-40B4-BE49-F238E27FC236}">
                <a16:creationId xmlns:a16="http://schemas.microsoft.com/office/drawing/2014/main" id="{826FC9E7-61F9-9454-4391-C1D881BF26E8}"/>
              </a:ext>
            </a:extLst>
          </p:cNvPr>
          <p:cNvSpPr/>
          <p:nvPr/>
        </p:nvSpPr>
        <p:spPr>
          <a:xfrm>
            <a:off x="500671" y="3748229"/>
            <a:ext cx="11336281" cy="530972"/>
          </a:xfrm>
          <a:prstGeom prst="roundRect">
            <a:avLst>
              <a:gd name="adj" fmla="val 2446"/>
            </a:avLst>
          </a:prstGeom>
          <a:solidFill>
            <a:schemeClr val="accent2">
              <a:tint val="70000"/>
              <a:lumMod val="104000"/>
              <a:alpha val="82000"/>
            </a:schemeClr>
          </a:solidFill>
          <a:ln>
            <a:noFill/>
          </a:ln>
          <a:effectLst>
            <a:glow rad="63500">
              <a:schemeClr val="accent2">
                <a:alpha val="33000"/>
              </a:schemeClr>
            </a:glow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tIns="108000" rIns="72000" bIns="108000" rtlCol="1" anchor="ctr">
            <a:spAutoFit/>
          </a:bodyPr>
          <a:lstStyle/>
          <a:p>
            <a:pPr algn="r" rtl="1"/>
            <a:r>
              <a:rPr lang="he-IL" sz="2000" b="1" dirty="0">
                <a:solidFill>
                  <a:prstClr val="black"/>
                </a:solidFill>
                <a:latin typeface="Century Gothic" panose="020B0502020202020204"/>
                <a:cs typeface="Gisha" panose="020B0502040204020203" pitchFamily="34" charset="-79"/>
              </a:rPr>
              <a:t>יצירת שפה משותפת</a:t>
            </a:r>
          </a:p>
        </p:txBody>
      </p:sp>
      <p:sp>
        <p:nvSpPr>
          <p:cNvPr id="7" name="מלבן מעוגל 6">
            <a:extLst>
              <a:ext uri="{FF2B5EF4-FFF2-40B4-BE49-F238E27FC236}">
                <a16:creationId xmlns:a16="http://schemas.microsoft.com/office/drawing/2014/main" id="{596373BC-8727-C93D-FD3C-811CCECE5077}"/>
              </a:ext>
            </a:extLst>
          </p:cNvPr>
          <p:cNvSpPr/>
          <p:nvPr/>
        </p:nvSpPr>
        <p:spPr>
          <a:xfrm>
            <a:off x="500671" y="2351741"/>
            <a:ext cx="11336282" cy="499897"/>
          </a:xfrm>
          <a:prstGeom prst="roundRect">
            <a:avLst>
              <a:gd name="adj" fmla="val 2446"/>
            </a:avLst>
          </a:prstGeom>
          <a:solidFill>
            <a:schemeClr val="accent2">
              <a:tint val="70000"/>
              <a:lumMod val="104000"/>
              <a:alpha val="82000"/>
            </a:schemeClr>
          </a:solidFill>
          <a:ln>
            <a:noFill/>
          </a:ln>
          <a:effectLst>
            <a:glow rad="63500">
              <a:schemeClr val="accent2">
                <a:alpha val="33000"/>
              </a:schemeClr>
            </a:glow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tIns="108000" rIns="72000" bIns="108000" rtlCol="1" anchor="ctr">
            <a:spAutoFit/>
          </a:bodyPr>
          <a:lstStyle/>
          <a:p>
            <a:pPr marL="0" marR="0" lvl="1" indent="0" algn="r" defTabSz="8001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None/>
              <a:tabLst/>
              <a:defRPr/>
            </a:pPr>
            <a:r>
              <a:rPr lang="he-IL" sz="2000" b="1" dirty="0">
                <a:solidFill>
                  <a:prstClr val="black"/>
                </a:solidFill>
                <a:latin typeface="Century Gothic" panose="020B0502020202020204"/>
                <a:cs typeface="Gisha" panose="020B0502040204020203" pitchFamily="34" charset="-79"/>
              </a:rPr>
              <a:t>יצירת</a:t>
            </a:r>
            <a:r>
              <a:rPr kumimoji="0" lang="he-IL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 </a:t>
            </a:r>
            <a:r>
              <a:rPr kumimoji="0" lang="he-IL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מדדים לבחינה  והערכה של העשייה בתחום בתחילת שנת תשפ"ג על מנת למדוד </a:t>
            </a:r>
            <a:r>
              <a:rPr lang="he-IL" sz="2000" b="1" dirty="0" smtClean="0">
                <a:solidFill>
                  <a:prstClr val="black"/>
                </a:solidFill>
                <a:latin typeface="Century Gothic" panose="020B0502020202020204"/>
                <a:cs typeface="Gisha" panose="020B0502040204020203" pitchFamily="34" charset="-79"/>
              </a:rPr>
              <a:t>אפקטיביות</a:t>
            </a:r>
            <a:endParaRPr lang="he-IL" sz="2000" b="1" dirty="0">
              <a:solidFill>
                <a:prstClr val="black"/>
              </a:solidFill>
              <a:latin typeface="Century Gothic" panose="020B0502020202020204"/>
              <a:cs typeface="Gisha" panose="020B0502040204020203" pitchFamily="34" charset="-79"/>
            </a:endParaRPr>
          </a:p>
        </p:txBody>
      </p:sp>
      <p:sp>
        <p:nvSpPr>
          <p:cNvPr id="8" name="מלבן מעוגל 7">
            <a:extLst>
              <a:ext uri="{FF2B5EF4-FFF2-40B4-BE49-F238E27FC236}">
                <a16:creationId xmlns:a16="http://schemas.microsoft.com/office/drawing/2014/main" id="{596373BC-8727-C93D-FD3C-811CCECE5077}"/>
              </a:ext>
            </a:extLst>
          </p:cNvPr>
          <p:cNvSpPr/>
          <p:nvPr/>
        </p:nvSpPr>
        <p:spPr>
          <a:xfrm>
            <a:off x="500671" y="3052739"/>
            <a:ext cx="11336281" cy="499897"/>
          </a:xfrm>
          <a:prstGeom prst="roundRect">
            <a:avLst>
              <a:gd name="adj" fmla="val 2446"/>
            </a:avLst>
          </a:prstGeom>
          <a:solidFill>
            <a:schemeClr val="accent2">
              <a:tint val="70000"/>
              <a:lumMod val="104000"/>
              <a:alpha val="82000"/>
            </a:schemeClr>
          </a:solidFill>
          <a:ln>
            <a:noFill/>
          </a:ln>
          <a:effectLst>
            <a:glow rad="63500">
              <a:schemeClr val="accent2">
                <a:alpha val="33000"/>
              </a:schemeClr>
            </a:glow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tIns="108000" rIns="72000" bIns="108000" rtlCol="1" anchor="ctr">
            <a:spAutoFit/>
          </a:bodyPr>
          <a:lstStyle/>
          <a:p>
            <a:pPr marL="0" lvl="1" algn="r" defTabSz="800100" rtl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he-IL" sz="2000" b="1" dirty="0">
                <a:solidFill>
                  <a:prstClr val="black"/>
                </a:solidFill>
                <a:latin typeface="Century Gothic" panose="020B0502020202020204"/>
                <a:cs typeface="Gisha" panose="020B0502040204020203" pitchFamily="34" charset="-79"/>
              </a:rPr>
              <a:t>משותף </a:t>
            </a:r>
            <a:r>
              <a:rPr lang="he-IL" sz="2000" b="1" dirty="0">
                <a:solidFill>
                  <a:prstClr val="black"/>
                </a:solidFill>
                <a:latin typeface="Century Gothic" panose="020B0502020202020204"/>
                <a:cs typeface="Gisha" panose="020B0502040204020203" pitchFamily="34" charset="-79"/>
              </a:rPr>
              <a:t>(ספורט, לימודי) ואז עיסוק בזהות</a:t>
            </a:r>
          </a:p>
        </p:txBody>
      </p:sp>
      <p:sp>
        <p:nvSpPr>
          <p:cNvPr id="9" name="מלבן מעוגל 8">
            <a:extLst>
              <a:ext uri="{FF2B5EF4-FFF2-40B4-BE49-F238E27FC236}">
                <a16:creationId xmlns:a16="http://schemas.microsoft.com/office/drawing/2014/main" id="{826FC9E7-61F9-9454-4391-C1D881BF26E8}"/>
              </a:ext>
            </a:extLst>
          </p:cNvPr>
          <p:cNvSpPr/>
          <p:nvPr/>
        </p:nvSpPr>
        <p:spPr>
          <a:xfrm>
            <a:off x="500672" y="5178233"/>
            <a:ext cx="11336280" cy="530972"/>
          </a:xfrm>
          <a:prstGeom prst="roundRect">
            <a:avLst>
              <a:gd name="adj" fmla="val 2446"/>
            </a:avLst>
          </a:prstGeom>
          <a:solidFill>
            <a:schemeClr val="accent2">
              <a:tint val="70000"/>
              <a:lumMod val="104000"/>
              <a:alpha val="82000"/>
            </a:schemeClr>
          </a:solidFill>
          <a:ln>
            <a:noFill/>
          </a:ln>
          <a:effectLst>
            <a:glow rad="63500">
              <a:schemeClr val="accent2">
                <a:alpha val="33000"/>
              </a:schemeClr>
            </a:glow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tIns="108000" rIns="72000" bIns="108000" rtlCol="1" anchor="ctr">
            <a:spAutoFit/>
          </a:bodyPr>
          <a:lstStyle/>
          <a:p>
            <a:pPr algn="r" rtl="1"/>
            <a:r>
              <a:rPr lang="he-IL" sz="2000" b="1" dirty="0">
                <a:solidFill>
                  <a:prstClr val="black"/>
                </a:solidFill>
                <a:latin typeface="Century Gothic" panose="020B0502020202020204"/>
                <a:cs typeface="Gisha" panose="020B0502040204020203" pitchFamily="34" charset="-79"/>
              </a:rPr>
              <a:t>יוזמות בתי ספר עצמאיות לוקחות חלק מרכזי וצריכות לקבל </a:t>
            </a:r>
            <a:r>
              <a:rPr lang="he-IL" sz="2000" b="1" dirty="0" err="1">
                <a:solidFill>
                  <a:prstClr val="black"/>
                </a:solidFill>
                <a:latin typeface="Century Gothic" panose="020B0502020202020204"/>
                <a:cs typeface="Gisha" panose="020B0502040204020203" pitchFamily="34" charset="-79"/>
              </a:rPr>
              <a:t>תמרוץ</a:t>
            </a:r>
            <a:endParaRPr lang="he-IL" sz="2000" b="1" dirty="0">
              <a:solidFill>
                <a:prstClr val="black"/>
              </a:solidFill>
              <a:latin typeface="Century Gothic" panose="020B0502020202020204"/>
              <a:cs typeface="Gisha" panose="020B0502040204020203" pitchFamily="34" charset="-79"/>
            </a:endParaRPr>
          </a:p>
        </p:txBody>
      </p:sp>
      <p:sp>
        <p:nvSpPr>
          <p:cNvPr id="10" name="מלבן מעוגל 9">
            <a:extLst>
              <a:ext uri="{FF2B5EF4-FFF2-40B4-BE49-F238E27FC236}">
                <a16:creationId xmlns:a16="http://schemas.microsoft.com/office/drawing/2014/main" id="{596373BC-8727-C93D-FD3C-811CCECE5077}"/>
              </a:ext>
            </a:extLst>
          </p:cNvPr>
          <p:cNvSpPr/>
          <p:nvPr/>
        </p:nvSpPr>
        <p:spPr>
          <a:xfrm>
            <a:off x="500671" y="4478657"/>
            <a:ext cx="11336281" cy="499897"/>
          </a:xfrm>
          <a:prstGeom prst="roundRect">
            <a:avLst>
              <a:gd name="adj" fmla="val 2446"/>
            </a:avLst>
          </a:prstGeom>
          <a:solidFill>
            <a:schemeClr val="accent2">
              <a:tint val="70000"/>
              <a:lumMod val="104000"/>
              <a:alpha val="82000"/>
            </a:schemeClr>
          </a:solidFill>
          <a:ln>
            <a:noFill/>
          </a:ln>
          <a:effectLst>
            <a:glow rad="63500">
              <a:schemeClr val="accent2">
                <a:alpha val="33000"/>
              </a:schemeClr>
            </a:glow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tIns="108000" rIns="72000" bIns="108000" rtlCol="1" anchor="ctr">
            <a:spAutoFit/>
          </a:bodyPr>
          <a:lstStyle/>
          <a:p>
            <a:pPr marL="0" lvl="1" algn="r" defTabSz="800100" rtl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he-IL" sz="2000" b="1" dirty="0">
                <a:solidFill>
                  <a:prstClr val="black"/>
                </a:solidFill>
                <a:latin typeface="Century Gothic" panose="020B0502020202020204"/>
                <a:cs typeface="Gisha" panose="020B0502040204020203" pitchFamily="34" charset="-79"/>
              </a:rPr>
              <a:t>זירת </a:t>
            </a:r>
            <a:r>
              <a:rPr lang="he-IL" sz="2000" b="1" dirty="0">
                <a:solidFill>
                  <a:prstClr val="black"/>
                </a:solidFill>
                <a:latin typeface="Century Gothic" panose="020B0502020202020204"/>
                <a:cs typeface="Gisha" panose="020B0502040204020203" pitchFamily="34" charset="-79"/>
              </a:rPr>
              <a:t>החינוך הבלתי פורמלי פעילה מאוד</a:t>
            </a:r>
          </a:p>
        </p:txBody>
      </p:sp>
    </p:spTree>
    <p:extLst>
      <p:ext uri="{BB962C8B-B14F-4D97-AF65-F5344CB8AC3E}">
        <p14:creationId xmlns:p14="http://schemas.microsoft.com/office/powerpoint/2010/main" val="282144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231" y="0"/>
            <a:ext cx="10671492" cy="924232"/>
          </a:xfrm>
        </p:spPr>
        <p:txBody>
          <a:bodyPr/>
          <a:lstStyle/>
          <a:p>
            <a:r>
              <a:rPr lang="he-IL" dirty="0"/>
              <a:t>1. מסקנות תת וועדה מדיניות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502" y="1205612"/>
            <a:ext cx="11543021" cy="3071420"/>
          </a:xfrm>
        </p:spPr>
        <p:txBody>
          <a:bodyPr>
            <a:noAutofit/>
          </a:bodyPr>
          <a:lstStyle/>
          <a:p>
            <a:r>
              <a:rPr lang="he-IL" sz="2400" dirty="0">
                <a:solidFill>
                  <a:schemeClr val="tx1"/>
                </a:solidFill>
                <a:ea typeface="David" panose="020E0502060401010101" pitchFamily="34" charset="-79"/>
                <a:cs typeface="+mj-cs"/>
              </a:rPr>
              <a:t>בתחום החיים בשותפות </a:t>
            </a:r>
            <a:r>
              <a:rPr lang="he-IL" sz="2400" u="sng" dirty="0">
                <a:solidFill>
                  <a:schemeClr val="tx1"/>
                </a:solidFill>
                <a:ea typeface="David" panose="020E0502060401010101" pitchFamily="34" charset="-79"/>
                <a:cs typeface="+mj-cs"/>
              </a:rPr>
              <a:t>יש הימנעות מעיגון המדיניות</a:t>
            </a:r>
            <a:r>
              <a:rPr lang="he-IL" sz="2400" dirty="0">
                <a:solidFill>
                  <a:schemeClr val="tx1"/>
                </a:solidFill>
                <a:ea typeface="David" panose="020E0502060401010101" pitchFamily="34" charset="-79"/>
                <a:cs typeface="+mj-cs"/>
              </a:rPr>
              <a:t> באמצעים הרשמיים: חקיקה או חוזרי מנכ"ל .</a:t>
            </a:r>
          </a:p>
          <a:p>
            <a:r>
              <a:rPr lang="he-IL" sz="2400" dirty="0">
                <a:solidFill>
                  <a:schemeClr val="tx1"/>
                </a:solidFill>
                <a:ea typeface="David" panose="020E0502060401010101" pitchFamily="34" charset="-79"/>
                <a:cs typeface="+mj-cs"/>
              </a:rPr>
              <a:t>התוכניות והפלטפורמות מוגדרים </a:t>
            </a:r>
            <a:r>
              <a:rPr lang="he-IL" sz="2400" u="sng" dirty="0">
                <a:solidFill>
                  <a:schemeClr val="tx1"/>
                </a:solidFill>
                <a:ea typeface="David" panose="020E0502060401010101" pitchFamily="34" charset="-79"/>
                <a:cs typeface="+mj-cs"/>
              </a:rPr>
              <a:t>כתחום בחירה </a:t>
            </a:r>
            <a:r>
              <a:rPr lang="he-IL" sz="2400" dirty="0">
                <a:solidFill>
                  <a:schemeClr val="tx1"/>
                </a:solidFill>
                <a:ea typeface="David" panose="020E0502060401010101" pitchFamily="34" charset="-79"/>
                <a:cs typeface="+mj-cs"/>
              </a:rPr>
              <a:t>ואינם מחייבים את השטח לעסוק בנושא.</a:t>
            </a:r>
          </a:p>
          <a:p>
            <a:r>
              <a:rPr lang="he-IL" sz="2400" dirty="0">
                <a:solidFill>
                  <a:schemeClr val="tx1"/>
                </a:solidFill>
                <a:cs typeface="+mj-cs"/>
              </a:rPr>
              <a:t>קושי לייצר שיח בין מגזרי במציאות של מערכות נפרדות. </a:t>
            </a:r>
          </a:p>
          <a:p>
            <a:r>
              <a:rPr lang="he-IL" sz="2400" u="sng" dirty="0">
                <a:solidFill>
                  <a:schemeClr val="tx1"/>
                </a:solidFill>
                <a:cs typeface="+mj-cs"/>
              </a:rPr>
              <a:t>היעדר תפיסה מנחה </a:t>
            </a:r>
            <a:r>
              <a:rPr lang="he-IL" sz="2400" dirty="0">
                <a:solidFill>
                  <a:schemeClr val="tx1"/>
                </a:solidFill>
                <a:cs typeface="+mj-cs"/>
              </a:rPr>
              <a:t>של המשרד ואי גיבוש תכנית עבודה והכשרה מוסדרת בנושאים אלה.</a:t>
            </a:r>
          </a:p>
          <a:p>
            <a:endParaRPr lang="en-US" sz="2000" b="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42501" y="4159045"/>
            <a:ext cx="11474195" cy="26989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457200" rtl="1" eaLnBrk="1" latinLnBrk="0" hangingPunct="1">
              <a:spcBef>
                <a:spcPct val="0"/>
              </a:spcBef>
              <a:buNone/>
              <a:defRPr sz="3600" b="1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4100" b="1" i="0" u="none" strike="noStrike" kern="1200" cap="none" spc="0" normalizeH="0" baseline="0" noProof="0" dirty="0">
              <a:ln>
                <a:noFill/>
              </a:ln>
              <a:solidFill>
                <a:srgbClr val="31B4E6">
                  <a:lumMod val="75000"/>
                </a:srgbClr>
              </a:solidFill>
              <a:effectLst/>
              <a:uLnTx/>
              <a:uFillTx/>
              <a:latin typeface="Century Gothic" panose="020B0502020202020204"/>
              <a:ea typeface="+mj-ea"/>
              <a:cs typeface="Gisha" panose="020B0502040204020203" pitchFamily="34" charset="-79"/>
            </a:endParaRP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4100" b="1" i="0" u="none" strike="noStrike" kern="1200" cap="none" spc="0" normalizeH="0" baseline="0" noProof="0" dirty="0">
                <a:ln>
                  <a:noFill/>
                </a:ln>
                <a:solidFill>
                  <a:srgbClr val="31B4E6">
                    <a:lumMod val="75000"/>
                  </a:srgbClr>
                </a:solidFill>
                <a:effectLst/>
                <a:uLnTx/>
                <a:uFillTx/>
                <a:latin typeface="Century Gothic" panose="020B0502020202020204"/>
                <a:ea typeface="+mj-ea"/>
                <a:cs typeface="Gisha" panose="020B0502040204020203" pitchFamily="34" charset="-79"/>
              </a:rPr>
              <a:t>המלצה עיקרית- תת ועדה מדיניות</a:t>
            </a: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4100" b="1" i="0" u="none" strike="noStrike" kern="1200" cap="none" spc="0" normalizeH="0" baseline="0" noProof="0" dirty="0">
              <a:ln>
                <a:noFill/>
              </a:ln>
              <a:solidFill>
                <a:srgbClr val="31B4E6">
                  <a:lumMod val="75000"/>
                </a:srgbClr>
              </a:solidFill>
              <a:effectLst/>
              <a:uLnTx/>
              <a:uFillTx/>
              <a:latin typeface="Century Gothic" panose="020B0502020202020204"/>
              <a:ea typeface="+mj-ea"/>
              <a:cs typeface="Gisha" panose="020B0502040204020203" pitchFamily="34" charset="-79"/>
            </a:endParaRPr>
          </a:p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3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David" panose="020E0502060401010101" pitchFamily="34" charset="-79"/>
                <a:cs typeface="Gisha" panose="020B0502040204020203" pitchFamily="34" charset="-79"/>
              </a:rPr>
              <a:t>לעגן </a:t>
            </a:r>
            <a:r>
              <a:rPr kumimoji="0" lang="he-IL" sz="3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David" panose="020E0502060401010101" pitchFamily="34" charset="-79"/>
                <a:cs typeface="Gisha" panose="020B0502040204020203" pitchFamily="34" charset="-79"/>
              </a:rPr>
              <a:t>את תחום החיים בשותפות דרך תכניות הלימודים המחייבות, התקציב המושקע תחת הכותרת "חיים בשותפות", הכשרות מורים לנושא, תחום הערכה ומדידה, מפגשים בין בתי ספר וגיוון חדר המורים.</a:t>
            </a:r>
            <a:endParaRPr kumimoji="0" lang="en-US" sz="33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j-ea"/>
              <a:cs typeface="+mj-cs"/>
            </a:endParaRP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31B4E6">
                  <a:lumMod val="75000"/>
                </a:srgbClr>
              </a:solidFill>
              <a:effectLst/>
              <a:uLnTx/>
              <a:uFillTx/>
              <a:latin typeface="Century Gothic" panose="020B050202020202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5506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0" y="248512"/>
            <a:ext cx="11848968" cy="1167737"/>
          </a:xfrm>
        </p:spPr>
        <p:txBody>
          <a:bodyPr>
            <a:normAutofit fontScale="90000"/>
          </a:bodyPr>
          <a:lstStyle/>
          <a:p>
            <a:r>
              <a:rPr lang="he-IL" altLang="he-IL" dirty="0">
                <a:latin typeface="Arial" panose="020B0604020202020204" pitchFamily="34" charset="0"/>
                <a:cs typeface="Arial" panose="020B0604020202020204" pitchFamily="34" charset="0"/>
              </a:rPr>
              <a:t>מחקר משווה, מדידה והערכה </a:t>
            </a:r>
            <a:r>
              <a:rPr lang="he-IL" altLang="he-IL" sz="2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he-IL" altLang="he-IL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e-IL" altLang="he-IL" sz="2200" dirty="0">
                <a:latin typeface="Arial" panose="020B0604020202020204" pitchFamily="34" charset="0"/>
                <a:cs typeface="Arial" panose="020B0604020202020204" pitchFamily="34" charset="0"/>
              </a:rPr>
              <a:t>( טל רז, </a:t>
            </a:r>
            <a:r>
              <a:rPr lang="he-IL" altLang="he-IL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ראמ"ה, עידו אורן, אקורד, תמי הופמן, </a:t>
            </a:r>
            <a:r>
              <a:rPr lang="he-IL" altLang="he-IL" sz="2200" dirty="0">
                <a:latin typeface="Arial" panose="020B0604020202020204" pitchFamily="34" charset="0"/>
                <a:cs typeface="Arial" panose="020B0604020202020204" pitchFamily="34" charset="0"/>
              </a:rPr>
              <a:t>טל שוורץ )</a:t>
            </a:r>
            <a:br>
              <a:rPr lang="he-IL" altLang="he-IL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he-IL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5183" y="1569237"/>
            <a:ext cx="1075318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מיעוט התייחסויות ישירות </a:t>
            </a:r>
            <a:r>
              <a:rPr kumimoji="0" lang="he-I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ומפורשות לניטור עמדות בנושא גזענות וסובלנות בכלי המדידה השונים </a:t>
            </a: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במשרד החינוך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43897" y="2576421"/>
            <a:ext cx="1040876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דגש</a:t>
            </a:r>
            <a:r>
              <a:rPr kumimoji="0" lang="he-I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רב בכלי ההערכה השונים </a:t>
            </a: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על צמצום פערים חברתיים בהקשר לשוק העבודה ושוויון הזדמנויות לעומת מיעוט התייחסות להיבטי זהות</a:t>
            </a:r>
            <a:r>
              <a:rPr kumimoji="0" lang="he-I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שייכות ותפיסות לגבי סובלנות וגזענות.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7153" y="6082605"/>
            <a:ext cx="1075465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מיפוי מדיניות המשרד בנושאים אלו מתואר בפירוט במחקרים ובדו"חות שנעשו מחוץ למשרד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6581" y="3952937"/>
            <a:ext cx="10566085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המושגים </a:t>
            </a: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שילוב והכלה </a:t>
            </a:r>
            <a:r>
              <a:rPr kumimoji="0" lang="he-I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מתורגמים בעיקר ביחס </a:t>
            </a: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לאוכלוסיות עם צרכים מיוחדים </a:t>
            </a:r>
            <a:r>
              <a:rPr kumimoji="0" lang="he-I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ולא ביחס לשילוב זהויות. </a:t>
            </a:r>
          </a:p>
        </p:txBody>
      </p:sp>
      <p:sp>
        <p:nvSpPr>
          <p:cNvPr id="8" name="מלבן 7"/>
          <p:cNvSpPr/>
          <p:nvPr/>
        </p:nvSpPr>
        <p:spPr>
          <a:xfrm>
            <a:off x="471172" y="5046293"/>
            <a:ext cx="109066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חשש והימנעות של אנשי חינוך </a:t>
            </a:r>
            <a:r>
              <a:rPr kumimoji="0" lang="he-I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מעיסוק בסוגיות פוליטיות וחברתיות  - היעדר כלים ליצירת שיח חברתי ופוליטי.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51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הערכה ומדידה </a:t>
            </a:r>
            <a:r>
              <a:rPr lang="he-IL" sz="1400" dirty="0"/>
              <a:t>(</a:t>
            </a:r>
            <a:r>
              <a:rPr lang="he-IL" sz="1400" dirty="0" err="1"/>
              <a:t>ראמ"ה</a:t>
            </a:r>
            <a:r>
              <a:rPr lang="he-IL" sz="1400" dirty="0"/>
              <a:t>  -נתוני עבר למשרד)</a:t>
            </a: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403123" y="1280890"/>
            <a:ext cx="11572567" cy="547387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he-IL" dirty="0"/>
              <a:t>שאלות שנשאלו בשאלוני אקלים </a:t>
            </a:r>
          </a:p>
          <a:p>
            <a:pPr marL="0" indent="0">
              <a:buNone/>
            </a:pPr>
            <a:r>
              <a:rPr lang="he-IL" dirty="0"/>
              <a:t>תשע"ט:</a:t>
            </a:r>
            <a:endParaRPr lang="he-IL" b="0" dirty="0"/>
          </a:p>
          <a:p>
            <a:pPr marL="0" indent="0" fontAlgn="t">
              <a:buNone/>
            </a:pPr>
            <a:r>
              <a:rPr lang="he-IL" b="0" dirty="0"/>
              <a:t>"תלמידים מדברים בשפה שפוגעת בעולים חדשים"</a:t>
            </a:r>
          </a:p>
          <a:p>
            <a:pPr marL="0" indent="0" fontAlgn="t">
              <a:buNone/>
            </a:pPr>
            <a:r>
              <a:rPr lang="he-IL" b="0" dirty="0"/>
              <a:t>"תלמידים מדברים במי שמחזיק בדעה פוליטית שונה"</a:t>
            </a:r>
          </a:p>
          <a:p>
            <a:pPr marL="0" indent="0" fontAlgn="t">
              <a:buNone/>
            </a:pPr>
            <a:r>
              <a:rPr lang="he-IL" b="0" dirty="0"/>
              <a:t>"תלמידים מדברים בשפה שפוגעת בגלל מראה חיצוני"</a:t>
            </a:r>
          </a:p>
          <a:p>
            <a:pPr marL="0" indent="0" fontAlgn="t">
              <a:buNone/>
            </a:pPr>
            <a:r>
              <a:rPr lang="he-IL" b="0" dirty="0"/>
              <a:t>"תלמידים מדברים בשפה שפוגעת בבעלי מוגבלויות</a:t>
            </a:r>
          </a:p>
          <a:p>
            <a:pPr marL="0" indent="0" fontAlgn="t">
              <a:buNone/>
            </a:pPr>
            <a:r>
              <a:rPr lang="he-IL" b="0" dirty="0"/>
              <a:t>"תלמידים מדברים בשפה שפוגעת בבני/בנות המין האחר"</a:t>
            </a:r>
          </a:p>
          <a:p>
            <a:pPr marL="0" indent="0" fontAlgn="t">
              <a:buNone/>
            </a:pPr>
            <a:r>
              <a:rPr lang="he-IL" b="0" dirty="0"/>
              <a:t>"תלמידים מדברים בשפה שפוגעת בבני לאום שונה" </a:t>
            </a:r>
          </a:p>
          <a:p>
            <a:pPr marL="0" indent="0" fontAlgn="t">
              <a:buNone/>
            </a:pPr>
            <a:r>
              <a:rPr lang="he-IL" dirty="0"/>
              <a:t>תש"פ: </a:t>
            </a:r>
          </a:p>
          <a:p>
            <a:pPr marL="0" indent="0" fontAlgn="t">
              <a:buNone/>
            </a:pPr>
            <a:r>
              <a:rPr lang="he-IL" b="0" dirty="0"/>
              <a:t>"בחודש האחרון מישהו מהתלמידים לעג לי בגלל צבע העור, המוצא או הדת שלי" </a:t>
            </a:r>
          </a:p>
          <a:p>
            <a:pPr marL="0" indent="0" fontAlgn="t">
              <a:buNone/>
            </a:pPr>
            <a:r>
              <a:rPr lang="he-IL" dirty="0"/>
              <a:t>תשפ"א:</a:t>
            </a:r>
          </a:p>
          <a:p>
            <a:pPr marL="0" indent="0" fontAlgn="t">
              <a:buNone/>
            </a:pPr>
            <a:r>
              <a:rPr lang="he-IL" b="0" dirty="0"/>
              <a:t>"המורים בבית הספר מתייחסים לכל התלמידים באופן שווה ולא מפלים בין תלמיד לתלמיד". </a:t>
            </a:r>
          </a:p>
          <a:p>
            <a:pPr marL="0" indent="0">
              <a:buNone/>
            </a:pPr>
            <a:r>
              <a:rPr lang="he-IL" dirty="0"/>
              <a:t>בנוסף, פותחו כלי הערכה נוספים על ידי עמותות להערכת התכניות המופעלות על ידן (לדוגמא מדד השותפות, מכון אקורד, האוניברסיטה העברית)</a:t>
            </a:r>
          </a:p>
        </p:txBody>
      </p:sp>
    </p:spTree>
    <p:extLst>
      <p:ext uri="{BB962C8B-B14F-4D97-AF65-F5344CB8AC3E}">
        <p14:creationId xmlns:p14="http://schemas.microsoft.com/office/powerpoint/2010/main" val="250132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528935" y="206238"/>
            <a:ext cx="10671492" cy="1563568"/>
          </a:xfrm>
        </p:spPr>
        <p:txBody>
          <a:bodyPr>
            <a:normAutofit fontScale="90000"/>
          </a:bodyPr>
          <a:lstStyle/>
          <a:p>
            <a:r>
              <a:rPr lang="he-IL" altLang="he-IL" sz="5400" dirty="0"/>
              <a:t>המלצות ראשוניות</a:t>
            </a:r>
            <a:br>
              <a:rPr lang="he-IL" altLang="he-IL" sz="5400" dirty="0"/>
            </a:br>
            <a:r>
              <a:rPr lang="he-IL" altLang="he-IL" sz="5400" dirty="0"/>
              <a:t> </a:t>
            </a:r>
            <a:r>
              <a:rPr lang="he-IL" altLang="he-IL" sz="2700" dirty="0"/>
              <a:t>( מחקר מלווה הערכה ומדידה) </a:t>
            </a:r>
            <a:endParaRPr lang="he-IL" dirty="0"/>
          </a:p>
        </p:txBody>
      </p:sp>
      <p:sp>
        <p:nvSpPr>
          <p:cNvPr id="4" name="מציין מיקום תוכן 2">
            <a:extLst>
              <a:ext uri="{FF2B5EF4-FFF2-40B4-BE49-F238E27FC236}">
                <a16:creationId xmlns:a16="http://schemas.microsoft.com/office/drawing/2014/main" id="{2C70305F-E7E8-403F-AFD6-3C8C180D92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69110" y="1769806"/>
            <a:ext cx="8267946" cy="445401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he-IL" altLang="he-IL" sz="2000" dirty="0"/>
              <a:t>הגדרה של </a:t>
            </a:r>
            <a:r>
              <a:rPr lang="he-IL" altLang="he-IL" sz="2000" u="sng" dirty="0"/>
              <a:t>מטרות הניטור והמדידה בנושא חיים משותפים ומניעת גזענות   </a:t>
            </a:r>
            <a:r>
              <a:rPr lang="he-IL" altLang="he-IL" sz="2000" dirty="0"/>
              <a:t>(יש צורך להבחין בין עמדות לבין מצב בפועל ולמדוד את שני הדברים הללו.) </a:t>
            </a:r>
          </a:p>
          <a:p>
            <a:pPr>
              <a:lnSpc>
                <a:spcPct val="150000"/>
              </a:lnSpc>
            </a:pPr>
            <a:r>
              <a:rPr lang="he-IL" altLang="he-IL" sz="2000" dirty="0"/>
              <a:t>בניית קבוצות עבודה של אנשי חינוך מכל המגזרים </a:t>
            </a:r>
            <a:r>
              <a:rPr lang="he-IL" altLang="he-IL" sz="2000" u="sng" dirty="0"/>
              <a:t>לבירור מושגי של ערכים ייחודים ומשותפים</a:t>
            </a:r>
            <a:r>
              <a:rPr lang="he-IL" altLang="he-IL" sz="2000" dirty="0"/>
              <a:t> וקידום בסיס חברתי ואזרחי לכלל האזרחים בחברה.</a:t>
            </a:r>
          </a:p>
          <a:p>
            <a:pPr>
              <a:lnSpc>
                <a:spcPct val="150000"/>
              </a:lnSpc>
            </a:pPr>
            <a:r>
              <a:rPr lang="he-IL" altLang="he-IL" sz="2000" dirty="0"/>
              <a:t>יצירת מחוון רחב ומפורט להגדרת "תו תקן" לקידום הנושא </a:t>
            </a:r>
          </a:p>
          <a:p>
            <a:pPr>
              <a:lnSpc>
                <a:spcPct val="150000"/>
              </a:lnSpc>
            </a:pPr>
            <a:r>
              <a:rPr lang="he-IL" altLang="he-IL" sz="2000" dirty="0"/>
              <a:t>שילוב</a:t>
            </a:r>
            <a:r>
              <a:rPr lang="en-US" altLang="he-IL" sz="2000" dirty="0"/>
              <a:t> </a:t>
            </a:r>
            <a:r>
              <a:rPr lang="he-IL" altLang="he-IL" sz="2000" dirty="0"/>
              <a:t>מדד המתייחס ישירות לעמדות גזעניות וסובלנות בפלטפורמות ההערכה הקיימות (אקלים חינוכי בסביבה פדגוגית, תמונת מצב)</a:t>
            </a:r>
          </a:p>
          <a:p>
            <a:pPr>
              <a:lnSpc>
                <a:spcPct val="150000"/>
              </a:lnSpc>
            </a:pPr>
            <a:r>
              <a:rPr lang="he-IL" altLang="he-IL" sz="2000" dirty="0"/>
              <a:t>קידום סקרים רחבי היקף איטיים המתייחסים לתתי האוכלוסיות הרלוונטיות. </a:t>
            </a:r>
          </a:p>
          <a:p>
            <a:pPr marL="0" indent="0">
              <a:buNone/>
            </a:pPr>
            <a:endParaRPr lang="he-IL" altLang="he-IL" sz="2000" dirty="0"/>
          </a:p>
        </p:txBody>
      </p:sp>
      <p:pic>
        <p:nvPicPr>
          <p:cNvPr id="5" name="תמונה 4" descr="ידיים">
            <a:extLst>
              <a:ext uri="{FF2B5EF4-FFF2-40B4-BE49-F238E27FC236}">
                <a16:creationId xmlns:a16="http://schemas.microsoft.com/office/drawing/2014/main" id="{14FF24D1-184E-4C63-A6EC-DE2E42D35E7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337" y="1769807"/>
            <a:ext cx="3279796" cy="508819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63458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14070" y="0"/>
            <a:ext cx="10671492" cy="1280890"/>
          </a:xfrm>
        </p:spPr>
        <p:txBody>
          <a:bodyPr>
            <a:normAutofit/>
          </a:bodyPr>
          <a:lstStyle/>
          <a:p>
            <a:r>
              <a:rPr lang="he-IL" sz="1800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נתוני סקר מנהלי מוסדות - מדגם מחוז מרכז</a:t>
            </a:r>
            <a:endParaRPr lang="en-US" sz="1800" dirty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תרשים 3"/>
          <p:cNvGraphicFramePr>
            <a:graphicFrameLocks/>
          </p:cNvGraphicFramePr>
          <p:nvPr/>
        </p:nvGraphicFramePr>
        <p:xfrm>
          <a:off x="154756" y="1117461"/>
          <a:ext cx="7219437" cy="3110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תרשים 4"/>
          <p:cNvGraphicFramePr>
            <a:graphicFrameLocks/>
          </p:cNvGraphicFramePr>
          <p:nvPr/>
        </p:nvGraphicFramePr>
        <p:xfrm>
          <a:off x="272742" y="4129549"/>
          <a:ext cx="7747238" cy="23400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תרשים 5"/>
          <p:cNvGraphicFramePr>
            <a:graphicFrameLocks/>
          </p:cNvGraphicFramePr>
          <p:nvPr/>
        </p:nvGraphicFramePr>
        <p:xfrm>
          <a:off x="7374194" y="1280890"/>
          <a:ext cx="4630993" cy="25465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תרשים 6"/>
          <p:cNvGraphicFramePr>
            <a:graphicFrameLocks/>
          </p:cNvGraphicFramePr>
          <p:nvPr/>
        </p:nvGraphicFramePr>
        <p:xfrm>
          <a:off x="8041216" y="3961416"/>
          <a:ext cx="3896630" cy="22938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כותרת 1"/>
          <p:cNvSpPr txBox="1">
            <a:spLocks/>
          </p:cNvSpPr>
          <p:nvPr/>
        </p:nvSpPr>
        <p:spPr>
          <a:xfrm>
            <a:off x="316992" y="-465534"/>
            <a:ext cx="10671492" cy="12808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1" eaLnBrk="1" latinLnBrk="0" hangingPunct="1">
              <a:spcBef>
                <a:spcPct val="0"/>
              </a:spcBef>
              <a:buNone/>
              <a:defRPr sz="3600" b="1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800" b="1" i="0" u="none" strike="noStrike" kern="1200" cap="none" spc="0" normalizeH="0" baseline="0" noProof="0" dirty="0">
                <a:ln>
                  <a:noFill/>
                </a:ln>
                <a:solidFill>
                  <a:srgbClr val="CFE2E7">
                    <a:lumMod val="5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Gisha" panose="020B0502040204020203" pitchFamily="34" charset="-79"/>
              </a:rPr>
              <a:t>תכניות לימודים, שותפויות ותכניות התערבות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FE2E7">
                  <a:lumMod val="50000"/>
                </a:srgb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+mj-cs"/>
            </a:endParaRPr>
          </a:p>
        </p:txBody>
      </p:sp>
      <p:sp>
        <p:nvSpPr>
          <p:cNvPr id="3" name="מלבן 2"/>
          <p:cNvSpPr/>
          <p:nvPr/>
        </p:nvSpPr>
        <p:spPr>
          <a:xfrm>
            <a:off x="5820610" y="621166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במסגרת תכנית גפן תשפ"ג נקבל חיתוכים של כלל התכניות ע"פ כל מאפייני התכנית ומאפייני המוסדות שבחרו בתכניות</a:t>
            </a:r>
          </a:p>
        </p:txBody>
      </p:sp>
      <p:sp>
        <p:nvSpPr>
          <p:cNvPr id="9" name="אליפסה 8"/>
          <p:cNvSpPr/>
          <p:nvPr/>
        </p:nvSpPr>
        <p:spPr>
          <a:xfrm rot="2876315">
            <a:off x="588026" y="2691934"/>
            <a:ext cx="452090" cy="17256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10" name="אליפסה 9"/>
          <p:cNvSpPr/>
          <p:nvPr/>
        </p:nvSpPr>
        <p:spPr>
          <a:xfrm rot="6847884">
            <a:off x="7748496" y="559320"/>
            <a:ext cx="939828" cy="22339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11" name="אליפסה 10"/>
          <p:cNvSpPr/>
          <p:nvPr/>
        </p:nvSpPr>
        <p:spPr>
          <a:xfrm rot="10800000">
            <a:off x="316991" y="4300599"/>
            <a:ext cx="577743" cy="208862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12" name="אליפסה 11"/>
          <p:cNvSpPr/>
          <p:nvPr/>
        </p:nvSpPr>
        <p:spPr>
          <a:xfrm rot="10800000">
            <a:off x="8257183" y="4545576"/>
            <a:ext cx="1014633" cy="184364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611737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0029CA37-0709-9A4D-90D4-BF95E61B5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מטרה ומבנה המפגש </a:t>
            </a:r>
          </a:p>
        </p:txBody>
      </p:sp>
      <p:sp>
        <p:nvSpPr>
          <p:cNvPr id="4" name="מלבן מעוגל 3">
            <a:extLst>
              <a:ext uri="{FF2B5EF4-FFF2-40B4-BE49-F238E27FC236}">
                <a16:creationId xmlns:a16="http://schemas.microsoft.com/office/drawing/2014/main" id="{B4A5763F-1471-2445-B628-E692C1D533F1}"/>
              </a:ext>
            </a:extLst>
          </p:cNvPr>
          <p:cNvSpPr/>
          <p:nvPr/>
        </p:nvSpPr>
        <p:spPr>
          <a:xfrm>
            <a:off x="1232999" y="1630397"/>
            <a:ext cx="10044282" cy="1899567"/>
          </a:xfrm>
          <a:prstGeom prst="roundRect">
            <a:avLst>
              <a:gd name="adj" fmla="val 2446"/>
            </a:avLst>
          </a:prstGeom>
          <a:solidFill>
            <a:schemeClr val="accent2">
              <a:tint val="70000"/>
              <a:lumMod val="104000"/>
              <a:alpha val="65474"/>
            </a:schemeClr>
          </a:solidFill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>
              <a:lnSpc>
                <a:spcPct val="150000"/>
              </a:lnSpc>
            </a:pPr>
            <a:r>
              <a:rPr lang="he-IL" sz="3200" b="1" dirty="0"/>
              <a:t>למידה והפריה הדדית | סנכרון עבודות הוועדה </a:t>
            </a:r>
          </a:p>
          <a:p>
            <a:pPr algn="ctr" rtl="1">
              <a:lnSpc>
                <a:spcPct val="150000"/>
              </a:lnSpc>
            </a:pPr>
            <a:r>
              <a:rPr lang="he-IL" sz="3200" b="1" dirty="0"/>
              <a:t>| המשך עבודות הצוות </a:t>
            </a:r>
          </a:p>
        </p:txBody>
      </p:sp>
      <p:sp>
        <p:nvSpPr>
          <p:cNvPr id="5" name="מלבן מעוגל 4">
            <a:extLst>
              <a:ext uri="{FF2B5EF4-FFF2-40B4-BE49-F238E27FC236}">
                <a16:creationId xmlns:a16="http://schemas.microsoft.com/office/drawing/2014/main" id="{1E2C0934-D3DC-FD4B-BE3E-8FDBC6ED7C62}"/>
              </a:ext>
            </a:extLst>
          </p:cNvPr>
          <p:cNvSpPr/>
          <p:nvPr/>
        </p:nvSpPr>
        <p:spPr>
          <a:xfrm>
            <a:off x="8130317" y="3633695"/>
            <a:ext cx="3355245" cy="1280890"/>
          </a:xfrm>
          <a:prstGeom prst="roundRect">
            <a:avLst>
              <a:gd name="adj" fmla="val 2446"/>
            </a:avLst>
          </a:prstGeom>
          <a:solidFill>
            <a:schemeClr val="accent2">
              <a:tint val="70000"/>
              <a:lumMod val="104000"/>
              <a:alpha val="65474"/>
            </a:schemeClr>
          </a:solidFill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/>
            <a:r>
              <a:rPr lang="he-IL" sz="2000" b="1" dirty="0"/>
              <a:t>היכרות עם </a:t>
            </a:r>
          </a:p>
          <a:p>
            <a:pPr algn="ctr" rtl="1"/>
            <a:r>
              <a:rPr lang="he-IL" sz="2000" b="1" dirty="0"/>
              <a:t>׳מקווה ישראל׳ </a:t>
            </a:r>
          </a:p>
        </p:txBody>
      </p:sp>
      <p:sp>
        <p:nvSpPr>
          <p:cNvPr id="6" name="מלבן מעוגל 5">
            <a:extLst>
              <a:ext uri="{FF2B5EF4-FFF2-40B4-BE49-F238E27FC236}">
                <a16:creationId xmlns:a16="http://schemas.microsoft.com/office/drawing/2014/main" id="{7944E6F0-4661-7046-9650-2CF0B85F598B}"/>
              </a:ext>
            </a:extLst>
          </p:cNvPr>
          <p:cNvSpPr/>
          <p:nvPr/>
        </p:nvSpPr>
        <p:spPr>
          <a:xfrm>
            <a:off x="4061683" y="3633695"/>
            <a:ext cx="3872081" cy="1280890"/>
          </a:xfrm>
          <a:prstGeom prst="roundRect">
            <a:avLst>
              <a:gd name="adj" fmla="val 2446"/>
            </a:avLst>
          </a:prstGeom>
          <a:solidFill>
            <a:schemeClr val="accent2">
              <a:tint val="70000"/>
              <a:lumMod val="104000"/>
              <a:alpha val="65474"/>
            </a:schemeClr>
          </a:solidFill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/>
            <a:r>
              <a:rPr lang="he-IL" sz="2000" b="1" dirty="0"/>
              <a:t>הצגת סטטוס עבודת הצוות וסנכרון עבודת הוועדה </a:t>
            </a:r>
          </a:p>
        </p:txBody>
      </p:sp>
      <p:sp>
        <p:nvSpPr>
          <p:cNvPr id="7" name="מלבן מעוגל 6">
            <a:extLst>
              <a:ext uri="{FF2B5EF4-FFF2-40B4-BE49-F238E27FC236}">
                <a16:creationId xmlns:a16="http://schemas.microsoft.com/office/drawing/2014/main" id="{00E9858B-28F7-4C4D-B87A-9E4CA2E95099}"/>
              </a:ext>
            </a:extLst>
          </p:cNvPr>
          <p:cNvSpPr/>
          <p:nvPr/>
        </p:nvSpPr>
        <p:spPr>
          <a:xfrm>
            <a:off x="706438" y="3633695"/>
            <a:ext cx="3355245" cy="1280890"/>
          </a:xfrm>
          <a:prstGeom prst="roundRect">
            <a:avLst>
              <a:gd name="adj" fmla="val 2446"/>
            </a:avLst>
          </a:prstGeom>
          <a:solidFill>
            <a:schemeClr val="accent2">
              <a:tint val="70000"/>
              <a:lumMod val="104000"/>
              <a:alpha val="65474"/>
            </a:schemeClr>
          </a:solidFill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/>
            <a:r>
              <a:rPr lang="he-IL" sz="2000" b="1" dirty="0"/>
              <a:t>חלוקה לצוותי עבודה </a:t>
            </a:r>
          </a:p>
          <a:p>
            <a:pPr algn="ctr" rtl="1"/>
            <a:r>
              <a:rPr lang="he-IL" sz="2000" b="1" dirty="0"/>
              <a:t>והמשך עשיה</a:t>
            </a:r>
          </a:p>
        </p:txBody>
      </p:sp>
      <p:sp>
        <p:nvSpPr>
          <p:cNvPr id="10" name="7 צלעות 9">
            <a:extLst>
              <a:ext uri="{FF2B5EF4-FFF2-40B4-BE49-F238E27FC236}">
                <a16:creationId xmlns:a16="http://schemas.microsoft.com/office/drawing/2014/main" id="{85639646-F451-3A43-A6C6-2F0ED2A8C875}"/>
              </a:ext>
            </a:extLst>
          </p:cNvPr>
          <p:cNvSpPr/>
          <p:nvPr/>
        </p:nvSpPr>
        <p:spPr>
          <a:xfrm>
            <a:off x="11066929" y="3633695"/>
            <a:ext cx="418633" cy="416859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457200" rtl="1" eaLnBrk="1" latinLnBrk="0" hangingPunct="1"/>
            <a:r>
              <a:rPr lang="he-IL" dirty="0"/>
              <a:t>1</a:t>
            </a:r>
          </a:p>
        </p:txBody>
      </p:sp>
      <p:sp>
        <p:nvSpPr>
          <p:cNvPr id="11" name="7 צלעות 10">
            <a:extLst>
              <a:ext uri="{FF2B5EF4-FFF2-40B4-BE49-F238E27FC236}">
                <a16:creationId xmlns:a16="http://schemas.microsoft.com/office/drawing/2014/main" id="{5D40AC11-E809-D94E-9875-B6593E503B22}"/>
              </a:ext>
            </a:extLst>
          </p:cNvPr>
          <p:cNvSpPr/>
          <p:nvPr/>
        </p:nvSpPr>
        <p:spPr>
          <a:xfrm>
            <a:off x="7613407" y="3633693"/>
            <a:ext cx="418633" cy="416859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457200" rtl="1" eaLnBrk="1" latinLnBrk="0" hangingPunct="1"/>
            <a:r>
              <a:rPr lang="he-IL" dirty="0"/>
              <a:t>2</a:t>
            </a:r>
          </a:p>
        </p:txBody>
      </p:sp>
      <p:sp>
        <p:nvSpPr>
          <p:cNvPr id="12" name="7 צלעות 11">
            <a:extLst>
              <a:ext uri="{FF2B5EF4-FFF2-40B4-BE49-F238E27FC236}">
                <a16:creationId xmlns:a16="http://schemas.microsoft.com/office/drawing/2014/main" id="{8B0BF0ED-8B5A-A048-B3FE-47F7613B4D1F}"/>
              </a:ext>
            </a:extLst>
          </p:cNvPr>
          <p:cNvSpPr/>
          <p:nvPr/>
        </p:nvSpPr>
        <p:spPr>
          <a:xfrm>
            <a:off x="3483447" y="3633694"/>
            <a:ext cx="418633" cy="416859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457200" rtl="1" eaLnBrk="1" latinLnBrk="0" hangingPunct="1"/>
            <a:r>
              <a:rPr lang="he-IL" dirty="0"/>
              <a:t>3</a:t>
            </a:r>
          </a:p>
        </p:txBody>
      </p:sp>
      <p:sp>
        <p:nvSpPr>
          <p:cNvPr id="13" name="מלבן מעוגל 12">
            <a:extLst>
              <a:ext uri="{FF2B5EF4-FFF2-40B4-BE49-F238E27FC236}">
                <a16:creationId xmlns:a16="http://schemas.microsoft.com/office/drawing/2014/main" id="{1C1065AB-6BF8-6D4C-A871-54D4AABF25E2}"/>
              </a:ext>
            </a:extLst>
          </p:cNvPr>
          <p:cNvSpPr/>
          <p:nvPr/>
        </p:nvSpPr>
        <p:spPr>
          <a:xfrm>
            <a:off x="9769642" y="1630397"/>
            <a:ext cx="1608288" cy="36414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he-IL" dirty="0"/>
              <a:t>מטרת המפגש</a:t>
            </a:r>
          </a:p>
        </p:txBody>
      </p:sp>
      <p:pic>
        <p:nvPicPr>
          <p:cNvPr id="14" name="מציין מיקום תוכן 5" descr="בובות">
            <a:extLst>
              <a:ext uri="{FF2B5EF4-FFF2-40B4-BE49-F238E27FC236}">
                <a16:creationId xmlns:a16="http://schemas.microsoft.com/office/drawing/2014/main" id="{67CD74E0-A438-1D44-768A-01223468EC1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087" y="4766872"/>
            <a:ext cx="12047913" cy="2151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9352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אליפסה 10"/>
          <p:cNvSpPr/>
          <p:nvPr/>
        </p:nvSpPr>
        <p:spPr>
          <a:xfrm>
            <a:off x="10187835" y="1586563"/>
            <a:ext cx="1939309" cy="17145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Fb Metropolitana" panose="02020503050405020304" pitchFamily="18" charset="-79"/>
                <a:ea typeface="+mn-ea"/>
                <a:cs typeface="Gisha" panose="020B0502040204020203" pitchFamily="34" charset="-79"/>
              </a:rPr>
              <a:t>40% מהתכניות עוסקות בנושא חברה ערבית-יהודית</a:t>
            </a:r>
          </a:p>
        </p:txBody>
      </p:sp>
      <p:sp>
        <p:nvSpPr>
          <p:cNvPr id="12" name="אליפסה 11"/>
          <p:cNvSpPr/>
          <p:nvPr/>
        </p:nvSpPr>
        <p:spPr>
          <a:xfrm>
            <a:off x="8063485" y="1657664"/>
            <a:ext cx="2023094" cy="1714500"/>
          </a:xfrm>
          <a:prstGeom prst="ellipse">
            <a:avLst/>
          </a:prstGeom>
          <a:solidFill>
            <a:srgbClr val="BDD7EE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Gisha" panose="020B0502040204020203" pitchFamily="34" charset="-79"/>
              </a:rPr>
              <a:t>80</a:t>
            </a:r>
            <a:r>
              <a:rPr kumimoji="0" lang="he-IL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Fb Metropolitana" panose="02020503050405020304" pitchFamily="18" charset="-79"/>
                <a:ea typeface="+mn-ea"/>
                <a:cs typeface="Gisha" panose="020B0502040204020203" pitchFamily="34" charset="-79"/>
              </a:rPr>
              <a:t>% מהתכניות נעשו ביוזמה עצמאית של המוסד החינוכי </a:t>
            </a:r>
          </a:p>
        </p:txBody>
      </p:sp>
      <p:sp>
        <p:nvSpPr>
          <p:cNvPr id="13" name="אליפסה 12"/>
          <p:cNvSpPr/>
          <p:nvPr/>
        </p:nvSpPr>
        <p:spPr>
          <a:xfrm>
            <a:off x="6028654" y="1624524"/>
            <a:ext cx="1933575" cy="1704941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Fb Metropolitana" panose="02020503050405020304" pitchFamily="18" charset="-79"/>
                <a:ea typeface="+mn-ea"/>
                <a:cs typeface="Gisha" panose="020B0502040204020203" pitchFamily="34" charset="-79"/>
              </a:rPr>
              <a:t>35% מהתכניות מומשו ללא עמותה מלווה</a:t>
            </a:r>
          </a:p>
        </p:txBody>
      </p:sp>
      <p:sp>
        <p:nvSpPr>
          <p:cNvPr id="16" name="אליפסה 15"/>
          <p:cNvSpPr/>
          <p:nvPr/>
        </p:nvSpPr>
        <p:spPr>
          <a:xfrm>
            <a:off x="4072941" y="1490173"/>
            <a:ext cx="1914939" cy="174456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b Metropolitana" panose="02020503050405020304" pitchFamily="18" charset="-79"/>
                <a:ea typeface="+mn-ea"/>
                <a:cs typeface="Gisha" panose="020B0502040204020203" pitchFamily="34" charset="-79"/>
              </a:rPr>
              <a:t>33% מהתכניות מומנו מתקציב מוסד החינוך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400" b="0" i="0" u="none" strike="noStrike" kern="1200" cap="none" spc="0" normalizeH="0" baseline="0" noProof="0" dirty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Fb Metropolitana" panose="02020503050405020304" pitchFamily="18" charset="-79"/>
              <a:ea typeface="+mn-ea"/>
              <a:cs typeface="Gisha" panose="020B0502040204020203" pitchFamily="34" charset="-79"/>
            </a:endParaRPr>
          </a:p>
        </p:txBody>
      </p:sp>
      <p:sp>
        <p:nvSpPr>
          <p:cNvPr id="17" name="אליפסה 16"/>
          <p:cNvSpPr/>
          <p:nvPr/>
        </p:nvSpPr>
        <p:spPr>
          <a:xfrm>
            <a:off x="2095704" y="1596122"/>
            <a:ext cx="1928154" cy="1704941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Fb Metropolitana" panose="02020503050405020304" pitchFamily="18" charset="-79"/>
                <a:ea typeface="+mn-ea"/>
                <a:cs typeface="Gisha" panose="020B0502040204020203" pitchFamily="34" charset="-79"/>
              </a:rPr>
              <a:t>רק 2% סבורים שהתכנית שהפעילו לא הייתה אפקטיבית בכלל</a:t>
            </a:r>
          </a:p>
        </p:txBody>
      </p:sp>
      <p:sp>
        <p:nvSpPr>
          <p:cNvPr id="18" name="אליפסה 17"/>
          <p:cNvSpPr/>
          <p:nvPr/>
        </p:nvSpPr>
        <p:spPr>
          <a:xfrm>
            <a:off x="97701" y="1627008"/>
            <a:ext cx="1928154" cy="170494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Fb Metropolitana" panose="02020503050405020304" pitchFamily="18" charset="-79"/>
                <a:ea typeface="+mn-ea"/>
                <a:cs typeface="Gisha" panose="020B0502040204020203" pitchFamily="34" charset="-79"/>
              </a:rPr>
              <a:t>90% מהתכניות נעשות בגילאי גן עד יסודי</a:t>
            </a:r>
          </a:p>
        </p:txBody>
      </p:sp>
      <p:sp>
        <p:nvSpPr>
          <p:cNvPr id="19" name="כותרת 1"/>
          <p:cNvSpPr txBox="1">
            <a:spLocks/>
          </p:cNvSpPr>
          <p:nvPr/>
        </p:nvSpPr>
        <p:spPr>
          <a:xfrm>
            <a:off x="696345" y="58722"/>
            <a:ext cx="10671492" cy="12808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1" eaLnBrk="1" latinLnBrk="0" hangingPunct="1">
              <a:spcBef>
                <a:spcPct val="0"/>
              </a:spcBef>
              <a:buNone/>
              <a:defRPr sz="3600" b="1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CFE2E7">
                  <a:lumMod val="50000"/>
                </a:srgb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+mj-cs"/>
            </a:endParaRPr>
          </a:p>
        </p:txBody>
      </p:sp>
      <p:pic>
        <p:nvPicPr>
          <p:cNvPr id="3" name="תמונה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7472" y="4230456"/>
            <a:ext cx="1949672" cy="1814684"/>
          </a:xfrm>
          <a:prstGeom prst="rect">
            <a:avLst/>
          </a:prstGeom>
        </p:spPr>
      </p:pic>
      <p:pic>
        <p:nvPicPr>
          <p:cNvPr id="15" name="תמונה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4263" y="4370856"/>
            <a:ext cx="2024047" cy="1719221"/>
          </a:xfrm>
          <a:prstGeom prst="rect">
            <a:avLst/>
          </a:prstGeom>
        </p:spPr>
      </p:pic>
      <p:pic>
        <p:nvPicPr>
          <p:cNvPr id="20" name="תמונה 1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4344" y="4247705"/>
            <a:ext cx="1914310" cy="1743607"/>
          </a:xfrm>
          <a:prstGeom prst="rect">
            <a:avLst/>
          </a:prstGeom>
        </p:spPr>
      </p:pic>
      <p:pic>
        <p:nvPicPr>
          <p:cNvPr id="21" name="תמונה 2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120" y="4247705"/>
            <a:ext cx="1932599" cy="1707028"/>
          </a:xfrm>
          <a:prstGeom prst="rect">
            <a:avLst/>
          </a:prstGeom>
        </p:spPr>
      </p:pic>
      <p:pic>
        <p:nvPicPr>
          <p:cNvPr id="22" name="תמונה 2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786" y="4230456"/>
            <a:ext cx="1932599" cy="1700931"/>
          </a:xfrm>
          <a:prstGeom prst="rect">
            <a:avLst/>
          </a:prstGeom>
        </p:spPr>
      </p:pic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04545" y="226825"/>
            <a:ext cx="10671492" cy="1280890"/>
          </a:xfrm>
        </p:spPr>
        <p:txBody>
          <a:bodyPr>
            <a:normAutofit/>
          </a:bodyPr>
          <a:lstStyle/>
          <a:p>
            <a:r>
              <a:rPr lang="he-IL" sz="3200" dirty="0">
                <a:solidFill>
                  <a:srgbClr val="CFE2E7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נתוני סקר מנהלי בתי ספר - מדגם מחוז </a:t>
            </a:r>
            <a:r>
              <a:rPr lang="he-IL" sz="3200" dirty="0" smtClean="0">
                <a:solidFill>
                  <a:srgbClr val="CFE2E7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מרכז</a:t>
            </a:r>
            <a:endParaRPr lang="he-IL" sz="3200" dirty="0"/>
          </a:p>
        </p:txBody>
      </p:sp>
      <p:sp>
        <p:nvSpPr>
          <p:cNvPr id="5" name="מציין מיקום תוכן 4"/>
          <p:cNvSpPr>
            <a:spLocks noGrp="1"/>
          </p:cNvSpPr>
          <p:nvPr>
            <p:ph idx="1"/>
          </p:nvPr>
        </p:nvSpPr>
        <p:spPr>
          <a:xfrm>
            <a:off x="2983766" y="3679062"/>
            <a:ext cx="6313050" cy="611342"/>
          </a:xfrm>
        </p:spPr>
        <p:txBody>
          <a:bodyPr/>
          <a:lstStyle/>
          <a:p>
            <a:pPr marL="0" indent="0">
              <a:buNone/>
            </a:pPr>
            <a:r>
              <a:rPr lang="he-IL" dirty="0">
                <a:solidFill>
                  <a:srgbClr val="002060"/>
                </a:solidFill>
              </a:rPr>
              <a:t>נתוני סקר מוסדות להכשרת מורים</a:t>
            </a:r>
          </a:p>
          <a:p>
            <a:pPr marL="0" indent="0">
              <a:buNone/>
            </a:pP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870084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3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4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כותרת 1"/>
          <p:cNvSpPr>
            <a:spLocks noGrp="1"/>
          </p:cNvSpPr>
          <p:nvPr>
            <p:ph type="title"/>
          </p:nvPr>
        </p:nvSpPr>
        <p:spPr>
          <a:xfrm>
            <a:off x="814070" y="0"/>
            <a:ext cx="10671492" cy="1280890"/>
          </a:xfrm>
        </p:spPr>
        <p:txBody>
          <a:bodyPr/>
          <a:lstStyle/>
          <a:p>
            <a:r>
              <a:rPr lang="he-IL" dirty="0"/>
              <a:t>הכשרת מורים</a:t>
            </a:r>
          </a:p>
        </p:txBody>
      </p:sp>
      <p:pic>
        <p:nvPicPr>
          <p:cNvPr id="6" name="Google Shape;87;p18"/>
          <p:cNvPicPr preferRelativeResize="0"/>
          <p:nvPr/>
        </p:nvPicPr>
        <p:blipFill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7788" y="1746503"/>
            <a:ext cx="6181493" cy="232896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92;p19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915" y="4075472"/>
            <a:ext cx="6189526" cy="278252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74;p16"/>
          <p:cNvSpPr txBox="1">
            <a:spLocks/>
          </p:cNvSpPr>
          <p:nvPr/>
        </p:nvSpPr>
        <p:spPr>
          <a:xfrm>
            <a:off x="553238" y="820896"/>
            <a:ext cx="10589100" cy="101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spAutoFit/>
          </a:bodyPr>
          <a:lstStyle>
            <a:lvl1pPr algn="ctr" defTabSz="457200" rtl="1" eaLnBrk="1" latinLnBrk="0" hangingPunct="1">
              <a:spcBef>
                <a:spcPct val="0"/>
              </a:spcBef>
              <a:buNone/>
              <a:defRPr sz="3600" b="1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000" b="1" i="0" u="none" strike="noStrike" kern="1200" cap="none" spc="0" normalizeH="0" baseline="0" noProof="0" dirty="0">
                <a:ln>
                  <a:noFill/>
                </a:ln>
                <a:solidFill>
                  <a:srgbClr val="31B4E6">
                    <a:lumMod val="75000"/>
                  </a:srgbClr>
                </a:solidFill>
                <a:effectLst/>
                <a:uLnTx/>
                <a:uFillTx/>
                <a:latin typeface="Century Gothic" panose="020B0502020202020204"/>
                <a:ea typeface="+mj-ea"/>
                <a:cs typeface="Gisha" panose="020B0502040204020203" pitchFamily="34" charset="-79"/>
              </a:rPr>
              <a:t>מיפוי במסגרת הועדה המשרדית למיגור גזענות וחיים בשותפות</a:t>
            </a:r>
          </a:p>
          <a:p>
            <a:pPr marL="45720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400" b="1" i="0" u="none" strike="noStrike" kern="1200" cap="none" spc="0" normalizeH="0" baseline="0" noProof="0" dirty="0">
                <a:ln>
                  <a:noFill/>
                </a:ln>
                <a:solidFill>
                  <a:srgbClr val="31B4E6">
                    <a:lumMod val="75000"/>
                  </a:srgbClr>
                </a:solidFill>
                <a:effectLst/>
                <a:uLnTx/>
                <a:uFillTx/>
                <a:latin typeface="Century Gothic" panose="020B0502020202020204"/>
                <a:ea typeface="+mj-ea"/>
                <a:cs typeface="Gisha" panose="020B0502040204020203" pitchFamily="34" charset="-79"/>
              </a:rPr>
              <a:t>*הנתונים נאספו ממדגם מייצג של מוסדות להכשרה </a:t>
            </a:r>
          </a:p>
          <a:p>
            <a:pPr marL="45720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400" b="1" i="0" u="none" strike="noStrike" kern="1200" cap="none" spc="0" normalizeH="0" baseline="0" noProof="0" dirty="0">
                <a:ln>
                  <a:noFill/>
                </a:ln>
                <a:solidFill>
                  <a:srgbClr val="31B4E6">
                    <a:lumMod val="75000"/>
                  </a:srgbClr>
                </a:solidFill>
                <a:effectLst/>
                <a:uLnTx/>
                <a:uFillTx/>
                <a:latin typeface="Century Gothic" panose="020B0502020202020204"/>
                <a:ea typeface="+mj-ea"/>
                <a:cs typeface="Gisha" panose="020B0502040204020203" pitchFamily="34" charset="-79"/>
              </a:rPr>
              <a:t>(מיפוי מלא הכולל סקר עמדות סגל וסטודנטים יתקיים </a:t>
            </a:r>
            <a:r>
              <a:rPr kumimoji="0" lang="he-IL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31B4E6">
                    <a:lumMod val="75000"/>
                  </a:srgbClr>
                </a:solidFill>
                <a:effectLst/>
                <a:uLnTx/>
                <a:uFillTx/>
                <a:latin typeface="Century Gothic" panose="020B0502020202020204"/>
                <a:ea typeface="+mj-ea"/>
                <a:cs typeface="Gisha" panose="020B0502040204020203" pitchFamily="34" charset="-79"/>
              </a:rPr>
              <a:t>בהמלך</a:t>
            </a:r>
            <a:r>
              <a:rPr kumimoji="0" lang="he-IL" sz="1400" b="1" i="0" u="none" strike="noStrike" kern="1200" cap="none" spc="0" normalizeH="0" baseline="0" noProof="0" dirty="0">
                <a:ln>
                  <a:noFill/>
                </a:ln>
                <a:solidFill>
                  <a:srgbClr val="31B4E6">
                    <a:lumMod val="75000"/>
                  </a:srgbClr>
                </a:solidFill>
                <a:effectLst/>
                <a:uLnTx/>
                <a:uFillTx/>
                <a:latin typeface="Century Gothic" panose="020B0502020202020204"/>
                <a:ea typeface="+mj-ea"/>
                <a:cs typeface="Gisha" panose="020B0502040204020203" pitchFamily="34" charset="-79"/>
              </a:rPr>
              <a:t> חודש יוני במסגרת מחקר בתחום</a:t>
            </a:r>
            <a:r>
              <a:rPr kumimoji="0" lang="he-IL" sz="2000" b="1" i="0" u="none" strike="noStrike" kern="1200" cap="none" spc="0" normalizeH="0" baseline="0" noProof="0" dirty="0">
                <a:ln>
                  <a:noFill/>
                </a:ln>
                <a:solidFill>
                  <a:srgbClr val="31B4E6">
                    <a:lumMod val="75000"/>
                  </a:srgbClr>
                </a:solidFill>
                <a:effectLst/>
                <a:uLnTx/>
                <a:uFillTx/>
                <a:latin typeface="Century Gothic" panose="020B0502020202020204"/>
                <a:ea typeface="+mj-ea"/>
                <a:cs typeface="Gisha" panose="020B0502040204020203" pitchFamily="34" charset="-79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2319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הכשרת מורים    </a:t>
            </a:r>
            <a:br>
              <a:rPr lang="he-IL" dirty="0"/>
            </a:br>
            <a:r>
              <a:rPr lang="he-IL" dirty="0"/>
              <a:t>תובנות מיפוי מוסדות אקדמיים</a:t>
            </a:r>
          </a:p>
        </p:txBody>
      </p:sp>
      <p:sp>
        <p:nvSpPr>
          <p:cNvPr id="4" name="מציין מיקום תוכן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>
                <a:latin typeface="David" panose="020E0502060401010101" pitchFamily="34" charset="-79"/>
                <a:ea typeface="Rubik"/>
                <a:sym typeface="Rubik"/>
              </a:rPr>
              <a:t>חסרה מדיניות מוסדית המעגנת את הפעילויות בתכנית מוגדרת</a:t>
            </a:r>
          </a:p>
          <a:p>
            <a:r>
              <a:rPr lang="he-IL" dirty="0">
                <a:latin typeface="David" panose="020E0502060401010101" pitchFamily="34" charset="-79"/>
                <a:ea typeface="Rubik"/>
                <a:sym typeface="Rubik"/>
              </a:rPr>
              <a:t>רוב הפעילויות הן בשיתוף/ליווי גורם חוץ מוסדי</a:t>
            </a:r>
          </a:p>
          <a:p>
            <a:r>
              <a:rPr lang="he-IL" dirty="0">
                <a:latin typeface="David" panose="020E0502060401010101" pitchFamily="34" charset="-79"/>
                <a:ea typeface="Rubik"/>
                <a:sym typeface="Rubik"/>
              </a:rPr>
              <a:t>התכניות אינן מגיעות לכלל הסטודנטים במוסד</a:t>
            </a:r>
          </a:p>
          <a:p>
            <a:r>
              <a:rPr lang="he-IL" dirty="0">
                <a:latin typeface="David" panose="020E0502060401010101" pitchFamily="34" charset="-79"/>
                <a:ea typeface="Rubik"/>
                <a:sym typeface="Rubik"/>
              </a:rPr>
              <a:t>רוב הסגל האקדמי אינו מעורב בפעילויות </a:t>
            </a:r>
          </a:p>
          <a:p>
            <a:r>
              <a:rPr lang="he-IL" dirty="0">
                <a:latin typeface="David" panose="020E0502060401010101" pitchFamily="34" charset="-79"/>
                <a:ea typeface="Rubik"/>
                <a:sym typeface="Rubik"/>
              </a:rPr>
              <a:t>ב 75% מהפעילויות יש בקרה באמצעות שאלון משותף</a:t>
            </a:r>
            <a:endParaRPr lang="he-IL" dirty="0">
              <a:latin typeface="Rubik"/>
              <a:ea typeface="Rubik"/>
              <a:sym typeface="Rubik"/>
            </a:endParaRPr>
          </a:p>
          <a:p>
            <a:endParaRPr lang="he-IL" dirty="0">
              <a:latin typeface="David" panose="020E0502060401010101" pitchFamily="34" charset="-79"/>
              <a:ea typeface="Rubik"/>
              <a:sym typeface="Rubik"/>
            </a:endParaRPr>
          </a:p>
          <a:p>
            <a:r>
              <a:rPr lang="he-IL" dirty="0">
                <a:solidFill>
                  <a:schemeClr val="accent2">
                    <a:lumMod val="50000"/>
                  </a:schemeClr>
                </a:solidFill>
              </a:rPr>
              <a:t>פיתוח מקצועי :בימים אלו נשלח שאלון סקר למבצעים הפדגוגים ולפסגות</a:t>
            </a:r>
          </a:p>
          <a:p>
            <a:endParaRPr lang="he-IL" dirty="0">
              <a:latin typeface="David" panose="020E0502060401010101" pitchFamily="34" charset="-79"/>
              <a:ea typeface="Rubik"/>
              <a:sym typeface="Rubik"/>
            </a:endParaRPr>
          </a:p>
          <a:p>
            <a:endParaRPr lang="he-IL" dirty="0">
              <a:latin typeface="David" panose="020E0502060401010101" pitchFamily="34" charset="-79"/>
              <a:ea typeface="Rubik"/>
              <a:sym typeface="Rubik"/>
            </a:endParaRPr>
          </a:p>
          <a:p>
            <a:endParaRPr lang="he-IL" dirty="0">
              <a:latin typeface="David" panose="020E0502060401010101" pitchFamily="34" charset="-79"/>
              <a:ea typeface="Rubik"/>
              <a:sym typeface="Rubik"/>
            </a:endParaRPr>
          </a:p>
          <a:p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1114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למידה מהצלחות</a:t>
            </a: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800100" y="1499191"/>
            <a:ext cx="10675937" cy="5082583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he-IL" sz="2600" dirty="0"/>
              <a:t>עיגון -</a:t>
            </a:r>
            <a:r>
              <a:rPr lang="he-IL" sz="2000" dirty="0"/>
              <a:t> יצירת סדירויות בלוח </a:t>
            </a:r>
            <a:r>
              <a:rPr lang="he-IL" sz="2000" dirty="0" err="1"/>
              <a:t>גאנט</a:t>
            </a:r>
            <a:r>
              <a:rPr lang="he-IL" sz="2000" dirty="0"/>
              <a:t>, הקמת צוות מוביל לתכנית הבית ספרית, מפגשים קבועים לאורך זמן ולא מפגש ושיח מזדמן.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he-IL" sz="2000" dirty="0"/>
              <a:t>תכנית </a:t>
            </a:r>
            <a:r>
              <a:rPr lang="he-IL" sz="2600" dirty="0"/>
              <a:t>מתמשכת</a:t>
            </a:r>
            <a:r>
              <a:rPr lang="he-IL" sz="2000" dirty="0"/>
              <a:t> של מפגשים ועשייה משותפת. מפגשים ופעילות </a:t>
            </a:r>
            <a:r>
              <a:rPr lang="he-IL" sz="2600" dirty="0"/>
              <a:t>וירטואלית במקביל לפיזית</a:t>
            </a:r>
            <a:r>
              <a:rPr lang="he-IL" sz="2000" dirty="0"/>
              <a:t>. הטמעת הרצון לחיות ביחד והטמעת החשיבות בקרב התלמידים.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he-IL" sz="2600" dirty="0"/>
              <a:t>מפגשי ספורט </a:t>
            </a:r>
            <a:r>
              <a:rPr lang="he-IL" sz="2000" dirty="0"/>
              <a:t>- תחרות ספורט בין המגזרים מפגשים חגיגיים - לשחק ביחד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he-IL" sz="2000" dirty="0"/>
              <a:t>הגברת חשיפת התלמידים והצוות החינוכי </a:t>
            </a:r>
            <a:r>
              <a:rPr lang="he-IL" sz="2600" dirty="0"/>
              <a:t>לסיפורים אישיים </a:t>
            </a:r>
            <a:r>
              <a:rPr lang="he-IL" sz="2000" dirty="0"/>
              <a:t>של אנשים עם מוגבלויות ודמות האחר בחברה. קידום </a:t>
            </a:r>
            <a:r>
              <a:rPr lang="he-IL" sz="2600" dirty="0"/>
              <a:t>שיתוף הפעולה עם ההורים</a:t>
            </a:r>
            <a:r>
              <a:rPr lang="he-IL" sz="2000" dirty="0"/>
              <a:t>, חיזוק תהליכי הערכה ובקרה במטרה לקדם את התוכניות.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he-IL" sz="2000" dirty="0"/>
              <a:t>להתחיל את תהליך הטמעת והנחלת ערכי החיים המשותפים , הכבוד ההדדי, קבלת האחר והשונה, האחווה והסובלנות  ע"י המפגש בין שני העמים </a:t>
            </a:r>
            <a:r>
              <a:rPr lang="he-IL" sz="2600" dirty="0"/>
              <a:t>בגילאים קטנים יותר </a:t>
            </a:r>
            <a:r>
              <a:rPr lang="he-IL" sz="2000" dirty="0"/>
              <a:t>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he-IL" sz="2000" dirty="0"/>
              <a:t>לדבר עם התלמידים והצוות על </a:t>
            </a:r>
            <a:r>
              <a:rPr lang="he-IL" sz="2600" dirty="0"/>
              <a:t>זהות</a:t>
            </a:r>
            <a:r>
              <a:rPr lang="he-IL" sz="2000" dirty="0"/>
              <a:t>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he-IL" sz="2000" dirty="0"/>
              <a:t>שכל כיתה משני המגזרים </a:t>
            </a:r>
            <a:r>
              <a:rPr lang="he-IL" sz="2600" dirty="0"/>
              <a:t>ילמדו תחום דעת ביחד </a:t>
            </a:r>
            <a:r>
              <a:rPr lang="he-IL" sz="2000" dirty="0"/>
              <a:t>-אקטואלי-ויקיימו מפגשים באתרי למידה מעוררי השראה וחשיבה וגם סיורים או טיולים ביחד.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he-IL" sz="2000" dirty="0"/>
              <a:t> עבודת הכנה מוסדית והכנת נחנכים למפגשי השותפות, וחשיפת התרבות של הצד השני, ולשים את הדגש </a:t>
            </a:r>
            <a:r>
              <a:rPr lang="he-IL" sz="2600" dirty="0"/>
              <a:t>בהתחלה על המשותף בין שני הצדדים</a:t>
            </a:r>
            <a:r>
              <a:rPr lang="he-IL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36769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9560" y="1073767"/>
            <a:ext cx="11676888" cy="586327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marR="0" lvl="0" indent="-342900" algn="just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יוזמות </a:t>
            </a:r>
            <a:r>
              <a:rPr kumimoji="0" lang="he-I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אברהם - </a:t>
            </a: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עד לפני הקורונה תגמול למורה של 5000 שח </a:t>
            </a:r>
            <a:r>
              <a:rPr kumimoji="0" lang="he-I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המלמד </a:t>
            </a: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בתוכנית קיבלו שעה מהמשרד ללימודי ערבית </a:t>
            </a:r>
            <a:r>
              <a:rPr kumimoji="0" lang="he-I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והשעות קוצצו</a:t>
            </a:r>
          </a:p>
          <a:p>
            <a:pPr marL="342900" marR="0" lvl="0" indent="-342900" algn="just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he-I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תלי </a:t>
            </a: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- דיאלוג וזהות מחוז צפון  וחיפה מקבלים שעת תקן מהמחוז</a:t>
            </a:r>
            <a:r>
              <a:rPr kumimoji="0" lang="he-I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.</a:t>
            </a:r>
          </a:p>
          <a:p>
            <a:pPr marL="342900" marR="0" lvl="0" indent="-342900" algn="just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he-I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מטח </a:t>
            </a: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- במסגרת מפגשי מנהלים סמינר בצפון אירלנד בסוף תהליך </a:t>
            </a:r>
            <a:r>
              <a:rPr kumimoji="0" lang="he-I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השתלמות </a:t>
            </a: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עד לפני </a:t>
            </a:r>
            <a:r>
              <a:rPr kumimoji="0" lang="he-I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הקורונה במסגרת </a:t>
            </a: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לימוד משותף במחוז מרכז קבלת  שעות  ערבית במגזר היהודי , חלק שעות מחוז וחלק בית הספר</a:t>
            </a:r>
            <a:r>
              <a:rPr kumimoji="0" lang="he-I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. מטח מממנים הסעות.</a:t>
            </a:r>
          </a:p>
          <a:p>
            <a:pPr marL="342900" marR="0" lvl="0" indent="-342900" algn="just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he-I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מחנכים </a:t>
            </a: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לשינוי -פורום מנהלים מובילים השתלמויות בית </a:t>
            </a:r>
            <a:r>
              <a:rPr kumimoji="0" lang="he-I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ספריות, </a:t>
            </a: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יצאו עד לפני הקורונה לסמינר מנהלים </a:t>
            </a:r>
            <a:r>
              <a:rPr kumimoji="0" lang="he-I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בברלין.</a:t>
            </a:r>
          </a:p>
          <a:p>
            <a:pPr marL="342900" marR="0" lvl="0" indent="-342900" algn="just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he-I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מרכז </a:t>
            </a: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פרס לשלום- מימון הסעות ומנחים לתלמידים</a:t>
            </a:r>
            <a:r>
              <a:rPr kumimoji="0" lang="he-I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.</a:t>
            </a:r>
          </a:p>
          <a:p>
            <a:pPr marL="342900" marR="0" lvl="0" indent="-342900" algn="just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he-I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טק- </a:t>
            </a: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מימון </a:t>
            </a:r>
            <a:r>
              <a:rPr kumimoji="0" lang="he-I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הנחיה.</a:t>
            </a:r>
          </a:p>
          <a:p>
            <a:pPr marL="342900" marR="0" lvl="0" indent="-342900" algn="just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he-I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ארגון </a:t>
            </a: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המורים - נותנים פרס לבתי </a:t>
            </a:r>
            <a:r>
              <a:rPr kumimoji="0" lang="he-I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ספר המקיימים שותפויות.</a:t>
            </a:r>
          </a:p>
          <a:p>
            <a:pPr marL="342900" marR="0" lvl="0" indent="-342900" algn="just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מרחבים- לווי מורים מגזר ערבי בבתי ספר יהודים מקבלים 6-8 שעות תקן לבתי ספר אשר מעסיקים אותם כמורים בתחומי </a:t>
            </a:r>
            <a:r>
              <a:rPr kumimoji="0" lang="he-I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ליבה.</a:t>
            </a:r>
          </a:p>
          <a:p>
            <a:pPr marL="342900" marR="0" lvl="0" indent="-342900" algn="just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אות החיים המשותפים יוזמות </a:t>
            </a:r>
            <a:r>
              <a:rPr kumimoji="0" lang="he-I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אברהם - גבעת </a:t>
            </a: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חביבה סמינר ממומן יומיים </a:t>
            </a:r>
            <a:r>
              <a:rPr kumimoji="0" lang="he-I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לתלמידים.</a:t>
            </a:r>
          </a:p>
          <a:p>
            <a:pPr marL="342900" marR="0" lvl="0" indent="-342900" algn="just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he-I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אות הנשיא </a:t>
            </a: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לתקווה ישראלית עד </a:t>
            </a:r>
            <a:r>
              <a:rPr kumimoji="0" lang="he-I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לפני הקורונה - מסע </a:t>
            </a: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תקוה ישראלית לבתי ספר וצוותי חינוך במימון </a:t>
            </a:r>
            <a:r>
              <a:rPr kumimoji="0" lang="he-I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המשרד. מסעות תקווה </a:t>
            </a: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ישראלית בהובלת מנהל </a:t>
            </a:r>
            <a:r>
              <a:rPr kumimoji="0" lang="he-I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פדגוגי.</a:t>
            </a:r>
            <a:endParaRPr kumimoji="0" lang="he-I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3" name="TextBox 2" title="הוקרה ותמריצים"/>
          <p:cNvSpPr txBox="1"/>
          <p:nvPr/>
        </p:nvSpPr>
        <p:spPr>
          <a:xfrm>
            <a:off x="3253992" y="453851"/>
            <a:ext cx="62919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הוקרה ותמריצים</a:t>
            </a:r>
            <a:endParaRPr kumimoji="0" lang="he-IL" sz="28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83370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e-IL" dirty="0" smtClean="0">
                <a:solidFill>
                  <a:schemeClr val="bg1"/>
                </a:solidFill>
              </a:rPr>
              <a:t>ריק</a:t>
            </a:r>
            <a:endParaRPr lang="he-IL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כותרת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תקציבים: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he-IL" dirty="0" smtClean="0"/>
              <a:t>מדיניות המשרד בנושאים אלה אינה מעוגנת בתקציב ייעודי. קושי לעקוב אחר תקנות שונות להבנת התקציב בפועל המועבר לקידום חיים משותפים ולמניעת גזענות. </a:t>
            </a:r>
          </a:p>
          <a:p>
            <a:pPr marL="514350" indent="-514350">
              <a:buFont typeface="+mj-lt"/>
              <a:buAutoNum type="arabicPeriod"/>
            </a:pPr>
            <a:endParaRPr lang="he-IL" dirty="0" smtClean="0"/>
          </a:p>
          <a:p>
            <a:pPr marL="514350" indent="-514350">
              <a:buFont typeface="+mj-lt"/>
              <a:buAutoNum type="arabicPeriod"/>
            </a:pPr>
            <a:r>
              <a:rPr lang="he-IL" dirty="0" smtClean="0"/>
              <a:t>פעילויות ותכנים הממומנים מסלים שונים, כספי הורים, ופילנתרופיה, עמותות חיצוניות  - קושי במעקב וברגולציה</a:t>
            </a:r>
          </a:p>
          <a:p>
            <a:pPr marL="514350" indent="-514350">
              <a:buFont typeface="+mj-lt"/>
              <a:buAutoNum type="arabicPeriod"/>
            </a:pPr>
            <a:endParaRPr lang="he-IL" dirty="0" smtClean="0"/>
          </a:p>
          <a:p>
            <a:pPr marL="514350" indent="-514350">
              <a:buFont typeface="+mj-lt"/>
              <a:buAutoNum type="arabicPeriod"/>
            </a:pPr>
            <a:r>
              <a:rPr lang="he-IL" dirty="0" smtClean="0"/>
              <a:t>הנושא מתנהל בתנאי שוק ותחרות – תמיכת משרד החינוך בגופים חיצוניים העוסקים ישירות בנושא  - מצומצמת באופן יחסי. </a:t>
            </a:r>
          </a:p>
          <a:p>
            <a:endParaRPr lang="he-IL" dirty="0" smtClean="0"/>
          </a:p>
          <a:p>
            <a:pPr marL="0" indent="0" algn="ctr">
              <a:buNone/>
            </a:pPr>
            <a:r>
              <a:rPr lang="he-IL" sz="4600" dirty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המלצות:</a:t>
            </a:r>
          </a:p>
          <a:p>
            <a:pPr marL="514350" indent="-514350">
              <a:buFont typeface="+mj-lt"/>
              <a:buAutoNum type="arabicPeriod"/>
            </a:pPr>
            <a:r>
              <a:rPr lang="he-IL" dirty="0" smtClean="0"/>
              <a:t>יצירת תמריץ  כלכלי ליישום תכניות משלבות בין זרמים.</a:t>
            </a:r>
          </a:p>
          <a:p>
            <a:pPr marL="514350" indent="-514350">
              <a:buFont typeface="+mj-lt"/>
              <a:buAutoNum type="arabicPeriod"/>
            </a:pPr>
            <a:r>
              <a:rPr lang="he-IL" dirty="0" smtClean="0"/>
              <a:t>הקצאת כסף ייעודי בבסיס התקציב לנושאים אלה </a:t>
            </a:r>
          </a:p>
          <a:p>
            <a:pPr marL="514350" indent="-514350">
              <a:buFont typeface="+mj-lt"/>
              <a:buAutoNum type="arabicPeriod"/>
            </a:pPr>
            <a:r>
              <a:rPr lang="he-IL" dirty="0" smtClean="0"/>
              <a:t>יצירת תבחינים לתמיכה כלכלית  בפעילויות /תכניות משולבות בנושאים אלו במקצועות הלימודים. </a:t>
            </a:r>
          </a:p>
          <a:p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76709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תרשים 4"/>
          <p:cNvGraphicFramePr>
            <a:graphicFrameLocks/>
          </p:cNvGraphicFramePr>
          <p:nvPr/>
        </p:nvGraphicFramePr>
        <p:xfrm>
          <a:off x="771646" y="1526768"/>
          <a:ext cx="10648708" cy="45267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מלבן 5"/>
          <p:cNvSpPr/>
          <p:nvPr/>
        </p:nvSpPr>
        <p:spPr>
          <a:xfrm>
            <a:off x="3502983" y="6174175"/>
            <a:ext cx="5186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סה״כ משתתפים בתנועות הנוער בסעיף מפגשים</a:t>
            </a: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he-IL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117,618</a:t>
            </a: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39750" y="916203"/>
            <a:ext cx="3512500" cy="89255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מפגשים של </a:t>
            </a:r>
            <a:r>
              <a:rPr kumimoji="0" lang="he-I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תנועות נוער 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בסעיף "מפגשים"</a:t>
            </a:r>
          </a:p>
        </p:txBody>
      </p:sp>
      <p:sp>
        <p:nvSpPr>
          <p:cNvPr id="8" name="מלבן 7"/>
          <p:cNvSpPr/>
          <p:nvPr/>
        </p:nvSpPr>
        <p:spPr>
          <a:xfrm>
            <a:off x="227636" y="0"/>
            <a:ext cx="11860531" cy="6664124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pic>
        <p:nvPicPr>
          <p:cNvPr id="9" name="תמונה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57081" y="1288331"/>
            <a:ext cx="926546" cy="816015"/>
          </a:xfrm>
          <a:prstGeom prst="rect">
            <a:avLst/>
          </a:prstGeom>
        </p:spPr>
      </p:pic>
      <p:sp>
        <p:nvSpPr>
          <p:cNvPr id="10" name="כותרת 1"/>
          <p:cNvSpPr txBox="1">
            <a:spLocks/>
          </p:cNvSpPr>
          <p:nvPr/>
        </p:nvSpPr>
        <p:spPr>
          <a:xfrm>
            <a:off x="106148" y="245878"/>
            <a:ext cx="10671492" cy="1280890"/>
          </a:xfrm>
          <a:prstGeom prst="rect">
            <a:avLst/>
          </a:prstGeom>
        </p:spPr>
        <p:txBody>
          <a:bodyPr/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Gisha" panose="020B0502040204020203" pitchFamily="34" charset="-79"/>
              </a:rPr>
              <a:t>בלתי פורמלי</a:t>
            </a:r>
          </a:p>
        </p:txBody>
      </p:sp>
    </p:spTree>
    <p:extLst>
      <p:ext uri="{BB962C8B-B14F-4D97-AF65-F5344CB8AC3E}">
        <p14:creationId xmlns:p14="http://schemas.microsoft.com/office/powerpoint/2010/main" val="338375971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טבלה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018851"/>
              </p:ext>
            </p:extLst>
          </p:nvPr>
        </p:nvGraphicFramePr>
        <p:xfrm>
          <a:off x="636606" y="1285608"/>
          <a:ext cx="10899719" cy="5085933"/>
        </p:xfrm>
        <a:graphic>
          <a:graphicData uri="http://schemas.openxmlformats.org/drawingml/2006/table">
            <a:tbl>
              <a:tblPr rtl="1" firstRow="1" bandRow="1"/>
              <a:tblGrid>
                <a:gridCol w="2908941">
                  <a:extLst>
                    <a:ext uri="{9D8B030D-6E8A-4147-A177-3AD203B41FA5}">
                      <a16:colId xmlns:a16="http://schemas.microsoft.com/office/drawing/2014/main" val="1260550455"/>
                    </a:ext>
                  </a:extLst>
                </a:gridCol>
                <a:gridCol w="3506229">
                  <a:extLst>
                    <a:ext uri="{9D8B030D-6E8A-4147-A177-3AD203B41FA5}">
                      <a16:colId xmlns:a16="http://schemas.microsoft.com/office/drawing/2014/main" val="489452599"/>
                    </a:ext>
                  </a:extLst>
                </a:gridCol>
                <a:gridCol w="4484549">
                  <a:extLst>
                    <a:ext uri="{9D8B030D-6E8A-4147-A177-3AD203B41FA5}">
                      <a16:colId xmlns:a16="http://schemas.microsoft.com/office/drawing/2014/main" val="3138784559"/>
                    </a:ext>
                  </a:extLst>
                </a:gridCol>
              </a:tblGrid>
              <a:tr h="269730"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/>
                      <a:r>
                        <a:rPr lang="he-IL" sz="1600" kern="12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שם התכנית </a:t>
                      </a:r>
                      <a:endParaRPr lang="he-IL" sz="1600" b="1" kern="12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/>
                      <a:r>
                        <a:rPr lang="he-IL" sz="1600" kern="12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יחידה מובילה</a:t>
                      </a:r>
                      <a:endParaRPr lang="he-IL" sz="1600" b="1" kern="12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/>
                      <a:r>
                        <a:rPr lang="he-IL" sz="1600" kern="12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נתונים רלוונטיים</a:t>
                      </a:r>
                      <a:endParaRPr lang="he-IL" sz="1600" b="1" kern="12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4111319"/>
                  </a:ext>
                </a:extLst>
              </a:tr>
              <a:tr h="470277"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מפגשים של משתתפי מכוני המנהיגות בין קבוצות/מגזרים בחברה הישראלית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קהילה וצעירים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3240 משתתפים</a:t>
                      </a:r>
                      <a:r>
                        <a:rPr lang="he-IL" sz="1400" b="1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ב 113 מפגשים</a:t>
                      </a:r>
                      <a:endParaRPr lang="he-IL" sz="1400" b="1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7845783"/>
                  </a:ext>
                </a:extLst>
              </a:tr>
              <a:tr h="470277"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מפגשים ברשויות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רשויות מוניציפאליות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פועל ב50% מהרשויות- בקבוצות נוער נבחרות ברשות.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928472"/>
                  </a:ext>
                </a:extLst>
              </a:tr>
              <a:tr h="470277"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הנוער בוחר ערך כדרך</a:t>
                      </a:r>
                      <a:endParaRPr lang="he-IL" sz="14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רשויות מוניציפאליות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r"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254 רשויות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8504049"/>
                  </a:ext>
                </a:extLst>
              </a:tr>
              <a:tr h="470277"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r" defTabSz="685800" rtl="1" eaLnBrk="1" latinLnBrk="0" hangingPunct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"למען"</a:t>
                      </a:r>
                      <a:endParaRPr lang="he-IL" sz="14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r" defTabSz="685800" rtl="1" eaLnBrk="1" latinLnBrk="0" hangingPunct="1"/>
                      <a:r>
                        <a:rPr lang="he-IL" sz="14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מחוז ירושלים </a:t>
                      </a:r>
                      <a:r>
                        <a:rPr lang="he-IL" sz="1400" kern="1200" dirty="0" err="1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ומנח"י</a:t>
                      </a:r>
                      <a:endParaRPr lang="he-IL" sz="140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r" defTabSz="685800" rtl="1" eaLnBrk="1" latinLnBrk="0" hangingPunct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30 משתתפים בשנה, 120 בוגרים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2749564"/>
                  </a:ext>
                </a:extLst>
              </a:tr>
              <a:tr h="470277"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"שחק ירוק"</a:t>
                      </a:r>
                      <a:endParaRPr lang="he-IL" sz="140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חינוך התיישבותי 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lvl="0" algn="r" defTabSz="685800" rtl="1" eaLnBrk="1" latinLnBrk="0" hangingPunct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82 מוסדות חינוך משתתפים בתכנית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7596147"/>
                  </a:ext>
                </a:extLst>
              </a:tr>
              <a:tr h="470277"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קונגרס לנוער 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he-IL" sz="14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מחוז חיפה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150 נציגים מכלל בתי הספר במחוז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9931225"/>
                  </a:ext>
                </a:extLst>
              </a:tr>
              <a:tr h="470277"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משא"ב 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e-IL" sz="14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מחוז חיפה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150 נציגים מבתי ספר מ-9 רשויות ערביות מחוז חיפה 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9758650"/>
                  </a:ext>
                </a:extLst>
              </a:tr>
              <a:tr h="470277"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 err="1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להב"ה</a:t>
                      </a:r>
                      <a:endParaRPr lang="he-IL" sz="1400" b="1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רשויות מוניציפאליות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פועל ב-24 רשויות במרחב הכפרי.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7135782"/>
                  </a:ext>
                </a:extLst>
              </a:tr>
              <a:tr h="470277"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שולחן עגול רשותי לנוער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e-IL" sz="14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רשויות מוניציפאליות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פועל בכל הרשויות בארץ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5581778"/>
                  </a:ext>
                </a:extLst>
              </a:tr>
              <a:tr h="470277"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חופים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e-IL" sz="14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רשויות מוניציפאליות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פועל באילת, ירושלים, תל אביב, צפת, סובב כינרת- דוגית וירדנית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9507167"/>
                  </a:ext>
                </a:extLst>
              </a:tr>
            </a:tbl>
          </a:graphicData>
        </a:graphic>
      </p:graphicFrame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636606" y="166909"/>
            <a:ext cx="10671492" cy="1280890"/>
          </a:xfrm>
        </p:spPr>
        <p:txBody>
          <a:bodyPr/>
          <a:lstStyle/>
          <a:p>
            <a:r>
              <a:rPr lang="he-IL" dirty="0">
                <a:solidFill>
                  <a:srgbClr val="31B4E6">
                    <a:lumMod val="75000"/>
                  </a:srgbClr>
                </a:solidFill>
                <a:latin typeface="Calibri" panose="020F0502020204030204" pitchFamily="34" charset="0"/>
              </a:rPr>
              <a:t>תכניות בלתי פורמליות במטה ובמחוזות 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626835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כותרת 3"/>
          <p:cNvSpPr txBox="1">
            <a:spLocks noGrp="1"/>
          </p:cNvSpPr>
          <p:nvPr>
            <p:ph type="title"/>
          </p:nvPr>
        </p:nvSpPr>
        <p:spPr>
          <a:xfrm>
            <a:off x="-249186" y="166909"/>
            <a:ext cx="10671492" cy="128089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defTabSz="914400" rtl="1">
              <a:defRPr/>
            </a:pPr>
            <a:r>
              <a:rPr lang="he-IL" sz="36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+mj-cs"/>
              </a:rPr>
              <a:t>תכניות בלתי פורמליות במטה ובמחוזות </a:t>
            </a:r>
            <a:endParaRPr lang="he-IL" sz="2400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cs typeface="+mj-cs"/>
            </a:endParaRPr>
          </a:p>
        </p:txBody>
      </p:sp>
      <p:graphicFrame>
        <p:nvGraphicFramePr>
          <p:cNvPr id="6" name="טבלה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7246769"/>
              </p:ext>
            </p:extLst>
          </p:nvPr>
        </p:nvGraphicFramePr>
        <p:xfrm>
          <a:off x="166185" y="1285608"/>
          <a:ext cx="10889086" cy="5136459"/>
        </p:xfrm>
        <a:graphic>
          <a:graphicData uri="http://schemas.openxmlformats.org/drawingml/2006/table">
            <a:tbl>
              <a:tblPr rtl="1" firstRow="1" bandRow="1"/>
              <a:tblGrid>
                <a:gridCol w="2906103">
                  <a:extLst>
                    <a:ext uri="{9D8B030D-6E8A-4147-A177-3AD203B41FA5}">
                      <a16:colId xmlns:a16="http://schemas.microsoft.com/office/drawing/2014/main" val="1260550455"/>
                    </a:ext>
                  </a:extLst>
                </a:gridCol>
                <a:gridCol w="3502809">
                  <a:extLst>
                    <a:ext uri="{9D8B030D-6E8A-4147-A177-3AD203B41FA5}">
                      <a16:colId xmlns:a16="http://schemas.microsoft.com/office/drawing/2014/main" val="489452599"/>
                    </a:ext>
                  </a:extLst>
                </a:gridCol>
                <a:gridCol w="4480174">
                  <a:extLst>
                    <a:ext uri="{9D8B030D-6E8A-4147-A177-3AD203B41FA5}">
                      <a16:colId xmlns:a16="http://schemas.microsoft.com/office/drawing/2014/main" val="3138784559"/>
                    </a:ext>
                  </a:extLst>
                </a:gridCol>
              </a:tblGrid>
              <a:tr h="368938"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/>
                      <a:r>
                        <a:rPr lang="he-IL" sz="1600" kern="12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שם התכנית </a:t>
                      </a:r>
                      <a:endParaRPr lang="he-IL" sz="1600" b="1" kern="12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/>
                      <a:r>
                        <a:rPr lang="he-IL" sz="1600" kern="12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יחידה מובילה</a:t>
                      </a:r>
                      <a:endParaRPr lang="he-IL" sz="1600" b="1" kern="12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/>
                      <a:r>
                        <a:rPr lang="he-IL" sz="1600" kern="12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נתונים רלוונטיים</a:t>
                      </a:r>
                      <a:endParaRPr lang="he-IL" sz="1600" b="1" kern="12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4111319"/>
                  </a:ext>
                </a:extLst>
              </a:tr>
              <a:tr h="570176"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כפרי סטודנטים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צעירים וקהילה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5 עמותות שהפעילו 56 כפרי סטודנטים ברחבי הארץ בהם פעלו 2,282 סטודנטים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7845783"/>
                  </a:ext>
                </a:extLst>
              </a:tr>
              <a:tr h="517487"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קבוצות מחנכים 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צעירים וקהילה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5 עמותות המפעילות כ- 800 מחנכים צעירים </a:t>
                      </a:r>
                      <a:r>
                        <a:rPr lang="he-IL" sz="1400" b="1" kern="1200" dirty="0" err="1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בכ</a:t>
                      </a:r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60 קבוצות 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928472"/>
                  </a:ext>
                </a:extLst>
              </a:tr>
              <a:tr h="517487"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גרעינים תורניים 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צעירים וקהילה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77 גרעינים תורניים 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8504049"/>
                  </a:ext>
                </a:extLst>
              </a:tr>
              <a:tr h="804955"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צופי בתי ספר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חברה ערבית 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כ- 14,000 חניכים פעילים</a:t>
                      </a:r>
                    </a:p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בתי ספר יסודיים: 128 מוסדות, 134 מורים.</a:t>
                      </a:r>
                    </a:p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בתי ספר על יסודי: 105 חט"ב, 122 מורים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2749564"/>
                  </a:ext>
                </a:extLst>
              </a:tr>
              <a:tr h="804955"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צו השעה וצרכי החברה -יוזמות ארציות ומחוזיות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חברה ערבית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התקיימו כ </a:t>
                      </a:r>
                    </a:p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45 אוהלים ברמדאן נגד אלימות וקידום סובלנות לכ-15,000 חניכים 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7596147"/>
                  </a:ext>
                </a:extLst>
              </a:tr>
              <a:tr h="517487"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יוזמים ומתחברים 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חינוך התיישבותי 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22 בתי ספר מקהילות שונות נפגשים ומגבשים פרויקט משותף 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9931225"/>
                  </a:ext>
                </a:extLst>
              </a:tr>
              <a:tr h="517487"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תכנית </a:t>
                      </a:r>
                      <a:r>
                        <a:rPr lang="he-IL" sz="1400" b="1" kern="1200" dirty="0" err="1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יש"י</a:t>
                      </a:r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(פורמלי)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e-IL" sz="14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מחוז מרכז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כ-30  בתי ספר 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9758650"/>
                  </a:ext>
                </a:extLst>
              </a:tr>
              <a:tr h="517487"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שיח רעים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מחוז תל אביב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בהשתתפות 93 אנשי צוות ומנהיגויות נוער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7135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584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4E58C3BE-6C49-B5D8-F15F-92B6AEAD1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מיקוד הוועדה – </a:t>
            </a:r>
            <a:br>
              <a:rPr lang="he-IL" dirty="0"/>
            </a:br>
            <a:r>
              <a:rPr lang="he-IL" sz="2800" dirty="0"/>
              <a:t>התייחסות לשותפות בזיקה לכלל גווני החברה הישראלית  </a:t>
            </a:r>
            <a:endParaRPr lang="he-IL" dirty="0"/>
          </a:p>
        </p:txBody>
      </p:sp>
      <p:sp>
        <p:nvSpPr>
          <p:cNvPr id="3" name="מלבן מעוגל 2">
            <a:extLst>
              <a:ext uri="{FF2B5EF4-FFF2-40B4-BE49-F238E27FC236}">
                <a16:creationId xmlns:a16="http://schemas.microsoft.com/office/drawing/2014/main" id="{00717366-EE22-B17D-3CA2-A3091B354A7E}"/>
              </a:ext>
            </a:extLst>
          </p:cNvPr>
          <p:cNvSpPr/>
          <p:nvPr/>
        </p:nvSpPr>
        <p:spPr>
          <a:xfrm>
            <a:off x="6898046" y="5338047"/>
            <a:ext cx="2989744" cy="1092300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  <a:effectLst>
            <a:reflection endPos="1000" dist="50800" dir="5400000" sy="-100000" algn="bl" rotWithShape="0"/>
            <a:softEdge rad="147511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 rtl="1"/>
            <a:r>
              <a:rPr lang="he-IL" sz="2800" dirty="0">
                <a:solidFill>
                  <a:prstClr val="black"/>
                </a:solidFill>
                <a:latin typeface="Century Gothic" panose="020B0502020202020204"/>
                <a:cs typeface="Gisha" panose="020B0502040204020203" pitchFamily="34" charset="-79"/>
              </a:rPr>
              <a:t>מרכז – פריפריה </a:t>
            </a:r>
          </a:p>
        </p:txBody>
      </p:sp>
      <p:sp>
        <p:nvSpPr>
          <p:cNvPr id="11" name="מלבן מעוגל 10">
            <a:extLst>
              <a:ext uri="{FF2B5EF4-FFF2-40B4-BE49-F238E27FC236}">
                <a16:creationId xmlns:a16="http://schemas.microsoft.com/office/drawing/2014/main" id="{719BBF80-288A-5FBF-39C2-1014AA850ED2}"/>
              </a:ext>
            </a:extLst>
          </p:cNvPr>
          <p:cNvSpPr/>
          <p:nvPr/>
        </p:nvSpPr>
        <p:spPr>
          <a:xfrm>
            <a:off x="1960748" y="1574362"/>
            <a:ext cx="2989744" cy="1092300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  <a:effectLst>
            <a:reflection endPos="1000" dist="50800" dir="5400000" sy="-100000" algn="bl" rotWithShape="0"/>
            <a:softEdge rad="147511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>
              <a:defRPr/>
            </a:pPr>
            <a:r>
              <a:rPr lang="he-IL" sz="2800" dirty="0">
                <a:solidFill>
                  <a:prstClr val="black"/>
                </a:solidFill>
                <a:latin typeface="Century Gothic" panose="020B0502020202020204"/>
                <a:cs typeface="Gisha" panose="020B0502040204020203" pitchFamily="34" charset="-79"/>
              </a:rPr>
              <a:t>חילוניים – דתיים </a:t>
            </a:r>
          </a:p>
        </p:txBody>
      </p:sp>
      <p:sp>
        <p:nvSpPr>
          <p:cNvPr id="12" name="מלבן מעוגל 11">
            <a:extLst>
              <a:ext uri="{FF2B5EF4-FFF2-40B4-BE49-F238E27FC236}">
                <a16:creationId xmlns:a16="http://schemas.microsoft.com/office/drawing/2014/main" id="{2253F349-4C1A-841B-3176-2F0934DD2DFE}"/>
              </a:ext>
            </a:extLst>
          </p:cNvPr>
          <p:cNvSpPr/>
          <p:nvPr/>
        </p:nvSpPr>
        <p:spPr>
          <a:xfrm>
            <a:off x="6898046" y="1574362"/>
            <a:ext cx="2989744" cy="1092300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  <a:effectLst>
            <a:reflection endPos="1000" dist="50800" dir="5400000" sy="-100000" algn="bl" rotWithShape="0"/>
            <a:softEdge rad="147511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>
              <a:defRPr/>
            </a:pPr>
            <a:r>
              <a:rPr lang="he-IL" sz="2800" dirty="0">
                <a:solidFill>
                  <a:prstClr val="black"/>
                </a:solidFill>
                <a:latin typeface="Century Gothic" panose="020B0502020202020204"/>
                <a:cs typeface="Gisha" panose="020B0502040204020203" pitchFamily="34" charset="-79"/>
              </a:rPr>
              <a:t>יהודים – ערבים</a:t>
            </a:r>
          </a:p>
        </p:txBody>
      </p:sp>
      <p:sp>
        <p:nvSpPr>
          <p:cNvPr id="13" name="מלבן מעוגל 12">
            <a:extLst>
              <a:ext uri="{FF2B5EF4-FFF2-40B4-BE49-F238E27FC236}">
                <a16:creationId xmlns:a16="http://schemas.microsoft.com/office/drawing/2014/main" id="{A423CCA1-8FAA-7BE7-AD13-5E21CBD3ACD7}"/>
              </a:ext>
            </a:extLst>
          </p:cNvPr>
          <p:cNvSpPr/>
          <p:nvPr/>
        </p:nvSpPr>
        <p:spPr>
          <a:xfrm>
            <a:off x="1056905" y="5332198"/>
            <a:ext cx="3657600" cy="1092300"/>
          </a:xfrm>
          <a:prstGeom prst="roundRect">
            <a:avLst/>
          </a:pr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  <a:effectLst>
            <a:reflection endPos="1000" dist="50800" dir="5400000" sy="-100000" algn="bl" rotWithShape="0"/>
            <a:softEdge rad="147511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>
              <a:defRPr/>
            </a:pPr>
            <a:r>
              <a:rPr lang="he-IL" sz="2800" dirty="0">
                <a:solidFill>
                  <a:prstClr val="black"/>
                </a:solidFill>
              </a:rPr>
              <a:t>צברים – עולים חדשים</a:t>
            </a:r>
          </a:p>
          <a:p>
            <a:pPr algn="ctr" rtl="1">
              <a:defRPr/>
            </a:pPr>
            <a:r>
              <a:rPr lang="he-IL" sz="2000" dirty="0">
                <a:solidFill>
                  <a:prstClr val="black"/>
                </a:solidFill>
                <a:latin typeface="Century Gothic" panose="020B0502020202020204"/>
                <a:cs typeface="Gisha" panose="020B0502040204020203" pitchFamily="34" charset="-79"/>
              </a:rPr>
              <a:t>אתיופיה, רוסיה, צרפת, אוקראינה</a:t>
            </a:r>
            <a:endParaRPr lang="he-IL" sz="2400" dirty="0">
              <a:solidFill>
                <a:prstClr val="black"/>
              </a:solidFill>
              <a:latin typeface="Century Gothic" panose="020B0502020202020204"/>
              <a:cs typeface="Gisha" panose="020B0502040204020203" pitchFamily="34" charset="-79"/>
            </a:endParaRPr>
          </a:p>
        </p:txBody>
      </p:sp>
      <p:pic>
        <p:nvPicPr>
          <p:cNvPr id="4" name="תמונה 3" descr="בובות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144" y="2960135"/>
            <a:ext cx="11220804" cy="2084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14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כותרת 3" title="תכניות בלתי פורמליות במטה ובמחוזות "/>
          <p:cNvSpPr txBox="1">
            <a:spLocks noGrp="1"/>
          </p:cNvSpPr>
          <p:nvPr>
            <p:ph type="title"/>
          </p:nvPr>
        </p:nvSpPr>
        <p:spPr>
          <a:xfrm>
            <a:off x="1597687" y="472272"/>
            <a:ext cx="885274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r" defTabSz="914400" rtl="1">
              <a:defRPr/>
            </a:pPr>
            <a:r>
              <a:rPr lang="he-IL" sz="36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+mj-cs"/>
              </a:rPr>
              <a:t>תכניות בלתי פורמליות במטה ובמחוזות </a:t>
            </a:r>
            <a:endParaRPr lang="he-IL" sz="2400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cs typeface="+mj-cs"/>
            </a:endParaRPr>
          </a:p>
        </p:txBody>
      </p:sp>
      <p:graphicFrame>
        <p:nvGraphicFramePr>
          <p:cNvPr id="6" name="טבלה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3272819"/>
              </p:ext>
            </p:extLst>
          </p:nvPr>
        </p:nvGraphicFramePr>
        <p:xfrm>
          <a:off x="325673" y="1285608"/>
          <a:ext cx="10729598" cy="5104560"/>
        </p:xfrm>
        <a:graphic>
          <a:graphicData uri="http://schemas.openxmlformats.org/drawingml/2006/table">
            <a:tbl>
              <a:tblPr rtl="1" firstRow="1" bandRow="1"/>
              <a:tblGrid>
                <a:gridCol w="2863539">
                  <a:extLst>
                    <a:ext uri="{9D8B030D-6E8A-4147-A177-3AD203B41FA5}">
                      <a16:colId xmlns:a16="http://schemas.microsoft.com/office/drawing/2014/main" val="1260550455"/>
                    </a:ext>
                  </a:extLst>
                </a:gridCol>
                <a:gridCol w="3451504">
                  <a:extLst>
                    <a:ext uri="{9D8B030D-6E8A-4147-A177-3AD203B41FA5}">
                      <a16:colId xmlns:a16="http://schemas.microsoft.com/office/drawing/2014/main" val="489452599"/>
                    </a:ext>
                  </a:extLst>
                </a:gridCol>
                <a:gridCol w="4414555">
                  <a:extLst>
                    <a:ext uri="{9D8B030D-6E8A-4147-A177-3AD203B41FA5}">
                      <a16:colId xmlns:a16="http://schemas.microsoft.com/office/drawing/2014/main" val="3138784559"/>
                    </a:ext>
                  </a:extLst>
                </a:gridCol>
              </a:tblGrid>
              <a:tr h="350620"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/>
                      <a:r>
                        <a:rPr lang="he-IL" sz="1600" b="1" kern="12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שם התכנית 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/>
                      <a:r>
                        <a:rPr lang="he-IL" sz="1600" b="1" kern="12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יחידה מובילה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rtl="1"/>
                      <a:r>
                        <a:rPr lang="he-IL" sz="1600" kern="12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נתונים</a:t>
                      </a:r>
                      <a:r>
                        <a:rPr lang="he-IL" sz="1600" kern="1200" dirty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he-IL" sz="1600" b="1" kern="12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רלוונטיים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4111319"/>
                  </a:ext>
                </a:extLst>
              </a:tr>
              <a:tr h="541868"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המכביה 2022</a:t>
                      </a:r>
                    </a:p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קבוצת מנהיגות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e-IL" sz="14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מחוז חיפה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כ- 25 נציגים מבתי הספר בעיר חיפה 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7845783"/>
                  </a:ext>
                </a:extLst>
              </a:tr>
              <a:tr h="491794"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 err="1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חל"ה</a:t>
                      </a:r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- חיבור לכל העם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e-IL" sz="14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מחוז ירושלים </a:t>
                      </a:r>
                      <a:r>
                        <a:rPr lang="he-IL" sz="1400" kern="1200" dirty="0" err="1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ומנח"י</a:t>
                      </a:r>
                      <a:endParaRPr lang="he-IL" sz="140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למעלה מ-100 תלמידים 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928472"/>
                  </a:ext>
                </a:extLst>
              </a:tr>
              <a:tr h="764990"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חיים משותפים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מחוז דרום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14 מועצות תלמידים בתיכונים.</a:t>
                      </a:r>
                    </a:p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21 מנחי מועצה שהוכשרו באוריינטציה לחיים משותפים.</a:t>
                      </a:r>
                    </a:p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20 אנשי חינוך בקורס בהובלת אקורד.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8504049"/>
                  </a:ext>
                </a:extLst>
              </a:tr>
              <a:tr h="491794"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נוטעים חיים משותפים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מחוז דרום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כלל בתי הספר במחוז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2749564"/>
                  </a:ext>
                </a:extLst>
              </a:tr>
              <a:tr h="491794"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סוכת האחדות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מחוז דרום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כלל בתי הספר במחוז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7596147"/>
                  </a:ext>
                </a:extLst>
              </a:tr>
              <a:tr h="491794"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חינוך לשותפות, סובלנות וערבות הדדית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מחוז צפון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עשייה מתוך תחושת שייכות לקהילה ולחברה הישראלית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9931225"/>
                  </a:ext>
                </a:extLst>
              </a:tr>
              <a:tr h="988112"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צוערים לחינוך הבלתי פורמלי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e-IL" sz="14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תכנים, תכניות, הכשרה והשתלמויות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35 צוערים של</a:t>
                      </a:r>
                      <a:r>
                        <a:rPr lang="he-IL" sz="1400" b="1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מחזור א' וב' – סיימו הכשרה ונמצאים בהשמה באגפי חינוך, מתנ"סים ולשכות בכירים ברשויות מקומיות </a:t>
                      </a:r>
                    </a:p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16 צוערים של מחזור ג'- צפויים לסיים הכשרה בת 3 שנים בסיום תשפ"ב ולהצטרף להשמה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9758650"/>
                  </a:ext>
                </a:extLst>
              </a:tr>
              <a:tr h="491794"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סוכת האחדות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מחוז דרום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r" defTabSz="4572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rtl="1"/>
                      <a:r>
                        <a:rPr lang="he-IL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כלל בתי הספר במחוז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7135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5341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928141FE-F14F-4FE2-A0E9-2E03C6B53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497" y="0"/>
            <a:ext cx="10189028" cy="1280890"/>
          </a:xfrm>
        </p:spPr>
        <p:txBody>
          <a:bodyPr>
            <a:normAutofit/>
          </a:bodyPr>
          <a:lstStyle/>
          <a:p>
            <a:pPr algn="ctr"/>
            <a:r>
              <a:rPr lang="he-IL" sz="3200" dirty="0">
                <a:cs typeface="+mn-cs"/>
              </a:rPr>
              <a:t>דוגמאות לפערים וחסמים הקשורים בארגון ומדיניות משרד החינוך, הכשרה ופדגוגיה</a:t>
            </a:r>
          </a:p>
        </p:txBody>
      </p:sp>
      <p:grpSp>
        <p:nvGrpSpPr>
          <p:cNvPr id="5" name="קבוצה 4">
            <a:extLst>
              <a:ext uri="{FF2B5EF4-FFF2-40B4-BE49-F238E27FC236}">
                <a16:creationId xmlns:a16="http://schemas.microsoft.com/office/drawing/2014/main" id="{03EAD688-61DD-4574-934E-4C47C8576072}"/>
              </a:ext>
            </a:extLst>
          </p:cNvPr>
          <p:cNvGrpSpPr/>
          <p:nvPr/>
        </p:nvGrpSpPr>
        <p:grpSpPr>
          <a:xfrm>
            <a:off x="300251" y="1692874"/>
            <a:ext cx="11368585" cy="5165126"/>
            <a:chOff x="3092426" y="1692873"/>
            <a:chExt cx="8257186" cy="5453625"/>
          </a:xfrm>
        </p:grpSpPr>
        <p:sp>
          <p:nvSpPr>
            <p:cNvPr id="8" name="צורה חופשית: צורה 7">
              <a:extLst>
                <a:ext uri="{FF2B5EF4-FFF2-40B4-BE49-F238E27FC236}">
                  <a16:creationId xmlns:a16="http://schemas.microsoft.com/office/drawing/2014/main" id="{B0E265DA-DDC2-4D87-8CD8-D48C5643F5D3}"/>
                </a:ext>
              </a:extLst>
            </p:cNvPr>
            <p:cNvSpPr/>
            <p:nvPr/>
          </p:nvSpPr>
          <p:spPr>
            <a:xfrm>
              <a:off x="3092426" y="1692873"/>
              <a:ext cx="2517434" cy="518400"/>
            </a:xfrm>
            <a:custGeom>
              <a:avLst/>
              <a:gdLst>
                <a:gd name="connsiteX0" fmla="*/ 0 w 2517434"/>
                <a:gd name="connsiteY0" fmla="*/ 0 h 518400"/>
                <a:gd name="connsiteX1" fmla="*/ 2517434 w 2517434"/>
                <a:gd name="connsiteY1" fmla="*/ 0 h 518400"/>
                <a:gd name="connsiteX2" fmla="*/ 2517434 w 2517434"/>
                <a:gd name="connsiteY2" fmla="*/ 518400 h 518400"/>
                <a:gd name="connsiteX3" fmla="*/ 0 w 2517434"/>
                <a:gd name="connsiteY3" fmla="*/ 518400 h 518400"/>
                <a:gd name="connsiteX4" fmla="*/ 0 w 2517434"/>
                <a:gd name="connsiteY4" fmla="*/ 0 h 51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7434" h="518400">
                  <a:moveTo>
                    <a:pt x="0" y="0"/>
                  </a:moveTo>
                  <a:lnTo>
                    <a:pt x="2517434" y="0"/>
                  </a:lnTo>
                  <a:lnTo>
                    <a:pt x="2517434" y="518400"/>
                  </a:lnTo>
                  <a:lnTo>
                    <a:pt x="0" y="5184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8016" tIns="73152" rIns="128016" bIns="73152" numCol="1" spcCol="1270" anchor="ctr" anchorCtr="0">
              <a:noAutofit/>
            </a:bodyPr>
            <a:lstStyle/>
            <a:p>
              <a:pPr marL="0" marR="0" lvl="0" indent="0" algn="ct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פערי הכשרה ופדגוגיה</a:t>
              </a:r>
            </a:p>
          </p:txBody>
        </p:sp>
        <p:sp>
          <p:nvSpPr>
            <p:cNvPr id="9" name="צורה חופשית: צורה 8">
              <a:extLst>
                <a:ext uri="{FF2B5EF4-FFF2-40B4-BE49-F238E27FC236}">
                  <a16:creationId xmlns:a16="http://schemas.microsoft.com/office/drawing/2014/main" id="{C3869800-2DAD-4089-B7E9-2807FDFE25B4}"/>
                </a:ext>
              </a:extLst>
            </p:cNvPr>
            <p:cNvSpPr/>
            <p:nvPr/>
          </p:nvSpPr>
          <p:spPr>
            <a:xfrm>
              <a:off x="3092426" y="2211273"/>
              <a:ext cx="2517434" cy="4935225"/>
            </a:xfrm>
            <a:custGeom>
              <a:avLst/>
              <a:gdLst>
                <a:gd name="connsiteX0" fmla="*/ 0 w 2517434"/>
                <a:gd name="connsiteY0" fmla="*/ 0 h 4644539"/>
                <a:gd name="connsiteX1" fmla="*/ 2517434 w 2517434"/>
                <a:gd name="connsiteY1" fmla="*/ 0 h 4644539"/>
                <a:gd name="connsiteX2" fmla="*/ 2517434 w 2517434"/>
                <a:gd name="connsiteY2" fmla="*/ 4644539 h 4644539"/>
                <a:gd name="connsiteX3" fmla="*/ 0 w 2517434"/>
                <a:gd name="connsiteY3" fmla="*/ 4644539 h 4644539"/>
                <a:gd name="connsiteX4" fmla="*/ 0 w 2517434"/>
                <a:gd name="connsiteY4" fmla="*/ 0 h 4644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7434" h="4644539">
                  <a:moveTo>
                    <a:pt x="0" y="0"/>
                  </a:moveTo>
                  <a:lnTo>
                    <a:pt x="2517434" y="0"/>
                  </a:lnTo>
                  <a:lnTo>
                    <a:pt x="2517434" y="4644539"/>
                  </a:lnTo>
                  <a:lnTo>
                    <a:pt x="0" y="464453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6012" tIns="96012" rIns="128016" bIns="144018" numCol="1" spcCol="1270" anchor="t" anchorCtr="0">
              <a:noAutofit/>
            </a:bodyPr>
            <a:lstStyle/>
            <a:p>
              <a:pPr marL="171450" marR="0" lvl="1" indent="-171450" algn="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חשש והימנעות של </a:t>
              </a:r>
              <a:r>
                <a:rPr kumimoji="0" lang="he-IL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א.נשי</a:t>
              </a: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 חינוך מעיסוק בסוגיות פוליטיות וחברתיות  - היעדר כלים ליצירת שיח חברתי ופוליטי.</a:t>
              </a:r>
            </a:p>
            <a:p>
              <a:pPr marL="171450" marR="0" lvl="1" indent="-171450" algn="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tabLst/>
                <a:defRPr/>
              </a:pPr>
              <a:endPara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endParaRPr>
            </a:p>
            <a:p>
              <a:pPr marL="171450" marR="0" lvl="1" indent="-171450" algn="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השתלמויות לעובדי הוראה בתחומים אלו אינן נכללות באופן מחייב בתהליכי ההשתלמות והפיתוח המקצועי של מורים. </a:t>
              </a:r>
            </a:p>
            <a:p>
              <a:pPr marL="171450" marR="0" lvl="1" indent="-171450" algn="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tabLst/>
                <a:defRPr/>
              </a:pPr>
              <a:endPara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endParaRPr>
            </a:p>
            <a:p>
              <a:pPr marL="171450" marR="0" lvl="1" indent="-171450" algn="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השתלמויות מקצועיות נערכות בנפרד על פי מגזרי החינוך  - צמצום המפגש בין מורים מקבוצות שונות.</a:t>
              </a:r>
            </a:p>
            <a:p>
              <a:pPr marL="171450" marR="0" lvl="1" indent="-171450" algn="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שונות ולעיתים הדרה של הצגת קבוצות באוכלוסייה בספרי הלימוד (בתוך המגזרים וביניהם).  </a:t>
              </a:r>
            </a:p>
          </p:txBody>
        </p:sp>
        <p:sp>
          <p:nvSpPr>
            <p:cNvPr id="10" name="צורה חופשית: צורה 9">
              <a:extLst>
                <a:ext uri="{FF2B5EF4-FFF2-40B4-BE49-F238E27FC236}">
                  <a16:creationId xmlns:a16="http://schemas.microsoft.com/office/drawing/2014/main" id="{36D7FCD5-714F-49AF-859A-DB46BBB5BA48}"/>
                </a:ext>
              </a:extLst>
            </p:cNvPr>
            <p:cNvSpPr/>
            <p:nvPr/>
          </p:nvSpPr>
          <p:spPr>
            <a:xfrm>
              <a:off x="5962302" y="1692873"/>
              <a:ext cx="2517434" cy="518400"/>
            </a:xfrm>
            <a:custGeom>
              <a:avLst/>
              <a:gdLst>
                <a:gd name="connsiteX0" fmla="*/ 0 w 2517434"/>
                <a:gd name="connsiteY0" fmla="*/ 0 h 518400"/>
                <a:gd name="connsiteX1" fmla="*/ 2517434 w 2517434"/>
                <a:gd name="connsiteY1" fmla="*/ 0 h 518400"/>
                <a:gd name="connsiteX2" fmla="*/ 2517434 w 2517434"/>
                <a:gd name="connsiteY2" fmla="*/ 518400 h 518400"/>
                <a:gd name="connsiteX3" fmla="*/ 0 w 2517434"/>
                <a:gd name="connsiteY3" fmla="*/ 518400 h 518400"/>
                <a:gd name="connsiteX4" fmla="*/ 0 w 2517434"/>
                <a:gd name="connsiteY4" fmla="*/ 0 h 51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7434" h="518400">
                  <a:moveTo>
                    <a:pt x="0" y="0"/>
                  </a:moveTo>
                  <a:lnTo>
                    <a:pt x="2517434" y="0"/>
                  </a:lnTo>
                  <a:lnTo>
                    <a:pt x="2517434" y="518400"/>
                  </a:lnTo>
                  <a:lnTo>
                    <a:pt x="0" y="5184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8016" tIns="73152" rIns="128016" bIns="73152" numCol="1" spcCol="1270" anchor="ctr" anchorCtr="0">
              <a:noAutofit/>
            </a:bodyPr>
            <a:lstStyle/>
            <a:p>
              <a:pPr marL="0" marR="0" lvl="0" indent="0" algn="ct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תקציבי</a:t>
              </a:r>
            </a:p>
          </p:txBody>
        </p:sp>
        <p:sp>
          <p:nvSpPr>
            <p:cNvPr id="11" name="צורה חופשית: צורה 10">
              <a:extLst>
                <a:ext uri="{FF2B5EF4-FFF2-40B4-BE49-F238E27FC236}">
                  <a16:creationId xmlns:a16="http://schemas.microsoft.com/office/drawing/2014/main" id="{632D7DEE-8F08-44BC-90AC-29CAA837C9E2}"/>
                </a:ext>
              </a:extLst>
            </p:cNvPr>
            <p:cNvSpPr/>
            <p:nvPr/>
          </p:nvSpPr>
          <p:spPr>
            <a:xfrm>
              <a:off x="5962302" y="2211273"/>
              <a:ext cx="2517434" cy="4935225"/>
            </a:xfrm>
            <a:custGeom>
              <a:avLst/>
              <a:gdLst>
                <a:gd name="connsiteX0" fmla="*/ 0 w 2517434"/>
                <a:gd name="connsiteY0" fmla="*/ 0 h 4644539"/>
                <a:gd name="connsiteX1" fmla="*/ 2517434 w 2517434"/>
                <a:gd name="connsiteY1" fmla="*/ 0 h 4644539"/>
                <a:gd name="connsiteX2" fmla="*/ 2517434 w 2517434"/>
                <a:gd name="connsiteY2" fmla="*/ 4644539 h 4644539"/>
                <a:gd name="connsiteX3" fmla="*/ 0 w 2517434"/>
                <a:gd name="connsiteY3" fmla="*/ 4644539 h 4644539"/>
                <a:gd name="connsiteX4" fmla="*/ 0 w 2517434"/>
                <a:gd name="connsiteY4" fmla="*/ 0 h 4644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7434" h="4644539">
                  <a:moveTo>
                    <a:pt x="0" y="0"/>
                  </a:moveTo>
                  <a:lnTo>
                    <a:pt x="2517434" y="0"/>
                  </a:lnTo>
                  <a:lnTo>
                    <a:pt x="2517434" y="4644539"/>
                  </a:lnTo>
                  <a:lnTo>
                    <a:pt x="0" y="464453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6012" tIns="96012" rIns="128016" bIns="144018" numCol="1" spcCol="1270" anchor="t" anchorCtr="0">
              <a:noAutofit/>
            </a:bodyPr>
            <a:lstStyle/>
            <a:p>
              <a:pPr marL="171450" marR="0" lvl="1" indent="-171450" algn="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מדיניות המשרד בנושאים אלה אינה מעוגנת בתקציב ייעודי. קושי לעקוב אחר תקנות שונות להבנת התקציב בפועל המועבר לקידום חיים משותפים ולמניעת גזענות. </a:t>
              </a:r>
            </a:p>
            <a:p>
              <a:pPr marL="171450" marR="0" lvl="1" indent="-171450" algn="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tabLst/>
                <a:defRPr/>
              </a:pPr>
              <a:endPara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endParaRPr>
            </a:p>
            <a:p>
              <a:pPr marL="171450" marR="0" lvl="1" indent="-171450" algn="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פעילויות ותכנים הממומנים מסלים שונים, כספי הורים, ופילנתרופיה, עמותות חיצוניות  - קושי במעקב וברגולציה</a:t>
              </a:r>
            </a:p>
            <a:p>
              <a:pPr marL="0" marR="0" lvl="1" indent="0" algn="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   </a:t>
              </a:r>
            </a:p>
            <a:p>
              <a:pPr marL="171450" marR="0" lvl="1" indent="-171450" algn="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הנושא מתנהל בתנאי שוק ותחרות – תמיכת משרד החינוך בגופים חיצוניים העוסקים ישירות בנושא  - מצומצמת באופן יחסי. </a:t>
              </a:r>
            </a:p>
          </p:txBody>
        </p:sp>
        <p:sp>
          <p:nvSpPr>
            <p:cNvPr id="12" name="צורה חופשית: צורה 11">
              <a:extLst>
                <a:ext uri="{FF2B5EF4-FFF2-40B4-BE49-F238E27FC236}">
                  <a16:creationId xmlns:a16="http://schemas.microsoft.com/office/drawing/2014/main" id="{7D14EA47-C3A0-4103-A46F-B4E3CA1E5FF0}"/>
                </a:ext>
              </a:extLst>
            </p:cNvPr>
            <p:cNvSpPr/>
            <p:nvPr/>
          </p:nvSpPr>
          <p:spPr>
            <a:xfrm>
              <a:off x="8832178" y="1692873"/>
              <a:ext cx="2517434" cy="518400"/>
            </a:xfrm>
            <a:custGeom>
              <a:avLst/>
              <a:gdLst>
                <a:gd name="connsiteX0" fmla="*/ 0 w 2517434"/>
                <a:gd name="connsiteY0" fmla="*/ 0 h 518400"/>
                <a:gd name="connsiteX1" fmla="*/ 2517434 w 2517434"/>
                <a:gd name="connsiteY1" fmla="*/ 0 h 518400"/>
                <a:gd name="connsiteX2" fmla="*/ 2517434 w 2517434"/>
                <a:gd name="connsiteY2" fmla="*/ 518400 h 518400"/>
                <a:gd name="connsiteX3" fmla="*/ 0 w 2517434"/>
                <a:gd name="connsiteY3" fmla="*/ 518400 h 518400"/>
                <a:gd name="connsiteX4" fmla="*/ 0 w 2517434"/>
                <a:gd name="connsiteY4" fmla="*/ 0 h 51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7434" h="518400">
                  <a:moveTo>
                    <a:pt x="0" y="0"/>
                  </a:moveTo>
                  <a:lnTo>
                    <a:pt x="2517434" y="0"/>
                  </a:lnTo>
                  <a:lnTo>
                    <a:pt x="2517434" y="518400"/>
                  </a:lnTo>
                  <a:lnTo>
                    <a:pt x="0" y="5184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8016" tIns="73152" rIns="128016" bIns="73152" numCol="1" spcCol="1270" anchor="ctr" anchorCtr="0">
              <a:noAutofit/>
            </a:bodyPr>
            <a:lstStyle/>
            <a:p>
              <a:pPr marL="0" marR="0" lvl="0" indent="0" algn="ct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אסטרטגי </a:t>
              </a:r>
            </a:p>
          </p:txBody>
        </p:sp>
        <p:sp>
          <p:nvSpPr>
            <p:cNvPr id="13" name="צורה חופשית: צורה 12">
              <a:extLst>
                <a:ext uri="{FF2B5EF4-FFF2-40B4-BE49-F238E27FC236}">
                  <a16:creationId xmlns:a16="http://schemas.microsoft.com/office/drawing/2014/main" id="{430E5150-409D-414C-8AE4-B04EB375A61A}"/>
                </a:ext>
              </a:extLst>
            </p:cNvPr>
            <p:cNvSpPr/>
            <p:nvPr/>
          </p:nvSpPr>
          <p:spPr>
            <a:xfrm>
              <a:off x="8832178" y="2211273"/>
              <a:ext cx="2517434" cy="4799599"/>
            </a:xfrm>
            <a:custGeom>
              <a:avLst/>
              <a:gdLst>
                <a:gd name="connsiteX0" fmla="*/ 0 w 2517434"/>
                <a:gd name="connsiteY0" fmla="*/ 0 h 4644539"/>
                <a:gd name="connsiteX1" fmla="*/ 2517434 w 2517434"/>
                <a:gd name="connsiteY1" fmla="*/ 0 h 4644539"/>
                <a:gd name="connsiteX2" fmla="*/ 2517434 w 2517434"/>
                <a:gd name="connsiteY2" fmla="*/ 4644539 h 4644539"/>
                <a:gd name="connsiteX3" fmla="*/ 0 w 2517434"/>
                <a:gd name="connsiteY3" fmla="*/ 4644539 h 4644539"/>
                <a:gd name="connsiteX4" fmla="*/ 0 w 2517434"/>
                <a:gd name="connsiteY4" fmla="*/ 0 h 4644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7434" h="4644539">
                  <a:moveTo>
                    <a:pt x="0" y="0"/>
                  </a:moveTo>
                  <a:lnTo>
                    <a:pt x="2517434" y="0"/>
                  </a:lnTo>
                  <a:lnTo>
                    <a:pt x="2517434" y="4644539"/>
                  </a:lnTo>
                  <a:lnTo>
                    <a:pt x="0" y="464453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6012" tIns="96012" rIns="128016" bIns="144018" numCol="1" spcCol="1270" anchor="t" anchorCtr="0">
              <a:noAutofit/>
            </a:bodyPr>
            <a:lstStyle/>
            <a:p>
              <a:pPr marL="171450" marR="0" lvl="1" indent="-171450" algn="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קושי לייצר שיח בין מגזרי במציאות של מערכות נפרדות.</a:t>
              </a:r>
            </a:p>
            <a:p>
              <a:pPr marL="0" marR="0" lvl="1" indent="0" algn="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None/>
                <a:tabLst/>
                <a:defRPr/>
              </a:pPr>
              <a:endPara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endParaRPr>
            </a:p>
            <a:p>
              <a:pPr marL="171450" marR="0" lvl="1" indent="-171450" algn="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היעדר תפיסה מנחה של משרד החינוך ואי גיבוש תכנית עבודה והכשרה מוסדרת בנושאים אלה.</a:t>
              </a:r>
            </a:p>
            <a:p>
              <a:pPr marL="171450" marR="0" lvl="1" indent="-171450" algn="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tabLst/>
                <a:defRPr/>
              </a:pPr>
              <a:endPara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endParaRPr>
            </a:p>
            <a:p>
              <a:pPr marL="171450" marR="0" lvl="1" indent="-171450" algn="l" defTabSz="8001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נושאים הקשורים לחינוך לחיים משותפים ומניעת גזענות, אינם מעוגנים בחקיקה או בחוזר מנכ"ל הוראת קבע.  </a:t>
              </a:r>
            </a:p>
            <a:p>
              <a:pPr marL="171450" marR="0" lvl="1" indent="-171450" algn="l" defTabSz="8001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tabLst/>
                <a:defRPr/>
              </a:pPr>
              <a:endPara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endParaRPr>
            </a:p>
            <a:p>
              <a:pPr marL="171450" marR="0" lvl="1" indent="-171450" algn="l" defTabSz="8001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היעדר גיבוי מוצהר וגלוי </a:t>
              </a:r>
              <a:r>
                <a:rPr kumimoji="0" lang="he-IL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לא.נשי</a:t>
              </a: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 החינוך הפועלים בתחומים אלה ולעיתים מצויים בחשש למעמדם הארגוני – מקצועי. 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311247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928141FE-F14F-4FE2-A0E9-2E03C6B53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493188" cy="728570"/>
          </a:xfrm>
        </p:spPr>
        <p:txBody>
          <a:bodyPr>
            <a:normAutofit/>
          </a:bodyPr>
          <a:lstStyle/>
          <a:p>
            <a:pPr algn="ctr"/>
            <a:r>
              <a:rPr lang="he-IL" sz="3200" dirty="0">
                <a:cs typeface="+mn-cs"/>
              </a:rPr>
              <a:t>המלצות להתמודדות עם הפערים והחסמים </a:t>
            </a:r>
          </a:p>
        </p:txBody>
      </p:sp>
      <p:grpSp>
        <p:nvGrpSpPr>
          <p:cNvPr id="5" name="קבוצה 4">
            <a:extLst>
              <a:ext uri="{FF2B5EF4-FFF2-40B4-BE49-F238E27FC236}">
                <a16:creationId xmlns:a16="http://schemas.microsoft.com/office/drawing/2014/main" id="{03EAD688-61DD-4574-934E-4C47C8576072}"/>
              </a:ext>
            </a:extLst>
          </p:cNvPr>
          <p:cNvGrpSpPr/>
          <p:nvPr/>
        </p:nvGrpSpPr>
        <p:grpSpPr>
          <a:xfrm>
            <a:off x="112058" y="1147486"/>
            <a:ext cx="11967883" cy="5477434"/>
            <a:chOff x="3092426" y="1692873"/>
            <a:chExt cx="8257186" cy="4936540"/>
          </a:xfrm>
        </p:grpSpPr>
        <p:sp>
          <p:nvSpPr>
            <p:cNvPr id="8" name="צורה חופשית: צורה 7">
              <a:extLst>
                <a:ext uri="{FF2B5EF4-FFF2-40B4-BE49-F238E27FC236}">
                  <a16:creationId xmlns:a16="http://schemas.microsoft.com/office/drawing/2014/main" id="{B0E265DA-DDC2-4D87-8CD8-D48C5643F5D3}"/>
                </a:ext>
              </a:extLst>
            </p:cNvPr>
            <p:cNvSpPr/>
            <p:nvPr/>
          </p:nvSpPr>
          <p:spPr>
            <a:xfrm>
              <a:off x="3092426" y="1692873"/>
              <a:ext cx="2517434" cy="518400"/>
            </a:xfrm>
            <a:custGeom>
              <a:avLst/>
              <a:gdLst>
                <a:gd name="connsiteX0" fmla="*/ 0 w 2517434"/>
                <a:gd name="connsiteY0" fmla="*/ 0 h 518400"/>
                <a:gd name="connsiteX1" fmla="*/ 2517434 w 2517434"/>
                <a:gd name="connsiteY1" fmla="*/ 0 h 518400"/>
                <a:gd name="connsiteX2" fmla="*/ 2517434 w 2517434"/>
                <a:gd name="connsiteY2" fmla="*/ 518400 h 518400"/>
                <a:gd name="connsiteX3" fmla="*/ 0 w 2517434"/>
                <a:gd name="connsiteY3" fmla="*/ 518400 h 518400"/>
                <a:gd name="connsiteX4" fmla="*/ 0 w 2517434"/>
                <a:gd name="connsiteY4" fmla="*/ 0 h 51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7434" h="518400">
                  <a:moveTo>
                    <a:pt x="0" y="0"/>
                  </a:moveTo>
                  <a:lnTo>
                    <a:pt x="2517434" y="0"/>
                  </a:lnTo>
                  <a:lnTo>
                    <a:pt x="2517434" y="518400"/>
                  </a:lnTo>
                  <a:lnTo>
                    <a:pt x="0" y="5184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8016" tIns="73152" rIns="128016" bIns="73152" numCol="1" spcCol="1270" anchor="ctr" anchorCtr="0">
              <a:noAutofit/>
            </a:bodyPr>
            <a:lstStyle/>
            <a:p>
              <a:pPr marL="0" marR="0" lvl="0" indent="0" algn="ct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פערי הכשרה ופדגוגיה</a:t>
              </a:r>
            </a:p>
          </p:txBody>
        </p:sp>
        <p:sp>
          <p:nvSpPr>
            <p:cNvPr id="9" name="צורה חופשית: צורה 8">
              <a:extLst>
                <a:ext uri="{FF2B5EF4-FFF2-40B4-BE49-F238E27FC236}">
                  <a16:creationId xmlns:a16="http://schemas.microsoft.com/office/drawing/2014/main" id="{C3869800-2DAD-4089-B7E9-2807FDFE25B4}"/>
                </a:ext>
              </a:extLst>
            </p:cNvPr>
            <p:cNvSpPr/>
            <p:nvPr/>
          </p:nvSpPr>
          <p:spPr>
            <a:xfrm>
              <a:off x="3092426" y="2211273"/>
              <a:ext cx="2517434" cy="4418140"/>
            </a:xfrm>
            <a:custGeom>
              <a:avLst/>
              <a:gdLst>
                <a:gd name="connsiteX0" fmla="*/ 0 w 2517434"/>
                <a:gd name="connsiteY0" fmla="*/ 0 h 4644539"/>
                <a:gd name="connsiteX1" fmla="*/ 2517434 w 2517434"/>
                <a:gd name="connsiteY1" fmla="*/ 0 h 4644539"/>
                <a:gd name="connsiteX2" fmla="*/ 2517434 w 2517434"/>
                <a:gd name="connsiteY2" fmla="*/ 4644539 h 4644539"/>
                <a:gd name="connsiteX3" fmla="*/ 0 w 2517434"/>
                <a:gd name="connsiteY3" fmla="*/ 4644539 h 4644539"/>
                <a:gd name="connsiteX4" fmla="*/ 0 w 2517434"/>
                <a:gd name="connsiteY4" fmla="*/ 0 h 4644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7434" h="4644539">
                  <a:moveTo>
                    <a:pt x="0" y="0"/>
                  </a:moveTo>
                  <a:lnTo>
                    <a:pt x="2517434" y="0"/>
                  </a:lnTo>
                  <a:lnTo>
                    <a:pt x="2517434" y="4644539"/>
                  </a:lnTo>
                  <a:lnTo>
                    <a:pt x="0" y="464453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6012" tIns="96012" rIns="128016" bIns="144018" numCol="1" spcCol="1270" anchor="t" anchorCtr="0">
              <a:noAutofit/>
            </a:bodyPr>
            <a:lstStyle/>
            <a:p>
              <a:pPr marL="171450" marR="0" lvl="1" indent="-171450" algn="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כתיבת </a:t>
              </a:r>
              <a:r>
                <a:rPr kumimoji="0" lang="he-IL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תכניות</a:t>
              </a: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 עם דגשים ייחודיים ליישום וקידום הנושא בכל אחד ממגזרי החינוך בהתאמה למאפיינים ולצרכים הייחודיים, על בסיס חוק חינוך ממלכתי ומגילת העצמאות. </a:t>
              </a:r>
            </a:p>
            <a:p>
              <a:pPr marL="171450" marR="0" lvl="1" indent="-171450" algn="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עידוד של הכשרות מורים משותפות בתחומי הדעת השונים והרחבת מהלכי גיוון חדרי מורים.</a:t>
              </a:r>
            </a:p>
            <a:p>
              <a:pPr marL="171450" marR="0" lvl="1" indent="-171450" algn="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הטמעת הנושא בהכשרת מנהלים (אבני ראשה). </a:t>
              </a:r>
            </a:p>
            <a:p>
              <a:pPr marL="171450" marR="0" lvl="1" indent="-171450" algn="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פעולה עם ואל מול ארגוני המורים ותהליכי הפיתוח המקצועי.</a:t>
              </a:r>
            </a:p>
            <a:p>
              <a:pPr marL="171450" marR="0" lvl="1" indent="-171450" algn="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איגום </a:t>
              </a:r>
              <a:r>
                <a:rPr kumimoji="0" lang="he-IL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תוכ</a:t>
              </a: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 ופעילויות הקיימות במשרד ובארגונים הפועלים עמו במאגר פתוח ונגיש שאינו שואף להאחדה של מסרים אלא מעודד נקודות מבט שונות על סוגיות מורכבות בציבוריות הישראלית.  </a:t>
              </a:r>
            </a:p>
          </p:txBody>
        </p:sp>
        <p:sp>
          <p:nvSpPr>
            <p:cNvPr id="10" name="צורה חופשית: צורה 9">
              <a:extLst>
                <a:ext uri="{FF2B5EF4-FFF2-40B4-BE49-F238E27FC236}">
                  <a16:creationId xmlns:a16="http://schemas.microsoft.com/office/drawing/2014/main" id="{36D7FCD5-714F-49AF-859A-DB46BBB5BA48}"/>
                </a:ext>
              </a:extLst>
            </p:cNvPr>
            <p:cNvSpPr/>
            <p:nvPr/>
          </p:nvSpPr>
          <p:spPr>
            <a:xfrm>
              <a:off x="5962302" y="1692873"/>
              <a:ext cx="2517434" cy="518400"/>
            </a:xfrm>
            <a:custGeom>
              <a:avLst/>
              <a:gdLst>
                <a:gd name="connsiteX0" fmla="*/ 0 w 2517434"/>
                <a:gd name="connsiteY0" fmla="*/ 0 h 518400"/>
                <a:gd name="connsiteX1" fmla="*/ 2517434 w 2517434"/>
                <a:gd name="connsiteY1" fmla="*/ 0 h 518400"/>
                <a:gd name="connsiteX2" fmla="*/ 2517434 w 2517434"/>
                <a:gd name="connsiteY2" fmla="*/ 518400 h 518400"/>
                <a:gd name="connsiteX3" fmla="*/ 0 w 2517434"/>
                <a:gd name="connsiteY3" fmla="*/ 518400 h 518400"/>
                <a:gd name="connsiteX4" fmla="*/ 0 w 2517434"/>
                <a:gd name="connsiteY4" fmla="*/ 0 h 51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7434" h="518400">
                  <a:moveTo>
                    <a:pt x="0" y="0"/>
                  </a:moveTo>
                  <a:lnTo>
                    <a:pt x="2517434" y="0"/>
                  </a:lnTo>
                  <a:lnTo>
                    <a:pt x="2517434" y="518400"/>
                  </a:lnTo>
                  <a:lnTo>
                    <a:pt x="0" y="5184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8016" tIns="73152" rIns="128016" bIns="73152" numCol="1" spcCol="1270" anchor="ctr" anchorCtr="0">
              <a:noAutofit/>
            </a:bodyPr>
            <a:lstStyle/>
            <a:p>
              <a:pPr marL="0" marR="0" lvl="0" indent="0" algn="ct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תקציבי</a:t>
              </a:r>
            </a:p>
          </p:txBody>
        </p:sp>
        <p:sp>
          <p:nvSpPr>
            <p:cNvPr id="11" name="צורה חופשית: צורה 10">
              <a:extLst>
                <a:ext uri="{FF2B5EF4-FFF2-40B4-BE49-F238E27FC236}">
                  <a16:creationId xmlns:a16="http://schemas.microsoft.com/office/drawing/2014/main" id="{632D7DEE-8F08-44BC-90AC-29CAA837C9E2}"/>
                </a:ext>
              </a:extLst>
            </p:cNvPr>
            <p:cNvSpPr/>
            <p:nvPr/>
          </p:nvSpPr>
          <p:spPr>
            <a:xfrm>
              <a:off x="5962302" y="2211273"/>
              <a:ext cx="2517434" cy="4418140"/>
            </a:xfrm>
            <a:custGeom>
              <a:avLst/>
              <a:gdLst>
                <a:gd name="connsiteX0" fmla="*/ 0 w 2517434"/>
                <a:gd name="connsiteY0" fmla="*/ 0 h 4644539"/>
                <a:gd name="connsiteX1" fmla="*/ 2517434 w 2517434"/>
                <a:gd name="connsiteY1" fmla="*/ 0 h 4644539"/>
                <a:gd name="connsiteX2" fmla="*/ 2517434 w 2517434"/>
                <a:gd name="connsiteY2" fmla="*/ 4644539 h 4644539"/>
                <a:gd name="connsiteX3" fmla="*/ 0 w 2517434"/>
                <a:gd name="connsiteY3" fmla="*/ 4644539 h 4644539"/>
                <a:gd name="connsiteX4" fmla="*/ 0 w 2517434"/>
                <a:gd name="connsiteY4" fmla="*/ 0 h 4644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7434" h="4644539">
                  <a:moveTo>
                    <a:pt x="0" y="0"/>
                  </a:moveTo>
                  <a:lnTo>
                    <a:pt x="2517434" y="0"/>
                  </a:lnTo>
                  <a:lnTo>
                    <a:pt x="2517434" y="4644539"/>
                  </a:lnTo>
                  <a:lnTo>
                    <a:pt x="0" y="464453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6012" tIns="96012" rIns="128016" bIns="144018" numCol="1" spcCol="1270" anchor="t" anchorCtr="0">
              <a:noAutofit/>
            </a:bodyPr>
            <a:lstStyle/>
            <a:p>
              <a:pPr marL="171450" marR="0" lvl="1" indent="-171450" algn="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יצירת תמריץ  כלכלי ליישום </a:t>
              </a:r>
              <a:r>
                <a:rPr kumimoji="0" lang="he-IL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תכניות</a:t>
              </a: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 משלבות בין זרמים.</a:t>
              </a:r>
            </a:p>
            <a:p>
              <a:pPr marL="171450" marR="0" lvl="1" indent="-171450" algn="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הקצאת כסף ייעודי בבסיס התקציב לנושאים אלה ולא בהעברות בוועדת הכספים.</a:t>
              </a:r>
            </a:p>
            <a:p>
              <a:pPr marL="171450" marR="0" lvl="1" indent="-171450" algn="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יצירת תבחינים לתמיכה כלכלית  בפעילויות /</a:t>
              </a:r>
              <a:r>
                <a:rPr kumimoji="0" lang="he-IL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תכניות</a:t>
              </a: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 משולבות בנושאים אלו במקצועות הלימודים. </a:t>
              </a:r>
            </a:p>
            <a:p>
              <a:pPr marL="0" marR="0" lvl="1" indent="0" algn="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None/>
                <a:tabLst/>
                <a:defRPr/>
              </a:pPr>
              <a:endPara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endParaRPr>
            </a:p>
          </p:txBody>
        </p:sp>
        <p:sp>
          <p:nvSpPr>
            <p:cNvPr id="12" name="צורה חופשית: צורה 11">
              <a:extLst>
                <a:ext uri="{FF2B5EF4-FFF2-40B4-BE49-F238E27FC236}">
                  <a16:creationId xmlns:a16="http://schemas.microsoft.com/office/drawing/2014/main" id="{7D14EA47-C3A0-4103-A46F-B4E3CA1E5FF0}"/>
                </a:ext>
              </a:extLst>
            </p:cNvPr>
            <p:cNvSpPr/>
            <p:nvPr/>
          </p:nvSpPr>
          <p:spPr>
            <a:xfrm>
              <a:off x="8832178" y="1692873"/>
              <a:ext cx="2517434" cy="518400"/>
            </a:xfrm>
            <a:custGeom>
              <a:avLst/>
              <a:gdLst>
                <a:gd name="connsiteX0" fmla="*/ 0 w 2517434"/>
                <a:gd name="connsiteY0" fmla="*/ 0 h 518400"/>
                <a:gd name="connsiteX1" fmla="*/ 2517434 w 2517434"/>
                <a:gd name="connsiteY1" fmla="*/ 0 h 518400"/>
                <a:gd name="connsiteX2" fmla="*/ 2517434 w 2517434"/>
                <a:gd name="connsiteY2" fmla="*/ 518400 h 518400"/>
                <a:gd name="connsiteX3" fmla="*/ 0 w 2517434"/>
                <a:gd name="connsiteY3" fmla="*/ 518400 h 518400"/>
                <a:gd name="connsiteX4" fmla="*/ 0 w 2517434"/>
                <a:gd name="connsiteY4" fmla="*/ 0 h 51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7434" h="518400">
                  <a:moveTo>
                    <a:pt x="0" y="0"/>
                  </a:moveTo>
                  <a:lnTo>
                    <a:pt x="2517434" y="0"/>
                  </a:lnTo>
                  <a:lnTo>
                    <a:pt x="2517434" y="518400"/>
                  </a:lnTo>
                  <a:lnTo>
                    <a:pt x="0" y="5184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8016" tIns="73152" rIns="128016" bIns="73152" numCol="1" spcCol="1270" anchor="ctr" anchorCtr="0">
              <a:noAutofit/>
            </a:bodyPr>
            <a:lstStyle/>
            <a:p>
              <a:pPr marL="0" marR="0" lvl="0" indent="0" algn="ct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אסטרטגי </a:t>
              </a:r>
            </a:p>
          </p:txBody>
        </p:sp>
        <p:sp>
          <p:nvSpPr>
            <p:cNvPr id="13" name="צורה חופשית: צורה 12">
              <a:extLst>
                <a:ext uri="{FF2B5EF4-FFF2-40B4-BE49-F238E27FC236}">
                  <a16:creationId xmlns:a16="http://schemas.microsoft.com/office/drawing/2014/main" id="{430E5150-409D-414C-8AE4-B04EB375A61A}"/>
                </a:ext>
              </a:extLst>
            </p:cNvPr>
            <p:cNvSpPr/>
            <p:nvPr/>
          </p:nvSpPr>
          <p:spPr>
            <a:xfrm>
              <a:off x="8832178" y="2211273"/>
              <a:ext cx="2517434" cy="4418140"/>
            </a:xfrm>
            <a:custGeom>
              <a:avLst/>
              <a:gdLst>
                <a:gd name="connsiteX0" fmla="*/ 0 w 2517434"/>
                <a:gd name="connsiteY0" fmla="*/ 0 h 4644539"/>
                <a:gd name="connsiteX1" fmla="*/ 2517434 w 2517434"/>
                <a:gd name="connsiteY1" fmla="*/ 0 h 4644539"/>
                <a:gd name="connsiteX2" fmla="*/ 2517434 w 2517434"/>
                <a:gd name="connsiteY2" fmla="*/ 4644539 h 4644539"/>
                <a:gd name="connsiteX3" fmla="*/ 0 w 2517434"/>
                <a:gd name="connsiteY3" fmla="*/ 4644539 h 4644539"/>
                <a:gd name="connsiteX4" fmla="*/ 0 w 2517434"/>
                <a:gd name="connsiteY4" fmla="*/ 0 h 4644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7434" h="4644539">
                  <a:moveTo>
                    <a:pt x="0" y="0"/>
                  </a:moveTo>
                  <a:lnTo>
                    <a:pt x="2517434" y="0"/>
                  </a:lnTo>
                  <a:lnTo>
                    <a:pt x="2517434" y="4644539"/>
                  </a:lnTo>
                  <a:lnTo>
                    <a:pt x="0" y="464453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6012" tIns="96012" rIns="128016" bIns="144018" numCol="1" spcCol="1270" anchor="t" anchorCtr="0">
              <a:noAutofit/>
            </a:bodyPr>
            <a:lstStyle/>
            <a:p>
              <a:pPr marL="171450" marR="0" lvl="1" indent="-171450" algn="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ליווי המלצות הועדה בבניית תכנית עבודה בשלבים ליישום ההמלצות</a:t>
              </a:r>
            </a:p>
            <a:p>
              <a:pPr marL="171450" marR="0" lvl="1" indent="-171450" algn="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יצירת מחוון רחב ומפורט להגדרת "תו תקן" לקידום הנושא (כמו למשל תקווה ישראלית)</a:t>
              </a:r>
            </a:p>
            <a:p>
              <a:pPr marL="171450" marR="0" lvl="1" indent="-171450" algn="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מיפוי המבנים הקיימים העומדים לרשות בתי הספר לצורך קידום תכנים רלוונטיים דרכם. </a:t>
              </a:r>
            </a:p>
            <a:p>
              <a:pPr marL="171450" marR="0" lvl="1" indent="-171450" algn="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בניית קבוצות עבודה של </a:t>
              </a:r>
              <a:r>
                <a:rPr kumimoji="0" lang="he-IL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א.נשי</a:t>
              </a: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 חינוך מכל המגזרים לבירור מושגי של ערכים ייחודים ומשותפים וקידום בסיס חברתי ואזרחי לכלל האזרחים בחברה.</a:t>
              </a:r>
            </a:p>
            <a:p>
              <a:pPr marL="171450" marR="0" lvl="1" indent="-171450" algn="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tabLst/>
                <a:defRPr/>
              </a:pPr>
              <a:r>
                <a:rPr kumimoji="0" lang="he-IL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Gisha" panose="020B0502040204020203" pitchFamily="34" charset="-79"/>
                </a:rPr>
                <a:t>מיפוי המלצות שיושמו ולא יושמו עד כה כדי להבין מה מסייע ביישום של המלצות בפועל במציאות נתונה של פערי יישום. </a:t>
              </a:r>
            </a:p>
            <a:p>
              <a:pPr marL="0" marR="0" lvl="1" indent="0" algn="r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None/>
                <a:tabLst/>
                <a:defRPr/>
              </a:pPr>
              <a:endPara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982379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997E8B40-59DE-2346-A18D-35B6690C689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e-IL" dirty="0"/>
              <a:t>דיון והתייחסויות </a:t>
            </a:r>
          </a:p>
        </p:txBody>
      </p:sp>
    </p:spTree>
    <p:extLst>
      <p:ext uri="{BB962C8B-B14F-4D97-AF65-F5344CB8AC3E}">
        <p14:creationId xmlns:p14="http://schemas.microsoft.com/office/powerpoint/2010/main" val="187632329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פאזל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626780"/>
            <a:ext cx="12268200" cy="5231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כותרת 1"/>
          <p:cNvSpPr>
            <a:spLocks noGrp="1"/>
          </p:cNvSpPr>
          <p:nvPr>
            <p:ph type="ctrTitle"/>
          </p:nvPr>
        </p:nvSpPr>
        <p:spPr>
          <a:xfrm>
            <a:off x="0" y="1900315"/>
            <a:ext cx="12268200" cy="3192385"/>
          </a:xfrm>
          <a:solidFill>
            <a:srgbClr val="FFFFFF">
              <a:alpha val="49020"/>
            </a:srgbClr>
          </a:solidFill>
        </p:spPr>
        <p:txBody>
          <a:bodyPr anchor="ctr">
            <a:normAutofit/>
          </a:bodyPr>
          <a:lstStyle/>
          <a:p>
            <a:r>
              <a:rPr lang="he-IL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ועדת היגוי משרדית בנושא </a:t>
            </a:r>
            <a:br>
              <a:rPr lang="he-IL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he-IL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׳חיים בשותפות׳</a:t>
            </a:r>
            <a:br>
              <a:rPr lang="he-IL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he-IL" sz="18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he-IL" sz="18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he-IL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צוות </a:t>
            </a:r>
            <a:r>
              <a:rPr lang="he-IL" b="1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חיים </a:t>
            </a:r>
            <a:r>
              <a:rPr lang="he-IL" b="1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בשותפות</a:t>
            </a:r>
            <a:endParaRPr lang="he-IL" sz="3100" b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מלבן 8"/>
          <p:cNvSpPr/>
          <p:nvPr/>
        </p:nvSpPr>
        <p:spPr>
          <a:xfrm>
            <a:off x="-350960" y="6273284"/>
            <a:ext cx="12619160" cy="419616"/>
          </a:xfrm>
          <a:prstGeom prst="rect">
            <a:avLst/>
          </a:prstGeom>
          <a:solidFill>
            <a:srgbClr val="FFFFFF">
              <a:alpha val="49020"/>
            </a:srgbClr>
          </a:solidFill>
        </p:spPr>
        <p:txBody>
          <a:bodyPr vert="horz" lIns="91440" tIns="45720" rIns="91440" bIns="45720" rtlCol="1" anchor="ctr">
            <a:normAutofit fontScale="92500" lnSpcReduction="10000"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he-IL" sz="28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יום ראשון, ז׳ באייר תשפ"ב,  15 במאי 2022 </a:t>
            </a:r>
          </a:p>
        </p:txBody>
      </p:sp>
    </p:spTree>
    <p:extLst>
      <p:ext uri="{BB962C8B-B14F-4D97-AF65-F5344CB8AC3E}">
        <p14:creationId xmlns:p14="http://schemas.microsoft.com/office/powerpoint/2010/main" val="55693385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פעמון הדרור ">
            <a:extLst>
              <a:ext uri="{FF2B5EF4-FFF2-40B4-BE49-F238E27FC236}">
                <a16:creationId xmlns:a16="http://schemas.microsoft.com/office/drawing/2014/main" id="{5C6A2F4F-76E2-2F76-F03C-1BE23410FA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2683" y="1280890"/>
            <a:ext cx="4133948" cy="5255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645328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127755" y="1815779"/>
            <a:ext cx="5433629" cy="4097427"/>
          </a:xfrm>
          <a:prstGeom prst="rect">
            <a:avLst/>
          </a:prstGeom>
          <a:solidFill>
            <a:srgbClr val="005EA4">
              <a:alpha val="84706"/>
            </a:srgbClr>
          </a:solidFill>
          <a:effectLst>
            <a:glow rad="139700">
              <a:schemeClr val="accent3">
                <a:satMod val="175000"/>
                <a:alpha val="51000"/>
              </a:schemeClr>
            </a:glow>
            <a:softEdge rad="12700"/>
          </a:effectLst>
        </p:spPr>
        <p:txBody>
          <a:bodyPr wrap="square" tIns="324000" rtlCol="1">
            <a:spAutoFit/>
          </a:bodyPr>
          <a:lstStyle/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he-IL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הבניית תפיסה מערכתית של חיים בשותפות וכבוד לאחר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he-IL" sz="3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he-IL" sz="3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he-IL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המלצות על מנגנונים, כלים ומתודות לקידום תפיסה כלל מערכתית, תוך פיתוח מדדים</a:t>
            </a:r>
          </a:p>
          <a:p>
            <a:pPr algn="r" rtl="1"/>
            <a:endParaRPr lang="he-IL" dirty="0"/>
          </a:p>
        </p:txBody>
      </p:sp>
      <p:pic>
        <p:nvPicPr>
          <p:cNvPr id="2052" name="Picture 4" descr="מטרה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323" y="1342397"/>
            <a:ext cx="5565082" cy="520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14070" y="241160"/>
            <a:ext cx="9706554" cy="1039730"/>
          </a:xfrm>
        </p:spPr>
        <p:txBody>
          <a:bodyPr/>
          <a:lstStyle/>
          <a:p>
            <a:pPr algn="r"/>
            <a:r>
              <a:rPr lang="he-IL" sz="40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מטרות</a:t>
            </a:r>
          </a:p>
        </p:txBody>
      </p:sp>
    </p:spTree>
    <p:extLst>
      <p:ext uri="{BB962C8B-B14F-4D97-AF65-F5344CB8AC3E}">
        <p14:creationId xmlns:p14="http://schemas.microsoft.com/office/powerpoint/2010/main" val="148160935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הגדרת אתרים: איך מגדירים מטרות, דרישות ומבנה לאתרי אינטרנט?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54110" y="1522791"/>
            <a:ext cx="10812026" cy="5136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854110" y="2513993"/>
            <a:ext cx="10497554" cy="1846659"/>
          </a:xfrm>
          <a:prstGeom prst="rect">
            <a:avLst/>
          </a:prstGeom>
          <a:solidFill>
            <a:schemeClr val="accent1">
              <a:lumMod val="40000"/>
              <a:lumOff val="60000"/>
              <a:alpha val="86000"/>
            </a:schemeClr>
          </a:solidFill>
          <a:effectLst>
            <a:glow rad="139700">
              <a:schemeClr val="accent1">
                <a:satMod val="175000"/>
                <a:alpha val="40000"/>
              </a:schemeClr>
            </a:glow>
            <a:softEdge rad="88900"/>
          </a:effectLst>
        </p:spPr>
        <p:txBody>
          <a:bodyPr wrap="square" rtlCol="1">
            <a:spAutoFit/>
          </a:bodyPr>
          <a:lstStyle/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he-IL" sz="3200" b="1" dirty="0">
                <a:latin typeface="Calibri" panose="020F0502020204030204" pitchFamily="34" charset="0"/>
                <a:cs typeface="Calibri" panose="020F0502020204030204" pitchFamily="34" charset="0"/>
              </a:rPr>
              <a:t>הגדרה/המשגה של המושג "חיים משותפים" 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he-IL" sz="3200" b="1" dirty="0">
                <a:latin typeface="Calibri" panose="020F0502020204030204" pitchFamily="34" charset="0"/>
                <a:cs typeface="Calibri" panose="020F0502020204030204" pitchFamily="34" charset="0"/>
              </a:rPr>
              <a:t>ניסוח מטרות יעדים וחסמים 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he-IL" sz="3200" b="1" dirty="0">
                <a:latin typeface="Calibri" panose="020F0502020204030204" pitchFamily="34" charset="0"/>
                <a:cs typeface="Calibri" panose="020F0502020204030204" pitchFamily="34" charset="0"/>
              </a:rPr>
              <a:t>ניסוח המלצות לטווח קצר (תשפ"ג) וארוך טווח (בתהליכי גיבוש)</a:t>
            </a:r>
          </a:p>
          <a:p>
            <a:endParaRPr lang="he-IL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5452985" y="383398"/>
            <a:ext cx="5898679" cy="1040308"/>
          </a:xfrm>
        </p:spPr>
        <p:txBody>
          <a:bodyPr>
            <a:normAutofit/>
          </a:bodyPr>
          <a:lstStyle/>
          <a:p>
            <a:r>
              <a:rPr lang="he-IL" sz="40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מתודולוגית </a:t>
            </a:r>
            <a:r>
              <a:rPr lang="he-IL" sz="40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העבודה</a:t>
            </a:r>
            <a:endParaRPr lang="he-IL" sz="40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491950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חסם ארגוני - ייצור ידע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4167" y="4029389"/>
            <a:ext cx="11219204" cy="267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כותרת 1">
            <a:extLst>
              <a:ext uri="{FF2B5EF4-FFF2-40B4-BE49-F238E27FC236}">
                <a16:creationId xmlns:a16="http://schemas.microsoft.com/office/drawing/2014/main" id="{A59DA84D-FE81-483C-AA77-40352813D5D8}"/>
              </a:ext>
            </a:extLst>
          </p:cNvPr>
          <p:cNvSpPr txBox="1">
            <a:spLocks/>
          </p:cNvSpPr>
          <p:nvPr/>
        </p:nvSpPr>
        <p:spPr>
          <a:xfrm>
            <a:off x="2074520" y="171477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 err="1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חסמים</a:t>
            </a:r>
            <a:r>
              <a:rPr lang="en-US" sz="40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40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הקשורים ל...</a:t>
            </a:r>
            <a:r>
              <a:rPr lang="en-US" sz="40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he-IL" sz="40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חסמים</a:t>
            </a:r>
            <a:endParaRPr lang="en-US" sz="4000" b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5415" y="1654989"/>
            <a:ext cx="9737505" cy="2171777"/>
          </a:xfrm>
          <a:prstGeom prst="rect">
            <a:avLst/>
          </a:prstGeom>
          <a:solidFill>
            <a:schemeClr val="accent2">
              <a:lumMod val="40000"/>
              <a:lumOff val="60000"/>
              <a:alpha val="92000"/>
            </a:schemeClr>
          </a:solidFill>
          <a:effectLst>
            <a:glow rad="228600">
              <a:srgbClr val="ACDEF2"/>
            </a:glow>
            <a:softEdge rad="12700"/>
          </a:effectLst>
        </p:spPr>
        <p:txBody>
          <a:bodyPr wrap="square" tIns="36000" rtlCol="1">
            <a:noAutofit/>
          </a:bodyPr>
          <a:lstStyle/>
          <a:p>
            <a:pPr algn="r" rtl="1">
              <a:lnSpc>
                <a:spcPct val="150000"/>
              </a:lnSpc>
            </a:pPr>
            <a:r>
              <a:rPr lang="he-IL" sz="3200" b="1" dirty="0">
                <a:latin typeface="Calibri" panose="020F0502020204030204" pitchFamily="34" charset="0"/>
                <a:cs typeface="Calibri" panose="020F0502020204030204" pitchFamily="34" charset="0"/>
              </a:rPr>
              <a:t>מערכת החינוך וקביעת </a:t>
            </a:r>
            <a:r>
              <a:rPr lang="he-IL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מדיניות</a:t>
            </a:r>
            <a:endParaRPr lang="en-US" sz="32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lnSpc>
                <a:spcPct val="150000"/>
              </a:lnSpc>
            </a:pPr>
            <a:r>
              <a:rPr lang="he-IL" sz="3200" b="1" dirty="0">
                <a:latin typeface="Calibri" panose="020F0502020204030204" pitchFamily="34" charset="0"/>
                <a:cs typeface="Calibri" panose="020F0502020204030204" pitchFamily="34" charset="0"/>
              </a:rPr>
              <a:t>תחומי </a:t>
            </a:r>
            <a:r>
              <a:rPr lang="he-IL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הדעת</a:t>
            </a:r>
            <a:endParaRPr lang="en-US" sz="32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lnSpc>
                <a:spcPct val="150000"/>
              </a:lnSpc>
            </a:pPr>
            <a:r>
              <a:rPr lang="he-IL" sz="3200" b="1" dirty="0">
                <a:latin typeface="Calibri" panose="020F0502020204030204" pitchFamily="34" charset="0"/>
                <a:cs typeface="Calibri" panose="020F0502020204030204" pitchFamily="34" charset="0"/>
              </a:rPr>
              <a:t>שגרות בית </a:t>
            </a:r>
            <a:r>
              <a:rPr lang="he-IL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ספריות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95639416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ילדים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2414" y="1142999"/>
            <a:ext cx="12192000" cy="582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כותרת 1">
            <a:extLst>
              <a:ext uri="{FF2B5EF4-FFF2-40B4-BE49-F238E27FC236}">
                <a16:creationId xmlns:a16="http://schemas.microsoft.com/office/drawing/2014/main" id="{A59DA84D-FE81-483C-AA77-40352813D5D8}"/>
              </a:ext>
            </a:extLst>
          </p:cNvPr>
          <p:cNvSpPr txBox="1">
            <a:spLocks/>
          </p:cNvSpPr>
          <p:nvPr/>
        </p:nvSpPr>
        <p:spPr>
          <a:xfrm>
            <a:off x="640557" y="333779"/>
            <a:ext cx="9832371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he-IL" sz="32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חסמים הקשורים למערכת החינוך וקביעת מדיניות</a:t>
            </a:r>
            <a:br>
              <a:rPr lang="he-IL" sz="32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3200" b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55957" y="1483923"/>
            <a:ext cx="10424600" cy="3027432"/>
          </a:xfrm>
          <a:prstGeom prst="rect">
            <a:avLst/>
          </a:prstGeom>
          <a:solidFill>
            <a:schemeClr val="bg1">
              <a:lumMod val="85000"/>
              <a:alpha val="94000"/>
            </a:schemeClr>
          </a:solidFill>
          <a:effectLst>
            <a:glow rad="406400">
              <a:schemeClr val="accent1">
                <a:satMod val="175000"/>
                <a:alpha val="57000"/>
              </a:schemeClr>
            </a:glow>
            <a:softEdge rad="38100"/>
          </a:effectLst>
        </p:spPr>
        <p:txBody>
          <a:bodyPr wrap="square" tIns="252000" rIns="288000" bIns="252000" rtlCol="1">
            <a:spAutoFit/>
          </a:bodyPr>
          <a:lstStyle>
            <a:defPPr>
              <a:defRPr lang="en-US"/>
            </a:defPPr>
            <a:lvl1pPr algn="r" rtl="1">
              <a:defRPr sz="2800" b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he-IL" dirty="0"/>
              <a:t>מבנה מערכת החינוך </a:t>
            </a:r>
            <a:r>
              <a:rPr lang="he-IL" sz="2000" dirty="0"/>
              <a:t>(הפרדה לזרמים/סגרגציה)</a:t>
            </a:r>
            <a:r>
              <a:rPr lang="he-IL" dirty="0"/>
              <a:t>: </a:t>
            </a:r>
            <a:r>
              <a:rPr lang="he-IL" dirty="0">
                <a:solidFill>
                  <a:schemeClr val="tx1"/>
                </a:solidFill>
              </a:rPr>
              <a:t>ההפרדה המבנית בין הקבוצות, הבאה לידי ביטוי בזרמי החינוך השונים, היא חסם מבני מרכזי להיכרות בין קבוצות בחברה הישראלית ולטיפוח שותפות המבוססת על זיהוי הטוב המשותף. </a:t>
            </a:r>
          </a:p>
        </p:txBody>
      </p:sp>
      <p:sp>
        <p:nvSpPr>
          <p:cNvPr id="11" name="מלבן 10"/>
          <p:cNvSpPr/>
          <p:nvPr/>
        </p:nvSpPr>
        <p:spPr>
          <a:xfrm>
            <a:off x="1155957" y="4782882"/>
            <a:ext cx="10408649" cy="1088439"/>
          </a:xfrm>
          <a:prstGeom prst="rect">
            <a:avLst/>
          </a:prstGeom>
          <a:solidFill>
            <a:schemeClr val="bg1">
              <a:lumMod val="85000"/>
              <a:alpha val="94000"/>
            </a:schemeClr>
          </a:solidFill>
          <a:effectLst>
            <a:glow rad="406400">
              <a:schemeClr val="accent1">
                <a:satMod val="175000"/>
                <a:alpha val="57000"/>
              </a:schemeClr>
            </a:glow>
            <a:softEdge rad="38100"/>
          </a:effectLst>
        </p:spPr>
        <p:txBody>
          <a:bodyPr wrap="square" tIns="252000" rIns="288000" bIns="252000" rtlCol="1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he-IL" sz="28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תפיסה מערכתית: </a:t>
            </a:r>
            <a:r>
              <a:rPr lang="he-IL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חינוך לשותפות אינו מוגדר דיו ואינו מוסדר בחוזר מנכ"ל</a:t>
            </a:r>
          </a:p>
        </p:txBody>
      </p:sp>
    </p:spTree>
    <p:extLst>
      <p:ext uri="{BB962C8B-B14F-4D97-AF65-F5344CB8AC3E}">
        <p14:creationId xmlns:p14="http://schemas.microsoft.com/office/powerpoint/2010/main" val="372707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מחבר ישר 26">
            <a:extLst>
              <a:ext uri="{FF2B5EF4-FFF2-40B4-BE49-F238E27FC236}">
                <a16:creationId xmlns:a16="http://schemas.microsoft.com/office/drawing/2014/main" id="{CD7C0951-5284-7B48-9087-8830F0D0EC0C}"/>
              </a:ext>
            </a:extLst>
          </p:cNvPr>
          <p:cNvCxnSpPr>
            <a:cxnSpLocks/>
          </p:cNvCxnSpPr>
          <p:nvPr/>
        </p:nvCxnSpPr>
        <p:spPr>
          <a:xfrm flipV="1">
            <a:off x="3847483" y="2194842"/>
            <a:ext cx="1" cy="4254726"/>
          </a:xfrm>
          <a:prstGeom prst="line">
            <a:avLst/>
          </a:prstGeom>
          <a:ln w="57150">
            <a:prstDash val="sys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8" name="תמונה 7" descr="אדם עם משקפת">
            <a:extLst>
              <a:ext uri="{FF2B5EF4-FFF2-40B4-BE49-F238E27FC236}">
                <a16:creationId xmlns:a16="http://schemas.microsoft.com/office/drawing/2014/main" id="{017FE2D9-B28B-E287-DC4B-0D27A35E862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7614" y="1294010"/>
            <a:ext cx="2180911" cy="1126461"/>
          </a:xfrm>
          <a:prstGeom prst="rect">
            <a:avLst/>
          </a:prstGeom>
          <a:effectLst>
            <a:softEdge rad="228051"/>
          </a:effectLst>
        </p:spPr>
      </p:pic>
      <p:cxnSp>
        <p:nvCxnSpPr>
          <p:cNvPr id="13" name="מחבר ישר 12">
            <a:extLst>
              <a:ext uri="{FF2B5EF4-FFF2-40B4-BE49-F238E27FC236}">
                <a16:creationId xmlns:a16="http://schemas.microsoft.com/office/drawing/2014/main" id="{45FE683D-AA5E-7245-B96D-F79544548BE7}"/>
              </a:ext>
            </a:extLst>
          </p:cNvPr>
          <p:cNvCxnSpPr>
            <a:cxnSpLocks/>
          </p:cNvCxnSpPr>
          <p:nvPr/>
        </p:nvCxnSpPr>
        <p:spPr>
          <a:xfrm flipV="1">
            <a:off x="1232178" y="2292723"/>
            <a:ext cx="0" cy="2259106"/>
          </a:xfrm>
          <a:prstGeom prst="line">
            <a:avLst/>
          </a:prstGeom>
          <a:ln w="57150">
            <a:prstDash val="sys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" name="כותרת 1">
            <a:extLst>
              <a:ext uri="{FF2B5EF4-FFF2-40B4-BE49-F238E27FC236}">
                <a16:creationId xmlns:a16="http://schemas.microsoft.com/office/drawing/2014/main" id="{4BAE5118-A783-5E42-860C-6072B613B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תיאור התקדמות עבודת הצוותים </a:t>
            </a:r>
          </a:p>
        </p:txBody>
      </p:sp>
      <p:sp>
        <p:nvSpPr>
          <p:cNvPr id="9" name="תיבת טקסט 8">
            <a:extLst>
              <a:ext uri="{FF2B5EF4-FFF2-40B4-BE49-F238E27FC236}">
                <a16:creationId xmlns:a16="http://schemas.microsoft.com/office/drawing/2014/main" id="{5858DAC6-F236-2747-A72F-5D4AE999E729}"/>
              </a:ext>
            </a:extLst>
          </p:cNvPr>
          <p:cNvSpPr txBox="1"/>
          <p:nvPr/>
        </p:nvSpPr>
        <p:spPr>
          <a:xfrm>
            <a:off x="3069795" y="1115019"/>
            <a:ext cx="155537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algn="ctr" defTabSz="457200" rtl="1" eaLnBrk="1" latinLnBrk="0" hangingPunct="1"/>
            <a:r>
              <a:rPr lang="he-IL" dirty="0"/>
              <a:t>אנחנו כאן</a:t>
            </a:r>
          </a:p>
        </p:txBody>
      </p:sp>
      <p:sp>
        <p:nvSpPr>
          <p:cNvPr id="15" name="תיבת טקסט 14">
            <a:extLst>
              <a:ext uri="{FF2B5EF4-FFF2-40B4-BE49-F238E27FC236}">
                <a16:creationId xmlns:a16="http://schemas.microsoft.com/office/drawing/2014/main" id="{90745212-04B4-354C-AE64-70338CE3EF55}"/>
              </a:ext>
            </a:extLst>
          </p:cNvPr>
          <p:cNvSpPr txBox="1"/>
          <p:nvPr/>
        </p:nvSpPr>
        <p:spPr>
          <a:xfrm>
            <a:off x="9850706" y="3400942"/>
            <a:ext cx="22315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b="1" dirty="0"/>
              <a:t>צוותי חיים בשותפות</a:t>
            </a:r>
          </a:p>
          <a:p>
            <a:pPr algn="ctr"/>
            <a:r>
              <a:rPr lang="he-IL" b="1" dirty="0"/>
              <a:t>ומניעת גזענות</a:t>
            </a:r>
          </a:p>
        </p:txBody>
      </p:sp>
      <p:sp>
        <p:nvSpPr>
          <p:cNvPr id="18" name="תיבת טקסט 17">
            <a:extLst>
              <a:ext uri="{FF2B5EF4-FFF2-40B4-BE49-F238E27FC236}">
                <a16:creationId xmlns:a16="http://schemas.microsoft.com/office/drawing/2014/main" id="{ACB76D88-5569-DD4C-A975-B7ACD1B00165}"/>
              </a:ext>
            </a:extLst>
          </p:cNvPr>
          <p:cNvSpPr txBox="1"/>
          <p:nvPr/>
        </p:nvSpPr>
        <p:spPr>
          <a:xfrm>
            <a:off x="9611503" y="2206872"/>
            <a:ext cx="257313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ctr" rtl="1"/>
            <a:r>
              <a:rPr lang="he-IL" b="1" dirty="0"/>
              <a:t>צוות מיפוי איתור ואפיון </a:t>
            </a:r>
          </a:p>
        </p:txBody>
      </p:sp>
      <p:sp>
        <p:nvSpPr>
          <p:cNvPr id="23" name="נתונים מאוחסנים 22">
            <a:extLst>
              <a:ext uri="{FF2B5EF4-FFF2-40B4-BE49-F238E27FC236}">
                <a16:creationId xmlns:a16="http://schemas.microsoft.com/office/drawing/2014/main" id="{A1D560F1-1416-054C-914F-ECE1475CB2A1}"/>
              </a:ext>
            </a:extLst>
          </p:cNvPr>
          <p:cNvSpPr/>
          <p:nvPr/>
        </p:nvSpPr>
        <p:spPr>
          <a:xfrm>
            <a:off x="6232842" y="4571980"/>
            <a:ext cx="3724238" cy="560541"/>
          </a:xfrm>
          <a:prstGeom prst="flowChartOnlineStorage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457200" rtl="1" eaLnBrk="1" latinLnBrk="0" hangingPunct="1"/>
            <a:r>
              <a:rPr lang="he-IL" sz="1600" b="1" dirty="0">
                <a:solidFill>
                  <a:srgbClr val="001CF0"/>
                </a:solidFill>
              </a:rPr>
              <a:t>זירת היוועצות</a:t>
            </a:r>
          </a:p>
          <a:p>
            <a:pPr marL="0" algn="ctr" defTabSz="457200" rtl="1" eaLnBrk="1" latinLnBrk="0" hangingPunct="1"/>
            <a:r>
              <a:rPr lang="he-IL" sz="1600" b="1" dirty="0">
                <a:solidFill>
                  <a:srgbClr val="001CF0"/>
                </a:solidFill>
              </a:rPr>
              <a:t>שיתוף ציבור</a:t>
            </a:r>
          </a:p>
        </p:txBody>
      </p:sp>
      <p:sp>
        <p:nvSpPr>
          <p:cNvPr id="24" name="נתונים מאוחסנים 23">
            <a:extLst>
              <a:ext uri="{FF2B5EF4-FFF2-40B4-BE49-F238E27FC236}">
                <a16:creationId xmlns:a16="http://schemas.microsoft.com/office/drawing/2014/main" id="{C07E6FC8-6FC2-C042-AB82-6673E578F75C}"/>
              </a:ext>
            </a:extLst>
          </p:cNvPr>
          <p:cNvSpPr/>
          <p:nvPr/>
        </p:nvSpPr>
        <p:spPr>
          <a:xfrm>
            <a:off x="6361043" y="5236851"/>
            <a:ext cx="3596037" cy="616087"/>
          </a:xfrm>
          <a:prstGeom prst="flowChartOnlineStorage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457200" rtl="1" eaLnBrk="1" latinLnBrk="0" hangingPunct="1"/>
            <a:r>
              <a:rPr lang="he-IL" sz="1400" b="1" dirty="0">
                <a:solidFill>
                  <a:srgbClr val="FF0000"/>
                </a:solidFill>
              </a:rPr>
              <a:t>מפגש שיתוף ונירות עמדה</a:t>
            </a:r>
          </a:p>
          <a:p>
            <a:pPr marL="0" algn="ctr" defTabSz="457200" rtl="1" eaLnBrk="1" latinLnBrk="0" hangingPunct="1"/>
            <a:r>
              <a:rPr lang="he-IL" sz="1400" b="1" dirty="0">
                <a:solidFill>
                  <a:srgbClr val="FF0000"/>
                </a:solidFill>
              </a:rPr>
              <a:t>מגופי החברה </a:t>
            </a:r>
            <a:r>
              <a:rPr lang="he-IL" sz="1400" b="1" dirty="0" smtClean="0">
                <a:solidFill>
                  <a:srgbClr val="FF0000"/>
                </a:solidFill>
              </a:rPr>
              <a:t>האזרחית</a:t>
            </a:r>
            <a:endParaRPr lang="he-IL" sz="1400" b="1" dirty="0">
              <a:solidFill>
                <a:srgbClr val="FF0000"/>
              </a:solidFill>
            </a:endParaRPr>
          </a:p>
        </p:txBody>
      </p:sp>
      <p:sp>
        <p:nvSpPr>
          <p:cNvPr id="26" name="תיבת טקסט 25">
            <a:extLst>
              <a:ext uri="{FF2B5EF4-FFF2-40B4-BE49-F238E27FC236}">
                <a16:creationId xmlns:a16="http://schemas.microsoft.com/office/drawing/2014/main" id="{4C076763-0E66-194B-94FA-668D3F74F40F}"/>
              </a:ext>
            </a:extLst>
          </p:cNvPr>
          <p:cNvSpPr txBox="1"/>
          <p:nvPr/>
        </p:nvSpPr>
        <p:spPr>
          <a:xfrm>
            <a:off x="9858468" y="4727713"/>
            <a:ext cx="162709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he-IL" dirty="0"/>
              <a:t>שיתוף ציבור וחברה אזרחית</a:t>
            </a:r>
          </a:p>
        </p:txBody>
      </p:sp>
      <p:sp>
        <p:nvSpPr>
          <p:cNvPr id="30" name="נתונים מאוחסנים 29">
            <a:extLst>
              <a:ext uri="{FF2B5EF4-FFF2-40B4-BE49-F238E27FC236}">
                <a16:creationId xmlns:a16="http://schemas.microsoft.com/office/drawing/2014/main" id="{766DFD94-8FC2-A446-96B7-AB21CDD947AA}"/>
              </a:ext>
            </a:extLst>
          </p:cNvPr>
          <p:cNvSpPr/>
          <p:nvPr/>
        </p:nvSpPr>
        <p:spPr>
          <a:xfrm>
            <a:off x="845255" y="5236850"/>
            <a:ext cx="2923043" cy="616087"/>
          </a:xfrm>
          <a:prstGeom prst="flowChartOnlineStorage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457200" rtl="1" eaLnBrk="1" latinLnBrk="0" hangingPunct="1"/>
            <a:r>
              <a:rPr lang="he-IL" sz="1400" b="1" dirty="0">
                <a:solidFill>
                  <a:srgbClr val="FF0000"/>
                </a:solidFill>
              </a:rPr>
              <a:t>מפגש שיתוף שני</a:t>
            </a:r>
          </a:p>
          <a:p>
            <a:pPr marL="0" algn="ctr" defTabSz="457200" rtl="1" eaLnBrk="1" latinLnBrk="0" hangingPunct="1"/>
            <a:r>
              <a:rPr lang="he-IL" sz="1400" b="1" dirty="0">
                <a:solidFill>
                  <a:srgbClr val="FF0000"/>
                </a:solidFill>
              </a:rPr>
              <a:t>לגופי החברה </a:t>
            </a:r>
            <a:r>
              <a:rPr lang="he-IL" sz="1400" b="1" dirty="0" smtClean="0">
                <a:solidFill>
                  <a:srgbClr val="FF0000"/>
                </a:solidFill>
              </a:rPr>
              <a:t>האזרחית</a:t>
            </a:r>
            <a:endParaRPr lang="he-IL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10" name="דיאגרמה 9">
            <a:extLst>
              <a:ext uri="{FF2B5EF4-FFF2-40B4-BE49-F238E27FC236}">
                <a16:creationId xmlns:a16="http://schemas.microsoft.com/office/drawing/2014/main" id="{4906F058-C089-9C17-1776-CE907BF7C46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259775"/>
              </p:ext>
            </p:extLst>
          </p:nvPr>
        </p:nvGraphicFramePr>
        <p:xfrm>
          <a:off x="2858608" y="1535112"/>
          <a:ext cx="6935692" cy="623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28" name="דיאגרמה 27">
            <a:extLst>
              <a:ext uri="{FF2B5EF4-FFF2-40B4-BE49-F238E27FC236}">
                <a16:creationId xmlns:a16="http://schemas.microsoft.com/office/drawing/2014/main" id="{DD70E2F5-2606-9994-4322-F8882C2DCD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2762007"/>
              </p:ext>
            </p:extLst>
          </p:nvPr>
        </p:nvGraphicFramePr>
        <p:xfrm>
          <a:off x="542590" y="2503317"/>
          <a:ext cx="9265024" cy="12747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4098" name="Picture 2" descr="שותפות ואחדות">
            <a:extLst>
              <a:ext uri="{FF2B5EF4-FFF2-40B4-BE49-F238E27FC236}">
                <a16:creationId xmlns:a16="http://schemas.microsoft.com/office/drawing/2014/main" id="{C88CECFE-C26E-D23E-3BA7-5725FF1134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56961" y="2644043"/>
            <a:ext cx="2231563" cy="836836"/>
          </a:xfrm>
          <a:prstGeom prst="rect">
            <a:avLst/>
          </a:prstGeom>
          <a:noFill/>
          <a:effectLst>
            <a:softEdge rad="137033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נתונים מאוחסנים 18">
            <a:extLst>
              <a:ext uri="{FF2B5EF4-FFF2-40B4-BE49-F238E27FC236}">
                <a16:creationId xmlns:a16="http://schemas.microsoft.com/office/drawing/2014/main" id="{E13963D5-5B90-CDFD-CDCA-2798A51E523E}"/>
              </a:ext>
            </a:extLst>
          </p:cNvPr>
          <p:cNvSpPr/>
          <p:nvPr/>
        </p:nvSpPr>
        <p:spPr>
          <a:xfrm>
            <a:off x="4539047" y="3827902"/>
            <a:ext cx="2328800" cy="560541"/>
          </a:xfrm>
          <a:prstGeom prst="flowChartOnlineStorage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457200" rtl="1" eaLnBrk="1" latinLnBrk="0" hangingPunct="1"/>
            <a:r>
              <a:rPr lang="he-IL" sz="1600" b="1" dirty="0">
                <a:solidFill>
                  <a:srgbClr val="001CF0"/>
                </a:solidFill>
              </a:rPr>
              <a:t>אישור המלצות לשנת תשפ״ג </a:t>
            </a:r>
          </a:p>
        </p:txBody>
      </p:sp>
    </p:spTree>
    <p:extLst>
      <p:ext uri="{BB962C8B-B14F-4D97-AF65-F5344CB8AC3E}">
        <p14:creationId xmlns:p14="http://schemas.microsoft.com/office/powerpoint/2010/main" val="128922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ילדים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2414" y="1142999"/>
            <a:ext cx="12192000" cy="582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מלבן מעוגל 11">
            <a:extLst>
              <a:ext uri="{FF2B5EF4-FFF2-40B4-BE49-F238E27FC236}">
                <a16:creationId xmlns:a16="http://schemas.microsoft.com/office/drawing/2014/main" id="{1E2C0934-D3DC-FD4B-BE3E-8FDBC6ED7C62}"/>
              </a:ext>
            </a:extLst>
          </p:cNvPr>
          <p:cNvSpPr/>
          <p:nvPr/>
        </p:nvSpPr>
        <p:spPr>
          <a:xfrm>
            <a:off x="-32414" y="4273183"/>
            <a:ext cx="12023264" cy="2351551"/>
          </a:xfrm>
          <a:prstGeom prst="roundRect">
            <a:avLst>
              <a:gd name="adj" fmla="val 2446"/>
            </a:avLst>
          </a:prstGeom>
          <a:solidFill>
            <a:schemeClr val="accent1">
              <a:lumMod val="60000"/>
              <a:lumOff val="40000"/>
              <a:alpha val="65474"/>
            </a:schemeClr>
          </a:solidFill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/>
            <a:endParaRPr lang="he-IL" sz="2400" b="1" dirty="0"/>
          </a:p>
        </p:txBody>
      </p:sp>
      <p:sp>
        <p:nvSpPr>
          <p:cNvPr id="2" name="כותרת 1">
            <a:extLst>
              <a:ext uri="{FF2B5EF4-FFF2-40B4-BE49-F238E27FC236}">
                <a16:creationId xmlns:a16="http://schemas.microsoft.com/office/drawing/2014/main" id="{A59DA84D-FE81-483C-AA77-40352813D5D8}"/>
              </a:ext>
            </a:extLst>
          </p:cNvPr>
          <p:cNvSpPr txBox="1">
            <a:spLocks/>
          </p:cNvSpPr>
          <p:nvPr/>
        </p:nvSpPr>
        <p:spPr>
          <a:xfrm>
            <a:off x="1" y="396765"/>
            <a:ext cx="10826496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he-IL" sz="32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חסמים הקשורים למערכת החינוך וקביעת מדיניות/ </a:t>
            </a:r>
            <a:r>
              <a:rPr lang="he-IL" sz="24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המשך</a:t>
            </a:r>
            <a:br>
              <a:rPr lang="he-IL" sz="24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3200" b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282" y="2187354"/>
            <a:ext cx="11564605" cy="1370696"/>
          </a:xfrm>
          <a:prstGeom prst="rect">
            <a:avLst/>
          </a:prstGeom>
          <a:solidFill>
            <a:schemeClr val="bg1">
              <a:lumMod val="85000"/>
              <a:alpha val="94000"/>
            </a:schemeClr>
          </a:solidFill>
          <a:effectLst>
            <a:glow rad="406400">
              <a:schemeClr val="accent1">
                <a:satMod val="175000"/>
                <a:alpha val="57000"/>
              </a:schemeClr>
            </a:glow>
            <a:softEdge rad="38100"/>
          </a:effectLst>
        </p:spPr>
        <p:txBody>
          <a:bodyPr wrap="square" tIns="252000" rIns="288000" bIns="252000" rtlCol="1">
            <a:spAutoFit/>
          </a:bodyPr>
          <a:lstStyle>
            <a:defPPr>
              <a:defRPr lang="en-US"/>
            </a:defPPr>
            <a:lvl1pPr algn="r" rtl="1">
              <a:defRPr sz="2800" b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he-IL" dirty="0"/>
              <a:t>תקצוב: </a:t>
            </a:r>
            <a:r>
              <a:rPr lang="he-IL" dirty="0">
                <a:solidFill>
                  <a:schemeClr val="tx1"/>
                </a:solidFill>
              </a:rPr>
              <a:t>החינוך לשותפות לא מקבל ביטוי בתוכניות המתוקצבות על ידי המשרד וכן התקציב הקיים אינו מנוצל בצורה אפקטיבית. </a:t>
            </a:r>
          </a:p>
        </p:txBody>
      </p:sp>
      <p:sp>
        <p:nvSpPr>
          <p:cNvPr id="11" name="מלבן 10"/>
          <p:cNvSpPr/>
          <p:nvPr/>
        </p:nvSpPr>
        <p:spPr>
          <a:xfrm>
            <a:off x="281283" y="4231855"/>
            <a:ext cx="11564605" cy="1801583"/>
          </a:xfrm>
          <a:prstGeom prst="rect">
            <a:avLst/>
          </a:prstGeom>
          <a:solidFill>
            <a:schemeClr val="bg1">
              <a:lumMod val="85000"/>
              <a:alpha val="94000"/>
            </a:schemeClr>
          </a:solidFill>
          <a:effectLst>
            <a:glow rad="406400">
              <a:schemeClr val="accent1">
                <a:satMod val="175000"/>
                <a:alpha val="57000"/>
              </a:schemeClr>
            </a:glow>
            <a:softEdge rad="38100"/>
          </a:effectLst>
        </p:spPr>
        <p:txBody>
          <a:bodyPr wrap="square" tIns="252000" rIns="360000" bIns="252000" rtlCol="1">
            <a:spAutoFit/>
          </a:bodyPr>
          <a:lstStyle/>
          <a:p>
            <a:pPr algn="r" rtl="1"/>
            <a:r>
              <a:rPr lang="he-IL" sz="28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חברה אזרחית: </a:t>
            </a:r>
            <a:r>
              <a:rPr lang="he-IL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ישנן אסכולות רבות בגישה לחינוך לשותפות ואין גורם מבקר. עיקר התשומות של גורמי החוץ מנותבות לתלמידים ולא לצוותים החינוכיים. עלויות גבוהות של פעילות דרך עמותות, ריבוי עמותות ותחושה של הצפה.</a:t>
            </a:r>
            <a:endParaRPr lang="en-US" sz="2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379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לבן 1"/>
          <p:cNvSpPr/>
          <p:nvPr/>
        </p:nvSpPr>
        <p:spPr>
          <a:xfrm>
            <a:off x="6357257" y="1436915"/>
            <a:ext cx="5339443" cy="3354522"/>
          </a:xfrm>
          <a:prstGeom prst="rect">
            <a:avLst/>
          </a:prstGeom>
          <a:solidFill>
            <a:srgbClr val="F9C3EF"/>
          </a:solidFill>
          <a:effectLst>
            <a:glow rad="101600">
              <a:schemeClr val="accent6">
                <a:lumMod val="20000"/>
                <a:lumOff val="80000"/>
                <a:alpha val="40000"/>
              </a:schemeClr>
            </a:glow>
            <a:softEdge rad="88900"/>
          </a:effectLst>
        </p:spPr>
        <p:txBody>
          <a:bodyPr wrap="square" lIns="144000" tIns="144000" rIns="288000" bIns="25200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he-IL" sz="3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פדגוגיה: </a:t>
            </a:r>
            <a:r>
              <a:rPr lang="he-IL" sz="3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חינוך לשותפות אינו מוגדר כתחום דעת </a:t>
            </a:r>
            <a:r>
              <a:rPr lang="he-IL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וחסרה תכנית אשר מאגדת את החומרים ומגדירה מטרות ויעדים מדידים </a:t>
            </a:r>
          </a:p>
        </p:txBody>
      </p:sp>
      <p:pic>
        <p:nvPicPr>
          <p:cNvPr id="6146" name="Picture 2" descr="כלי כתיבה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6019800" cy="686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כותרת 1">
            <a:extLst>
              <a:ext uri="{FF2B5EF4-FFF2-40B4-BE49-F238E27FC236}">
                <a16:creationId xmlns:a16="http://schemas.microsoft.com/office/drawing/2014/main" id="{A59DA84D-FE81-483C-AA77-40352813D5D8}"/>
              </a:ext>
            </a:extLst>
          </p:cNvPr>
          <p:cNvSpPr txBox="1">
            <a:spLocks/>
          </p:cNvSpPr>
          <p:nvPr/>
        </p:nvSpPr>
        <p:spPr>
          <a:xfrm>
            <a:off x="1569244" y="272028"/>
            <a:ext cx="9281636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he-IL" sz="32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חסמים הקשורים לתחומי הדעת</a:t>
            </a:r>
            <a:endParaRPr lang="en-US" sz="3200" b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7024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ראשון מסוגו בשרון: בית ספר לחינוך מיוחד יקום ברעננה - צומת השרון רעננה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3347721"/>
            <a:ext cx="12192000" cy="3510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כותרת 1">
            <a:extLst>
              <a:ext uri="{FF2B5EF4-FFF2-40B4-BE49-F238E27FC236}">
                <a16:creationId xmlns:a16="http://schemas.microsoft.com/office/drawing/2014/main" id="{A59DA84D-FE81-483C-AA77-40352813D5D8}"/>
              </a:ext>
            </a:extLst>
          </p:cNvPr>
          <p:cNvSpPr txBox="1">
            <a:spLocks/>
          </p:cNvSpPr>
          <p:nvPr/>
        </p:nvSpPr>
        <p:spPr>
          <a:xfrm>
            <a:off x="2273365" y="286977"/>
            <a:ext cx="7714456" cy="6945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he-IL" sz="40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חסמים הקשורים </a:t>
            </a:r>
            <a:r>
              <a:rPr lang="he-IL" sz="4000" b="1" dirty="0" err="1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לשגרות</a:t>
            </a:r>
            <a:r>
              <a:rPr lang="he-IL" sz="40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בית ספריות</a:t>
            </a:r>
            <a:endParaRPr lang="en-US" sz="4000" b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מלבן 4"/>
          <p:cNvSpPr/>
          <p:nvPr/>
        </p:nvSpPr>
        <p:spPr>
          <a:xfrm>
            <a:off x="802943" y="1574067"/>
            <a:ext cx="10655300" cy="127569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glow rad="101600">
              <a:schemeClr val="accent6">
                <a:lumMod val="20000"/>
                <a:lumOff val="80000"/>
                <a:alpha val="40000"/>
              </a:schemeClr>
            </a:glow>
            <a:softEdge rad="76200"/>
          </a:effectLst>
        </p:spPr>
        <p:txBody>
          <a:bodyPr wrap="square" tIns="144000" rIns="324000" bIns="144000">
            <a:spAutoFit/>
          </a:bodyPr>
          <a:lstStyle/>
          <a:p>
            <a:pPr algn="r" rtl="1"/>
            <a:r>
              <a:rPr lang="he-IL" sz="3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צוותי חינוך: </a:t>
            </a:r>
            <a:r>
              <a:rPr lang="he-IL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היעדר הכשרה לאנשי חינוך העוסקים בתחום, היעדר רכז שותפות אשר יכול לתמוך ולקדם תהליכים.</a:t>
            </a:r>
          </a:p>
        </p:txBody>
      </p:sp>
    </p:spTree>
    <p:extLst>
      <p:ext uri="{BB962C8B-B14F-4D97-AF65-F5344CB8AC3E}">
        <p14:creationId xmlns:p14="http://schemas.microsoft.com/office/powerpoint/2010/main" val="3828496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074229" y="1301205"/>
            <a:ext cx="5769428" cy="783255"/>
          </a:xfrm>
          <a:prstGeom prst="rect">
            <a:avLst/>
          </a:prstGeom>
          <a:solidFill>
            <a:srgbClr val="B0E9E3"/>
          </a:solidFill>
          <a:effectLst>
            <a:glow rad="139700">
              <a:srgbClr val="B0E9E3">
                <a:alpha val="91000"/>
              </a:srgbClr>
            </a:glow>
            <a:softEdge rad="31750"/>
          </a:effectLst>
        </p:spPr>
        <p:txBody>
          <a:bodyPr wrap="square" tIns="144000" bIns="144000" rtlCol="1">
            <a:spAutoFit/>
          </a:bodyPr>
          <a:lstStyle>
            <a:defPPr>
              <a:defRPr lang="en-US"/>
            </a:defPPr>
            <a:lvl1pPr algn="ctr" rtl="1">
              <a:defRPr sz="3200" b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he-IL" dirty="0"/>
              <a:t>מערכת החינוך וקביעת </a:t>
            </a:r>
            <a:r>
              <a:rPr lang="he-IL" dirty="0"/>
              <a:t>מדיניות</a:t>
            </a:r>
            <a:endParaRPr lang="he-IL" dirty="0"/>
          </a:p>
        </p:txBody>
      </p:sp>
      <p:sp>
        <p:nvSpPr>
          <p:cNvPr id="10" name="TextBox 9"/>
          <p:cNvSpPr txBox="1"/>
          <p:nvPr/>
        </p:nvSpPr>
        <p:spPr>
          <a:xfrm>
            <a:off x="6074229" y="5181918"/>
            <a:ext cx="5769428" cy="783255"/>
          </a:xfrm>
          <a:prstGeom prst="rect">
            <a:avLst/>
          </a:prstGeom>
          <a:solidFill>
            <a:srgbClr val="B0E9E3"/>
          </a:solidFill>
          <a:effectLst>
            <a:glow rad="139700">
              <a:srgbClr val="B0E9E3">
                <a:alpha val="91000"/>
              </a:srgbClr>
            </a:glow>
            <a:softEdge rad="31750"/>
          </a:effectLst>
        </p:spPr>
        <p:txBody>
          <a:bodyPr wrap="square" tIns="144000" bIns="144000" rtlCol="1">
            <a:spAutoFit/>
          </a:bodyPr>
          <a:lstStyle>
            <a:defPPr>
              <a:defRPr lang="en-US"/>
            </a:defPPr>
            <a:lvl1pPr algn="ctr" rtl="1">
              <a:defRPr sz="3200" b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he-IL" dirty="0"/>
              <a:t>שגרות בית </a:t>
            </a:r>
            <a:r>
              <a:rPr lang="he-IL" dirty="0" smtClean="0"/>
              <a:t>ספריות</a:t>
            </a:r>
            <a:endParaRPr lang="he-IL" dirty="0"/>
          </a:p>
        </p:txBody>
      </p:sp>
      <p:sp>
        <p:nvSpPr>
          <p:cNvPr id="8" name="TextBox 7"/>
          <p:cNvSpPr txBox="1"/>
          <p:nvPr/>
        </p:nvSpPr>
        <p:spPr>
          <a:xfrm>
            <a:off x="6074229" y="2582095"/>
            <a:ext cx="5769428" cy="783255"/>
          </a:xfrm>
          <a:prstGeom prst="rect">
            <a:avLst/>
          </a:prstGeom>
          <a:solidFill>
            <a:srgbClr val="B0E9E3"/>
          </a:solidFill>
          <a:effectLst>
            <a:glow rad="139700">
              <a:srgbClr val="B0E9E3">
                <a:alpha val="91000"/>
              </a:srgbClr>
            </a:glow>
            <a:softEdge rad="31750"/>
          </a:effectLst>
        </p:spPr>
        <p:txBody>
          <a:bodyPr wrap="square" tIns="144000" bIns="144000" rtlCol="1">
            <a:spAutoFit/>
          </a:bodyPr>
          <a:lstStyle>
            <a:defPPr>
              <a:defRPr lang="en-US"/>
            </a:defPPr>
            <a:lvl1pPr algn="ctr" rtl="1">
              <a:defRPr sz="3200" b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he-IL" dirty="0"/>
              <a:t>תחומי </a:t>
            </a:r>
            <a:r>
              <a:rPr lang="he-IL" dirty="0" smtClean="0"/>
              <a:t>הדעת</a:t>
            </a:r>
            <a:endParaRPr lang="he-IL" dirty="0"/>
          </a:p>
        </p:txBody>
      </p:sp>
      <p:pic>
        <p:nvPicPr>
          <p:cNvPr id="9218" name="Picture 2" descr="תכנון חושב רישוי דוח המלצות - ביניים | מינהל התכנון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5933"/>
            <a:ext cx="5531436" cy="6842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074229" y="3848235"/>
            <a:ext cx="5769428" cy="783255"/>
          </a:xfrm>
          <a:prstGeom prst="rect">
            <a:avLst/>
          </a:prstGeom>
          <a:solidFill>
            <a:srgbClr val="B0E9E3"/>
          </a:solidFill>
          <a:effectLst>
            <a:glow rad="139700">
              <a:srgbClr val="B0E9E3">
                <a:alpha val="91000"/>
              </a:srgbClr>
            </a:glow>
            <a:softEdge rad="31750"/>
          </a:effectLst>
        </p:spPr>
        <p:txBody>
          <a:bodyPr wrap="square" tIns="144000" bIns="144000" rtlCol="1">
            <a:spAutoFit/>
          </a:bodyPr>
          <a:lstStyle>
            <a:defPPr>
              <a:defRPr lang="en-US"/>
            </a:defPPr>
            <a:lvl1pPr algn="ctr" rtl="1">
              <a:defRPr sz="3200" b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he-IL" dirty="0"/>
              <a:t>אורח חיים ערכי </a:t>
            </a:r>
            <a:r>
              <a:rPr lang="he-IL" dirty="0" smtClean="0"/>
              <a:t>חברתי</a:t>
            </a:r>
            <a:endParaRPr lang="he-IL" dirty="0"/>
          </a:p>
        </p:txBody>
      </p:sp>
      <p:sp>
        <p:nvSpPr>
          <p:cNvPr id="2" name="כותרת 1">
            <a:extLst>
              <a:ext uri="{FF2B5EF4-FFF2-40B4-BE49-F238E27FC236}">
                <a16:creationId xmlns:a16="http://schemas.microsoft.com/office/drawing/2014/main" id="{A59DA84D-FE81-483C-AA77-40352813D5D8}"/>
              </a:ext>
            </a:extLst>
          </p:cNvPr>
          <p:cNvSpPr txBox="1">
            <a:spLocks/>
          </p:cNvSpPr>
          <p:nvPr/>
        </p:nvSpPr>
        <p:spPr>
          <a:xfrm>
            <a:off x="4639204" y="177875"/>
            <a:ext cx="6201776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he-IL" sz="40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המלצות - </a:t>
            </a:r>
            <a:r>
              <a:rPr lang="he-IL" sz="3600" b="1" dirty="0">
                <a:solidFill>
                  <a:srgbClr val="25837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המלצות הקשורות ל...</a:t>
            </a:r>
            <a:endParaRPr lang="en-US" sz="3600" b="1" dirty="0">
              <a:solidFill>
                <a:srgbClr val="25837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5112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מחיר הרפורמה: ״מצביעים על הילדים וצוחקים עליהם״ | שווים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028699"/>
            <a:ext cx="12192000" cy="582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כותרת 1">
            <a:extLst>
              <a:ext uri="{FF2B5EF4-FFF2-40B4-BE49-F238E27FC236}">
                <a16:creationId xmlns:a16="http://schemas.microsoft.com/office/drawing/2014/main" id="{A59DA84D-FE81-483C-AA77-40352813D5D8}"/>
              </a:ext>
            </a:extLst>
          </p:cNvPr>
          <p:cNvSpPr txBox="1">
            <a:spLocks/>
          </p:cNvSpPr>
          <p:nvPr/>
        </p:nvSpPr>
        <p:spPr>
          <a:xfrm>
            <a:off x="640557" y="333779"/>
            <a:ext cx="10602912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e-IL" sz="32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המלצות הקשורות למערכת החינוך וקביעת מדיניות</a:t>
            </a:r>
            <a:br>
              <a:rPr lang="he-IL" sz="32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3200" b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0557" y="1982461"/>
            <a:ext cx="10940000" cy="1801583"/>
          </a:xfrm>
          <a:prstGeom prst="rect">
            <a:avLst/>
          </a:prstGeom>
          <a:solidFill>
            <a:schemeClr val="bg1">
              <a:lumMod val="85000"/>
              <a:alpha val="94000"/>
            </a:schemeClr>
          </a:solidFill>
          <a:effectLst>
            <a:glow rad="406400">
              <a:schemeClr val="accent1">
                <a:satMod val="175000"/>
                <a:alpha val="57000"/>
              </a:schemeClr>
            </a:glow>
            <a:softEdge rad="38100"/>
          </a:effectLst>
        </p:spPr>
        <p:txBody>
          <a:bodyPr wrap="square" tIns="252000" bIns="252000" rtlCol="1">
            <a:spAutoFit/>
          </a:bodyPr>
          <a:lstStyle>
            <a:defPPr>
              <a:defRPr lang="en-US"/>
            </a:defPPr>
            <a:lvl1pPr algn="r" rtl="1">
              <a:defRPr sz="3200" b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he-IL" sz="2800" dirty="0"/>
              <a:t>יצירת רוח גבית מערכתית כוללת </a:t>
            </a:r>
            <a:r>
              <a:rPr lang="he-IL" sz="2800" dirty="0">
                <a:solidFill>
                  <a:schemeClr val="tx1"/>
                </a:solidFill>
              </a:rPr>
              <a:t>- יצירת רוח במערכת החינוך אשר תחזק את תחושת הדחיפות והמוטיבציה להניע את אנשי החינוך בכל הדרגים להירתם למשימה של חינוך לחיים משותפים </a:t>
            </a:r>
            <a:r>
              <a:rPr lang="he-IL" sz="2000" dirty="0">
                <a:solidFill>
                  <a:schemeClr val="tx1"/>
                </a:solidFill>
              </a:rPr>
              <a:t>(כגון אירועים, קמפיין תקשורתי ועוד). </a:t>
            </a:r>
          </a:p>
        </p:txBody>
      </p:sp>
      <p:sp>
        <p:nvSpPr>
          <p:cNvPr id="11" name="מלבן 10"/>
          <p:cNvSpPr/>
          <p:nvPr/>
        </p:nvSpPr>
        <p:spPr>
          <a:xfrm>
            <a:off x="640556" y="4782882"/>
            <a:ext cx="10924049" cy="1370696"/>
          </a:xfrm>
          <a:prstGeom prst="rect">
            <a:avLst/>
          </a:prstGeom>
          <a:solidFill>
            <a:schemeClr val="bg1">
              <a:lumMod val="85000"/>
              <a:alpha val="94000"/>
            </a:schemeClr>
          </a:solidFill>
          <a:effectLst>
            <a:glow rad="406400">
              <a:schemeClr val="accent1">
                <a:satMod val="175000"/>
                <a:alpha val="57000"/>
              </a:schemeClr>
            </a:glow>
            <a:softEdge rad="38100"/>
          </a:effectLst>
        </p:spPr>
        <p:txBody>
          <a:bodyPr wrap="square" tIns="252000" bIns="252000" rtlCol="1">
            <a:spAutoFit/>
          </a:bodyPr>
          <a:lstStyle/>
          <a:p>
            <a:pPr algn="r" rtl="1"/>
            <a:r>
              <a:rPr lang="he-IL" sz="28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חוזר מנכ"ל - </a:t>
            </a:r>
            <a:r>
              <a:rPr lang="he-IL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יפורסם חוזר מנכ"ל מפורט שמנחה את בתי הספר בפריסה גילאית, ובכל זרמי החינוך לקידום חינוך לחיים בשותפות תוך התאמה לקבוצות ושפה.</a:t>
            </a:r>
            <a:endParaRPr lang="en-US" sz="2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330749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מחיר הרפורמה: ״מצביעים על הילדים וצוחקים עליהם״ | שווים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2414" y="1142999"/>
            <a:ext cx="12192000" cy="582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כותרת 1">
            <a:extLst>
              <a:ext uri="{FF2B5EF4-FFF2-40B4-BE49-F238E27FC236}">
                <a16:creationId xmlns:a16="http://schemas.microsoft.com/office/drawing/2014/main" id="{A59DA84D-FE81-483C-AA77-40352813D5D8}"/>
              </a:ext>
            </a:extLst>
          </p:cNvPr>
          <p:cNvSpPr txBox="1">
            <a:spLocks/>
          </p:cNvSpPr>
          <p:nvPr/>
        </p:nvSpPr>
        <p:spPr>
          <a:xfrm>
            <a:off x="241300" y="333779"/>
            <a:ext cx="11213714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e-IL" sz="32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המלצות הקשורות למערכת החינוך וקביעת מדיניות</a:t>
            </a:r>
            <a:r>
              <a:rPr lang="he-IL" sz="28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/המשך</a:t>
            </a:r>
            <a:r>
              <a:rPr lang="he-IL" sz="32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he-IL" sz="32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3200" b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4606" y="2052774"/>
            <a:ext cx="10940000" cy="1493807"/>
          </a:xfrm>
          <a:prstGeom prst="rect">
            <a:avLst/>
          </a:prstGeom>
          <a:solidFill>
            <a:schemeClr val="bg1">
              <a:lumMod val="85000"/>
              <a:alpha val="94000"/>
            </a:schemeClr>
          </a:solidFill>
          <a:effectLst>
            <a:glow rad="406400">
              <a:schemeClr val="accent1">
                <a:satMod val="175000"/>
                <a:alpha val="57000"/>
              </a:schemeClr>
            </a:glow>
            <a:softEdge rad="38100"/>
          </a:effectLst>
        </p:spPr>
        <p:txBody>
          <a:bodyPr wrap="square" tIns="252000" bIns="252000" rtlCol="1">
            <a:spAutoFit/>
          </a:bodyPr>
          <a:lstStyle>
            <a:defPPr>
              <a:defRPr lang="en-US"/>
            </a:defPPr>
            <a:lvl1pPr algn="r" rtl="1">
              <a:defRPr sz="3200" b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he-IL" dirty="0"/>
              <a:t>הקצאת תקציב ייעודי  - </a:t>
            </a:r>
            <a:r>
              <a:rPr lang="he-IL" dirty="0">
                <a:solidFill>
                  <a:schemeClr val="tx1"/>
                </a:solidFill>
              </a:rPr>
              <a:t>למוסדות החינוך למימון כלל הפעילויות </a:t>
            </a:r>
            <a:r>
              <a:rPr lang="he-IL" dirty="0" smtClean="0">
                <a:solidFill>
                  <a:schemeClr val="tx1"/>
                </a:solidFill>
              </a:rPr>
              <a:t>(ריכוז</a:t>
            </a:r>
            <a:r>
              <a:rPr lang="he-IL" dirty="0">
                <a:solidFill>
                  <a:schemeClr val="tx1"/>
                </a:solidFill>
              </a:rPr>
              <a:t>, הדרכה, הכשרה, </a:t>
            </a:r>
            <a:r>
              <a:rPr lang="he-IL" dirty="0" smtClean="0">
                <a:solidFill>
                  <a:schemeClr val="tx1"/>
                </a:solidFill>
              </a:rPr>
              <a:t>הסעות, </a:t>
            </a:r>
            <a:r>
              <a:rPr lang="he-IL" dirty="0">
                <a:solidFill>
                  <a:schemeClr val="tx1"/>
                </a:solidFill>
              </a:rPr>
              <a:t>פעילויות העשרה </a:t>
            </a:r>
            <a:r>
              <a:rPr lang="he-IL" dirty="0" smtClean="0">
                <a:solidFill>
                  <a:schemeClr val="tx1"/>
                </a:solidFill>
              </a:rPr>
              <a:t>ועוד) 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מלבן 10"/>
          <p:cNvSpPr/>
          <p:nvPr/>
        </p:nvSpPr>
        <p:spPr>
          <a:xfrm>
            <a:off x="330200" y="4782882"/>
            <a:ext cx="11234406" cy="1493807"/>
          </a:xfrm>
          <a:prstGeom prst="rect">
            <a:avLst/>
          </a:prstGeom>
          <a:solidFill>
            <a:schemeClr val="bg1">
              <a:lumMod val="85000"/>
              <a:alpha val="94000"/>
            </a:schemeClr>
          </a:solidFill>
          <a:effectLst>
            <a:glow rad="406400">
              <a:schemeClr val="accent1">
                <a:satMod val="175000"/>
                <a:alpha val="57000"/>
              </a:schemeClr>
            </a:glow>
            <a:softEdge rad="38100"/>
          </a:effectLst>
        </p:spPr>
        <p:txBody>
          <a:bodyPr wrap="square" tIns="252000" bIns="252000" rtlCol="1">
            <a:spAutoFit/>
          </a:bodyPr>
          <a:lstStyle/>
          <a:p>
            <a:pPr algn="r" rtl="1"/>
            <a:r>
              <a:rPr lang="he-IL" sz="3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רכז חיים משותפים - </a:t>
            </a:r>
            <a:r>
              <a:rPr lang="he-IL" sz="3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הגדרת תפקיד רכז חיים משותפים בבתי הספר כולל הקצאת תקנים וגמול בהתאמה</a:t>
            </a:r>
            <a:endParaRPr lang="en-US" sz="3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44086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מלבן מעוגל 4">
            <a:extLst>
              <a:ext uri="{FF2B5EF4-FFF2-40B4-BE49-F238E27FC236}">
                <a16:creationId xmlns:a16="http://schemas.microsoft.com/office/drawing/2014/main" id="{1E2C0934-D3DC-FD4B-BE3E-8FDBC6ED7C62}"/>
              </a:ext>
            </a:extLst>
          </p:cNvPr>
          <p:cNvSpPr/>
          <p:nvPr/>
        </p:nvSpPr>
        <p:spPr>
          <a:xfrm>
            <a:off x="6172200" y="1128192"/>
            <a:ext cx="6019799" cy="5564708"/>
          </a:xfrm>
          <a:prstGeom prst="roundRect">
            <a:avLst>
              <a:gd name="adj" fmla="val 2446"/>
            </a:avLst>
          </a:prstGeom>
          <a:solidFill>
            <a:srgbClr val="F9C3EF">
              <a:alpha val="64706"/>
            </a:srgbClr>
          </a:solidFill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rtl="1"/>
            <a:endParaRPr lang="he-IL" sz="2400" b="1" dirty="0"/>
          </a:p>
        </p:txBody>
      </p:sp>
      <p:sp>
        <p:nvSpPr>
          <p:cNvPr id="2" name="מלבן 1"/>
          <p:cNvSpPr/>
          <p:nvPr/>
        </p:nvSpPr>
        <p:spPr>
          <a:xfrm>
            <a:off x="6454378" y="1730718"/>
            <a:ext cx="5283199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he-IL" sz="32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גיבוש ידע, </a:t>
            </a:r>
            <a:r>
              <a:rPr lang="he-IL" sz="3200" b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תכניות</a:t>
            </a:r>
            <a:r>
              <a:rPr lang="he-IL" sz="32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וספרי לימוד - </a:t>
            </a:r>
            <a:r>
              <a:rPr lang="he-IL" sz="3200" dirty="0">
                <a:latin typeface="Calibri" panose="020F0502020204030204" pitchFamily="34" charset="0"/>
                <a:cs typeface="Calibri" panose="020F0502020204030204" pitchFamily="34" charset="0"/>
              </a:rPr>
              <a:t>קידום </a:t>
            </a:r>
            <a:r>
              <a:rPr lang="he-IL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תכניות</a:t>
            </a:r>
            <a:r>
              <a:rPr lang="he-IL" sz="3200" dirty="0">
                <a:latin typeface="Calibri" panose="020F0502020204030204" pitchFamily="34" charset="0"/>
                <a:cs typeface="Calibri" panose="020F0502020204030204" pitchFamily="34" charset="0"/>
              </a:rPr>
              <a:t> משותפות לחיזוק זהות פרטיקולרית, כמו כתיבת עבודות שורשים משותפות, הגדרת חינוך לשותפות כתחום דעת, הרחבת לימודי השפה והנגשת כלים עוקפי שפה, ייצוג בספרי הלימוד, עידוד ללמידה שיתופית </a:t>
            </a:r>
          </a:p>
        </p:txBody>
      </p:sp>
      <p:pic>
        <p:nvPicPr>
          <p:cNvPr id="6146" name="Picture 2" descr="פדגוגיה - שאיפה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6019800" cy="686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כותרת 1">
            <a:extLst>
              <a:ext uri="{FF2B5EF4-FFF2-40B4-BE49-F238E27FC236}">
                <a16:creationId xmlns:a16="http://schemas.microsoft.com/office/drawing/2014/main" id="{A59DA84D-FE81-483C-AA77-40352813D5D8}"/>
              </a:ext>
            </a:extLst>
          </p:cNvPr>
          <p:cNvSpPr txBox="1">
            <a:spLocks/>
          </p:cNvSpPr>
          <p:nvPr/>
        </p:nvSpPr>
        <p:spPr>
          <a:xfrm>
            <a:off x="1569244" y="272028"/>
            <a:ext cx="9415748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he-IL" sz="32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המלצות הקשורות לתחומי הדעת</a:t>
            </a:r>
            <a:endParaRPr lang="en-US" sz="3200" b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51767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 descr="ערב חשיפה שני: אם היית מתכננ/ת בית ספר - איך הוא היה נראה? | בית הספר  לחינוך ע&quot;ש חיים וג'ואן קונסטנטינר | אוניברסיטת ת&quot;א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78828"/>
            <a:ext cx="12192000" cy="6936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מלבן 1"/>
          <p:cNvSpPr/>
          <p:nvPr/>
        </p:nvSpPr>
        <p:spPr>
          <a:xfrm>
            <a:off x="1153885" y="2734018"/>
            <a:ext cx="10159629" cy="2234046"/>
          </a:xfrm>
          <a:prstGeom prst="rect">
            <a:avLst/>
          </a:prstGeom>
          <a:solidFill>
            <a:srgbClr val="DEC8EE">
              <a:alpha val="86000"/>
            </a:srgbClr>
          </a:solidFill>
          <a:effectLst>
            <a:glow rad="228600">
              <a:schemeClr val="accent5">
                <a:lumMod val="60000"/>
                <a:lumOff val="40000"/>
                <a:alpha val="40000"/>
              </a:schemeClr>
            </a:glow>
          </a:effectLst>
        </p:spPr>
        <p:txBody>
          <a:bodyPr wrap="square" rIns="468000" bIns="21600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he-IL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הטמעת תכנים דמוקרטיים כחלק מהשפה היומיומית</a:t>
            </a:r>
          </a:p>
          <a:p>
            <a:pPr algn="r" rtl="1">
              <a:lnSpc>
                <a:spcPct val="200000"/>
              </a:lnSpc>
            </a:pPr>
            <a:r>
              <a:rPr lang="he-IL" sz="32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מתן </a:t>
            </a:r>
            <a:r>
              <a:rPr lang="he-IL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ביטוי ונראות לחינוך לשותפות בחלל ביה"ס</a:t>
            </a:r>
          </a:p>
        </p:txBody>
      </p:sp>
      <p:sp>
        <p:nvSpPr>
          <p:cNvPr id="3" name="כותרת 1">
            <a:extLst>
              <a:ext uri="{FF2B5EF4-FFF2-40B4-BE49-F238E27FC236}">
                <a16:creationId xmlns:a16="http://schemas.microsoft.com/office/drawing/2014/main" id="{A59DA84D-FE81-483C-AA77-40352813D5D8}"/>
              </a:ext>
            </a:extLst>
          </p:cNvPr>
          <p:cNvSpPr txBox="1">
            <a:spLocks/>
          </p:cNvSpPr>
          <p:nvPr/>
        </p:nvSpPr>
        <p:spPr>
          <a:xfrm>
            <a:off x="-213719" y="415210"/>
            <a:ext cx="10602912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he-IL" sz="40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המלצות הקשורות לאורח חיים ערכי חברתי</a:t>
            </a:r>
            <a:endParaRPr lang="en-US" sz="4000" b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528775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ראשון מסוגו בשרון: בית ספר לחינוך מיוחד יקום ברעננה - צומת השרון רעננה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343" y="3366004"/>
            <a:ext cx="12128500" cy="3491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כותרת 1">
            <a:extLst>
              <a:ext uri="{FF2B5EF4-FFF2-40B4-BE49-F238E27FC236}">
                <a16:creationId xmlns:a16="http://schemas.microsoft.com/office/drawing/2014/main" id="{A59DA84D-FE81-483C-AA77-40352813D5D8}"/>
              </a:ext>
            </a:extLst>
          </p:cNvPr>
          <p:cNvSpPr txBox="1">
            <a:spLocks/>
          </p:cNvSpPr>
          <p:nvPr/>
        </p:nvSpPr>
        <p:spPr>
          <a:xfrm>
            <a:off x="2273365" y="286977"/>
            <a:ext cx="7714456" cy="6945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he-IL" sz="40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המלצות הקשורות </a:t>
            </a:r>
            <a:r>
              <a:rPr lang="he-IL" sz="4000" b="1" dirty="0" err="1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לשגרות</a:t>
            </a:r>
            <a:r>
              <a:rPr lang="he-IL" sz="40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בית ספריות</a:t>
            </a:r>
            <a:endParaRPr lang="en-US" sz="4000" b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מלבן 4"/>
          <p:cNvSpPr/>
          <p:nvPr/>
        </p:nvSpPr>
        <p:spPr>
          <a:xfrm>
            <a:off x="1004329" y="1303901"/>
            <a:ext cx="10655300" cy="2062103"/>
          </a:xfrm>
          <a:prstGeom prst="rect">
            <a:avLst/>
          </a:prstGeom>
          <a:solidFill>
            <a:schemeClr val="accent6">
              <a:lumMod val="20000"/>
              <a:lumOff val="80000"/>
              <a:alpha val="64000"/>
            </a:schemeClr>
          </a:solidFill>
          <a:effectLst>
            <a:glow rad="508000">
              <a:schemeClr val="accent6">
                <a:lumMod val="20000"/>
                <a:lumOff val="80000"/>
                <a:alpha val="37000"/>
              </a:schemeClr>
            </a:glow>
            <a:softEdge rad="127000"/>
          </a:effectLst>
        </p:spPr>
        <p:txBody>
          <a:bodyPr wrap="square">
            <a:spAutoFit/>
          </a:bodyPr>
          <a:lstStyle/>
          <a:p>
            <a:pPr lvl="0" algn="r" rtl="1"/>
            <a:r>
              <a:rPr lang="he-IL" sz="32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מסלול פיתוח מקצועי למורים </a:t>
            </a:r>
            <a:r>
              <a:rPr lang="he-IL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 יצירת מסלול פיתוח מקצועי עבור נשות ואנשי חינוך בנושא חינוך נגד גזענות וחינוך לחיים בשותפות </a:t>
            </a:r>
            <a:r>
              <a:rPr lang="he-I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he-I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מודולות</a:t>
            </a:r>
            <a:r>
              <a:rPr lang="he-I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בית ספריות מותאמות, השתלבות במסלולי פיתוח מקצועי במחוזות ועוד). </a:t>
            </a:r>
            <a:r>
              <a:rPr lang="he-IL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מסלול הפיתוח המקצועי מתבסס על ממלכתיות, לכלל הזרמים ולכלל תחומי הדעת. </a:t>
            </a:r>
          </a:p>
        </p:txBody>
      </p:sp>
    </p:spTree>
    <p:extLst>
      <p:ext uri="{BB962C8B-B14F-4D97-AF65-F5344CB8AC3E}">
        <p14:creationId xmlns:p14="http://schemas.microsoft.com/office/powerpoint/2010/main" val="81819264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ראשון מסוגו בשרון: בית ספר לחינוך מיוחד יקום ברעננה - צומת השרון רעננה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3352800"/>
            <a:ext cx="12174361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כותרת 1">
            <a:extLst>
              <a:ext uri="{FF2B5EF4-FFF2-40B4-BE49-F238E27FC236}">
                <a16:creationId xmlns:a16="http://schemas.microsoft.com/office/drawing/2014/main" id="{A59DA84D-FE81-483C-AA77-40352813D5D8}"/>
              </a:ext>
            </a:extLst>
          </p:cNvPr>
          <p:cNvSpPr txBox="1">
            <a:spLocks/>
          </p:cNvSpPr>
          <p:nvPr/>
        </p:nvSpPr>
        <p:spPr>
          <a:xfrm>
            <a:off x="1292961" y="380070"/>
            <a:ext cx="9588435" cy="6945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he-IL" sz="40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המלצות הקשורות </a:t>
            </a:r>
            <a:r>
              <a:rPr lang="he-IL" sz="4000" b="1" dirty="0" err="1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לשגרות</a:t>
            </a:r>
            <a:r>
              <a:rPr lang="he-IL" sz="40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בית ספריות/ המשך</a:t>
            </a:r>
            <a:endParaRPr lang="en-US" sz="4000" b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מלבן 4"/>
          <p:cNvSpPr/>
          <p:nvPr/>
        </p:nvSpPr>
        <p:spPr>
          <a:xfrm>
            <a:off x="533400" y="1243867"/>
            <a:ext cx="11343943" cy="3539430"/>
          </a:xfrm>
          <a:prstGeom prst="rect">
            <a:avLst/>
          </a:prstGeom>
          <a:solidFill>
            <a:schemeClr val="accent6">
              <a:lumMod val="20000"/>
              <a:lumOff val="80000"/>
              <a:alpha val="85000"/>
            </a:schemeClr>
          </a:solidFill>
          <a:effectLst>
            <a:glow rad="88900">
              <a:schemeClr val="accent6">
                <a:lumMod val="20000"/>
                <a:lumOff val="80000"/>
                <a:alpha val="40000"/>
              </a:schemeClr>
            </a:glow>
            <a:softEdge rad="50800"/>
          </a:effectLst>
        </p:spPr>
        <p:txBody>
          <a:bodyPr wrap="square">
            <a:spAutoFit/>
          </a:bodyPr>
          <a:lstStyle/>
          <a:p>
            <a:pPr algn="r" rtl="1"/>
            <a:r>
              <a:rPr lang="he-IL" sz="32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הטמעה ועידוד פיתוח קהילת מורים מובילי חינוך לשותפות</a:t>
            </a:r>
          </a:p>
          <a:p>
            <a:pPr algn="r" rtl="1"/>
            <a:r>
              <a:rPr lang="he-IL" sz="3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יצירת קהילות אזוריות שתכלול: אנשי חינוך, הורים ודמויות ציבוריות בתחום הרשויות באזור.</a:t>
            </a:r>
          </a:p>
          <a:p>
            <a:pPr algn="r" rtl="1"/>
            <a:r>
              <a:rPr lang="he-IL" sz="32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הערכה ומדידה </a:t>
            </a:r>
            <a:r>
              <a:rPr lang="he-IL" sz="2400" b="1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he-IL" sz="3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יצירת תהליכי הערכה ומדידה מובנים במסגרת </a:t>
            </a:r>
            <a:r>
              <a:rPr lang="he-IL" sz="32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הסדירויות</a:t>
            </a:r>
            <a:r>
              <a:rPr lang="he-IL" sz="3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בבתי הספר על ידי הוספת מדדים ושאלות למבחנים הקיימים וכן יצירת שאלון פנימי לכלל בתי הספר במערכת החינוך שיהווה מדד להתקדמות בנושא החיים </a:t>
            </a:r>
            <a:r>
              <a:rPr lang="he-IL" sz="32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המשותפי</a:t>
            </a:r>
            <a:r>
              <a:rPr lang="he-IL" sz="3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בחזון הבית ספרי ותכניות העבודה הבית ספריות.</a:t>
            </a:r>
            <a:endParaRPr lang="en-US" sz="3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8283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חץ שמאלה 2">
            <a:extLst>
              <a:ext uri="{FF2B5EF4-FFF2-40B4-BE49-F238E27FC236}">
                <a16:creationId xmlns:a16="http://schemas.microsoft.com/office/drawing/2014/main" id="{7D060697-EF2C-54FD-3FA0-D8C23B036E5F}"/>
              </a:ext>
            </a:extLst>
          </p:cNvPr>
          <p:cNvSpPr/>
          <p:nvPr/>
        </p:nvSpPr>
        <p:spPr>
          <a:xfrm>
            <a:off x="975364" y="3873138"/>
            <a:ext cx="3827080" cy="515645"/>
          </a:xfrm>
          <a:prstGeom prst="leftArrow">
            <a:avLst/>
          </a:prstGeom>
          <a:noFill/>
          <a:ln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457200" rtl="1" eaLnBrk="1" latinLnBrk="0" hangingPunct="1"/>
            <a:r>
              <a:rPr lang="he-IL" b="1" dirty="0" smtClean="0">
                <a:solidFill>
                  <a:schemeClr val="tx1"/>
                </a:solidFill>
              </a:rPr>
              <a:t>                  צוות </a:t>
            </a:r>
            <a:r>
              <a:rPr lang="he-IL" b="1" dirty="0">
                <a:solidFill>
                  <a:schemeClr val="tx1"/>
                </a:solidFill>
              </a:rPr>
              <a:t>יישום </a:t>
            </a:r>
          </a:p>
        </p:txBody>
      </p:sp>
      <p:pic>
        <p:nvPicPr>
          <p:cNvPr id="8" name="תמונה 7" descr="דיוקן של גבר עם שיער פנים בטבע, מחזיק משקפת לפנים, מביט כלפי מעלה">
            <a:extLst>
              <a:ext uri="{FF2B5EF4-FFF2-40B4-BE49-F238E27FC236}">
                <a16:creationId xmlns:a16="http://schemas.microsoft.com/office/drawing/2014/main" id="{017FE2D9-B28B-E287-DC4B-0D27A35E862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7614" y="1294010"/>
            <a:ext cx="2180911" cy="1126461"/>
          </a:xfrm>
          <a:prstGeom prst="rect">
            <a:avLst/>
          </a:prstGeom>
          <a:effectLst>
            <a:softEdge rad="228051"/>
          </a:effectLst>
        </p:spPr>
      </p:pic>
      <p:cxnSp>
        <p:nvCxnSpPr>
          <p:cNvPr id="22" name="מחבר ישר 21">
            <a:extLst>
              <a:ext uri="{FF2B5EF4-FFF2-40B4-BE49-F238E27FC236}">
                <a16:creationId xmlns:a16="http://schemas.microsoft.com/office/drawing/2014/main" id="{948905FF-EC9A-694E-B0B4-5C27DF3399DE}"/>
              </a:ext>
            </a:extLst>
          </p:cNvPr>
          <p:cNvCxnSpPr>
            <a:cxnSpLocks/>
          </p:cNvCxnSpPr>
          <p:nvPr/>
        </p:nvCxnSpPr>
        <p:spPr>
          <a:xfrm flipV="1">
            <a:off x="3847483" y="2194842"/>
            <a:ext cx="1" cy="4254726"/>
          </a:xfrm>
          <a:prstGeom prst="line">
            <a:avLst/>
          </a:prstGeom>
          <a:ln w="57150">
            <a:prstDash val="sys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3" name="מחבר ישר 12">
            <a:extLst>
              <a:ext uri="{FF2B5EF4-FFF2-40B4-BE49-F238E27FC236}">
                <a16:creationId xmlns:a16="http://schemas.microsoft.com/office/drawing/2014/main" id="{45FE683D-AA5E-7245-B96D-F79544548BE7}"/>
              </a:ext>
            </a:extLst>
          </p:cNvPr>
          <p:cNvCxnSpPr>
            <a:cxnSpLocks/>
          </p:cNvCxnSpPr>
          <p:nvPr/>
        </p:nvCxnSpPr>
        <p:spPr>
          <a:xfrm flipV="1">
            <a:off x="1232178" y="2292723"/>
            <a:ext cx="0" cy="2259106"/>
          </a:xfrm>
          <a:prstGeom prst="line">
            <a:avLst/>
          </a:prstGeom>
          <a:ln w="57150">
            <a:prstDash val="sys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" name="כותרת 1">
            <a:extLst>
              <a:ext uri="{FF2B5EF4-FFF2-40B4-BE49-F238E27FC236}">
                <a16:creationId xmlns:a16="http://schemas.microsoft.com/office/drawing/2014/main" id="{4BAE5118-A783-5E42-860C-6072B613B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תיאור התקדמות עבודת הצוותים - תוספות</a:t>
            </a:r>
          </a:p>
        </p:txBody>
      </p:sp>
      <p:sp>
        <p:nvSpPr>
          <p:cNvPr id="9" name="תיבת טקסט 8">
            <a:extLst>
              <a:ext uri="{FF2B5EF4-FFF2-40B4-BE49-F238E27FC236}">
                <a16:creationId xmlns:a16="http://schemas.microsoft.com/office/drawing/2014/main" id="{5858DAC6-F236-2747-A72F-5D4AE999E729}"/>
              </a:ext>
            </a:extLst>
          </p:cNvPr>
          <p:cNvSpPr txBox="1"/>
          <p:nvPr/>
        </p:nvSpPr>
        <p:spPr>
          <a:xfrm>
            <a:off x="3069795" y="1115019"/>
            <a:ext cx="155537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algn="ctr" defTabSz="457200" rtl="1" eaLnBrk="1" latinLnBrk="0" hangingPunct="1"/>
            <a:r>
              <a:rPr lang="he-IL" dirty="0"/>
              <a:t>אנחנו כאן</a:t>
            </a:r>
          </a:p>
        </p:txBody>
      </p:sp>
      <p:sp>
        <p:nvSpPr>
          <p:cNvPr id="11" name="תיבת טקסט 10">
            <a:extLst>
              <a:ext uri="{FF2B5EF4-FFF2-40B4-BE49-F238E27FC236}">
                <a16:creationId xmlns:a16="http://schemas.microsoft.com/office/drawing/2014/main" id="{3FA3D7DE-A019-F245-B991-0D4B14CC838C}"/>
              </a:ext>
            </a:extLst>
          </p:cNvPr>
          <p:cNvSpPr txBox="1"/>
          <p:nvPr/>
        </p:nvSpPr>
        <p:spPr>
          <a:xfrm>
            <a:off x="170800" y="4493829"/>
            <a:ext cx="200986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algn="ctr" defTabSz="457200" rtl="1" eaLnBrk="1" latinLnBrk="0" hangingPunct="1"/>
            <a:r>
              <a:rPr lang="he-IL" dirty="0"/>
              <a:t>מפגש מסכם </a:t>
            </a:r>
          </a:p>
          <a:p>
            <a:pPr marL="0" algn="ctr" defTabSz="457200" rtl="1" eaLnBrk="1" latinLnBrk="0" hangingPunct="1"/>
            <a:r>
              <a:rPr lang="he-IL" sz="1100" dirty="0"/>
              <a:t>(14/7)</a:t>
            </a:r>
            <a:r>
              <a:rPr lang="he-IL" sz="1400" dirty="0"/>
              <a:t> </a:t>
            </a:r>
          </a:p>
        </p:txBody>
      </p:sp>
      <p:sp>
        <p:nvSpPr>
          <p:cNvPr id="15" name="תיבת טקסט 14">
            <a:extLst>
              <a:ext uri="{FF2B5EF4-FFF2-40B4-BE49-F238E27FC236}">
                <a16:creationId xmlns:a16="http://schemas.microsoft.com/office/drawing/2014/main" id="{90745212-04B4-354C-AE64-70338CE3EF55}"/>
              </a:ext>
            </a:extLst>
          </p:cNvPr>
          <p:cNvSpPr txBox="1"/>
          <p:nvPr/>
        </p:nvSpPr>
        <p:spPr>
          <a:xfrm>
            <a:off x="9850706" y="3400942"/>
            <a:ext cx="223156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b="1" dirty="0"/>
              <a:t>צוותי חיים בשותפות</a:t>
            </a:r>
          </a:p>
          <a:p>
            <a:pPr algn="ctr"/>
            <a:r>
              <a:rPr lang="he-IL" b="1" dirty="0"/>
              <a:t>ומניעת גזענות</a:t>
            </a:r>
          </a:p>
        </p:txBody>
      </p:sp>
      <p:sp>
        <p:nvSpPr>
          <p:cNvPr id="18" name="תיבת טקסט 17">
            <a:extLst>
              <a:ext uri="{FF2B5EF4-FFF2-40B4-BE49-F238E27FC236}">
                <a16:creationId xmlns:a16="http://schemas.microsoft.com/office/drawing/2014/main" id="{ACB76D88-5569-DD4C-A975-B7ACD1B00165}"/>
              </a:ext>
            </a:extLst>
          </p:cNvPr>
          <p:cNvSpPr txBox="1"/>
          <p:nvPr/>
        </p:nvSpPr>
        <p:spPr>
          <a:xfrm>
            <a:off x="9611503" y="2206872"/>
            <a:ext cx="257313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ctr" rtl="1"/>
            <a:r>
              <a:rPr lang="he-IL" b="1" dirty="0"/>
              <a:t>צוות מיפוי איתור ואפיון </a:t>
            </a:r>
          </a:p>
        </p:txBody>
      </p:sp>
      <p:sp>
        <p:nvSpPr>
          <p:cNvPr id="23" name="נתונים מאוחסנים 22">
            <a:extLst>
              <a:ext uri="{FF2B5EF4-FFF2-40B4-BE49-F238E27FC236}">
                <a16:creationId xmlns:a16="http://schemas.microsoft.com/office/drawing/2014/main" id="{A1D560F1-1416-054C-914F-ECE1475CB2A1}"/>
              </a:ext>
            </a:extLst>
          </p:cNvPr>
          <p:cNvSpPr/>
          <p:nvPr/>
        </p:nvSpPr>
        <p:spPr>
          <a:xfrm>
            <a:off x="6232842" y="4571980"/>
            <a:ext cx="3724238" cy="560541"/>
          </a:xfrm>
          <a:prstGeom prst="flowChartOnlineStorage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457200" rtl="1" eaLnBrk="1" latinLnBrk="0" hangingPunct="1"/>
            <a:r>
              <a:rPr lang="he-IL" sz="1600" b="1" dirty="0">
                <a:solidFill>
                  <a:srgbClr val="001CF0"/>
                </a:solidFill>
              </a:rPr>
              <a:t>זירת היוועצות</a:t>
            </a:r>
          </a:p>
          <a:p>
            <a:pPr marL="0" algn="ctr" defTabSz="457200" rtl="1" eaLnBrk="1" latinLnBrk="0" hangingPunct="1"/>
            <a:r>
              <a:rPr lang="he-IL" sz="1600" b="1" dirty="0">
                <a:solidFill>
                  <a:srgbClr val="001CF0"/>
                </a:solidFill>
              </a:rPr>
              <a:t>שיתוף ציבור</a:t>
            </a:r>
          </a:p>
        </p:txBody>
      </p:sp>
      <p:sp>
        <p:nvSpPr>
          <p:cNvPr id="24" name="נתונים מאוחסנים 23">
            <a:extLst>
              <a:ext uri="{FF2B5EF4-FFF2-40B4-BE49-F238E27FC236}">
                <a16:creationId xmlns:a16="http://schemas.microsoft.com/office/drawing/2014/main" id="{C07E6FC8-6FC2-C042-AB82-6673E578F75C}"/>
              </a:ext>
            </a:extLst>
          </p:cNvPr>
          <p:cNvSpPr/>
          <p:nvPr/>
        </p:nvSpPr>
        <p:spPr>
          <a:xfrm>
            <a:off x="6361043" y="5236851"/>
            <a:ext cx="3596037" cy="616087"/>
          </a:xfrm>
          <a:prstGeom prst="flowChartOnlineStorage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457200" rtl="1" eaLnBrk="1" latinLnBrk="0" hangingPunct="1"/>
            <a:r>
              <a:rPr lang="he-IL" sz="1400" b="1" dirty="0">
                <a:solidFill>
                  <a:srgbClr val="FF0000"/>
                </a:solidFill>
              </a:rPr>
              <a:t>מפגש שיתוף ונירות עמדה</a:t>
            </a:r>
          </a:p>
          <a:p>
            <a:pPr marL="0" algn="ctr" defTabSz="457200" rtl="1" eaLnBrk="1" latinLnBrk="0" hangingPunct="1"/>
            <a:r>
              <a:rPr lang="he-IL" sz="1400" b="1" dirty="0">
                <a:solidFill>
                  <a:srgbClr val="FF0000"/>
                </a:solidFill>
              </a:rPr>
              <a:t>מגופי החברה האזרחית</a:t>
            </a:r>
          </a:p>
        </p:txBody>
      </p:sp>
      <p:sp>
        <p:nvSpPr>
          <p:cNvPr id="26" name="תיבת טקסט 25">
            <a:extLst>
              <a:ext uri="{FF2B5EF4-FFF2-40B4-BE49-F238E27FC236}">
                <a16:creationId xmlns:a16="http://schemas.microsoft.com/office/drawing/2014/main" id="{4C076763-0E66-194B-94FA-668D3F74F40F}"/>
              </a:ext>
            </a:extLst>
          </p:cNvPr>
          <p:cNvSpPr txBox="1"/>
          <p:nvPr/>
        </p:nvSpPr>
        <p:spPr>
          <a:xfrm>
            <a:off x="9858468" y="4727713"/>
            <a:ext cx="162709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he-IL" dirty="0"/>
              <a:t>שיתוף ציבור וחברה אזרחית</a:t>
            </a:r>
          </a:p>
        </p:txBody>
      </p:sp>
      <p:sp>
        <p:nvSpPr>
          <p:cNvPr id="30" name="נתונים מאוחסנים 29">
            <a:extLst>
              <a:ext uri="{FF2B5EF4-FFF2-40B4-BE49-F238E27FC236}">
                <a16:creationId xmlns:a16="http://schemas.microsoft.com/office/drawing/2014/main" id="{766DFD94-8FC2-A446-96B7-AB21CDD947AA}"/>
              </a:ext>
            </a:extLst>
          </p:cNvPr>
          <p:cNvSpPr/>
          <p:nvPr/>
        </p:nvSpPr>
        <p:spPr>
          <a:xfrm>
            <a:off x="845255" y="5236850"/>
            <a:ext cx="2923043" cy="616087"/>
          </a:xfrm>
          <a:prstGeom prst="flowChartOnlineStorage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457200" rtl="1" eaLnBrk="1" latinLnBrk="0" hangingPunct="1"/>
            <a:r>
              <a:rPr lang="he-IL" sz="1400" b="1" dirty="0">
                <a:solidFill>
                  <a:srgbClr val="FF0000"/>
                </a:solidFill>
              </a:rPr>
              <a:t>מפגש שיתוף שני</a:t>
            </a:r>
          </a:p>
          <a:p>
            <a:pPr marL="0" algn="ctr" defTabSz="457200" rtl="1" eaLnBrk="1" latinLnBrk="0" hangingPunct="1"/>
            <a:r>
              <a:rPr lang="he-IL" sz="1400" b="1" dirty="0">
                <a:solidFill>
                  <a:srgbClr val="FF0000"/>
                </a:solidFill>
              </a:rPr>
              <a:t>לגופי החברה האזרחית</a:t>
            </a:r>
          </a:p>
        </p:txBody>
      </p:sp>
      <p:graphicFrame>
        <p:nvGraphicFramePr>
          <p:cNvPr id="10" name="דיאגרמה 9">
            <a:extLst>
              <a:ext uri="{FF2B5EF4-FFF2-40B4-BE49-F238E27FC236}">
                <a16:creationId xmlns:a16="http://schemas.microsoft.com/office/drawing/2014/main" id="{4906F058-C089-9C17-1776-CE907BF7C469}"/>
              </a:ext>
            </a:extLst>
          </p:cNvPr>
          <p:cNvGraphicFramePr/>
          <p:nvPr>
            <p:extLst/>
          </p:nvPr>
        </p:nvGraphicFramePr>
        <p:xfrm>
          <a:off x="2858608" y="1535112"/>
          <a:ext cx="6935692" cy="623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28" name="דיאגרמה 27">
            <a:extLst>
              <a:ext uri="{FF2B5EF4-FFF2-40B4-BE49-F238E27FC236}">
                <a16:creationId xmlns:a16="http://schemas.microsoft.com/office/drawing/2014/main" id="{DD70E2F5-2606-9994-4322-F8882C2DCD8A}"/>
              </a:ext>
            </a:extLst>
          </p:cNvPr>
          <p:cNvGraphicFramePr/>
          <p:nvPr>
            <p:extLst/>
          </p:nvPr>
        </p:nvGraphicFramePr>
        <p:xfrm>
          <a:off x="542590" y="2503317"/>
          <a:ext cx="9265024" cy="9768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4098" name="Picture 2" descr="שותפות ואחדות | נושא שנתי | מרחב פדגוגי">
            <a:extLst>
              <a:ext uri="{FF2B5EF4-FFF2-40B4-BE49-F238E27FC236}">
                <a16:creationId xmlns:a16="http://schemas.microsoft.com/office/drawing/2014/main" id="{C88CECFE-C26E-D23E-3BA7-5725FF1134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56961" y="2644043"/>
            <a:ext cx="2231563" cy="836836"/>
          </a:xfrm>
          <a:prstGeom prst="rect">
            <a:avLst/>
          </a:prstGeom>
          <a:noFill/>
          <a:effectLst>
            <a:softEdge rad="137033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נתונים מאוחסנים 18">
            <a:extLst>
              <a:ext uri="{FF2B5EF4-FFF2-40B4-BE49-F238E27FC236}">
                <a16:creationId xmlns:a16="http://schemas.microsoft.com/office/drawing/2014/main" id="{E13963D5-5B90-CDFD-CDCA-2798A51E523E}"/>
              </a:ext>
            </a:extLst>
          </p:cNvPr>
          <p:cNvSpPr/>
          <p:nvPr/>
        </p:nvSpPr>
        <p:spPr>
          <a:xfrm>
            <a:off x="4539047" y="3827902"/>
            <a:ext cx="2328800" cy="560541"/>
          </a:xfrm>
          <a:prstGeom prst="flowChartOnlineStorage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457200" rtl="1" eaLnBrk="1" latinLnBrk="0" hangingPunct="1"/>
            <a:r>
              <a:rPr lang="he-IL" sz="1600" b="1" dirty="0">
                <a:solidFill>
                  <a:srgbClr val="001CF0"/>
                </a:solidFill>
              </a:rPr>
              <a:t>אישור המלצות לשנת תשפ״ג </a:t>
            </a:r>
          </a:p>
        </p:txBody>
      </p:sp>
      <p:sp>
        <p:nvSpPr>
          <p:cNvPr id="5" name="פיצוץ 1 4" descr="כוכב צהוב">
            <a:extLst>
              <a:ext uri="{FF2B5EF4-FFF2-40B4-BE49-F238E27FC236}">
                <a16:creationId xmlns:a16="http://schemas.microsoft.com/office/drawing/2014/main" id="{0C64225D-6C94-A081-AEA6-1F24A31FBF2F}"/>
              </a:ext>
            </a:extLst>
          </p:cNvPr>
          <p:cNvSpPr/>
          <p:nvPr/>
        </p:nvSpPr>
        <p:spPr>
          <a:xfrm>
            <a:off x="4054642" y="4067721"/>
            <a:ext cx="324853" cy="320722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457200" rtl="1" eaLnBrk="1" latinLnBrk="0" hangingPunct="1"/>
            <a:endParaRPr lang="he-IL"/>
          </a:p>
        </p:txBody>
      </p:sp>
      <p:sp>
        <p:nvSpPr>
          <p:cNvPr id="25" name="תיבת טקסט 24">
            <a:extLst>
              <a:ext uri="{FF2B5EF4-FFF2-40B4-BE49-F238E27FC236}">
                <a16:creationId xmlns:a16="http://schemas.microsoft.com/office/drawing/2014/main" id="{197AF8B2-482C-3263-9ED9-C41333CE154D}"/>
              </a:ext>
            </a:extLst>
          </p:cNvPr>
          <p:cNvSpPr txBox="1"/>
          <p:nvPr/>
        </p:nvSpPr>
        <p:spPr>
          <a:xfrm>
            <a:off x="3926671" y="4617985"/>
            <a:ext cx="175142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algn="ctr" defTabSz="457200" rtl="1" eaLnBrk="1" latinLnBrk="0" hangingPunct="1"/>
            <a:r>
              <a:rPr lang="he-IL" sz="1400" b="1" dirty="0" smtClean="0"/>
              <a:t>הצגה </a:t>
            </a:r>
            <a:r>
              <a:rPr lang="he-IL" sz="1400" b="1" dirty="0"/>
              <a:t>לשרת החינוך, </a:t>
            </a:r>
            <a:r>
              <a:rPr lang="he-IL" sz="1400" b="1" dirty="0" smtClean="0"/>
              <a:t>הנהלת המשרד, מנהלי </a:t>
            </a:r>
            <a:r>
              <a:rPr lang="he-IL" sz="1400" b="1" dirty="0"/>
              <a:t>מחוזות ומנהלי אגפי חינוך</a:t>
            </a:r>
          </a:p>
        </p:txBody>
      </p:sp>
      <p:cxnSp>
        <p:nvCxnSpPr>
          <p:cNvPr id="7" name="מחבר חץ ישר 6" descr="חץ">
            <a:extLst>
              <a:ext uri="{FF2B5EF4-FFF2-40B4-BE49-F238E27FC236}">
                <a16:creationId xmlns:a16="http://schemas.microsoft.com/office/drawing/2014/main" id="{85078A5D-913E-9200-814E-27C256A51FDF}"/>
              </a:ext>
            </a:extLst>
          </p:cNvPr>
          <p:cNvCxnSpPr>
            <a:cxnSpLocks/>
            <a:endCxn id="25" idx="0"/>
          </p:cNvCxnSpPr>
          <p:nvPr/>
        </p:nvCxnSpPr>
        <p:spPr>
          <a:xfrm>
            <a:off x="4326575" y="4298760"/>
            <a:ext cx="475807" cy="3192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חץ שמאלה 30">
            <a:extLst>
              <a:ext uri="{FF2B5EF4-FFF2-40B4-BE49-F238E27FC236}">
                <a16:creationId xmlns:a16="http://schemas.microsoft.com/office/drawing/2014/main" id="{53CA3A77-AC8B-0AD6-2E98-279DBBA9ADF7}"/>
              </a:ext>
            </a:extLst>
          </p:cNvPr>
          <p:cNvSpPr/>
          <p:nvPr/>
        </p:nvSpPr>
        <p:spPr>
          <a:xfrm>
            <a:off x="702014" y="6025691"/>
            <a:ext cx="3352629" cy="515645"/>
          </a:xfrm>
          <a:prstGeom prst="leftArrow">
            <a:avLst/>
          </a:prstGeom>
          <a:noFill/>
          <a:ln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457200" rtl="1" eaLnBrk="1" latinLnBrk="0" hangingPunct="1"/>
            <a:r>
              <a:rPr lang="he-IL" b="1" dirty="0">
                <a:solidFill>
                  <a:schemeClr val="tx1"/>
                </a:solidFill>
              </a:rPr>
              <a:t>צוות כתיבת דוח מסכם </a:t>
            </a:r>
          </a:p>
        </p:txBody>
      </p:sp>
      <p:sp>
        <p:nvSpPr>
          <p:cNvPr id="27" name="פיצוץ 1 26" descr="כוכב כחול">
            <a:extLst>
              <a:ext uri="{FF2B5EF4-FFF2-40B4-BE49-F238E27FC236}">
                <a16:creationId xmlns:a16="http://schemas.microsoft.com/office/drawing/2014/main" id="{0C64225D-6C94-A081-AEA6-1F24A31FBF2F}"/>
              </a:ext>
            </a:extLst>
          </p:cNvPr>
          <p:cNvSpPr/>
          <p:nvPr/>
        </p:nvSpPr>
        <p:spPr>
          <a:xfrm>
            <a:off x="3160252" y="4087901"/>
            <a:ext cx="324853" cy="320722"/>
          </a:xfrm>
          <a:prstGeom prst="irregularSeal1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457200" rtl="1" eaLnBrk="1" latinLnBrk="0" hangingPunct="1"/>
            <a:endParaRPr lang="he-IL"/>
          </a:p>
        </p:txBody>
      </p:sp>
      <p:sp>
        <p:nvSpPr>
          <p:cNvPr id="29" name="תיבת טקסט 24">
            <a:extLst>
              <a:ext uri="{FF2B5EF4-FFF2-40B4-BE49-F238E27FC236}">
                <a16:creationId xmlns:a16="http://schemas.microsoft.com/office/drawing/2014/main" id="{197AF8B2-482C-3263-9ED9-C41333CE154D}"/>
              </a:ext>
            </a:extLst>
          </p:cNvPr>
          <p:cNvSpPr txBox="1"/>
          <p:nvPr/>
        </p:nvSpPr>
        <p:spPr>
          <a:xfrm>
            <a:off x="2199424" y="4617985"/>
            <a:ext cx="16480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algn="ctr" defTabSz="457200" rtl="1" eaLnBrk="1" latinLnBrk="0" hangingPunct="1"/>
            <a:r>
              <a:rPr lang="he-IL" sz="1400" b="1" dirty="0" smtClean="0"/>
              <a:t>מפגש מחקר </a:t>
            </a:r>
          </a:p>
          <a:p>
            <a:pPr marL="0" algn="ctr" defTabSz="457200" rtl="1" eaLnBrk="1" latinLnBrk="0" hangingPunct="1"/>
            <a:r>
              <a:rPr lang="he-IL" sz="1400" b="1" dirty="0" smtClean="0"/>
              <a:t>אקדמי מעמק</a:t>
            </a:r>
            <a:endParaRPr lang="he-IL" sz="1400" b="1" dirty="0"/>
          </a:p>
        </p:txBody>
      </p:sp>
      <p:cxnSp>
        <p:nvCxnSpPr>
          <p:cNvPr id="32" name="מחבר חץ ישר 31" descr="חץ">
            <a:extLst>
              <a:ext uri="{FF2B5EF4-FFF2-40B4-BE49-F238E27FC236}">
                <a16:creationId xmlns:a16="http://schemas.microsoft.com/office/drawing/2014/main" id="{85078A5D-913E-9200-814E-27C256A51FDF}"/>
              </a:ext>
            </a:extLst>
          </p:cNvPr>
          <p:cNvCxnSpPr>
            <a:cxnSpLocks/>
          </p:cNvCxnSpPr>
          <p:nvPr/>
        </p:nvCxnSpPr>
        <p:spPr>
          <a:xfrm flipH="1">
            <a:off x="3155920" y="4419509"/>
            <a:ext cx="173973" cy="2733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624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כמה צעדים צריך ללכת ביום | איך ניתן לספור צעדים? | קרדיו ספורט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7" t="7832" r="-247" b="-6135"/>
          <a:stretch/>
        </p:blipFill>
        <p:spPr bwMode="auto">
          <a:xfrm>
            <a:off x="0" y="1276141"/>
            <a:ext cx="12192000" cy="5957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מלבן 1"/>
          <p:cNvSpPr/>
          <p:nvPr/>
        </p:nvSpPr>
        <p:spPr>
          <a:xfrm>
            <a:off x="2519540" y="89556"/>
            <a:ext cx="71529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e-IL" sz="40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צעדים מרכזיים להמשך עבודת הצוות </a:t>
            </a:r>
          </a:p>
        </p:txBody>
      </p:sp>
      <p:sp>
        <p:nvSpPr>
          <p:cNvPr id="8" name="מלבן 7"/>
          <p:cNvSpPr/>
          <p:nvPr/>
        </p:nvSpPr>
        <p:spPr>
          <a:xfrm>
            <a:off x="265673" y="1289019"/>
            <a:ext cx="11765758" cy="855958"/>
          </a:xfrm>
          <a:prstGeom prst="rect">
            <a:avLst/>
          </a:prstGeom>
          <a:solidFill>
            <a:schemeClr val="accent1">
              <a:lumMod val="60000"/>
              <a:lumOff val="40000"/>
              <a:alpha val="63000"/>
            </a:schemeClr>
          </a:solidFill>
          <a:effectLst>
            <a:glow rad="228600">
              <a:schemeClr val="accent1">
                <a:alpha val="28000"/>
              </a:schemeClr>
            </a:glow>
            <a:softEdge rad="25400"/>
          </a:effectLst>
        </p:spPr>
        <p:txBody>
          <a:bodyPr wrap="square" tIns="180000" bIns="180000">
            <a:spAutoFit/>
          </a:bodyPr>
          <a:lstStyle/>
          <a:p>
            <a:pPr algn="r" rtl="1"/>
            <a:r>
              <a:rPr lang="he-IL" sz="3200" b="1" dirty="0">
                <a:latin typeface="Calibri" panose="020F0502020204030204" pitchFamily="34" charset="0"/>
                <a:cs typeface="Calibri" panose="020F0502020204030204" pitchFamily="34" charset="0"/>
              </a:rPr>
              <a:t>עיבוי ההמלצות והפיכתן לאופרטיביות כולל לוחות זמנים ותקצוב /יצירת עוגנים</a:t>
            </a:r>
          </a:p>
        </p:txBody>
      </p:sp>
      <p:sp>
        <p:nvSpPr>
          <p:cNvPr id="12" name="מלבן 11"/>
          <p:cNvSpPr/>
          <p:nvPr/>
        </p:nvSpPr>
        <p:spPr>
          <a:xfrm>
            <a:off x="267751" y="2746308"/>
            <a:ext cx="11656497" cy="855958"/>
          </a:xfrm>
          <a:prstGeom prst="rect">
            <a:avLst/>
          </a:prstGeom>
          <a:solidFill>
            <a:schemeClr val="accent1">
              <a:lumMod val="60000"/>
              <a:lumOff val="40000"/>
              <a:alpha val="63000"/>
            </a:schemeClr>
          </a:solidFill>
          <a:effectLst>
            <a:glow rad="228600">
              <a:schemeClr val="accent1">
                <a:alpha val="28000"/>
              </a:schemeClr>
            </a:glow>
            <a:softEdge rad="25400"/>
          </a:effectLst>
        </p:spPr>
        <p:txBody>
          <a:bodyPr wrap="square" tIns="180000" bIns="180000">
            <a:spAutoFit/>
          </a:bodyPr>
          <a:lstStyle/>
          <a:p>
            <a:pPr algn="r" rtl="1"/>
            <a:r>
              <a:rPr lang="he-IL" sz="3200" b="1" dirty="0">
                <a:latin typeface="Calibri" panose="020F0502020204030204" pitchFamily="34" charset="0"/>
                <a:cs typeface="Calibri" panose="020F0502020204030204" pitchFamily="34" charset="0"/>
              </a:rPr>
              <a:t>תיאום הגדרות הצוותים</a:t>
            </a:r>
          </a:p>
        </p:txBody>
      </p:sp>
      <p:sp>
        <p:nvSpPr>
          <p:cNvPr id="16" name="מלבן 15"/>
          <p:cNvSpPr/>
          <p:nvPr/>
        </p:nvSpPr>
        <p:spPr>
          <a:xfrm>
            <a:off x="265674" y="4203598"/>
            <a:ext cx="11713203" cy="855958"/>
          </a:xfrm>
          <a:prstGeom prst="rect">
            <a:avLst/>
          </a:prstGeom>
          <a:solidFill>
            <a:schemeClr val="accent1">
              <a:lumMod val="60000"/>
              <a:lumOff val="40000"/>
              <a:alpha val="63000"/>
            </a:schemeClr>
          </a:solidFill>
          <a:effectLst>
            <a:glow rad="228600">
              <a:schemeClr val="accent1">
                <a:alpha val="28000"/>
              </a:schemeClr>
            </a:glow>
            <a:softEdge rad="25400"/>
          </a:effectLst>
        </p:spPr>
        <p:txBody>
          <a:bodyPr wrap="square" tIns="180000" bIns="180000">
            <a:spAutoFit/>
          </a:bodyPr>
          <a:lstStyle/>
          <a:p>
            <a:pPr algn="r" rtl="1"/>
            <a:r>
              <a:rPr lang="he-IL" sz="3200" b="1" dirty="0">
                <a:latin typeface="Calibri" panose="020F0502020204030204" pitchFamily="34" charset="0"/>
                <a:cs typeface="Calibri" panose="020F0502020204030204" pitchFamily="34" charset="0"/>
              </a:rPr>
              <a:t>תיאום בין המלצות תת צוות מיגור גזענות ושילוב ממצאי צוות האפיון </a:t>
            </a:r>
          </a:p>
        </p:txBody>
      </p:sp>
      <p:sp>
        <p:nvSpPr>
          <p:cNvPr id="18" name="מלבן 17"/>
          <p:cNvSpPr/>
          <p:nvPr/>
        </p:nvSpPr>
        <p:spPr>
          <a:xfrm>
            <a:off x="265674" y="5660887"/>
            <a:ext cx="11713203" cy="855958"/>
          </a:xfrm>
          <a:prstGeom prst="rect">
            <a:avLst/>
          </a:prstGeom>
          <a:solidFill>
            <a:schemeClr val="accent1">
              <a:lumMod val="60000"/>
              <a:lumOff val="40000"/>
              <a:alpha val="63000"/>
            </a:schemeClr>
          </a:solidFill>
          <a:effectLst>
            <a:glow rad="228600">
              <a:schemeClr val="accent1">
                <a:alpha val="28000"/>
              </a:schemeClr>
            </a:glow>
            <a:softEdge rad="25400"/>
          </a:effectLst>
        </p:spPr>
        <p:txBody>
          <a:bodyPr wrap="square" tIns="180000" bIns="180000">
            <a:spAutoFit/>
          </a:bodyPr>
          <a:lstStyle/>
          <a:p>
            <a:pPr algn="r" rtl="1"/>
            <a:r>
              <a:rPr lang="he-IL" sz="3200" b="1" dirty="0">
                <a:latin typeface="Calibri" panose="020F0502020204030204" pitchFamily="34" charset="0"/>
                <a:cs typeface="Calibri" panose="020F0502020204030204" pitchFamily="34" charset="0"/>
              </a:rPr>
              <a:t>כתיבת מסמך תת הוועדה</a:t>
            </a:r>
          </a:p>
        </p:txBody>
      </p:sp>
    </p:spTree>
    <p:extLst>
      <p:ext uri="{BB962C8B-B14F-4D97-AF65-F5344CB8AC3E}">
        <p14:creationId xmlns:p14="http://schemas.microsoft.com/office/powerpoint/2010/main" val="246098724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לבן 1"/>
          <p:cNvSpPr/>
          <p:nvPr/>
        </p:nvSpPr>
        <p:spPr>
          <a:xfrm>
            <a:off x="1332979" y="267356"/>
            <a:ext cx="55835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e-IL" sz="40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תובנות מרכזיות לכלל הוועדה</a:t>
            </a:r>
          </a:p>
        </p:txBody>
      </p:sp>
      <p:pic>
        <p:nvPicPr>
          <p:cNvPr id="19458" name="Picture 2" descr="תובנות – החיים על-פי טלי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785100" y="0"/>
            <a:ext cx="4406900" cy="691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4865" y="1595036"/>
            <a:ext cx="6829948" cy="4830517"/>
          </a:xfrm>
          <a:prstGeom prst="rect">
            <a:avLst/>
          </a:prstGeom>
          <a:solidFill>
            <a:schemeClr val="accent6">
              <a:lumMod val="60000"/>
              <a:lumOff val="40000"/>
              <a:alpha val="42000"/>
            </a:schemeClr>
          </a:solidFill>
          <a:effectLst>
            <a:glow rad="228600">
              <a:schemeClr val="accent6">
                <a:lumMod val="40000"/>
                <a:lumOff val="60000"/>
                <a:alpha val="40000"/>
              </a:schemeClr>
            </a:glow>
            <a:softEdge rad="152400"/>
          </a:effectLst>
        </p:spPr>
        <p:txBody>
          <a:bodyPr wrap="square" lIns="252000" tIns="288000" rIns="288000" rtlCol="1">
            <a:spAutoFit/>
          </a:bodyPr>
          <a:lstStyle/>
          <a:p>
            <a:pPr algn="r" rtl="1"/>
            <a:r>
              <a:rPr lang="he-IL" sz="3200" b="1" dirty="0">
                <a:latin typeface="Calibri" panose="020F0502020204030204" pitchFamily="34" charset="0"/>
                <a:cs typeface="Calibri" panose="020F0502020204030204" pitchFamily="34" charset="0"/>
              </a:rPr>
              <a:t>תחום חינוך לשותפות הינו מורכב הן מבחינת יישומו בקבוצות השונות והן מבחינת המקום בו נמצאים בתי ספר</a:t>
            </a:r>
          </a:p>
          <a:p>
            <a:pPr algn="r" rtl="1"/>
            <a:endParaRPr lang="he-IL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he-IL" sz="3200" b="1" dirty="0">
                <a:latin typeface="Calibri" panose="020F0502020204030204" pitchFamily="34" charset="0"/>
                <a:cs typeface="Calibri" panose="020F0502020204030204" pitchFamily="34" charset="0"/>
              </a:rPr>
              <a:t>נדרשת חשיבה יצירתית ותיאום לגבי אופן העבודה של מטה, מחוז (מפקחים, מנהלים, אנשי חינוך) ובינם לחברה האזרחית</a:t>
            </a:r>
          </a:p>
          <a:p>
            <a:pPr algn="r" rtl="1"/>
            <a:endParaRPr lang="he-IL" b="1" dirty="0"/>
          </a:p>
          <a:p>
            <a:pPr algn="r" rtl="1"/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10675909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סמל המדינה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89197" y="1410893"/>
            <a:ext cx="2422904" cy="2806974"/>
          </a:xfrm>
          <a:prstGeom prst="rect">
            <a:avLst/>
          </a:prstGeom>
        </p:spPr>
      </p:pic>
      <p:sp>
        <p:nvSpPr>
          <p:cNvPr id="3" name="כותרת 1"/>
          <p:cNvSpPr txBox="1">
            <a:spLocks/>
          </p:cNvSpPr>
          <p:nvPr/>
        </p:nvSpPr>
        <p:spPr>
          <a:xfrm>
            <a:off x="9463299" y="4217867"/>
            <a:ext cx="2474701" cy="534731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e-IL" sz="2800" b="1" dirty="0">
                <a:solidFill>
                  <a:srgbClr val="0070C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משרד החינוך</a:t>
            </a:r>
          </a:p>
        </p:txBody>
      </p:sp>
      <p:pic>
        <p:nvPicPr>
          <p:cNvPr id="4" name="Picture 6" descr="לוגו הוועדה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BF8EF"/>
              </a:clrFrom>
              <a:clrTo>
                <a:srgbClr val="FBF8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9081" y="1303154"/>
            <a:ext cx="3623364" cy="3022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כותרת 1"/>
          <p:cNvSpPr txBox="1">
            <a:spLocks/>
          </p:cNvSpPr>
          <p:nvPr/>
        </p:nvSpPr>
        <p:spPr>
          <a:xfrm>
            <a:off x="914400" y="4308972"/>
            <a:ext cx="2572727" cy="534731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e-IL" sz="2800" b="1" dirty="0">
                <a:solidFill>
                  <a:srgbClr val="644C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חיים בשותפות</a:t>
            </a:r>
          </a:p>
        </p:txBody>
      </p:sp>
      <p:sp>
        <p:nvSpPr>
          <p:cNvPr id="6" name="כותרת 1"/>
          <p:cNvSpPr txBox="1">
            <a:spLocks/>
          </p:cNvSpPr>
          <p:nvPr/>
        </p:nvSpPr>
        <p:spPr>
          <a:xfrm>
            <a:off x="4400438" y="1651318"/>
            <a:ext cx="4648971" cy="3192385"/>
          </a:xfrm>
          <a:prstGeom prst="rect">
            <a:avLst/>
          </a:prstGeom>
          <a:solidFill>
            <a:srgbClr val="FFFFFF">
              <a:alpha val="49020"/>
            </a:srgbClr>
          </a:solidFill>
        </p:spPr>
        <p:txBody>
          <a:bodyPr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e-IL" sz="13800" b="1" dirty="0">
                <a:solidFill>
                  <a:srgbClr val="2EA4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תודה</a:t>
            </a:r>
          </a:p>
          <a:p>
            <a:pPr algn="ctr"/>
            <a:r>
              <a:rPr lang="he-IL" sz="8800" b="1" dirty="0">
                <a:solidFill>
                  <a:srgbClr val="2EA4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6600" b="1" dirty="0">
                <a:solidFill>
                  <a:srgbClr val="2EA4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על ההקשבה!</a:t>
            </a:r>
            <a:endParaRPr lang="he-IL" b="1" dirty="0">
              <a:solidFill>
                <a:srgbClr val="2EA4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44000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 title="דיון והתייחסויות ">
            <a:extLst>
              <a:ext uri="{FF2B5EF4-FFF2-40B4-BE49-F238E27FC236}">
                <a16:creationId xmlns:a16="http://schemas.microsoft.com/office/drawing/2014/main" id="{997E8B40-59DE-2346-A18D-35B6690C68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16940" y="2876340"/>
            <a:ext cx="8915399" cy="2262781"/>
          </a:xfrm>
        </p:spPr>
        <p:txBody>
          <a:bodyPr/>
          <a:lstStyle/>
          <a:p>
            <a:r>
              <a:rPr lang="he-IL" dirty="0"/>
              <a:t>דיון והתייחסויות </a:t>
            </a:r>
          </a:p>
        </p:txBody>
      </p:sp>
    </p:spTree>
    <p:extLst>
      <p:ext uri="{BB962C8B-B14F-4D97-AF65-F5344CB8AC3E}">
        <p14:creationId xmlns:p14="http://schemas.microsoft.com/office/powerpoint/2010/main" val="81577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182880" y="1123644"/>
            <a:ext cx="12009120" cy="3962545"/>
          </a:xfrm>
        </p:spPr>
        <p:txBody>
          <a:bodyPr anchor="ctr">
            <a:normAutofit fontScale="90000"/>
          </a:bodyPr>
          <a:lstStyle/>
          <a:p>
            <a:r>
              <a:rPr lang="he-IL" dirty="0">
                <a:solidFill>
                  <a:srgbClr val="001CF0"/>
                </a:solidFill>
              </a:rPr>
              <a:t>ועדת היגוי משרדית בנושא </a:t>
            </a:r>
            <a:br>
              <a:rPr lang="he-IL" dirty="0">
                <a:solidFill>
                  <a:srgbClr val="001CF0"/>
                </a:solidFill>
              </a:rPr>
            </a:br>
            <a:r>
              <a:rPr lang="he-IL" dirty="0">
                <a:solidFill>
                  <a:srgbClr val="001CF0"/>
                </a:solidFill>
              </a:rPr>
              <a:t>׳חיים בשותפות׳</a:t>
            </a:r>
            <a:br>
              <a:rPr lang="he-IL" dirty="0">
                <a:solidFill>
                  <a:srgbClr val="001CF0"/>
                </a:solidFill>
              </a:rPr>
            </a:br>
            <a:r>
              <a:rPr lang="he-IL" sz="1800" dirty="0">
                <a:solidFill>
                  <a:srgbClr val="001CF0"/>
                </a:solidFill>
              </a:rPr>
              <a:t/>
            </a:r>
            <a:br>
              <a:rPr lang="he-IL" sz="1800" dirty="0">
                <a:solidFill>
                  <a:srgbClr val="001CF0"/>
                </a:solidFill>
              </a:rPr>
            </a:br>
            <a:r>
              <a:rPr lang="he-IL" dirty="0">
                <a:solidFill>
                  <a:srgbClr val="001CF0"/>
                </a:solidFill>
              </a:rPr>
              <a:t>צוות: חינוך נגד גזענות</a:t>
            </a:r>
            <a:r>
              <a:rPr lang="he-IL" dirty="0"/>
              <a:t/>
            </a:r>
            <a:br>
              <a:rPr lang="he-IL" dirty="0"/>
            </a:br>
            <a:r>
              <a:rPr lang="he-IL" dirty="0"/>
              <a:t> </a:t>
            </a:r>
            <a:br>
              <a:rPr lang="he-IL" dirty="0"/>
            </a:br>
            <a:r>
              <a:rPr lang="he-IL" sz="2700" dirty="0">
                <a:solidFill>
                  <a:schemeClr val="tx1"/>
                </a:solidFill>
              </a:rPr>
              <a:t>יום ראשון, ז׳ באייר תשפ"ב, 15 במאי 2022  </a:t>
            </a:r>
            <a:endParaRPr lang="he-IL" sz="3100" dirty="0">
              <a:solidFill>
                <a:schemeClr val="tx1"/>
              </a:solidFill>
            </a:endParaRPr>
          </a:p>
        </p:txBody>
      </p:sp>
      <p:pic>
        <p:nvPicPr>
          <p:cNvPr id="5" name="תמונה 4">
            <a:extLst>
              <a:ext uri="{FF2B5EF4-FFF2-40B4-BE49-F238E27FC236}">
                <a16:creationId xmlns:a16="http://schemas.microsoft.com/office/drawing/2014/main" id="{C127E6CA-40EF-7947-B35D-334994656F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2880" y="5707116"/>
            <a:ext cx="12009120" cy="11508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9811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B237EB5E-5649-210D-840D-F22F18F87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251" y="345357"/>
            <a:ext cx="10671492" cy="1280890"/>
          </a:xfrm>
        </p:spPr>
        <p:txBody>
          <a:bodyPr/>
          <a:lstStyle/>
          <a:p>
            <a:r>
              <a:rPr lang="he-IL" dirty="0"/>
              <a:t>כיוונים ראשוניים להמלצות הצוות </a:t>
            </a:r>
          </a:p>
        </p:txBody>
      </p:sp>
      <p:sp>
        <p:nvSpPr>
          <p:cNvPr id="5" name="מלבן מעוגל 4">
            <a:extLst>
              <a:ext uri="{FF2B5EF4-FFF2-40B4-BE49-F238E27FC236}">
                <a16:creationId xmlns:a16="http://schemas.microsoft.com/office/drawing/2014/main" id="{F4909996-ABE1-7297-0586-839EB0212E77}"/>
              </a:ext>
            </a:extLst>
          </p:cNvPr>
          <p:cNvSpPr/>
          <p:nvPr/>
        </p:nvSpPr>
        <p:spPr>
          <a:xfrm>
            <a:off x="491613" y="4910207"/>
            <a:ext cx="11150130" cy="1019633"/>
          </a:xfrm>
          <a:prstGeom prst="roundRect">
            <a:avLst>
              <a:gd name="adj" fmla="val 2446"/>
            </a:avLst>
          </a:prstGeom>
          <a:solidFill>
            <a:schemeClr val="bg1">
              <a:alpha val="65474"/>
            </a:schemeClr>
          </a:solidFill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 fontAlgn="base">
              <a:lnSpc>
                <a:spcPct val="150000"/>
              </a:lnSpc>
            </a:pPr>
            <a:r>
              <a:rPr lang="he-IL" sz="2400" b="1" dirty="0">
                <a:solidFill>
                  <a:srgbClr val="222222"/>
                </a:solidFill>
                <a:latin typeface="Calibri" panose="020F0502020204030204" pitchFamily="34" charset="0"/>
                <a:cs typeface="Gisha" panose="020B0502040204020203" pitchFamily="34" charset="-79"/>
              </a:rPr>
              <a:t>שינוי חברתי- </a:t>
            </a:r>
            <a:r>
              <a:rPr lang="he-IL" sz="2400" dirty="0">
                <a:solidFill>
                  <a:srgbClr val="222222"/>
                </a:solidFill>
                <a:latin typeface="Calibri" panose="020F0502020204030204" pitchFamily="34" charset="0"/>
                <a:cs typeface="Gisha" panose="020B0502040204020203" pitchFamily="34" charset="-79"/>
              </a:rPr>
              <a:t>ילדי הגנים כשגרירים בהובלת שינוי חברתי (אל תקטפו את פרחי הבר...)</a:t>
            </a:r>
          </a:p>
          <a:p>
            <a:pPr algn="r" rtl="1" fontAlgn="base">
              <a:lnSpc>
                <a:spcPct val="150000"/>
              </a:lnSpc>
            </a:pPr>
            <a:r>
              <a:rPr lang="he-IL" sz="2400" b="1" dirty="0">
                <a:solidFill>
                  <a:srgbClr val="222222"/>
                </a:solidFill>
                <a:latin typeface="Calibri" panose="020F0502020204030204" pitchFamily="34" charset="0"/>
              </a:rPr>
              <a:t>עבודה מהמעגל הקרוב ביותר לילדים </a:t>
            </a:r>
            <a:r>
              <a:rPr lang="he-IL" sz="2400" dirty="0">
                <a:solidFill>
                  <a:srgbClr val="222222"/>
                </a:solidFill>
                <a:latin typeface="Calibri" panose="020F0502020204030204" pitchFamily="34" charset="0"/>
              </a:rPr>
              <a:t>– זהות עצמית ועד למעגל הרחב – החברה בישראל</a:t>
            </a:r>
            <a:r>
              <a:rPr lang="en-US" sz="2400" dirty="0">
                <a:solidFill>
                  <a:srgbClr val="222222"/>
                </a:solidFill>
                <a:latin typeface="Calibri" panose="020F0502020204030204" pitchFamily="34" charset="0"/>
              </a:rPr>
              <a:t/>
            </a:r>
            <a:br>
              <a:rPr lang="en-US" sz="2400" dirty="0">
                <a:solidFill>
                  <a:srgbClr val="222222"/>
                </a:solidFill>
                <a:latin typeface="Calibri" panose="020F0502020204030204" pitchFamily="34" charset="0"/>
              </a:rPr>
            </a:br>
            <a:r>
              <a:rPr lang="he-IL" sz="2400" b="1" dirty="0">
                <a:solidFill>
                  <a:srgbClr val="222222"/>
                </a:solidFill>
                <a:latin typeface="Calibri" panose="020F0502020204030204" pitchFamily="34" charset="0"/>
              </a:rPr>
              <a:t>כלים</a:t>
            </a:r>
            <a:r>
              <a:rPr lang="he-IL" sz="2400" dirty="0">
                <a:solidFill>
                  <a:srgbClr val="222222"/>
                </a:solidFill>
                <a:latin typeface="Calibri" panose="020F0502020204030204" pitchFamily="34" charset="0"/>
              </a:rPr>
              <a:t> ישימים שיכללו את כלל העשייה החינוכית בגן (תכנים, מרחב חינוכי, פעילויות)</a:t>
            </a:r>
            <a:r>
              <a:rPr lang="en-US" sz="2400" dirty="0">
                <a:solidFill>
                  <a:srgbClr val="222222"/>
                </a:solidFill>
                <a:latin typeface="Calibri" panose="020F0502020204030204" pitchFamily="34" charset="0"/>
              </a:rPr>
              <a:t/>
            </a:r>
            <a:br>
              <a:rPr lang="en-US" sz="2400" dirty="0">
                <a:solidFill>
                  <a:srgbClr val="222222"/>
                </a:solidFill>
                <a:latin typeface="Calibri" panose="020F0502020204030204" pitchFamily="34" charset="0"/>
              </a:rPr>
            </a:br>
            <a:r>
              <a:rPr lang="he-IL" sz="2400" b="1" dirty="0">
                <a:solidFill>
                  <a:srgbClr val="222222"/>
                </a:solidFill>
                <a:latin typeface="Calibri" panose="020F0502020204030204" pitchFamily="34" charset="0"/>
              </a:rPr>
              <a:t>תפיסה</a:t>
            </a:r>
            <a:r>
              <a:rPr lang="he-IL" sz="2400" dirty="0">
                <a:solidFill>
                  <a:srgbClr val="222222"/>
                </a:solidFill>
                <a:latin typeface="Calibri" panose="020F0502020204030204" pitchFamily="34" charset="0"/>
              </a:rPr>
              <a:t>- מגוון כערך וכהזדמנות ללמידה </a:t>
            </a:r>
          </a:p>
          <a:p>
            <a:pPr algn="r" rtl="1" fontAlgn="base"/>
            <a:r>
              <a:rPr lang="he-IL" dirty="0">
                <a:solidFill>
                  <a:srgbClr val="222222"/>
                </a:solidFill>
                <a:latin typeface="Calibri" panose="020F0502020204030204" pitchFamily="34" charset="0"/>
              </a:rPr>
              <a:t> </a:t>
            </a:r>
          </a:p>
          <a:p>
            <a:pPr algn="r" rtl="1" fontAlgn="base"/>
            <a:r>
              <a:rPr lang="he-IL" dirty="0">
                <a:solidFill>
                  <a:srgbClr val="222222"/>
                </a:solidFill>
                <a:latin typeface="Calibri" panose="020F0502020204030204" pitchFamily="34" charset="0"/>
              </a:rPr>
              <a:t> </a:t>
            </a:r>
          </a:p>
          <a:p>
            <a:pPr algn="r" rtl="1" fontAlgn="base"/>
            <a:endParaRPr lang="he-IL" dirty="0">
              <a:solidFill>
                <a:srgbClr val="222222"/>
              </a:solidFill>
              <a:latin typeface="Calibri" panose="020F0502020204030204" pitchFamily="34" charset="0"/>
              <a:cs typeface="Gisha" panose="020B0502040204020203" pitchFamily="34" charset="-79"/>
            </a:endParaRPr>
          </a:p>
        </p:txBody>
      </p:sp>
      <p:pic>
        <p:nvPicPr>
          <p:cNvPr id="1026" name="Picture 2" descr="כמנוף גזענות ולמניעת הגיוון לקידום תכנית ולצמיחה לחדשנו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36722" y="1465514"/>
            <a:ext cx="3072957" cy="2044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609679" y="1989964"/>
            <a:ext cx="5096629" cy="769441"/>
          </a:xfrm>
          <a:prstGeom prst="rect">
            <a:avLst/>
          </a:prstGeom>
          <a:solidFill>
            <a:srgbClr val="CCFFFF"/>
          </a:solidFill>
        </p:spPr>
        <p:txBody>
          <a:bodyPr wrap="square" rtlCol="1">
            <a:spAutoFit/>
          </a:bodyPr>
          <a:lstStyle/>
          <a:p>
            <a:r>
              <a:rPr lang="he-IL" sz="4400" b="1" dirty="0">
                <a:solidFill>
                  <a:schemeClr val="tx2"/>
                </a:solidFill>
              </a:rPr>
              <a:t>צוות הקדם יסודי </a:t>
            </a:r>
          </a:p>
        </p:txBody>
      </p:sp>
    </p:spTree>
    <p:extLst>
      <p:ext uri="{BB962C8B-B14F-4D97-AF65-F5344CB8AC3E}">
        <p14:creationId xmlns:p14="http://schemas.microsoft.com/office/powerpoint/2010/main" val="26314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מלבן מעוגל 3">
            <a:extLst>
              <a:ext uri="{FF2B5EF4-FFF2-40B4-BE49-F238E27FC236}">
                <a16:creationId xmlns:a16="http://schemas.microsoft.com/office/drawing/2014/main" id="{0E366F59-0DA4-2742-FA09-9D49CBE3B7FE}"/>
              </a:ext>
            </a:extLst>
          </p:cNvPr>
          <p:cNvSpPr/>
          <p:nvPr/>
        </p:nvSpPr>
        <p:spPr>
          <a:xfrm>
            <a:off x="947056" y="3370285"/>
            <a:ext cx="10538506" cy="1019633"/>
          </a:xfrm>
          <a:prstGeom prst="roundRect">
            <a:avLst>
              <a:gd name="adj" fmla="val 2446"/>
            </a:avLst>
          </a:prstGeom>
          <a:noFill/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 fontAlgn="base"/>
            <a:r>
              <a:rPr lang="he-IL" sz="2400" dirty="0">
                <a:solidFill>
                  <a:srgbClr val="222222"/>
                </a:solidFill>
                <a:latin typeface="Calibri" panose="020F0502020204030204" pitchFamily="34" charset="0"/>
                <a:cs typeface="Gisha" panose="020B0502040204020203" pitchFamily="34" charset="-79"/>
              </a:rPr>
              <a:t>היבט מבני – התמודדות הגננת מול התנגדויות הורים</a:t>
            </a:r>
          </a:p>
        </p:txBody>
      </p:sp>
      <p:sp>
        <p:nvSpPr>
          <p:cNvPr id="7" name="מלבן מעוגל 6">
            <a:extLst>
              <a:ext uri="{FF2B5EF4-FFF2-40B4-BE49-F238E27FC236}">
                <a16:creationId xmlns:a16="http://schemas.microsoft.com/office/drawing/2014/main" id="{596373BC-8727-C93D-FD3C-811CCECE5077}"/>
              </a:ext>
            </a:extLst>
          </p:cNvPr>
          <p:cNvSpPr/>
          <p:nvPr/>
        </p:nvSpPr>
        <p:spPr>
          <a:xfrm>
            <a:off x="947056" y="2860469"/>
            <a:ext cx="10538506" cy="1019633"/>
          </a:xfrm>
          <a:prstGeom prst="roundRect">
            <a:avLst>
              <a:gd name="adj" fmla="val 2446"/>
            </a:avLst>
          </a:prstGeom>
          <a:noFill/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 fontAlgn="base"/>
            <a:r>
              <a:rPr lang="he-IL" sz="2400" dirty="0">
                <a:solidFill>
                  <a:srgbClr val="222222"/>
                </a:solidFill>
                <a:latin typeface="Calibri" panose="020F0502020204030204" pitchFamily="34" charset="0"/>
                <a:cs typeface="Gisha" panose="020B0502040204020203" pitchFamily="34" charset="-79"/>
              </a:rPr>
              <a:t>היבט התפתחותי - האם קיימת גזענות בגיל הרך?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18967" y="5070933"/>
            <a:ext cx="9853408" cy="461665"/>
          </a:xfrm>
          <a:prstGeom prst="rect">
            <a:avLst/>
          </a:prstGeom>
          <a:solidFill>
            <a:srgbClr val="CCFFFF"/>
          </a:solidFill>
        </p:spPr>
        <p:txBody>
          <a:bodyPr wrap="square" rtlCol="1">
            <a:spAutoFit/>
          </a:bodyPr>
          <a:lstStyle/>
          <a:p>
            <a:pPr algn="r"/>
            <a:r>
              <a:rPr lang="he-IL" sz="2400" b="1" dirty="0">
                <a:solidFill>
                  <a:schemeClr val="tx2"/>
                </a:solidFill>
              </a:rPr>
              <a:t>מובילות הצוות ד"ר מירב תורג'מן ורעות </a:t>
            </a:r>
            <a:r>
              <a:rPr lang="he-IL" sz="2400" b="1" dirty="0" err="1">
                <a:solidFill>
                  <a:schemeClr val="tx2"/>
                </a:solidFill>
              </a:rPr>
              <a:t>קדרון</a:t>
            </a:r>
            <a:endParaRPr lang="he-IL" sz="2400" b="1" dirty="0">
              <a:solidFill>
                <a:schemeClr val="tx2"/>
              </a:solidFill>
            </a:endParaRPr>
          </a:p>
        </p:txBody>
      </p:sp>
      <p:sp>
        <p:nvSpPr>
          <p:cNvPr id="9" name="כותרת 1">
            <a:extLst>
              <a:ext uri="{FF2B5EF4-FFF2-40B4-BE49-F238E27FC236}">
                <a16:creationId xmlns:a16="http://schemas.microsoft.com/office/drawing/2014/main" id="{B237EB5E-5649-210D-840D-F22F18F873E0}"/>
              </a:ext>
            </a:extLst>
          </p:cNvPr>
          <p:cNvSpPr txBox="1">
            <a:spLocks/>
          </p:cNvSpPr>
          <p:nvPr/>
        </p:nvSpPr>
        <p:spPr>
          <a:xfrm>
            <a:off x="3270650" y="1493980"/>
            <a:ext cx="10671492" cy="12808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1" eaLnBrk="1" latinLnBrk="0" hangingPunct="1">
              <a:spcBef>
                <a:spcPct val="0"/>
              </a:spcBef>
              <a:buNone/>
              <a:defRPr sz="3600" b="1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he-IL" dirty="0"/>
              <a:t>חסמים מרכזיים שאנו צופים</a:t>
            </a:r>
          </a:p>
        </p:txBody>
      </p:sp>
    </p:spTree>
    <p:extLst>
      <p:ext uri="{BB962C8B-B14F-4D97-AF65-F5344CB8AC3E}">
        <p14:creationId xmlns:p14="http://schemas.microsoft.com/office/powerpoint/2010/main" val="104560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 title="כיוונים ראשוניים להמלצות הצוות ">
            <a:extLst>
              <a:ext uri="{FF2B5EF4-FFF2-40B4-BE49-F238E27FC236}">
                <a16:creationId xmlns:a16="http://schemas.microsoft.com/office/drawing/2014/main" id="{B237EB5E-5649-210D-840D-F22F18F87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392" y="233761"/>
            <a:ext cx="10671492" cy="1280890"/>
          </a:xfrm>
        </p:spPr>
        <p:txBody>
          <a:bodyPr/>
          <a:lstStyle/>
          <a:p>
            <a:r>
              <a:rPr lang="he-IL" dirty="0"/>
              <a:t>כיוונים ראשוניים להמלצות הצוות </a:t>
            </a:r>
          </a:p>
        </p:txBody>
      </p:sp>
      <p:sp>
        <p:nvSpPr>
          <p:cNvPr id="5" name="מלבן מעוגל 4">
            <a:extLst>
              <a:ext uri="{FF2B5EF4-FFF2-40B4-BE49-F238E27FC236}">
                <a16:creationId xmlns:a16="http://schemas.microsoft.com/office/drawing/2014/main" id="{F4909996-ABE1-7297-0586-839EB0212E77}"/>
              </a:ext>
            </a:extLst>
          </p:cNvPr>
          <p:cNvSpPr/>
          <p:nvPr/>
        </p:nvSpPr>
        <p:spPr>
          <a:xfrm>
            <a:off x="1285818" y="4839052"/>
            <a:ext cx="10538506" cy="1276590"/>
          </a:xfrm>
          <a:prstGeom prst="roundRect">
            <a:avLst>
              <a:gd name="adj" fmla="val 2446"/>
            </a:avLst>
          </a:prstGeom>
          <a:noFill/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/>
            <a:endParaRPr lang="he-IL" dirty="0">
              <a:solidFill>
                <a:srgbClr val="222222"/>
              </a:solidFill>
              <a:latin typeface="Calibri" panose="020F0502020204030204" pitchFamily="34" charset="0"/>
              <a:cs typeface="Gisha" panose="020B0502040204020203" pitchFamily="34" charset="-79"/>
            </a:endParaRPr>
          </a:p>
        </p:txBody>
      </p:sp>
      <p:sp>
        <p:nvSpPr>
          <p:cNvPr id="6" name="מלבן מעוגל 5">
            <a:extLst>
              <a:ext uri="{FF2B5EF4-FFF2-40B4-BE49-F238E27FC236}">
                <a16:creationId xmlns:a16="http://schemas.microsoft.com/office/drawing/2014/main" id="{826FC9E7-61F9-9454-4391-C1D881BF26E8}"/>
              </a:ext>
            </a:extLst>
          </p:cNvPr>
          <p:cNvSpPr/>
          <p:nvPr/>
        </p:nvSpPr>
        <p:spPr>
          <a:xfrm>
            <a:off x="412559" y="4488704"/>
            <a:ext cx="11260212" cy="1251980"/>
          </a:xfrm>
          <a:prstGeom prst="roundRect">
            <a:avLst>
              <a:gd name="adj" fmla="val 2446"/>
            </a:avLst>
          </a:prstGeom>
          <a:noFill/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>
              <a:lnSpc>
                <a:spcPct val="150000"/>
              </a:lnSpc>
            </a:pPr>
            <a:r>
              <a:rPr lang="he-IL" sz="2400" b="1" dirty="0" err="1">
                <a:solidFill>
                  <a:srgbClr val="222222"/>
                </a:solidFill>
                <a:latin typeface="Calibri" panose="020F0502020204030204" pitchFamily="34" charset="0"/>
                <a:cs typeface="Gisha" panose="020B0502040204020203" pitchFamily="34" charset="-79"/>
              </a:rPr>
              <a:t>מימד</a:t>
            </a:r>
            <a:r>
              <a:rPr lang="he-IL" sz="2400" b="1" dirty="0">
                <a:solidFill>
                  <a:srgbClr val="222222"/>
                </a:solidFill>
                <a:latin typeface="Calibri" panose="020F0502020204030204" pitchFamily="34" charset="0"/>
                <a:cs typeface="Gisha" panose="020B0502040204020203" pitchFamily="34" charset="-79"/>
              </a:rPr>
              <a:t> המורה</a:t>
            </a:r>
            <a:r>
              <a:rPr lang="he-IL" sz="2400" dirty="0">
                <a:solidFill>
                  <a:srgbClr val="222222"/>
                </a:solidFill>
                <a:latin typeface="Calibri" panose="020F0502020204030204" pitchFamily="34" charset="0"/>
                <a:cs typeface="Gisha" panose="020B0502040204020203" pitchFamily="34" charset="-79"/>
              </a:rPr>
              <a:t>: הכשרת כלל הצוות החינוכי באופן מותאם גיל בדגש על ידע, כלים ומיומנויות</a:t>
            </a:r>
          </a:p>
          <a:p>
            <a:pPr algn="r" rtl="1">
              <a:lnSpc>
                <a:spcPct val="150000"/>
              </a:lnSpc>
            </a:pPr>
            <a:r>
              <a:rPr lang="he-IL" sz="2400" b="1" dirty="0" err="1">
                <a:solidFill>
                  <a:srgbClr val="222222"/>
                </a:solidFill>
                <a:latin typeface="Calibri" panose="020F0502020204030204" pitchFamily="34" charset="0"/>
              </a:rPr>
              <a:t>מימד</a:t>
            </a:r>
            <a:r>
              <a:rPr lang="he-IL" sz="2400" b="1" dirty="0">
                <a:solidFill>
                  <a:srgbClr val="222222"/>
                </a:solidFill>
                <a:latin typeface="Calibri" panose="020F0502020204030204" pitchFamily="34" charset="0"/>
              </a:rPr>
              <a:t> התלמיד: </a:t>
            </a:r>
            <a:r>
              <a:rPr lang="he-IL" sz="2400" dirty="0">
                <a:solidFill>
                  <a:srgbClr val="222222"/>
                </a:solidFill>
                <a:latin typeface="Calibri" panose="020F0502020204030204" pitchFamily="34" charset="0"/>
              </a:rPr>
              <a:t>אימון תלמידים ומורים בניהול שיח על גזענות ובנושאים במחלוקת</a:t>
            </a:r>
            <a:r>
              <a:rPr lang="en-US" sz="2400" dirty="0">
                <a:solidFill>
                  <a:srgbClr val="222222"/>
                </a:solidFill>
                <a:latin typeface="Calibri" panose="020F0502020204030204" pitchFamily="34" charset="0"/>
              </a:rPr>
              <a:t/>
            </a:r>
            <a:br>
              <a:rPr lang="en-US" sz="2400" dirty="0">
                <a:solidFill>
                  <a:srgbClr val="222222"/>
                </a:solidFill>
                <a:latin typeface="Calibri" panose="020F0502020204030204" pitchFamily="34" charset="0"/>
              </a:rPr>
            </a:br>
            <a:r>
              <a:rPr lang="he-IL" sz="2400" b="1" dirty="0" err="1">
                <a:solidFill>
                  <a:srgbClr val="222222"/>
                </a:solidFill>
                <a:latin typeface="Calibri" panose="020F0502020204030204" pitchFamily="34" charset="0"/>
              </a:rPr>
              <a:t>מימד</a:t>
            </a:r>
            <a:r>
              <a:rPr lang="he-IL" sz="2400" b="1" dirty="0">
                <a:solidFill>
                  <a:srgbClr val="222222"/>
                </a:solidFill>
                <a:latin typeface="Calibri" panose="020F0502020204030204" pitchFamily="34" charset="0"/>
              </a:rPr>
              <a:t> התכנים</a:t>
            </a:r>
            <a:r>
              <a:rPr lang="he-IL" sz="2400" dirty="0">
                <a:solidFill>
                  <a:srgbClr val="222222"/>
                </a:solidFill>
                <a:latin typeface="Calibri" panose="020F0502020204030204" pitchFamily="34" charset="0"/>
              </a:rPr>
              <a:t>: בחינה של התכנים והייצוגים הסטריאוטיפים בחומרי הלימוד, בספרייה ובמרחב הפיזי והחלפתם בתכנים המשקפים את מגוון הזהויות באופן חיובי</a:t>
            </a:r>
          </a:p>
          <a:p>
            <a:pPr algn="r" rtl="1">
              <a:lnSpc>
                <a:spcPct val="150000"/>
              </a:lnSpc>
            </a:pPr>
            <a:endParaRPr lang="he-IL" dirty="0">
              <a:solidFill>
                <a:srgbClr val="222222"/>
              </a:solidFill>
              <a:latin typeface="Calibri" panose="020F0502020204030204" pitchFamily="34" charset="0"/>
            </a:endParaRPr>
          </a:p>
          <a:p>
            <a:pPr algn="r" rtl="1"/>
            <a:endParaRPr lang="he-IL" dirty="0">
              <a:solidFill>
                <a:srgbClr val="222222"/>
              </a:solidFill>
              <a:latin typeface="Calibri" panose="020F0502020204030204" pitchFamily="34" charset="0"/>
              <a:cs typeface="Gisha" panose="020B0502040204020203" pitchFamily="34" charset="-79"/>
            </a:endParaRPr>
          </a:p>
        </p:txBody>
      </p:sp>
      <p:sp>
        <p:nvSpPr>
          <p:cNvPr id="8" name="מלבן מעוגל 7">
            <a:extLst>
              <a:ext uri="{FF2B5EF4-FFF2-40B4-BE49-F238E27FC236}">
                <a16:creationId xmlns:a16="http://schemas.microsoft.com/office/drawing/2014/main" id="{F4909996-ABE1-7297-0586-839EB0212E77}"/>
              </a:ext>
            </a:extLst>
          </p:cNvPr>
          <p:cNvSpPr/>
          <p:nvPr/>
        </p:nvSpPr>
        <p:spPr>
          <a:xfrm>
            <a:off x="1828756" y="3652437"/>
            <a:ext cx="10538506" cy="1162005"/>
          </a:xfrm>
          <a:prstGeom prst="roundRect">
            <a:avLst>
              <a:gd name="adj" fmla="val 2446"/>
            </a:avLst>
          </a:prstGeom>
          <a:noFill/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/>
            <a:endParaRPr lang="he-IL" dirty="0">
              <a:solidFill>
                <a:srgbClr val="222222"/>
              </a:solidFill>
              <a:latin typeface="Calibri" panose="020F0502020204030204" pitchFamily="34" charset="0"/>
              <a:cs typeface="Gisha" panose="020B0502040204020203" pitchFamily="34" charset="-79"/>
            </a:endParaRPr>
          </a:p>
        </p:txBody>
      </p:sp>
      <p:sp>
        <p:nvSpPr>
          <p:cNvPr id="11" name="מלבן מעוגל 10">
            <a:extLst>
              <a:ext uri="{FF2B5EF4-FFF2-40B4-BE49-F238E27FC236}">
                <a16:creationId xmlns:a16="http://schemas.microsoft.com/office/drawing/2014/main" id="{596373BC-8727-C93D-FD3C-811CCECE5077}"/>
              </a:ext>
            </a:extLst>
          </p:cNvPr>
          <p:cNvSpPr/>
          <p:nvPr/>
        </p:nvSpPr>
        <p:spPr>
          <a:xfrm>
            <a:off x="1348485" y="6488037"/>
            <a:ext cx="10413172" cy="226207"/>
          </a:xfrm>
          <a:prstGeom prst="roundRect">
            <a:avLst>
              <a:gd name="adj" fmla="val 2446"/>
            </a:avLst>
          </a:prstGeom>
          <a:solidFill>
            <a:schemeClr val="accent2">
              <a:tint val="70000"/>
              <a:lumMod val="104000"/>
              <a:alpha val="65474"/>
            </a:schemeClr>
          </a:solidFill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/>
            <a:endParaRPr lang="he-IL" sz="2000" b="1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25748" y="1930816"/>
            <a:ext cx="6847023" cy="76944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1">
            <a:spAutoFit/>
          </a:bodyPr>
          <a:lstStyle/>
          <a:p>
            <a:pPr algn="ctr"/>
            <a:r>
              <a:rPr lang="he-IL" sz="4400" b="1" dirty="0">
                <a:solidFill>
                  <a:schemeClr val="bg1"/>
                </a:solidFill>
              </a:rPr>
              <a:t>צוות החינוך היסודי </a:t>
            </a:r>
          </a:p>
        </p:txBody>
      </p:sp>
      <p:pic>
        <p:nvPicPr>
          <p:cNvPr id="10" name="Picture 2" descr="האם ביטוי גזעני מהווה לשון הרע? - ליאור שבי - משרד עורכי דין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8757" y="1349301"/>
            <a:ext cx="3085878" cy="2053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144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B237EB5E-5649-210D-840D-F22F18F87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חסמים מרכזיים שאנו צופים</a:t>
            </a:r>
          </a:p>
        </p:txBody>
      </p:sp>
      <p:sp>
        <p:nvSpPr>
          <p:cNvPr id="5" name="מלבן מעוגל 4">
            <a:extLst>
              <a:ext uri="{FF2B5EF4-FFF2-40B4-BE49-F238E27FC236}">
                <a16:creationId xmlns:a16="http://schemas.microsoft.com/office/drawing/2014/main" id="{826FC9E7-61F9-9454-4391-C1D881BF26E8}"/>
              </a:ext>
            </a:extLst>
          </p:cNvPr>
          <p:cNvSpPr/>
          <p:nvPr/>
        </p:nvSpPr>
        <p:spPr>
          <a:xfrm>
            <a:off x="947056" y="3095165"/>
            <a:ext cx="10538506" cy="1019633"/>
          </a:xfrm>
          <a:prstGeom prst="roundRect">
            <a:avLst>
              <a:gd name="adj" fmla="val 2446"/>
            </a:avLst>
          </a:prstGeom>
          <a:noFill/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>
              <a:lnSpc>
                <a:spcPct val="150000"/>
              </a:lnSpc>
            </a:pPr>
            <a:r>
              <a:rPr lang="he-IL" sz="2400" dirty="0">
                <a:solidFill>
                  <a:srgbClr val="222222"/>
                </a:solidFill>
                <a:latin typeface="Calibri" panose="020F0502020204030204" pitchFamily="34" charset="0"/>
              </a:rPr>
              <a:t>עמדות ותפיסות של צוותי חינוך והורים</a:t>
            </a:r>
            <a:r>
              <a:rPr lang="en-US" sz="2400" dirty="0">
                <a:solidFill>
                  <a:srgbClr val="222222"/>
                </a:solidFill>
                <a:latin typeface="Calibri" panose="020F0502020204030204" pitchFamily="34" charset="0"/>
              </a:rPr>
              <a:t/>
            </a:r>
            <a:br>
              <a:rPr lang="en-US" sz="2400" dirty="0">
                <a:solidFill>
                  <a:srgbClr val="222222"/>
                </a:solidFill>
                <a:latin typeface="Calibri" panose="020F0502020204030204" pitchFamily="34" charset="0"/>
              </a:rPr>
            </a:br>
            <a:r>
              <a:rPr lang="he-IL" sz="2400" dirty="0">
                <a:solidFill>
                  <a:srgbClr val="222222"/>
                </a:solidFill>
                <a:latin typeface="Calibri" panose="020F0502020204030204" pitchFamily="34" charset="0"/>
              </a:rPr>
              <a:t>תחרות על "זמן מורה" ו"זמן תלמיד"</a:t>
            </a:r>
          </a:p>
          <a:p>
            <a:pPr algn="r" rtl="1">
              <a:lnSpc>
                <a:spcPct val="150000"/>
              </a:lnSpc>
            </a:pPr>
            <a:endParaRPr lang="he-IL" dirty="0">
              <a:solidFill>
                <a:srgbClr val="222222"/>
              </a:solidFill>
              <a:latin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07509" y="1653285"/>
            <a:ext cx="5754147" cy="76944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1">
            <a:spAutoFit/>
          </a:bodyPr>
          <a:lstStyle/>
          <a:p>
            <a:pPr algn="ctr"/>
            <a:r>
              <a:rPr lang="he-IL" sz="4400" b="1" dirty="0">
                <a:solidFill>
                  <a:schemeClr val="bg1"/>
                </a:solidFill>
              </a:rPr>
              <a:t>צוות החינוך היסודי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49672" y="5070933"/>
            <a:ext cx="6622703" cy="46166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1">
            <a:spAutoFit/>
          </a:bodyPr>
          <a:lstStyle/>
          <a:p>
            <a:pPr algn="r"/>
            <a:r>
              <a:rPr lang="he-IL" sz="2400" b="1" dirty="0">
                <a:solidFill>
                  <a:schemeClr val="bg1"/>
                </a:solidFill>
              </a:rPr>
              <a:t>מובילות הצוות אורית </a:t>
            </a:r>
            <a:r>
              <a:rPr lang="he-IL" sz="2400" b="1" dirty="0" err="1">
                <a:solidFill>
                  <a:schemeClr val="bg1"/>
                </a:solidFill>
              </a:rPr>
              <a:t>צאירי</a:t>
            </a:r>
            <a:r>
              <a:rPr lang="he-IL" sz="2400" b="1" dirty="0">
                <a:solidFill>
                  <a:schemeClr val="bg1"/>
                </a:solidFill>
              </a:rPr>
              <a:t> וד"ר גליה בונה</a:t>
            </a:r>
          </a:p>
        </p:txBody>
      </p:sp>
    </p:spTree>
    <p:extLst>
      <p:ext uri="{BB962C8B-B14F-4D97-AF65-F5344CB8AC3E}">
        <p14:creationId xmlns:p14="http://schemas.microsoft.com/office/powerpoint/2010/main" val="424352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 title="כיוונים ראשוניים להמלצות הצוות ">
            <a:extLst>
              <a:ext uri="{FF2B5EF4-FFF2-40B4-BE49-F238E27FC236}">
                <a16:creationId xmlns:a16="http://schemas.microsoft.com/office/drawing/2014/main" id="{B237EB5E-5649-210D-840D-F22F18F87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7662" y="483080"/>
            <a:ext cx="10671492" cy="1280890"/>
          </a:xfrm>
        </p:spPr>
        <p:txBody>
          <a:bodyPr/>
          <a:lstStyle/>
          <a:p>
            <a:r>
              <a:rPr lang="he-IL" dirty="0"/>
              <a:t>כיוונים ראשוניים להמלצות הצוות </a:t>
            </a:r>
          </a:p>
        </p:txBody>
      </p:sp>
      <p:sp>
        <p:nvSpPr>
          <p:cNvPr id="5" name="מלבן מעוגל 4">
            <a:extLst>
              <a:ext uri="{FF2B5EF4-FFF2-40B4-BE49-F238E27FC236}">
                <a16:creationId xmlns:a16="http://schemas.microsoft.com/office/drawing/2014/main" id="{F4909996-ABE1-7297-0586-839EB0212E77}"/>
              </a:ext>
            </a:extLst>
          </p:cNvPr>
          <p:cNvSpPr/>
          <p:nvPr/>
        </p:nvSpPr>
        <p:spPr>
          <a:xfrm>
            <a:off x="609600" y="4684553"/>
            <a:ext cx="10864082" cy="1019633"/>
          </a:xfrm>
          <a:prstGeom prst="roundRect">
            <a:avLst>
              <a:gd name="adj" fmla="val 2446"/>
            </a:avLst>
          </a:prstGeom>
          <a:noFill/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lvl="0" algn="r" rtl="1" fontAlgn="base">
              <a:lnSpc>
                <a:spcPct val="150000"/>
              </a:lnSpc>
            </a:pPr>
            <a:r>
              <a:rPr lang="he-IL" sz="2400" dirty="0">
                <a:solidFill>
                  <a:srgbClr val="222222"/>
                </a:solidFill>
                <a:latin typeface="Calibri" panose="020F0502020204030204" pitchFamily="34" charset="0"/>
                <a:cs typeface="Gisha" panose="020B0502040204020203" pitchFamily="34" charset="-79"/>
              </a:rPr>
              <a:t>חינוך נגד גזענות יהיה חלק בלתי נפרד מתכנית הלימודים, בכל מקצועות הלימוד ולאורך כל שנות </a:t>
            </a:r>
            <a:r>
              <a:rPr lang="he-IL" sz="2400" dirty="0" smtClean="0">
                <a:solidFill>
                  <a:srgbClr val="222222"/>
                </a:solidFill>
                <a:latin typeface="Calibri" panose="020F0502020204030204" pitchFamily="34" charset="0"/>
                <a:cs typeface="Gisha" panose="020B0502040204020203" pitchFamily="34" charset="-79"/>
              </a:rPr>
              <a:t>הלימודים. יופיע כידע וכמיומנות לכשירות תרבותית של בוגרי מערכת החינוך ויעוגן בחוזר מנכ"ל</a:t>
            </a:r>
            <a:endParaRPr lang="he-IL" sz="2400" dirty="0">
              <a:solidFill>
                <a:srgbClr val="222222"/>
              </a:solidFill>
              <a:latin typeface="Calibri" panose="020F0502020204030204" pitchFamily="34" charset="0"/>
              <a:cs typeface="Gisha" panose="020B0502040204020203" pitchFamily="34" charset="-79"/>
            </a:endParaRPr>
          </a:p>
          <a:p>
            <a:pPr algn="r" rtl="1" fontAlgn="base">
              <a:lnSpc>
                <a:spcPct val="150000"/>
              </a:lnSpc>
            </a:pPr>
            <a:r>
              <a:rPr lang="he-IL" sz="2400" dirty="0">
                <a:solidFill>
                  <a:srgbClr val="222222"/>
                </a:solidFill>
                <a:latin typeface="Calibri" panose="020F0502020204030204" pitchFamily="34" charset="0"/>
              </a:rPr>
              <a:t>למורים </a:t>
            </a:r>
            <a:r>
              <a:rPr lang="he-IL" sz="2400" dirty="0" smtClean="0">
                <a:solidFill>
                  <a:srgbClr val="222222"/>
                </a:solidFill>
                <a:latin typeface="Calibri" panose="020F0502020204030204" pitchFamily="34" charset="0"/>
              </a:rPr>
              <a:t>תהיה </a:t>
            </a:r>
            <a:r>
              <a:rPr lang="he-IL" sz="2400" dirty="0">
                <a:solidFill>
                  <a:srgbClr val="222222"/>
                </a:solidFill>
                <a:latin typeface="Calibri" panose="020F0502020204030204" pitchFamily="34" charset="0"/>
              </a:rPr>
              <a:t>מסוגלות, מיומנויות וכלים מעשיים להתמודד עם ביטויי גזענות ולנהל שיח על גזענות בכיתה, בבית הספר ובחדר </a:t>
            </a:r>
            <a:r>
              <a:rPr lang="he-IL" sz="2400" dirty="0" smtClean="0">
                <a:solidFill>
                  <a:srgbClr val="222222"/>
                </a:solidFill>
                <a:latin typeface="Calibri" panose="020F0502020204030204" pitchFamily="34" charset="0"/>
              </a:rPr>
              <a:t>המורים</a:t>
            </a:r>
          </a:p>
          <a:p>
            <a:pPr algn="r" rtl="1" fontAlgn="base">
              <a:lnSpc>
                <a:spcPct val="150000"/>
              </a:lnSpc>
            </a:pPr>
            <a:r>
              <a:rPr lang="he-IL" sz="2400" dirty="0" smtClean="0">
                <a:solidFill>
                  <a:srgbClr val="222222"/>
                </a:solidFill>
                <a:latin typeface="Calibri" panose="020F0502020204030204" pitchFamily="34" charset="0"/>
                <a:cs typeface="Gisha" panose="020B0502040204020203" pitchFamily="34" charset="-79"/>
              </a:rPr>
              <a:t>חינוך נגד גזענות יהיה תבחין לפרס חינוך ארצי והוא </a:t>
            </a:r>
            <a:r>
              <a:rPr lang="he-IL" sz="2400" dirty="0" err="1" smtClean="0">
                <a:solidFill>
                  <a:srgbClr val="222222"/>
                </a:solidFill>
                <a:latin typeface="Calibri" panose="020F0502020204030204" pitchFamily="34" charset="0"/>
                <a:cs typeface="Gisha" panose="020B0502040204020203" pitchFamily="34" charset="-79"/>
              </a:rPr>
              <a:t>יכלל</a:t>
            </a:r>
            <a:r>
              <a:rPr lang="he-IL" sz="2400" dirty="0" smtClean="0">
                <a:solidFill>
                  <a:srgbClr val="222222"/>
                </a:solidFill>
                <a:latin typeface="Calibri" panose="020F0502020204030204" pitchFamily="34" charset="0"/>
                <a:cs typeface="Gisha" panose="020B0502040204020203" pitchFamily="34" charset="-79"/>
              </a:rPr>
              <a:t> בתקנון אורח חיים בית ספרי</a:t>
            </a:r>
            <a:endParaRPr lang="en-US" sz="2400" dirty="0">
              <a:solidFill>
                <a:srgbClr val="222222"/>
              </a:solidFill>
              <a:latin typeface="Calibri" panose="020F0502020204030204" pitchFamily="34" charset="0"/>
              <a:cs typeface="Gisha" panose="020B0502040204020203" pitchFamily="34" charset="-79"/>
            </a:endParaRPr>
          </a:p>
          <a:p>
            <a:pPr lvl="0" algn="r" rtl="1" fontAlgn="base"/>
            <a:endParaRPr lang="en-US" dirty="0">
              <a:solidFill>
                <a:srgbClr val="222222"/>
              </a:solidFill>
              <a:latin typeface="Calibri" panose="020F0502020204030204" pitchFamily="34" charset="0"/>
              <a:cs typeface="Gisha" panose="020B0502040204020203" pitchFamily="34" charset="-79"/>
            </a:endParaRPr>
          </a:p>
        </p:txBody>
      </p:sp>
      <p:pic>
        <p:nvPicPr>
          <p:cNvPr id="5122" name="Picture 2" descr="גזענות - המכון הישראלי לדמוקרטיה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3344" y="1655841"/>
            <a:ext cx="3015921" cy="185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149265" y="2189011"/>
            <a:ext cx="6324417" cy="76944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pPr algn="ctr"/>
            <a:r>
              <a:rPr lang="he-IL" sz="4400" b="1" dirty="0">
                <a:solidFill>
                  <a:schemeClr val="bg1"/>
                </a:solidFill>
              </a:rPr>
              <a:t>צוות החינוך העל היסודי </a:t>
            </a:r>
          </a:p>
        </p:txBody>
      </p:sp>
    </p:spTree>
    <p:extLst>
      <p:ext uri="{BB962C8B-B14F-4D97-AF65-F5344CB8AC3E}">
        <p14:creationId xmlns:p14="http://schemas.microsoft.com/office/powerpoint/2010/main" val="70918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>
            <a:extLst>
              <a:ext uri="{FF2B5EF4-FFF2-40B4-BE49-F238E27FC236}">
                <a16:creationId xmlns:a16="http://schemas.microsoft.com/office/drawing/2014/main" id="{877791A7-CF6C-A74B-8E1F-A5648106502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0135" y="1791566"/>
            <a:ext cx="2578100" cy="4025900"/>
          </a:xfrm>
          <a:prstGeom prst="rect">
            <a:avLst/>
          </a:prstGeom>
        </p:spPr>
      </p:pic>
      <p:sp>
        <p:nvSpPr>
          <p:cNvPr id="2" name="כותרת 1">
            <a:extLst>
              <a:ext uri="{FF2B5EF4-FFF2-40B4-BE49-F238E27FC236}">
                <a16:creationId xmlns:a16="http://schemas.microsoft.com/office/drawing/2014/main" id="{04E2BF7F-EC73-0945-B6BD-65300A0A4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זירת היוועצות – שיתוף ציבור</a:t>
            </a:r>
            <a:endParaRPr lang="he-IL" dirty="0"/>
          </a:p>
        </p:txBody>
      </p:sp>
      <p:sp>
        <p:nvSpPr>
          <p:cNvPr id="6" name="חץ שמאלה 5">
            <a:extLst>
              <a:ext uri="{FF2B5EF4-FFF2-40B4-BE49-F238E27FC236}">
                <a16:creationId xmlns:a16="http://schemas.microsoft.com/office/drawing/2014/main" id="{373EF324-83EF-AD4F-B354-033BAE768693}"/>
              </a:ext>
            </a:extLst>
          </p:cNvPr>
          <p:cNvSpPr/>
          <p:nvPr/>
        </p:nvSpPr>
        <p:spPr>
          <a:xfrm>
            <a:off x="509286" y="5613722"/>
            <a:ext cx="10868644" cy="752354"/>
          </a:xfrm>
          <a:prstGeom prst="leftArrow">
            <a:avLst/>
          </a:prstGeom>
          <a:solidFill>
            <a:srgbClr val="92D05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Gisha" panose="020B0502040204020203" pitchFamily="34" charset="-79"/>
            </a:endParaRPr>
          </a:p>
        </p:txBody>
      </p:sp>
      <p:sp>
        <p:nvSpPr>
          <p:cNvPr id="8" name="תיבת טקסט 7">
            <a:extLst>
              <a:ext uri="{FF2B5EF4-FFF2-40B4-BE49-F238E27FC236}">
                <a16:creationId xmlns:a16="http://schemas.microsoft.com/office/drawing/2014/main" id="{0F3BFF9C-A86C-BB4C-BA8A-79A313F37F71}"/>
              </a:ext>
            </a:extLst>
          </p:cNvPr>
          <p:cNvSpPr txBox="1"/>
          <p:nvPr/>
        </p:nvSpPr>
        <p:spPr>
          <a:xfrm>
            <a:off x="10089074" y="5836010"/>
            <a:ext cx="891251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Gisha" panose="020B0502040204020203" pitchFamily="34" charset="-79"/>
              </a:rPr>
              <a:t>27/1</a:t>
            </a:r>
          </a:p>
        </p:txBody>
      </p:sp>
      <p:sp>
        <p:nvSpPr>
          <p:cNvPr id="15" name="תיבת טקסט 14">
            <a:extLst>
              <a:ext uri="{FF2B5EF4-FFF2-40B4-BE49-F238E27FC236}">
                <a16:creationId xmlns:a16="http://schemas.microsoft.com/office/drawing/2014/main" id="{3D751C23-0523-8940-9A35-399C649CC1BE}"/>
              </a:ext>
            </a:extLst>
          </p:cNvPr>
          <p:cNvSpPr txBox="1"/>
          <p:nvPr/>
        </p:nvSpPr>
        <p:spPr>
          <a:xfrm>
            <a:off x="9245843" y="5836010"/>
            <a:ext cx="891251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Gisha" panose="020B0502040204020203" pitchFamily="34" charset="-79"/>
              </a:rPr>
              <a:t>30/1</a:t>
            </a:r>
          </a:p>
        </p:txBody>
      </p:sp>
      <p:pic>
        <p:nvPicPr>
          <p:cNvPr id="5" name="תמונה 4" descr="לוגו הוועדה + מה לדעתך נכן לעשות במערכת החינוך כדי לעודד &quot;חיים בשותפו&quot;?">
            <a:extLst>
              <a:ext uri="{FF2B5EF4-FFF2-40B4-BE49-F238E27FC236}">
                <a16:creationId xmlns:a16="http://schemas.microsoft.com/office/drawing/2014/main" id="{B0616F6B-9BEB-CE43-B2D2-EE391E3F3E5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070" y="2340176"/>
            <a:ext cx="4287401" cy="4025900"/>
          </a:xfrm>
          <a:prstGeom prst="rect">
            <a:avLst/>
          </a:prstGeom>
        </p:spPr>
      </p:pic>
      <p:sp>
        <p:nvSpPr>
          <p:cNvPr id="17" name="ענן 16">
            <a:extLst>
              <a:ext uri="{FF2B5EF4-FFF2-40B4-BE49-F238E27FC236}">
                <a16:creationId xmlns:a16="http://schemas.microsoft.com/office/drawing/2014/main" id="{E98616D6-AAA8-9E45-B249-EBFAE836A502}"/>
              </a:ext>
            </a:extLst>
          </p:cNvPr>
          <p:cNvSpPr/>
          <p:nvPr/>
        </p:nvSpPr>
        <p:spPr>
          <a:xfrm rot="21105117">
            <a:off x="73149" y="1350185"/>
            <a:ext cx="3321792" cy="1259296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Gisha" panose="020B0502040204020203" pitchFamily="34" charset="-79"/>
              </a:rPr>
              <a:t>מנגנון לשיתוף תובנות מכלל הציבור </a:t>
            </a:r>
          </a:p>
        </p:txBody>
      </p:sp>
      <p:pic>
        <p:nvPicPr>
          <p:cNvPr id="9" name="תמונה 8">
            <a:extLst>
              <a:ext uri="{FF2B5EF4-FFF2-40B4-BE49-F238E27FC236}">
                <a16:creationId xmlns:a16="http://schemas.microsoft.com/office/drawing/2014/main" id="{D27E4E6F-39D9-7341-92CE-95F6A8F106D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4478" y="3721110"/>
            <a:ext cx="2687858" cy="2644966"/>
          </a:xfrm>
          <a:prstGeom prst="rect">
            <a:avLst/>
          </a:prstGeom>
        </p:spPr>
      </p:pic>
      <p:pic>
        <p:nvPicPr>
          <p:cNvPr id="10" name="תמונה 9">
            <a:extLst>
              <a:ext uri="{FF2B5EF4-FFF2-40B4-BE49-F238E27FC236}">
                <a16:creationId xmlns:a16="http://schemas.microsoft.com/office/drawing/2014/main" id="{39CE3908-332B-094D-8A58-5551E7959C4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0133" y="1813538"/>
            <a:ext cx="2463800" cy="4013200"/>
          </a:xfrm>
          <a:prstGeom prst="rect">
            <a:avLst/>
          </a:prstGeom>
        </p:spPr>
      </p:pic>
      <p:sp>
        <p:nvSpPr>
          <p:cNvPr id="14" name="הסבר מלבני 13">
            <a:extLst>
              <a:ext uri="{FF2B5EF4-FFF2-40B4-BE49-F238E27FC236}">
                <a16:creationId xmlns:a16="http://schemas.microsoft.com/office/drawing/2014/main" id="{A0D37588-12EE-E241-9BB5-76557CDE8120}"/>
              </a:ext>
            </a:extLst>
          </p:cNvPr>
          <p:cNvSpPr/>
          <p:nvPr/>
        </p:nvSpPr>
        <p:spPr>
          <a:xfrm>
            <a:off x="7353378" y="1812381"/>
            <a:ext cx="2422585" cy="1623349"/>
          </a:xfrm>
          <a:prstGeom prst="wedgeRectCallout">
            <a:avLst>
              <a:gd name="adj1" fmla="val 7970"/>
              <a:gd name="adj2" fmla="val 195833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Gisha" panose="020B0502040204020203" pitchFamily="34" charset="-79"/>
              </a:rPr>
              <a:t>פתיחת זירת </a:t>
            </a: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Gisha" panose="020B0502040204020203" pitchFamily="34" charset="-79"/>
              </a:rPr>
              <a:t>היוועצות </a:t>
            </a: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Gisha" panose="020B0502040204020203" pitchFamily="34" charset="-79"/>
              </a:rPr>
              <a:t>לשיתוף הציבור </a:t>
            </a: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  <a:ea typeface="+mn-ea"/>
              <a:cs typeface="Gisha" panose="020B0502040204020203" pitchFamily="34" charset="-79"/>
            </a:endParaRPr>
          </a:p>
        </p:txBody>
      </p:sp>
      <p:sp>
        <p:nvSpPr>
          <p:cNvPr id="20" name="תיבת טקסט 19">
            <a:extLst>
              <a:ext uri="{FF2B5EF4-FFF2-40B4-BE49-F238E27FC236}">
                <a16:creationId xmlns:a16="http://schemas.microsoft.com/office/drawing/2014/main" id="{065742B8-2000-524E-AE3B-1EB62F4FDFA5}"/>
              </a:ext>
            </a:extLst>
          </p:cNvPr>
          <p:cNvSpPr txBox="1"/>
          <p:nvPr/>
        </p:nvSpPr>
        <p:spPr>
          <a:xfrm>
            <a:off x="8506795" y="5848710"/>
            <a:ext cx="891251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Gisha" panose="020B0502040204020203" pitchFamily="34" charset="-79"/>
              </a:rPr>
              <a:t>16/2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17434" y="5387045"/>
            <a:ext cx="105279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Gisha" panose="020B0502040204020203" pitchFamily="34" charset="-79"/>
              </a:rPr>
              <a:t>9,669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43205" y="4403381"/>
            <a:ext cx="121788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Gisha" panose="020B0502040204020203" pitchFamily="34" charset="-79"/>
              </a:rPr>
              <a:t>60,559</a:t>
            </a:r>
          </a:p>
        </p:txBody>
      </p:sp>
    </p:spTree>
    <p:extLst>
      <p:ext uri="{BB962C8B-B14F-4D97-AF65-F5344CB8AC3E}">
        <p14:creationId xmlns:p14="http://schemas.microsoft.com/office/powerpoint/2010/main" val="359850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 title="חסמים מרכזיים שאנו צופים">
            <a:extLst>
              <a:ext uri="{FF2B5EF4-FFF2-40B4-BE49-F238E27FC236}">
                <a16:creationId xmlns:a16="http://schemas.microsoft.com/office/drawing/2014/main" id="{B237EB5E-5649-210D-840D-F22F18F87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6602" y="258101"/>
            <a:ext cx="8119742" cy="1280890"/>
          </a:xfrm>
        </p:spPr>
        <p:txBody>
          <a:bodyPr/>
          <a:lstStyle/>
          <a:p>
            <a:pPr algn="r"/>
            <a:r>
              <a:rPr lang="he-IL" dirty="0"/>
              <a:t>חסמים מרכזיים שאנו צופים</a:t>
            </a:r>
          </a:p>
        </p:txBody>
      </p:sp>
      <p:sp>
        <p:nvSpPr>
          <p:cNvPr id="8" name="מלבן מעוגל 7">
            <a:extLst>
              <a:ext uri="{FF2B5EF4-FFF2-40B4-BE49-F238E27FC236}">
                <a16:creationId xmlns:a16="http://schemas.microsoft.com/office/drawing/2014/main" id="{826FC9E7-61F9-9454-4391-C1D881BF26E8}"/>
              </a:ext>
            </a:extLst>
          </p:cNvPr>
          <p:cNvSpPr/>
          <p:nvPr/>
        </p:nvSpPr>
        <p:spPr>
          <a:xfrm>
            <a:off x="733530" y="3305908"/>
            <a:ext cx="11192999" cy="1386865"/>
          </a:xfrm>
          <a:prstGeom prst="roundRect">
            <a:avLst>
              <a:gd name="adj" fmla="val 2446"/>
            </a:avLst>
          </a:prstGeom>
          <a:noFill/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marL="628650" lvl="2" algn="r" fontAlgn="base"/>
            <a:r>
              <a:rPr lang="he-IL" sz="2400" b="1" dirty="0" smtClean="0">
                <a:solidFill>
                  <a:srgbClr val="000000"/>
                </a:solidFill>
                <a:latin typeface="Calibri" panose="020F0502020204030204" pitchFamily="34" charset="0"/>
                <a:cs typeface="Gisha" panose="020B0502040204020203" pitchFamily="34" charset="-79"/>
              </a:rPr>
              <a:t>השלמת פערי הידע</a:t>
            </a:r>
          </a:p>
          <a:p>
            <a:pPr marL="628650" lvl="2" algn="r" fontAlgn="base"/>
            <a:r>
              <a:rPr lang="en-US" sz="2400" dirty="0">
                <a:solidFill>
                  <a:srgbClr val="222222"/>
                </a:solidFill>
                <a:latin typeface="Calibri" panose="020F0502020204030204" pitchFamily="34" charset="0"/>
                <a:cs typeface="Gisha" panose="020B0502040204020203" pitchFamily="34" charset="-79"/>
              </a:rPr>
              <a:t/>
            </a:r>
            <a:br>
              <a:rPr lang="en-US" sz="2400" dirty="0">
                <a:solidFill>
                  <a:srgbClr val="222222"/>
                </a:solidFill>
                <a:latin typeface="Calibri" panose="020F0502020204030204" pitchFamily="34" charset="0"/>
                <a:cs typeface="Gisha" panose="020B0502040204020203" pitchFamily="34" charset="-79"/>
              </a:rPr>
            </a:br>
            <a:r>
              <a:rPr lang="he-IL" sz="2400" b="1" dirty="0">
                <a:solidFill>
                  <a:srgbClr val="000000"/>
                </a:solidFill>
                <a:latin typeface="Calibri" panose="020F0502020204030204" pitchFamily="34" charset="0"/>
              </a:rPr>
              <a:t>תפיסה מערכתית</a:t>
            </a:r>
            <a:r>
              <a:rPr lang="he-IL" sz="2400" dirty="0">
                <a:solidFill>
                  <a:srgbClr val="222222"/>
                </a:solidFill>
                <a:latin typeface="Calibri" panose="020F0502020204030204" pitchFamily="34" charset="0"/>
              </a:rPr>
              <a:t> </a:t>
            </a:r>
            <a:r>
              <a:rPr lang="he-IL" sz="2400" dirty="0" smtClean="0">
                <a:solidFill>
                  <a:srgbClr val="222222"/>
                </a:solidFill>
                <a:latin typeface="Calibri" panose="020F0502020204030204" pitchFamily="34" charset="0"/>
              </a:rPr>
              <a:t>המעודדת מפגשים </a:t>
            </a:r>
            <a:r>
              <a:rPr lang="he-IL" sz="2400" dirty="0" err="1" smtClean="0">
                <a:solidFill>
                  <a:srgbClr val="222222"/>
                </a:solidFill>
                <a:latin typeface="Calibri" panose="020F0502020204030204" pitchFamily="34" charset="0"/>
              </a:rPr>
              <a:t>פא"פ</a:t>
            </a:r>
            <a:r>
              <a:rPr lang="he-IL" sz="2400" dirty="0" smtClean="0">
                <a:solidFill>
                  <a:srgbClr val="222222"/>
                </a:solidFill>
                <a:latin typeface="Calibri" panose="020F0502020204030204" pitchFamily="34" charset="0"/>
              </a:rPr>
              <a:t> כתנאי למיגור גזענות </a:t>
            </a:r>
            <a:r>
              <a:rPr lang="he-IL" sz="2400" b="1" dirty="0" smtClean="0">
                <a:solidFill>
                  <a:srgbClr val="222222"/>
                </a:solidFill>
                <a:latin typeface="Calibri" panose="020F0502020204030204" pitchFamily="34" charset="0"/>
              </a:rPr>
              <a:t>נפוצה</a:t>
            </a:r>
            <a:r>
              <a:rPr lang="he-IL" sz="2400" dirty="0" smtClean="0">
                <a:solidFill>
                  <a:srgbClr val="222222"/>
                </a:solidFill>
                <a:latin typeface="Calibri" panose="020F0502020204030204" pitchFamily="34" charset="0"/>
              </a:rPr>
              <a:t> בקרב בתי הספר אך, הוכחה כמוטעית</a:t>
            </a:r>
            <a:r>
              <a:rPr lang="en-US" sz="2400" dirty="0">
                <a:solidFill>
                  <a:srgbClr val="222222"/>
                </a:solidFill>
                <a:latin typeface="Calibri" panose="020F0502020204030204" pitchFamily="34" charset="0"/>
              </a:rPr>
              <a:t/>
            </a:r>
            <a:br>
              <a:rPr lang="en-US" sz="2400" dirty="0">
                <a:solidFill>
                  <a:srgbClr val="222222"/>
                </a:solidFill>
                <a:latin typeface="Calibri" panose="020F0502020204030204" pitchFamily="34" charset="0"/>
              </a:rPr>
            </a:br>
            <a:endParaRPr lang="he-IL" sz="2400" dirty="0">
              <a:solidFill>
                <a:srgbClr val="222222"/>
              </a:solidFill>
              <a:latin typeface="Calibri" panose="020F0502020204030204" pitchFamily="34" charset="0"/>
            </a:endParaRPr>
          </a:p>
          <a:p>
            <a:pPr marL="628650" lvl="2" algn="r" fontAlgn="base"/>
            <a:r>
              <a:rPr lang="he-IL" sz="2400" b="1" dirty="0">
                <a:solidFill>
                  <a:srgbClr val="000000"/>
                </a:solidFill>
                <a:latin typeface="Calibri" panose="020F0502020204030204" pitchFamily="34" charset="0"/>
              </a:rPr>
              <a:t>קשיים בגיוס כ"א והכשרתו </a:t>
            </a:r>
            <a:r>
              <a:rPr lang="he-IL" sz="2400" dirty="0">
                <a:solidFill>
                  <a:srgbClr val="222222"/>
                </a:solidFill>
                <a:latin typeface="Calibri" panose="020F0502020204030204" pitchFamily="34" charset="0"/>
              </a:rPr>
              <a:t>חסמים ייחודיים בחברה היהודית והערבית שמקשים על גיוון חדרי מורים</a:t>
            </a:r>
          </a:p>
          <a:p>
            <a:pPr marL="628650" lvl="2" algn="r" fontAlgn="base">
              <a:lnSpc>
                <a:spcPct val="150000"/>
              </a:lnSpc>
            </a:pPr>
            <a:endParaRPr lang="he-IL" dirty="0">
              <a:solidFill>
                <a:srgbClr val="222222"/>
              </a:solidFill>
              <a:latin typeface="Calibri" panose="020F0502020204030204" pitchFamily="34" charset="0"/>
              <a:cs typeface="Gisha" panose="020B0502040204020203" pitchFamily="34" charset="-79"/>
            </a:endParaRPr>
          </a:p>
        </p:txBody>
      </p:sp>
      <p:sp>
        <p:nvSpPr>
          <p:cNvPr id="9" name="מלבן מעוגל 8">
            <a:extLst>
              <a:ext uri="{FF2B5EF4-FFF2-40B4-BE49-F238E27FC236}">
                <a16:creationId xmlns:a16="http://schemas.microsoft.com/office/drawing/2014/main" id="{826FC9E7-61F9-9454-4391-C1D881BF26E8}"/>
              </a:ext>
            </a:extLst>
          </p:cNvPr>
          <p:cNvSpPr/>
          <p:nvPr/>
        </p:nvSpPr>
        <p:spPr>
          <a:xfrm>
            <a:off x="1054631" y="3453663"/>
            <a:ext cx="10538506" cy="1019633"/>
          </a:xfrm>
          <a:prstGeom prst="roundRect">
            <a:avLst>
              <a:gd name="adj" fmla="val 2446"/>
            </a:avLst>
          </a:prstGeom>
          <a:noFill/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marL="628650" lvl="2" algn="r" fontAlgn="base"/>
            <a:endParaRPr lang="he-IL" dirty="0">
              <a:solidFill>
                <a:srgbClr val="222222"/>
              </a:solidFill>
              <a:latin typeface="Calibri" panose="020F0502020204030204" pitchFamily="34" charset="0"/>
              <a:cs typeface="Gisha" panose="020B0502040204020203" pitchFamily="34" charset="-79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48418" y="5557680"/>
            <a:ext cx="8378111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pPr algn="r"/>
            <a:r>
              <a:rPr lang="he-IL" sz="2400" b="1" dirty="0">
                <a:solidFill>
                  <a:schemeClr val="bg1"/>
                </a:solidFill>
              </a:rPr>
              <a:t>מובילות הצוות עידית רובין, מסי </a:t>
            </a:r>
            <a:r>
              <a:rPr lang="he-IL" sz="2400" b="1" dirty="0" err="1">
                <a:solidFill>
                  <a:schemeClr val="bg1"/>
                </a:solidFill>
              </a:rPr>
              <a:t>אייצק</a:t>
            </a:r>
            <a:r>
              <a:rPr lang="he-IL" sz="2400" b="1" dirty="0">
                <a:solidFill>
                  <a:schemeClr val="bg1"/>
                </a:solidFill>
              </a:rPr>
              <a:t> ונעמי בייט צורן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59564" y="1260585"/>
            <a:ext cx="6324417" cy="76944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pPr algn="ctr"/>
            <a:r>
              <a:rPr lang="he-IL" sz="4400" b="1" dirty="0">
                <a:solidFill>
                  <a:schemeClr val="bg1"/>
                </a:solidFill>
              </a:rPr>
              <a:t>צוות החינוך העל היסודי </a:t>
            </a:r>
          </a:p>
        </p:txBody>
      </p:sp>
    </p:spTree>
    <p:extLst>
      <p:ext uri="{BB962C8B-B14F-4D97-AF65-F5344CB8AC3E}">
        <p14:creationId xmlns:p14="http://schemas.microsoft.com/office/powerpoint/2010/main" val="531072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 title="כיוונים ראשוניים להמלצות הצוות ">
            <a:extLst>
              <a:ext uri="{FF2B5EF4-FFF2-40B4-BE49-F238E27FC236}">
                <a16:creationId xmlns:a16="http://schemas.microsoft.com/office/drawing/2014/main" id="{B237EB5E-5649-210D-840D-F22F18F87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6049" y="149732"/>
            <a:ext cx="8752790" cy="695260"/>
          </a:xfrm>
        </p:spPr>
        <p:txBody>
          <a:bodyPr/>
          <a:lstStyle/>
          <a:p>
            <a:pPr algn="r"/>
            <a:r>
              <a:rPr lang="he-IL" dirty="0"/>
              <a:t>כיוונים ראשוניים להמלצות הצוות </a:t>
            </a:r>
          </a:p>
        </p:txBody>
      </p:sp>
      <p:sp>
        <p:nvSpPr>
          <p:cNvPr id="5" name="מלבן מעוגל 4">
            <a:extLst>
              <a:ext uri="{FF2B5EF4-FFF2-40B4-BE49-F238E27FC236}">
                <a16:creationId xmlns:a16="http://schemas.microsoft.com/office/drawing/2014/main" id="{F4909996-ABE1-7297-0586-839EB0212E77}"/>
              </a:ext>
            </a:extLst>
          </p:cNvPr>
          <p:cNvSpPr/>
          <p:nvPr/>
        </p:nvSpPr>
        <p:spPr>
          <a:xfrm>
            <a:off x="1086073" y="2715486"/>
            <a:ext cx="10538506" cy="1019633"/>
          </a:xfrm>
          <a:prstGeom prst="roundRect">
            <a:avLst>
              <a:gd name="adj" fmla="val 2446"/>
            </a:avLst>
          </a:prstGeom>
          <a:noFill/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6" name="מלבן מעוגל 5">
            <a:extLst>
              <a:ext uri="{FF2B5EF4-FFF2-40B4-BE49-F238E27FC236}">
                <a16:creationId xmlns:a16="http://schemas.microsoft.com/office/drawing/2014/main" id="{826FC9E7-61F9-9454-4391-C1D881BF26E8}"/>
              </a:ext>
            </a:extLst>
          </p:cNvPr>
          <p:cNvSpPr/>
          <p:nvPr/>
        </p:nvSpPr>
        <p:spPr>
          <a:xfrm>
            <a:off x="1269659" y="1838200"/>
            <a:ext cx="10538506" cy="1019633"/>
          </a:xfrm>
          <a:prstGeom prst="roundRect">
            <a:avLst>
              <a:gd name="adj" fmla="val 2446"/>
            </a:avLst>
          </a:prstGeom>
          <a:noFill/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8" name="מלבן מעוגל 7">
            <a:extLst>
              <a:ext uri="{FF2B5EF4-FFF2-40B4-BE49-F238E27FC236}">
                <a16:creationId xmlns:a16="http://schemas.microsoft.com/office/drawing/2014/main" id="{F4909996-ABE1-7297-0586-839EB0212E77}"/>
              </a:ext>
            </a:extLst>
          </p:cNvPr>
          <p:cNvSpPr/>
          <p:nvPr/>
        </p:nvSpPr>
        <p:spPr>
          <a:xfrm>
            <a:off x="1154996" y="4191503"/>
            <a:ext cx="10538506" cy="1019633"/>
          </a:xfrm>
          <a:prstGeom prst="roundRect">
            <a:avLst>
              <a:gd name="adj" fmla="val 2446"/>
            </a:avLst>
          </a:prstGeom>
          <a:noFill/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11" name="מלבן מעוגל 10">
            <a:extLst>
              <a:ext uri="{FF2B5EF4-FFF2-40B4-BE49-F238E27FC236}">
                <a16:creationId xmlns:a16="http://schemas.microsoft.com/office/drawing/2014/main" id="{596373BC-8727-C93D-FD3C-811CCECE5077}"/>
              </a:ext>
            </a:extLst>
          </p:cNvPr>
          <p:cNvSpPr/>
          <p:nvPr/>
        </p:nvSpPr>
        <p:spPr>
          <a:xfrm>
            <a:off x="1381802" y="4997715"/>
            <a:ext cx="10538506" cy="1019633"/>
          </a:xfrm>
          <a:prstGeom prst="roundRect">
            <a:avLst>
              <a:gd name="adj" fmla="val 2446"/>
            </a:avLst>
          </a:prstGeom>
          <a:noFill/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12" name="מלבן מעוגל 5">
            <a:extLst>
              <a:ext uri="{FF2B5EF4-FFF2-40B4-BE49-F238E27FC236}">
                <a16:creationId xmlns:a16="http://schemas.microsoft.com/office/drawing/2014/main" id="{643068DD-385D-1EEB-189D-72DCAEC3C0D7}"/>
              </a:ext>
            </a:extLst>
          </p:cNvPr>
          <p:cNvSpPr/>
          <p:nvPr/>
        </p:nvSpPr>
        <p:spPr>
          <a:xfrm>
            <a:off x="1154996" y="4420555"/>
            <a:ext cx="10538506" cy="1581162"/>
          </a:xfrm>
          <a:prstGeom prst="roundRect">
            <a:avLst>
              <a:gd name="adj" fmla="val 2446"/>
            </a:avLst>
          </a:prstGeom>
          <a:noFill/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r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Gisha" panose="020B0502040204020203" pitchFamily="34" charset="-79"/>
              </a:rPr>
              <a:t>שיח אחראי, פתוח ובטוח </a:t>
            </a:r>
            <a:r>
              <a:rPr kumimoji="0" lang="he-IL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Gisha" panose="020B0502040204020203" pitchFamily="34" charset="-79"/>
              </a:rPr>
              <a:t>במוסד יהיו גבולות אדומים ברורים לגזענות. </a:t>
            </a:r>
          </a:p>
          <a:p>
            <a:pPr marL="0" marR="0" lvl="0" indent="0" algn="r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Gisha" panose="020B0502040204020203" pitchFamily="34" charset="-79"/>
              </a:rPr>
              <a:t>בתוך הגבולות הללו המוסד יעודד שיח פתוח על סוגיות חברתיות, כולל סוגיות שנויות במחלוקת</a:t>
            </a:r>
          </a:p>
          <a:p>
            <a:pPr lvl="0" algn="r" rtl="1">
              <a:lnSpc>
                <a:spcPct val="150000"/>
              </a:lnSpc>
              <a:defRPr/>
            </a:pPr>
            <a:r>
              <a:rPr lang="he-IL" sz="2000" b="1" dirty="0">
                <a:solidFill>
                  <a:srgbClr val="000000"/>
                </a:solidFill>
                <a:latin typeface="Calibri" panose="020F0502020204030204" pitchFamily="34" charset="0"/>
                <a:cs typeface="Gisha" panose="020B0502040204020203" pitchFamily="34" charset="-79"/>
              </a:rPr>
              <a:t>תכנית ליבה </a:t>
            </a:r>
            <a:r>
              <a:rPr lang="he-IL" sz="2000" dirty="0">
                <a:solidFill>
                  <a:srgbClr val="000000"/>
                </a:solidFill>
                <a:latin typeface="Calibri" panose="020F0502020204030204" pitchFamily="34" charset="0"/>
                <a:cs typeface="Gisha" panose="020B0502040204020203" pitchFamily="34" charset="-79"/>
              </a:rPr>
              <a:t>תוגדר תכנית ליבה בהכשרה ובפיתוח המקצועי שמטרתה המשגת הנושא ורכישת מיומנויות רלוונטיות  כגון: מיומנויות הקשבה, הנחייה, ניהול שיח, הכלה, </a:t>
            </a:r>
            <a:r>
              <a:rPr lang="he-IL" sz="2000" dirty="0" err="1">
                <a:solidFill>
                  <a:srgbClr val="000000"/>
                </a:solidFill>
                <a:latin typeface="Calibri" panose="020F0502020204030204" pitchFamily="34" charset="0"/>
                <a:cs typeface="Gisha" panose="020B0502040204020203" pitchFamily="34" charset="-79"/>
              </a:rPr>
              <a:t>דיאלוגיות</a:t>
            </a:r>
            <a:r>
              <a:rPr lang="he-IL" sz="2000" dirty="0">
                <a:solidFill>
                  <a:srgbClr val="000000"/>
                </a:solidFill>
                <a:latin typeface="Calibri" panose="020F0502020204030204" pitchFamily="34" charset="0"/>
                <a:cs typeface="Gisha" panose="020B0502040204020203" pitchFamily="34" charset="-79"/>
              </a:rPr>
              <a:t> </a:t>
            </a:r>
            <a:r>
              <a:rPr lang="he-IL" sz="2000" dirty="0" err="1">
                <a:solidFill>
                  <a:srgbClr val="000000"/>
                </a:solidFill>
                <a:latin typeface="Calibri" panose="020F0502020204030204" pitchFamily="34" charset="0"/>
                <a:cs typeface="Gisha" panose="020B0502040204020203" pitchFamily="34" charset="-79"/>
              </a:rPr>
              <a:t>ומימנויות</a:t>
            </a:r>
            <a:r>
              <a:rPr lang="he-IL" sz="2000" dirty="0">
                <a:solidFill>
                  <a:srgbClr val="000000"/>
                </a:solidFill>
                <a:latin typeface="Calibri" panose="020F0502020204030204" pitchFamily="34" charset="0"/>
                <a:cs typeface="Gisha" panose="020B0502040204020203" pitchFamily="34" charset="-79"/>
              </a:rPr>
              <a:t> חברתיות רגשיות</a:t>
            </a:r>
          </a:p>
          <a:p>
            <a:pPr algn="r" rtl="1">
              <a:lnSpc>
                <a:spcPct val="150000"/>
              </a:lnSpc>
              <a:defRPr/>
            </a:pPr>
            <a:r>
              <a:rPr lang="he-IL" sz="2000" b="1" dirty="0">
                <a:solidFill>
                  <a:srgbClr val="222222"/>
                </a:solidFill>
                <a:latin typeface="Calibri" panose="020F0502020204030204" pitchFamily="34" charset="0"/>
              </a:rPr>
              <a:t>התנסות בהוראה</a:t>
            </a:r>
            <a:r>
              <a:rPr lang="he-IL" sz="2000" dirty="0">
                <a:solidFill>
                  <a:srgbClr val="222222"/>
                </a:solidFill>
                <a:latin typeface="Calibri" panose="020F0502020204030204" pitchFamily="34" charset="0"/>
              </a:rPr>
              <a:t> ההתנסות תיעשה בקרב אוכלוסיות מגוונות. המדריכה הפדגוגית האקדמית תקבל הכשרה להתמודדות עם סוגיות שיעלו בהתנסות מסוג זה</a:t>
            </a:r>
          </a:p>
          <a:p>
            <a:pPr algn="r" rtl="1">
              <a:lnSpc>
                <a:spcPct val="150000"/>
              </a:lnSpc>
              <a:defRPr/>
            </a:pPr>
            <a:r>
              <a:rPr lang="he-IL" sz="2000" b="1" dirty="0">
                <a:solidFill>
                  <a:srgbClr val="000000"/>
                </a:solidFill>
                <a:latin typeface="Calibri" panose="020F0502020204030204" pitchFamily="34" charset="0"/>
                <a:cs typeface="Gisha" panose="020B0502040204020203" pitchFamily="34" charset="-79"/>
              </a:rPr>
              <a:t>לימודי שפה  </a:t>
            </a:r>
            <a:r>
              <a:rPr lang="he-IL" sz="2000" dirty="0">
                <a:solidFill>
                  <a:srgbClr val="222222"/>
                </a:solidFill>
                <a:latin typeface="Calibri" panose="020F0502020204030204" pitchFamily="34" charset="0"/>
              </a:rPr>
              <a:t>קיום מסגרות ללימוד שפה נוספת, בדגש על לימודי עברית לסטודנטים במכללות ערביות, ולימודי ערבית לסטודנטים במכללות יהודיות. זאת במטרה לייצר תשתית להיכרות, לתקשורת, ולשיתוף פעולה ולמידה</a:t>
            </a:r>
            <a:r>
              <a:rPr lang="he-IL" dirty="0">
                <a:solidFill>
                  <a:srgbClr val="222222"/>
                </a:solidFill>
                <a:latin typeface="Calibri" panose="020F0502020204030204" pitchFamily="34" charset="0"/>
              </a:rPr>
              <a:t>.</a:t>
            </a:r>
          </a:p>
          <a:p>
            <a:pPr lvl="0" algn="r" rtl="1">
              <a:lnSpc>
                <a:spcPct val="150000"/>
              </a:lnSpc>
              <a:defRPr/>
            </a:pPr>
            <a:endParaRPr lang="he-IL" dirty="0">
              <a:solidFill>
                <a:srgbClr val="000000"/>
              </a:solidFill>
              <a:latin typeface="Calibri" panose="020F0502020204030204" pitchFamily="34" charset="0"/>
              <a:cs typeface="Gisha" panose="020B0502040204020203" pitchFamily="34" charset="-79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24249" y="1305848"/>
            <a:ext cx="5096629" cy="769441"/>
          </a:xfrm>
          <a:prstGeom prst="rect">
            <a:avLst/>
          </a:prstGeom>
          <a:solidFill>
            <a:srgbClr val="CC6600"/>
          </a:solidFill>
        </p:spPr>
        <p:txBody>
          <a:bodyPr wrap="square" rtlCol="1">
            <a:spAutoFit/>
          </a:bodyPr>
          <a:lstStyle/>
          <a:p>
            <a:r>
              <a:rPr lang="he-IL" sz="4400" b="1" dirty="0">
                <a:solidFill>
                  <a:schemeClr val="bg1"/>
                </a:solidFill>
              </a:rPr>
              <a:t>צוות הכשרת מורים</a:t>
            </a:r>
          </a:p>
        </p:txBody>
      </p:sp>
      <p:pic>
        <p:nvPicPr>
          <p:cNvPr id="7170" name="Picture 2" descr="משאבים להוראת סובלנות ואנטי-גזענות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43717" y="1004483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783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מלבן מעוגל 4">
            <a:extLst>
              <a:ext uri="{FF2B5EF4-FFF2-40B4-BE49-F238E27FC236}">
                <a16:creationId xmlns:a16="http://schemas.microsoft.com/office/drawing/2014/main" id="{F4909996-ABE1-7297-0586-839EB0212E77}"/>
              </a:ext>
            </a:extLst>
          </p:cNvPr>
          <p:cNvSpPr/>
          <p:nvPr/>
        </p:nvSpPr>
        <p:spPr>
          <a:xfrm>
            <a:off x="1086073" y="2715486"/>
            <a:ext cx="10538506" cy="1019633"/>
          </a:xfrm>
          <a:prstGeom prst="roundRect">
            <a:avLst>
              <a:gd name="adj" fmla="val 2446"/>
            </a:avLst>
          </a:prstGeom>
          <a:noFill/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6" name="מלבן מעוגל 5">
            <a:extLst>
              <a:ext uri="{FF2B5EF4-FFF2-40B4-BE49-F238E27FC236}">
                <a16:creationId xmlns:a16="http://schemas.microsoft.com/office/drawing/2014/main" id="{826FC9E7-61F9-9454-4391-C1D881BF26E8}"/>
              </a:ext>
            </a:extLst>
          </p:cNvPr>
          <p:cNvSpPr/>
          <p:nvPr/>
        </p:nvSpPr>
        <p:spPr>
          <a:xfrm>
            <a:off x="1269659" y="1838200"/>
            <a:ext cx="10538506" cy="1019633"/>
          </a:xfrm>
          <a:prstGeom prst="roundRect">
            <a:avLst>
              <a:gd name="adj" fmla="val 2446"/>
            </a:avLst>
          </a:prstGeom>
          <a:noFill/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8" name="מלבן מעוגל 7">
            <a:extLst>
              <a:ext uri="{FF2B5EF4-FFF2-40B4-BE49-F238E27FC236}">
                <a16:creationId xmlns:a16="http://schemas.microsoft.com/office/drawing/2014/main" id="{F4909996-ABE1-7297-0586-839EB0212E77}"/>
              </a:ext>
            </a:extLst>
          </p:cNvPr>
          <p:cNvSpPr/>
          <p:nvPr/>
        </p:nvSpPr>
        <p:spPr>
          <a:xfrm>
            <a:off x="1154996" y="4191503"/>
            <a:ext cx="10538506" cy="1019633"/>
          </a:xfrm>
          <a:prstGeom prst="roundRect">
            <a:avLst>
              <a:gd name="adj" fmla="val 2446"/>
            </a:avLst>
          </a:prstGeom>
          <a:noFill/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9" name="מלבן מעוגל 8">
            <a:extLst>
              <a:ext uri="{FF2B5EF4-FFF2-40B4-BE49-F238E27FC236}">
                <a16:creationId xmlns:a16="http://schemas.microsoft.com/office/drawing/2014/main" id="{F4909996-ABE1-7297-0586-839EB0212E77}"/>
              </a:ext>
            </a:extLst>
          </p:cNvPr>
          <p:cNvSpPr/>
          <p:nvPr/>
        </p:nvSpPr>
        <p:spPr>
          <a:xfrm>
            <a:off x="576267" y="3385291"/>
            <a:ext cx="11177640" cy="1019633"/>
          </a:xfrm>
          <a:prstGeom prst="roundRect">
            <a:avLst>
              <a:gd name="adj" fmla="val 2446"/>
            </a:avLst>
          </a:prstGeom>
          <a:noFill/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התאמת ההמלצות למוסדות מכלל המגזרים, "תחרות" על משאב הזמן אל מול נושאים חשובים אחרים </a:t>
            </a:r>
            <a:endParaRPr kumimoji="0" lang="he-IL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11" name="מלבן מעוגל 10">
            <a:extLst>
              <a:ext uri="{FF2B5EF4-FFF2-40B4-BE49-F238E27FC236}">
                <a16:creationId xmlns:a16="http://schemas.microsoft.com/office/drawing/2014/main" id="{596373BC-8727-C93D-FD3C-811CCECE5077}"/>
              </a:ext>
            </a:extLst>
          </p:cNvPr>
          <p:cNvSpPr/>
          <p:nvPr/>
        </p:nvSpPr>
        <p:spPr>
          <a:xfrm>
            <a:off x="1381802" y="4997715"/>
            <a:ext cx="10538506" cy="1019633"/>
          </a:xfrm>
          <a:prstGeom prst="roundRect">
            <a:avLst>
              <a:gd name="adj" fmla="val 2446"/>
            </a:avLst>
          </a:prstGeom>
          <a:noFill/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14" name="כותרת 1">
            <a:extLst>
              <a:ext uri="{FF2B5EF4-FFF2-40B4-BE49-F238E27FC236}">
                <a16:creationId xmlns:a16="http://schemas.microsoft.com/office/drawing/2014/main" id="{B237EB5E-5649-210D-840D-F22F18F873E0}"/>
              </a:ext>
            </a:extLst>
          </p:cNvPr>
          <p:cNvSpPr txBox="1">
            <a:spLocks/>
          </p:cNvSpPr>
          <p:nvPr/>
        </p:nvSpPr>
        <p:spPr>
          <a:xfrm>
            <a:off x="2364378" y="293581"/>
            <a:ext cx="8119742" cy="12808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1" eaLnBrk="1" latinLnBrk="0" hangingPunct="1">
              <a:spcBef>
                <a:spcPct val="0"/>
              </a:spcBef>
              <a:buNone/>
              <a:defRPr sz="3600" b="1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he-IL" dirty="0"/>
              <a:t>חסמים מרכזיים שאנו צופים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60258" y="5211136"/>
            <a:ext cx="6546647" cy="461665"/>
          </a:xfrm>
          <a:prstGeom prst="rect">
            <a:avLst/>
          </a:prstGeom>
          <a:solidFill>
            <a:srgbClr val="CC6600"/>
          </a:solidFill>
        </p:spPr>
        <p:txBody>
          <a:bodyPr wrap="square" rtlCol="1">
            <a:spAutoFit/>
          </a:bodyPr>
          <a:lstStyle/>
          <a:p>
            <a:pPr algn="r"/>
            <a:r>
              <a:rPr lang="he-IL" sz="2400" b="1" dirty="0">
                <a:solidFill>
                  <a:schemeClr val="bg1"/>
                </a:solidFill>
              </a:rPr>
              <a:t>מובילות הצוות פרופ' זהבית גרוס ורונית דגן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24249" y="2067036"/>
            <a:ext cx="5096629" cy="769441"/>
          </a:xfrm>
          <a:prstGeom prst="rect">
            <a:avLst/>
          </a:prstGeom>
          <a:solidFill>
            <a:srgbClr val="CC6600"/>
          </a:solidFill>
        </p:spPr>
        <p:txBody>
          <a:bodyPr wrap="square" rtlCol="1">
            <a:spAutoFit/>
          </a:bodyPr>
          <a:lstStyle/>
          <a:p>
            <a:r>
              <a:rPr lang="he-IL" sz="4400" b="1" dirty="0">
                <a:solidFill>
                  <a:schemeClr val="bg1"/>
                </a:solidFill>
              </a:rPr>
              <a:t>צוות הכשרת מורים</a:t>
            </a:r>
          </a:p>
        </p:txBody>
      </p:sp>
    </p:spTree>
    <p:extLst>
      <p:ext uri="{BB962C8B-B14F-4D97-AF65-F5344CB8AC3E}">
        <p14:creationId xmlns:p14="http://schemas.microsoft.com/office/powerpoint/2010/main" val="121741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מלבן מעוגל 3">
            <a:extLst>
              <a:ext uri="{FF2B5EF4-FFF2-40B4-BE49-F238E27FC236}">
                <a16:creationId xmlns:a16="http://schemas.microsoft.com/office/drawing/2014/main" id="{0E366F59-0DA4-2742-FA09-9D49CBE3B7FE}"/>
              </a:ext>
            </a:extLst>
          </p:cNvPr>
          <p:cNvSpPr/>
          <p:nvPr/>
        </p:nvSpPr>
        <p:spPr>
          <a:xfrm>
            <a:off x="363794" y="2433137"/>
            <a:ext cx="11437308" cy="1019633"/>
          </a:xfrm>
          <a:prstGeom prst="roundRect">
            <a:avLst>
              <a:gd name="adj" fmla="val 2446"/>
            </a:avLst>
          </a:prstGeom>
          <a:solidFill>
            <a:schemeClr val="bg1">
              <a:alpha val="65474"/>
            </a:schemeClr>
          </a:solidFill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/>
            <a:r>
              <a:rPr lang="he-IL" sz="2400" b="1" u="sng" dirty="0"/>
              <a:t>המושג גזענות </a:t>
            </a:r>
            <a:r>
              <a:rPr lang="he-IL" sz="2400" b="1" dirty="0"/>
              <a:t>- </a:t>
            </a:r>
            <a:r>
              <a:rPr lang="he-IL" sz="2400" dirty="0">
                <a:solidFill>
                  <a:srgbClr val="222222"/>
                </a:solidFill>
                <a:latin typeface="Calibri" panose="020F0502020204030204" pitchFamily="34" charset="0"/>
                <a:cs typeface="Gisha" panose="020B0502040204020203" pitchFamily="34" charset="-79"/>
              </a:rPr>
              <a:t>עיסוק במושג גזענות מעורר אי נוחות, חשוב לעסוק במיגור גזענות ובמושג גזענות באופן מפורש</a:t>
            </a:r>
          </a:p>
        </p:txBody>
      </p:sp>
      <p:sp>
        <p:nvSpPr>
          <p:cNvPr id="5" name="מלבן מעוגל 4">
            <a:extLst>
              <a:ext uri="{FF2B5EF4-FFF2-40B4-BE49-F238E27FC236}">
                <a16:creationId xmlns:a16="http://schemas.microsoft.com/office/drawing/2014/main" id="{F4909996-ABE1-7297-0586-839EB0212E77}"/>
              </a:ext>
            </a:extLst>
          </p:cNvPr>
          <p:cNvSpPr/>
          <p:nvPr/>
        </p:nvSpPr>
        <p:spPr>
          <a:xfrm>
            <a:off x="1262596" y="5371565"/>
            <a:ext cx="10538506" cy="1019633"/>
          </a:xfrm>
          <a:prstGeom prst="roundRect">
            <a:avLst>
              <a:gd name="adj" fmla="val 2446"/>
            </a:avLst>
          </a:prstGeom>
          <a:solidFill>
            <a:schemeClr val="bg1">
              <a:alpha val="65474"/>
            </a:schemeClr>
          </a:solidFill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/>
            <a:r>
              <a:rPr lang="he-IL" sz="2400" b="1" u="sng" dirty="0"/>
              <a:t>חזון גדול פרטים קטנים-</a:t>
            </a:r>
            <a:r>
              <a:rPr lang="he-IL" sz="2400" b="1" dirty="0"/>
              <a:t> </a:t>
            </a:r>
            <a:r>
              <a:rPr lang="he-IL" sz="2400" dirty="0">
                <a:solidFill>
                  <a:srgbClr val="222222"/>
                </a:solidFill>
                <a:latin typeface="Calibri" panose="020F0502020204030204" pitchFamily="34" charset="0"/>
                <a:cs typeface="Gisha" panose="020B0502040204020203" pitchFamily="34" charset="-79"/>
              </a:rPr>
              <a:t>הישארות בחזון עשויה להיות עוד מאותו דבר, יש לרדת לפרטים קונקרטיים וברי יישום, תוך התאמה למגזרים שונים</a:t>
            </a:r>
          </a:p>
        </p:txBody>
      </p:sp>
      <p:sp>
        <p:nvSpPr>
          <p:cNvPr id="8" name="מלבן מעוגל 7">
            <a:extLst>
              <a:ext uri="{FF2B5EF4-FFF2-40B4-BE49-F238E27FC236}">
                <a16:creationId xmlns:a16="http://schemas.microsoft.com/office/drawing/2014/main" id="{0E366F59-0DA4-2742-FA09-9D49CBE3B7FE}"/>
              </a:ext>
            </a:extLst>
          </p:cNvPr>
          <p:cNvSpPr/>
          <p:nvPr/>
        </p:nvSpPr>
        <p:spPr>
          <a:xfrm>
            <a:off x="1262596" y="3822753"/>
            <a:ext cx="10538506" cy="1019633"/>
          </a:xfrm>
          <a:prstGeom prst="roundRect">
            <a:avLst>
              <a:gd name="adj" fmla="val 2446"/>
            </a:avLst>
          </a:prstGeom>
          <a:solidFill>
            <a:schemeClr val="bg1">
              <a:alpha val="65474"/>
            </a:schemeClr>
          </a:solidFill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/>
            <a:r>
              <a:rPr lang="he-IL" sz="2400" b="1" u="sng" dirty="0"/>
              <a:t>העיסוק בנושא כדרך חיים </a:t>
            </a:r>
            <a:r>
              <a:rPr lang="he-IL" sz="2400" b="1" dirty="0"/>
              <a:t>- </a:t>
            </a:r>
            <a:r>
              <a:rPr lang="he-IL" sz="2400" dirty="0">
                <a:solidFill>
                  <a:srgbClr val="222222"/>
                </a:solidFill>
                <a:latin typeface="Calibri" panose="020F0502020204030204" pitchFamily="34" charset="0"/>
                <a:cs typeface="Gisha" panose="020B0502040204020203" pitchFamily="34" charset="-79"/>
              </a:rPr>
              <a:t>חשוב שהעיסוק בנושא יעשה כדרך חיים שכוללת תפיסות, עמדות ,תרבות, סביבת עבודה במרחב שאין בו גזענות ולא כתוכנית עד הוק</a:t>
            </a:r>
          </a:p>
        </p:txBody>
      </p:sp>
      <p:sp>
        <p:nvSpPr>
          <p:cNvPr id="10" name="מלבן מעוגל 9">
            <a:extLst>
              <a:ext uri="{FF2B5EF4-FFF2-40B4-BE49-F238E27FC236}">
                <a16:creationId xmlns:a16="http://schemas.microsoft.com/office/drawing/2014/main" id="{F4909996-ABE1-7297-0586-839EB0212E77}"/>
              </a:ext>
            </a:extLst>
          </p:cNvPr>
          <p:cNvSpPr/>
          <p:nvPr/>
        </p:nvSpPr>
        <p:spPr>
          <a:xfrm>
            <a:off x="1262596" y="3082787"/>
            <a:ext cx="10538506" cy="1019633"/>
          </a:xfrm>
          <a:prstGeom prst="roundRect">
            <a:avLst>
              <a:gd name="adj" fmla="val 2446"/>
            </a:avLst>
          </a:prstGeom>
          <a:solidFill>
            <a:schemeClr val="bg1">
              <a:alpha val="65474"/>
            </a:schemeClr>
          </a:solidFill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/>
            <a:r>
              <a:rPr lang="he-IL" sz="2400" b="1" u="sng" dirty="0"/>
              <a:t>רציפות</a:t>
            </a:r>
            <a:r>
              <a:rPr lang="he-IL" sz="2400" b="1" dirty="0"/>
              <a:t> - </a:t>
            </a:r>
            <a:r>
              <a:rPr lang="he-IL" sz="2400" dirty="0">
                <a:solidFill>
                  <a:srgbClr val="222222"/>
                </a:solidFill>
                <a:latin typeface="Calibri" panose="020F0502020204030204" pitchFamily="34" charset="0"/>
                <a:cs typeface="Gisha" panose="020B0502040204020203" pitchFamily="34" charset="-79"/>
              </a:rPr>
              <a:t>לראות את כלל הגילאים כרצף</a:t>
            </a:r>
          </a:p>
        </p:txBody>
      </p:sp>
      <p:sp>
        <p:nvSpPr>
          <p:cNvPr id="11" name="מלבן מעוגל 10">
            <a:extLst>
              <a:ext uri="{FF2B5EF4-FFF2-40B4-BE49-F238E27FC236}">
                <a16:creationId xmlns:a16="http://schemas.microsoft.com/office/drawing/2014/main" id="{0E366F59-0DA4-2742-FA09-9D49CBE3B7FE}"/>
              </a:ext>
            </a:extLst>
          </p:cNvPr>
          <p:cNvSpPr/>
          <p:nvPr/>
        </p:nvSpPr>
        <p:spPr>
          <a:xfrm>
            <a:off x="1262596" y="4597738"/>
            <a:ext cx="10538506" cy="1019633"/>
          </a:xfrm>
          <a:prstGeom prst="roundRect">
            <a:avLst>
              <a:gd name="adj" fmla="val 2446"/>
            </a:avLst>
          </a:prstGeom>
          <a:solidFill>
            <a:schemeClr val="bg1">
              <a:alpha val="65474"/>
            </a:schemeClr>
          </a:solidFill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/>
            <a:r>
              <a:rPr lang="he-IL" sz="2400" b="1" u="sng" dirty="0"/>
              <a:t>מצבי קיצון </a:t>
            </a:r>
            <a:r>
              <a:rPr lang="he-IL" sz="2400" b="1" dirty="0"/>
              <a:t>- </a:t>
            </a:r>
            <a:r>
              <a:rPr lang="he-IL" sz="2400" dirty="0">
                <a:solidFill>
                  <a:srgbClr val="222222"/>
                </a:solidFill>
                <a:latin typeface="Calibri" panose="020F0502020204030204" pitchFamily="34" charset="0"/>
                <a:cs typeface="Gisha" panose="020B0502040204020203" pitchFamily="34" charset="-79"/>
              </a:rPr>
              <a:t>בניית מתווה להתערבות חינוכית מערכתית במצבי משבר לאומי</a:t>
            </a:r>
          </a:p>
        </p:txBody>
      </p:sp>
      <p:pic>
        <p:nvPicPr>
          <p:cNvPr id="6146" name="Picture 2" descr="עצומה - גזענות בישראל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61949" y="730910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319449" y="1293713"/>
            <a:ext cx="5096629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1">
            <a:spAutoFit/>
          </a:bodyPr>
          <a:lstStyle/>
          <a:p>
            <a:pPr algn="ctr"/>
            <a:r>
              <a:rPr lang="he-IL" sz="4400" b="1" dirty="0">
                <a:solidFill>
                  <a:schemeClr val="bg1"/>
                </a:solidFill>
              </a:rPr>
              <a:t>תובנות מרכזיות</a:t>
            </a:r>
          </a:p>
        </p:txBody>
      </p:sp>
    </p:spTree>
    <p:extLst>
      <p:ext uri="{BB962C8B-B14F-4D97-AF65-F5344CB8AC3E}">
        <p14:creationId xmlns:p14="http://schemas.microsoft.com/office/powerpoint/2010/main" val="3177557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 title="צעדים מרכזיים להמשך עבודת הצוות ">
            <a:extLst>
              <a:ext uri="{FF2B5EF4-FFF2-40B4-BE49-F238E27FC236}">
                <a16:creationId xmlns:a16="http://schemas.microsoft.com/office/drawing/2014/main" id="{B237EB5E-5649-210D-840D-F22F18F87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4580" y="1277266"/>
            <a:ext cx="8062451" cy="1280890"/>
          </a:xfrm>
        </p:spPr>
        <p:txBody>
          <a:bodyPr/>
          <a:lstStyle/>
          <a:p>
            <a:r>
              <a:rPr lang="he-IL" dirty="0"/>
              <a:t>צעדים מרכזיים להמשך עבודת הצוות </a:t>
            </a:r>
          </a:p>
        </p:txBody>
      </p:sp>
      <p:sp>
        <p:nvSpPr>
          <p:cNvPr id="6" name="מלבן מעוגל 5">
            <a:extLst>
              <a:ext uri="{FF2B5EF4-FFF2-40B4-BE49-F238E27FC236}">
                <a16:creationId xmlns:a16="http://schemas.microsoft.com/office/drawing/2014/main" id="{826FC9E7-61F9-9454-4391-C1D881BF26E8}"/>
              </a:ext>
            </a:extLst>
          </p:cNvPr>
          <p:cNvSpPr/>
          <p:nvPr/>
        </p:nvSpPr>
        <p:spPr>
          <a:xfrm>
            <a:off x="632423" y="2683671"/>
            <a:ext cx="10538506" cy="1299350"/>
          </a:xfrm>
          <a:prstGeom prst="roundRect">
            <a:avLst>
              <a:gd name="adj" fmla="val 2446"/>
            </a:avLst>
          </a:prstGeom>
          <a:solidFill>
            <a:schemeClr val="bg1">
              <a:alpha val="65474"/>
            </a:schemeClr>
          </a:solidFill>
          <a:ln>
            <a:noFill/>
          </a:ln>
          <a:effectLst>
            <a:softEdge rad="272395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 fontAlgn="base">
              <a:lnSpc>
                <a:spcPct val="150000"/>
              </a:lnSpc>
            </a:pPr>
            <a:r>
              <a:rPr lang="he-IL" sz="2400" dirty="0">
                <a:solidFill>
                  <a:srgbClr val="222222"/>
                </a:solidFill>
                <a:latin typeface="Calibri" panose="020F0502020204030204" pitchFamily="34" charset="0"/>
                <a:cs typeface="Gisha" panose="020B0502040204020203" pitchFamily="34" charset="-79"/>
              </a:rPr>
              <a:t>גיבוש מדדים</a:t>
            </a:r>
          </a:p>
          <a:p>
            <a:pPr algn="r" rtl="1" fontAlgn="base">
              <a:lnSpc>
                <a:spcPct val="150000"/>
              </a:lnSpc>
            </a:pPr>
            <a:r>
              <a:rPr lang="he-IL" sz="2400" dirty="0">
                <a:solidFill>
                  <a:srgbClr val="222222"/>
                </a:solidFill>
                <a:latin typeface="Calibri" panose="020F0502020204030204" pitchFamily="34" charset="0"/>
                <a:cs typeface="Gisha" panose="020B0502040204020203" pitchFamily="34" charset="-79"/>
              </a:rPr>
              <a:t>כתיבת הדו"ח המסכם</a:t>
            </a:r>
          </a:p>
          <a:p>
            <a:pPr algn="r" rtl="1" fontAlgn="base">
              <a:lnSpc>
                <a:spcPct val="150000"/>
              </a:lnSpc>
            </a:pPr>
            <a:r>
              <a:rPr lang="he-IL" sz="2400" dirty="0">
                <a:solidFill>
                  <a:srgbClr val="222222"/>
                </a:solidFill>
                <a:latin typeface="Calibri" panose="020F0502020204030204" pitchFamily="34" charset="0"/>
                <a:cs typeface="Gisha" panose="020B0502040204020203" pitchFamily="34" charset="-79"/>
              </a:rPr>
              <a:t>היערכות לתוכנית ליישום לקראת שנה"ל תשפ"ג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79989" y="5197488"/>
            <a:ext cx="7617042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1">
            <a:spAutoFit/>
          </a:bodyPr>
          <a:lstStyle/>
          <a:p>
            <a:pPr algn="r"/>
            <a:r>
              <a:rPr lang="he-IL" sz="2400" b="1" dirty="0">
                <a:solidFill>
                  <a:schemeClr val="bg1"/>
                </a:solidFill>
              </a:rPr>
              <a:t>מובילי הצוות אתי </a:t>
            </a:r>
            <a:r>
              <a:rPr lang="he-IL" sz="2400" b="1" dirty="0" err="1">
                <a:solidFill>
                  <a:schemeClr val="bg1"/>
                </a:solidFill>
              </a:rPr>
              <a:t>סאסי</a:t>
            </a:r>
            <a:r>
              <a:rPr lang="he-IL" sz="2400" b="1" dirty="0">
                <a:solidFill>
                  <a:schemeClr val="bg1"/>
                </a:solidFill>
              </a:rPr>
              <a:t>, עו"ד אייל רק, </a:t>
            </a:r>
            <a:r>
              <a:rPr lang="he-IL" sz="2400" b="1" dirty="0" err="1">
                <a:solidFill>
                  <a:schemeClr val="bg1"/>
                </a:solidFill>
              </a:rPr>
              <a:t>ווביט</a:t>
            </a:r>
            <a:r>
              <a:rPr lang="he-IL" sz="2400" b="1" dirty="0">
                <a:solidFill>
                  <a:schemeClr val="bg1"/>
                </a:solidFill>
              </a:rPr>
              <a:t> </a:t>
            </a:r>
            <a:r>
              <a:rPr lang="he-IL" sz="2400" b="1" dirty="0" err="1">
                <a:solidFill>
                  <a:schemeClr val="bg1"/>
                </a:solidFill>
              </a:rPr>
              <a:t>מנגיסטו</a:t>
            </a:r>
            <a:endParaRPr lang="he-IL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16373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 title="דיון והתייחסויות ">
            <a:extLst>
              <a:ext uri="{FF2B5EF4-FFF2-40B4-BE49-F238E27FC236}">
                <a16:creationId xmlns:a16="http://schemas.microsoft.com/office/drawing/2014/main" id="{997E8B40-59DE-2346-A18D-35B6690C689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e-IL" dirty="0"/>
              <a:t>דיון והתייחסויות </a:t>
            </a:r>
          </a:p>
        </p:txBody>
      </p:sp>
    </p:spTree>
    <p:extLst>
      <p:ext uri="{BB962C8B-B14F-4D97-AF65-F5344CB8AC3E}">
        <p14:creationId xmlns:p14="http://schemas.microsoft.com/office/powerpoint/2010/main" val="145776799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70">
            <a:extLst>
              <a:ext uri="{FF2B5EF4-FFF2-40B4-BE49-F238E27FC236}">
                <a16:creationId xmlns:a16="http://schemas.microsoft.com/office/drawing/2014/main" id="{7B7EFD05-5F12-420E-8AEF-74D5EF9D58B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</p:grpSpPr>
        <p:sp>
          <p:nvSpPr>
            <p:cNvPr id="72" name="Freeform 11">
              <a:extLst>
                <a:ext uri="{FF2B5EF4-FFF2-40B4-BE49-F238E27FC236}">
                  <a16:creationId xmlns:a16="http://schemas.microsoft.com/office/drawing/2014/main" id="{6B6786B7-9BA0-488B-8C6B-1C5BB4E2A5A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3" name="Freeform 12">
              <a:extLst>
                <a:ext uri="{FF2B5EF4-FFF2-40B4-BE49-F238E27FC236}">
                  <a16:creationId xmlns:a16="http://schemas.microsoft.com/office/drawing/2014/main" id="{ACF6C842-D596-43D3-B584-5672E0D3313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4" name="Freeform 13">
              <a:extLst>
                <a:ext uri="{FF2B5EF4-FFF2-40B4-BE49-F238E27FC236}">
                  <a16:creationId xmlns:a16="http://schemas.microsoft.com/office/drawing/2014/main" id="{6DF84F3E-35FA-497B-B6FA-F453E82F325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5" name="Freeform 14">
              <a:extLst>
                <a:ext uri="{FF2B5EF4-FFF2-40B4-BE49-F238E27FC236}">
                  <a16:creationId xmlns:a16="http://schemas.microsoft.com/office/drawing/2014/main" id="{2846D7FA-E05C-448E-B156-F77C205A14B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6" name="Freeform 15">
              <a:extLst>
                <a:ext uri="{FF2B5EF4-FFF2-40B4-BE49-F238E27FC236}">
                  <a16:creationId xmlns:a16="http://schemas.microsoft.com/office/drawing/2014/main" id="{E269AD3A-E6B6-4322-A013-276CBC1B084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7" name="Freeform 16">
              <a:extLst>
                <a:ext uri="{FF2B5EF4-FFF2-40B4-BE49-F238E27FC236}">
                  <a16:creationId xmlns:a16="http://schemas.microsoft.com/office/drawing/2014/main" id="{CEFB9F00-6239-4BF6-B439-D16231B240A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8" name="Freeform 17">
              <a:extLst>
                <a:ext uri="{FF2B5EF4-FFF2-40B4-BE49-F238E27FC236}">
                  <a16:creationId xmlns:a16="http://schemas.microsoft.com/office/drawing/2014/main" id="{74D1DDDB-FC85-40C5-9225-06312C4515F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79" name="Freeform 18">
              <a:extLst>
                <a:ext uri="{FF2B5EF4-FFF2-40B4-BE49-F238E27FC236}">
                  <a16:creationId xmlns:a16="http://schemas.microsoft.com/office/drawing/2014/main" id="{E9217709-40C1-4F4A-AB69-8A693608ABA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0" name="Freeform 19">
              <a:extLst>
                <a:ext uri="{FF2B5EF4-FFF2-40B4-BE49-F238E27FC236}">
                  <a16:creationId xmlns:a16="http://schemas.microsoft.com/office/drawing/2014/main" id="{ACCD26D6-BC97-43F5-B803-5838985FCCE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1" name="Freeform 20">
              <a:extLst>
                <a:ext uri="{FF2B5EF4-FFF2-40B4-BE49-F238E27FC236}">
                  <a16:creationId xmlns:a16="http://schemas.microsoft.com/office/drawing/2014/main" id="{8136022F-2988-42E2-90E1-617D189FF18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2" name="Freeform 21">
              <a:extLst>
                <a:ext uri="{FF2B5EF4-FFF2-40B4-BE49-F238E27FC236}">
                  <a16:creationId xmlns:a16="http://schemas.microsoft.com/office/drawing/2014/main" id="{03859925-85FA-4D69-A0AB-6F827E3B5CB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83" name="Freeform 22">
              <a:extLst>
                <a:ext uri="{FF2B5EF4-FFF2-40B4-BE49-F238E27FC236}">
                  <a16:creationId xmlns:a16="http://schemas.microsoft.com/office/drawing/2014/main" id="{BAE65FC7-970A-4DCC-9FB4-CF0F7496A9E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B64F33C7-E158-4057-87E7-6F42AA6D034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24" y="157"/>
            <a:ext cx="2356675" cy="6853096"/>
            <a:chOff x="6627813" y="195610"/>
            <a:chExt cx="1952625" cy="5678141"/>
          </a:xfrm>
        </p:grpSpPr>
        <p:sp>
          <p:nvSpPr>
            <p:cNvPr id="86" name="Freeform 27">
              <a:extLst>
                <a:ext uri="{FF2B5EF4-FFF2-40B4-BE49-F238E27FC236}">
                  <a16:creationId xmlns:a16="http://schemas.microsoft.com/office/drawing/2014/main" id="{26714E66-FCC0-42F6-B127-0F91203BC52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7" name="Freeform 28">
              <a:extLst>
                <a:ext uri="{FF2B5EF4-FFF2-40B4-BE49-F238E27FC236}">
                  <a16:creationId xmlns:a16="http://schemas.microsoft.com/office/drawing/2014/main" id="{7E0BD3C9-F0D9-4A53-87DF-71D17D328DA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8" name="Freeform 29">
              <a:extLst>
                <a:ext uri="{FF2B5EF4-FFF2-40B4-BE49-F238E27FC236}">
                  <a16:creationId xmlns:a16="http://schemas.microsoft.com/office/drawing/2014/main" id="{DFA9FE4C-FCED-4A9A-9E43-358EB75011E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89" name="Freeform 30">
              <a:extLst>
                <a:ext uri="{FF2B5EF4-FFF2-40B4-BE49-F238E27FC236}">
                  <a16:creationId xmlns:a16="http://schemas.microsoft.com/office/drawing/2014/main" id="{E5D5BB28-15EC-4D32-9C05-C2206AF9E28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0" name="Freeform 31">
              <a:extLst>
                <a:ext uri="{FF2B5EF4-FFF2-40B4-BE49-F238E27FC236}">
                  <a16:creationId xmlns:a16="http://schemas.microsoft.com/office/drawing/2014/main" id="{06210E9D-4080-4566-B32A-3A8BE356F89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1" name="Freeform 32">
              <a:extLst>
                <a:ext uri="{FF2B5EF4-FFF2-40B4-BE49-F238E27FC236}">
                  <a16:creationId xmlns:a16="http://schemas.microsoft.com/office/drawing/2014/main" id="{894D3505-0982-40B2-8131-1B6BFF2736C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2" name="Freeform 33">
              <a:extLst>
                <a:ext uri="{FF2B5EF4-FFF2-40B4-BE49-F238E27FC236}">
                  <a16:creationId xmlns:a16="http://schemas.microsoft.com/office/drawing/2014/main" id="{11598CAB-0965-48D6-999C-91450C50DEB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3" name="Freeform 34">
              <a:extLst>
                <a:ext uri="{FF2B5EF4-FFF2-40B4-BE49-F238E27FC236}">
                  <a16:creationId xmlns:a16="http://schemas.microsoft.com/office/drawing/2014/main" id="{29E94126-468A-4060-BCBC-DC3806A46F9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4" name="Freeform 35">
              <a:extLst>
                <a:ext uri="{FF2B5EF4-FFF2-40B4-BE49-F238E27FC236}">
                  <a16:creationId xmlns:a16="http://schemas.microsoft.com/office/drawing/2014/main" id="{438F3422-C112-405B-B955-7B169072142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5" name="Freeform 36">
              <a:extLst>
                <a:ext uri="{FF2B5EF4-FFF2-40B4-BE49-F238E27FC236}">
                  <a16:creationId xmlns:a16="http://schemas.microsoft.com/office/drawing/2014/main" id="{C99C65FC-23C1-4B1D-A385-29B46619D20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6" name="Freeform 37">
              <a:extLst>
                <a:ext uri="{FF2B5EF4-FFF2-40B4-BE49-F238E27FC236}">
                  <a16:creationId xmlns:a16="http://schemas.microsoft.com/office/drawing/2014/main" id="{53D192C3-5E79-4B85-98D0-8F6C681CDC1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97" name="Freeform 38">
              <a:extLst>
                <a:ext uri="{FF2B5EF4-FFF2-40B4-BE49-F238E27FC236}">
                  <a16:creationId xmlns:a16="http://schemas.microsoft.com/office/drawing/2014/main" id="{8709C0CF-D42A-4EE0-9C30-B0B72C69AD4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99" name="Rectangle 98">
            <a:extLst>
              <a:ext uri="{FF2B5EF4-FFF2-40B4-BE49-F238E27FC236}">
                <a16:creationId xmlns:a16="http://schemas.microsoft.com/office/drawing/2014/main" id="{B8FE8EF1-7AF2-4864-A8DE-7EE3481DA1D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1" name="Freeform 6">
            <a:extLst>
              <a:ext uri="{FF2B5EF4-FFF2-40B4-BE49-F238E27FC236}">
                <a16:creationId xmlns:a16="http://schemas.microsoft.com/office/drawing/2014/main" id="{76CB6AE4-A444-41E5-A744-47F048A15E7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 useBgFill="1">
        <p:nvSpPr>
          <p:cNvPr id="103" name="Rectangle 102">
            <a:extLst>
              <a:ext uri="{FF2B5EF4-FFF2-40B4-BE49-F238E27FC236}">
                <a16:creationId xmlns:a16="http://schemas.microsoft.com/office/drawing/2014/main" id="{25F129D9-8F3D-4302-AB5D-DE987A6B127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F4A57F6-BEF1-4CA6-A0F1-3A01F6AB48E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4639734" cy="6858000"/>
          </a:xfrm>
          <a:prstGeom prst="rect">
            <a:avLst/>
          </a:prstGeom>
          <a:solidFill>
            <a:srgbClr val="503B42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כותרת 1">
            <a:extLst>
              <a:ext uri="{FF2B5EF4-FFF2-40B4-BE49-F238E27FC236}">
                <a16:creationId xmlns:a16="http://schemas.microsoft.com/office/drawing/2014/main" id="{7C6DC545-C23C-BC98-A75E-D40A98D93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279" y="967417"/>
            <a:ext cx="3778870" cy="39432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he-IL" sz="4000" dirty="0" smtClean="0">
                <a:solidFill>
                  <a:srgbClr val="FEFFFF"/>
                </a:solidFill>
              </a:rPr>
              <a:t> </a:t>
            </a:r>
            <a:r>
              <a:rPr lang="he-IL" sz="4000" dirty="0">
                <a:solidFill>
                  <a:srgbClr val="FEFFFF"/>
                </a:solidFill>
              </a:rPr>
              <a:t/>
            </a:r>
            <a:br>
              <a:rPr lang="he-IL" sz="4000" dirty="0">
                <a:solidFill>
                  <a:srgbClr val="FEFFFF"/>
                </a:solidFill>
              </a:rPr>
            </a:br>
            <a:r>
              <a:rPr lang="he-IL" sz="4000" dirty="0">
                <a:solidFill>
                  <a:srgbClr val="FEFFFF"/>
                </a:solidFill>
              </a:rPr>
              <a:t>חלוקה לקבוצות להמשך עבודה </a:t>
            </a:r>
            <a:endParaRPr lang="en-US" sz="4000" dirty="0">
              <a:solidFill>
                <a:srgbClr val="FEFFFF"/>
              </a:solidFill>
            </a:endParaRPr>
          </a:p>
        </p:txBody>
      </p:sp>
      <p:sp>
        <p:nvSpPr>
          <p:cNvPr id="107" name="Freeform 5">
            <a:extLst>
              <a:ext uri="{FF2B5EF4-FFF2-40B4-BE49-F238E27FC236}">
                <a16:creationId xmlns:a16="http://schemas.microsoft.com/office/drawing/2014/main" id="{E3336A73-1C9B-4BAA-A893-AD3C79E6660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5033007"/>
            <a:ext cx="5404022" cy="857047"/>
          </a:xfrm>
          <a:custGeom>
            <a:avLst/>
            <a:gdLst>
              <a:gd name="T0" fmla="*/ 1114 w 1117"/>
              <a:gd name="T1" fmla="*/ 77 h 163"/>
              <a:gd name="T2" fmla="*/ 1040 w 1117"/>
              <a:gd name="T3" fmla="*/ 3 h 163"/>
              <a:gd name="T4" fmla="*/ 1039 w 1117"/>
              <a:gd name="T5" fmla="*/ 2 h 163"/>
              <a:gd name="T6" fmla="*/ 1034 w 1117"/>
              <a:gd name="T7" fmla="*/ 0 h 163"/>
              <a:gd name="T8" fmla="*/ 578 w 1117"/>
              <a:gd name="T9" fmla="*/ 0 h 163"/>
              <a:gd name="T10" fmla="*/ 562 w 1117"/>
              <a:gd name="T11" fmla="*/ 0 h 163"/>
              <a:gd name="T12" fmla="*/ 440 w 1117"/>
              <a:gd name="T13" fmla="*/ 0 h 163"/>
              <a:gd name="T14" fmla="*/ 106 w 1117"/>
              <a:gd name="T15" fmla="*/ 0 h 163"/>
              <a:gd name="T16" fmla="*/ 0 w 1117"/>
              <a:gd name="T17" fmla="*/ 0 h 163"/>
              <a:gd name="T18" fmla="*/ 0 w 1117"/>
              <a:gd name="T19" fmla="*/ 163 h 163"/>
              <a:gd name="T20" fmla="*/ 106 w 1117"/>
              <a:gd name="T21" fmla="*/ 163 h 163"/>
              <a:gd name="T22" fmla="*/ 440 w 1117"/>
              <a:gd name="T23" fmla="*/ 163 h 163"/>
              <a:gd name="T24" fmla="*/ 562 w 1117"/>
              <a:gd name="T25" fmla="*/ 163 h 163"/>
              <a:gd name="T26" fmla="*/ 578 w 1117"/>
              <a:gd name="T27" fmla="*/ 163 h 163"/>
              <a:gd name="T28" fmla="*/ 1034 w 1117"/>
              <a:gd name="T29" fmla="*/ 163 h 163"/>
              <a:gd name="T30" fmla="*/ 1039 w 1117"/>
              <a:gd name="T31" fmla="*/ 161 h 163"/>
              <a:gd name="T32" fmla="*/ 1040 w 1117"/>
              <a:gd name="T33" fmla="*/ 160 h 163"/>
              <a:gd name="T34" fmla="*/ 1114 w 1117"/>
              <a:gd name="T35" fmla="*/ 86 h 163"/>
              <a:gd name="T36" fmla="*/ 1114 w 1117"/>
              <a:gd name="T37" fmla="*/ 7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17" h="163">
                <a:moveTo>
                  <a:pt x="1114" y="77"/>
                </a:moveTo>
                <a:cubicBezTo>
                  <a:pt x="1040" y="3"/>
                  <a:pt x="1040" y="3"/>
                  <a:pt x="1040" y="3"/>
                </a:cubicBezTo>
                <a:cubicBezTo>
                  <a:pt x="1040" y="2"/>
                  <a:pt x="1039" y="2"/>
                  <a:pt x="1039" y="2"/>
                </a:cubicBezTo>
                <a:cubicBezTo>
                  <a:pt x="1038" y="1"/>
                  <a:pt x="1036" y="0"/>
                  <a:pt x="1034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562" y="0"/>
                  <a:pt x="562" y="0"/>
                  <a:pt x="562" y="0"/>
                </a:cubicBezTo>
                <a:cubicBezTo>
                  <a:pt x="440" y="0"/>
                  <a:pt x="440" y="0"/>
                  <a:pt x="440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440" y="163"/>
                  <a:pt x="440" y="163"/>
                  <a:pt x="440" y="163"/>
                </a:cubicBezTo>
                <a:cubicBezTo>
                  <a:pt x="562" y="163"/>
                  <a:pt x="562" y="163"/>
                  <a:pt x="562" y="163"/>
                </a:cubicBezTo>
                <a:cubicBezTo>
                  <a:pt x="578" y="163"/>
                  <a:pt x="578" y="163"/>
                  <a:pt x="578" y="163"/>
                </a:cubicBezTo>
                <a:cubicBezTo>
                  <a:pt x="1034" y="163"/>
                  <a:pt x="1034" y="163"/>
                  <a:pt x="1034" y="163"/>
                </a:cubicBezTo>
                <a:cubicBezTo>
                  <a:pt x="1036" y="163"/>
                  <a:pt x="1038" y="162"/>
                  <a:pt x="1039" y="161"/>
                </a:cubicBezTo>
                <a:cubicBezTo>
                  <a:pt x="1039" y="160"/>
                  <a:pt x="1040" y="160"/>
                  <a:pt x="1040" y="160"/>
                </a:cubicBezTo>
                <a:cubicBezTo>
                  <a:pt x="1114" y="86"/>
                  <a:pt x="1114" y="86"/>
                  <a:pt x="1114" y="86"/>
                </a:cubicBezTo>
                <a:cubicBezTo>
                  <a:pt x="1117" y="83"/>
                  <a:pt x="1117" y="79"/>
                  <a:pt x="1114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 descr="איך נכון לחלק את התלמידים לקבוצות? - Re-Start">
            <a:extLst>
              <a:ext uri="{FF2B5EF4-FFF2-40B4-BE49-F238E27FC236}">
                <a16:creationId xmlns:a16="http://schemas.microsoft.com/office/drawing/2014/main" id="{632490F5-F467-628C-FC41-884C942341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587994" y="1555902"/>
            <a:ext cx="5640502" cy="3753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788942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e-IL"/>
          </a:p>
        </p:txBody>
      </p:sp>
      <p:pic>
        <p:nvPicPr>
          <p:cNvPr id="4" name="תמונה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507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99922" y="3454"/>
            <a:ext cx="471210" cy="46178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01638" y="234347"/>
            <a:ext cx="274330" cy="26884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874036" y="1146991"/>
            <a:ext cx="274330" cy="26884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2895811" y="234347"/>
            <a:ext cx="274330" cy="26884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300462" y="1049089"/>
            <a:ext cx="374229" cy="36674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9655073" y="5169916"/>
            <a:ext cx="502622" cy="49257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0692194" y="5905572"/>
            <a:ext cx="292618" cy="286765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1539312" y="6381472"/>
            <a:ext cx="292618" cy="286765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1685621" y="5272818"/>
            <a:ext cx="292618" cy="28676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8792103" y="6277045"/>
            <a:ext cx="399176" cy="391192"/>
          </a:xfrm>
          <a:prstGeom prst="rect">
            <a:avLst/>
          </a:prstGeom>
        </p:spPr>
      </p:pic>
      <p:pic>
        <p:nvPicPr>
          <p:cNvPr id="14" name="Picture 14" descr="ציטוט מאתר ההיוועצות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72" t="8149" r="1297" b="4085"/>
          <a:stretch/>
        </p:blipFill>
        <p:spPr>
          <a:xfrm>
            <a:off x="136198" y="84685"/>
            <a:ext cx="11938790" cy="1662547"/>
          </a:xfrm>
          <a:prstGeom prst="rect">
            <a:avLst/>
          </a:prstGeom>
          <a:ln>
            <a:noFill/>
          </a:ln>
        </p:spPr>
      </p:pic>
      <p:pic>
        <p:nvPicPr>
          <p:cNvPr id="19" name="תמונה 18" descr="ציטוט מאתר ההיוועצות"/>
          <p:cNvPicPr>
            <a:picLocks noChangeAspect="1"/>
          </p:cNvPicPr>
          <p:nvPr/>
        </p:nvPicPr>
        <p:blipFill rotWithShape="1">
          <a:blip r:embed="rId12"/>
          <a:srcRect t="4768" b="5708"/>
          <a:stretch/>
        </p:blipFill>
        <p:spPr>
          <a:xfrm>
            <a:off x="110147" y="1813940"/>
            <a:ext cx="11970912" cy="1686296"/>
          </a:xfrm>
          <a:prstGeom prst="rect">
            <a:avLst/>
          </a:prstGeom>
        </p:spPr>
      </p:pic>
      <p:pic>
        <p:nvPicPr>
          <p:cNvPr id="20" name="תמונה 19" descr="ציטוט מאתר ההיוועצות"/>
          <p:cNvPicPr>
            <a:picLocks noChangeAspect="1"/>
          </p:cNvPicPr>
          <p:nvPr/>
        </p:nvPicPr>
        <p:blipFill rotWithShape="1">
          <a:blip r:embed="rId13"/>
          <a:srcRect t="1464" r="-128" b="4396"/>
          <a:stretch/>
        </p:blipFill>
        <p:spPr>
          <a:xfrm>
            <a:off x="105038" y="3577422"/>
            <a:ext cx="11986247" cy="1525786"/>
          </a:xfrm>
          <a:prstGeom prst="rect">
            <a:avLst/>
          </a:prstGeom>
        </p:spPr>
      </p:pic>
      <p:pic>
        <p:nvPicPr>
          <p:cNvPr id="21" name="תמונה 20" descr="ציטוט מאתר ההיוועצות"/>
          <p:cNvPicPr>
            <a:picLocks noChangeAspect="1"/>
          </p:cNvPicPr>
          <p:nvPr/>
        </p:nvPicPr>
        <p:blipFill rotWithShape="1">
          <a:blip r:embed="rId14"/>
          <a:srcRect r="1209" b="4500"/>
          <a:stretch/>
        </p:blipFill>
        <p:spPr>
          <a:xfrm>
            <a:off x="99922" y="5202319"/>
            <a:ext cx="11991363" cy="1542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939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02D58E15-988D-3A4F-823B-9C84997BD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עיקרי ההמלצות בתחום המדיניות</a:t>
            </a:r>
            <a:endParaRPr lang="he-IL" dirty="0"/>
          </a:p>
        </p:txBody>
      </p:sp>
      <p:sp>
        <p:nvSpPr>
          <p:cNvPr id="4" name="מלבן 3">
            <a:extLst>
              <a:ext uri="{FF2B5EF4-FFF2-40B4-BE49-F238E27FC236}">
                <a16:creationId xmlns:a16="http://schemas.microsoft.com/office/drawing/2014/main" id="{C69C6CD9-E69B-ED4F-AC06-55BC4222233A}"/>
              </a:ext>
            </a:extLst>
          </p:cNvPr>
          <p:cNvSpPr/>
          <p:nvPr/>
        </p:nvSpPr>
        <p:spPr>
          <a:xfrm>
            <a:off x="7806050" y="5715000"/>
            <a:ext cx="3568700" cy="7239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מדיניות</a:t>
            </a:r>
          </a:p>
        </p:txBody>
      </p:sp>
      <p:sp>
        <p:nvSpPr>
          <p:cNvPr id="5" name="מלבן 4">
            <a:extLst>
              <a:ext uri="{FF2B5EF4-FFF2-40B4-BE49-F238E27FC236}">
                <a16:creationId xmlns:a16="http://schemas.microsoft.com/office/drawing/2014/main" id="{99EED993-865A-674D-B42B-23C81885BEC3}"/>
              </a:ext>
            </a:extLst>
          </p:cNvPr>
          <p:cNvSpPr/>
          <p:nvPr/>
        </p:nvSpPr>
        <p:spPr>
          <a:xfrm>
            <a:off x="4097650" y="5715000"/>
            <a:ext cx="3568700" cy="7239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מנגנונים</a:t>
            </a:r>
          </a:p>
        </p:txBody>
      </p:sp>
      <p:sp>
        <p:nvSpPr>
          <p:cNvPr id="6" name="מלבן 5">
            <a:extLst>
              <a:ext uri="{FF2B5EF4-FFF2-40B4-BE49-F238E27FC236}">
                <a16:creationId xmlns:a16="http://schemas.microsoft.com/office/drawing/2014/main" id="{AECCB98B-1302-634C-8A2A-159848CB7133}"/>
              </a:ext>
            </a:extLst>
          </p:cNvPr>
          <p:cNvSpPr/>
          <p:nvPr/>
        </p:nvSpPr>
        <p:spPr>
          <a:xfrm>
            <a:off x="389250" y="5715000"/>
            <a:ext cx="3568700" cy="7239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פעולות</a:t>
            </a:r>
          </a:p>
        </p:txBody>
      </p:sp>
      <p:sp>
        <p:nvSpPr>
          <p:cNvPr id="9" name="מלבן 8">
            <a:extLst>
              <a:ext uri="{FF2B5EF4-FFF2-40B4-BE49-F238E27FC236}">
                <a16:creationId xmlns:a16="http://schemas.microsoft.com/office/drawing/2014/main" id="{5BE6ABF1-FE02-4240-A41E-8EB94C5FE17B}"/>
              </a:ext>
            </a:extLst>
          </p:cNvPr>
          <p:cNvSpPr>
            <a:spLocks/>
          </p:cNvSpPr>
          <p:nvPr/>
        </p:nvSpPr>
        <p:spPr>
          <a:xfrm>
            <a:off x="7826846" y="1532119"/>
            <a:ext cx="3568700" cy="103397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e-IL" b="1" dirty="0">
                <a:solidFill>
                  <a:prstClr val="black"/>
                </a:solidFill>
                <a:latin typeface="Century Gothic" panose="020B0502020202020204"/>
                <a:cs typeface="Gisha" panose="020B0502040204020203" pitchFamily="34" charset="-79"/>
              </a:rPr>
              <a:t>׳חיים בשותפות׳ יופיע</a:t>
            </a: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e-IL" b="1" dirty="0">
                <a:solidFill>
                  <a:prstClr val="black"/>
                </a:solidFill>
                <a:latin typeface="Century Gothic" panose="020B0502020202020204"/>
                <a:cs typeface="Gisha" panose="020B0502040204020203" pitchFamily="34" charset="-79"/>
              </a:rPr>
              <a:t>כאחד מהמהלכים</a:t>
            </a: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e-IL" b="1" dirty="0">
                <a:solidFill>
                  <a:prstClr val="black"/>
                </a:solidFill>
                <a:latin typeface="Century Gothic" panose="020B0502020202020204"/>
                <a:cs typeface="Gisha" panose="020B0502040204020203" pitchFamily="34" charset="-79"/>
              </a:rPr>
              <a:t>במסמך אבני הדרך</a:t>
            </a:r>
          </a:p>
        </p:txBody>
      </p:sp>
      <p:sp>
        <p:nvSpPr>
          <p:cNvPr id="10" name="מלבן 9">
            <a:extLst>
              <a:ext uri="{FF2B5EF4-FFF2-40B4-BE49-F238E27FC236}">
                <a16:creationId xmlns:a16="http://schemas.microsoft.com/office/drawing/2014/main" id="{25D327C7-C26B-A146-A547-B7F9EC71F0A6}"/>
              </a:ext>
            </a:extLst>
          </p:cNvPr>
          <p:cNvSpPr>
            <a:spLocks/>
          </p:cNvSpPr>
          <p:nvPr/>
        </p:nvSpPr>
        <p:spPr>
          <a:xfrm>
            <a:off x="7826846" y="3668764"/>
            <a:ext cx="3527108" cy="9702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תיושם המלצת מתווה ענבר ודמני אודות 'חיים בשותפות'</a:t>
            </a: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Gisha" panose="020B0502040204020203" pitchFamily="34" charset="-79"/>
              </a:rPr>
              <a:t>כרכיב חובה בהכשרת מורים</a:t>
            </a:r>
            <a:endParaRPr kumimoji="0" lang="he-IL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Gisha" panose="020B0502040204020203" pitchFamily="34" charset="-79"/>
            </a:endParaRPr>
          </a:p>
        </p:txBody>
      </p:sp>
      <p:sp>
        <p:nvSpPr>
          <p:cNvPr id="12" name="מלבן 11">
            <a:extLst>
              <a:ext uri="{FF2B5EF4-FFF2-40B4-BE49-F238E27FC236}">
                <a16:creationId xmlns:a16="http://schemas.microsoft.com/office/drawing/2014/main" id="{AAE30C7B-8484-C14D-A42F-4CE32D18E4C1}"/>
              </a:ext>
            </a:extLst>
          </p:cNvPr>
          <p:cNvSpPr>
            <a:spLocks/>
          </p:cNvSpPr>
          <p:nvPr/>
        </p:nvSpPr>
        <p:spPr>
          <a:xfrm>
            <a:off x="7826846" y="2674138"/>
            <a:ext cx="3568700" cy="88774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e-IL" b="1" dirty="0" smtClean="0">
                <a:solidFill>
                  <a:prstClr val="black"/>
                </a:solidFill>
                <a:latin typeface="Century Gothic" panose="020B0502020202020204"/>
                <a:cs typeface="Gisha" panose="020B0502040204020203" pitchFamily="34" charset="-79"/>
              </a:rPr>
              <a:t>יפורסם </a:t>
            </a:r>
            <a:r>
              <a:rPr lang="he-IL" b="1" dirty="0">
                <a:solidFill>
                  <a:prstClr val="black"/>
                </a:solidFill>
                <a:latin typeface="Century Gothic" panose="020B0502020202020204"/>
                <a:cs typeface="Gisha" panose="020B0502040204020203" pitchFamily="34" charset="-79"/>
              </a:rPr>
              <a:t>חוזר מנכ״ל מיוחד בנושא 'חיים בשותפות'</a:t>
            </a:r>
          </a:p>
        </p:txBody>
      </p:sp>
      <p:pic>
        <p:nvPicPr>
          <p:cNvPr id="7" name="גרפיקה 6" descr="אייקון אבני דרך">
            <a:extLst>
              <a:ext uri="{FF2B5EF4-FFF2-40B4-BE49-F238E27FC236}">
                <a16:creationId xmlns:a16="http://schemas.microsoft.com/office/drawing/2014/main" id="{E823C5FE-266A-C340-BC93-7D03A833F2D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60902" y="1528132"/>
            <a:ext cx="914400" cy="852011"/>
          </a:xfrm>
          <a:prstGeom prst="rect">
            <a:avLst/>
          </a:prstGeom>
        </p:spPr>
      </p:pic>
      <p:pic>
        <p:nvPicPr>
          <p:cNvPr id="13" name="גרפיקה 12" descr="אייקון מבנה ארגוני">
            <a:extLst>
              <a:ext uri="{FF2B5EF4-FFF2-40B4-BE49-F238E27FC236}">
                <a16:creationId xmlns:a16="http://schemas.microsoft.com/office/drawing/2014/main" id="{4747BE7C-EF7A-F84E-BA41-14636B59C6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60902" y="2674531"/>
            <a:ext cx="914400" cy="914400"/>
          </a:xfrm>
          <a:prstGeom prst="rect">
            <a:avLst/>
          </a:prstGeom>
        </p:spPr>
      </p:pic>
      <p:pic>
        <p:nvPicPr>
          <p:cNvPr id="17" name="גרפיקה 16" descr="אייקון סימן שאלה">
            <a:extLst>
              <a:ext uri="{FF2B5EF4-FFF2-40B4-BE49-F238E27FC236}">
                <a16:creationId xmlns:a16="http://schemas.microsoft.com/office/drawing/2014/main" id="{4D80F230-FB5B-D741-B4D2-6F67F148A39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313225" y="3806368"/>
            <a:ext cx="914400" cy="914400"/>
          </a:xfrm>
          <a:prstGeom prst="rect">
            <a:avLst/>
          </a:prstGeom>
        </p:spPr>
      </p:pic>
      <p:sp>
        <p:nvSpPr>
          <p:cNvPr id="14" name="מלבן 13">
            <a:extLst>
              <a:ext uri="{FF2B5EF4-FFF2-40B4-BE49-F238E27FC236}">
                <a16:creationId xmlns:a16="http://schemas.microsoft.com/office/drawing/2014/main" id="{DD580DA8-55EF-D646-A2A3-C2021E79EACF}"/>
              </a:ext>
            </a:extLst>
          </p:cNvPr>
          <p:cNvSpPr/>
          <p:nvPr/>
        </p:nvSpPr>
        <p:spPr>
          <a:xfrm>
            <a:off x="7806049" y="4735088"/>
            <a:ext cx="3568701" cy="82997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>
              <a:defRPr/>
            </a:pPr>
            <a:r>
              <a:rPr lang="he-IL" b="1" dirty="0">
                <a:solidFill>
                  <a:prstClr val="black"/>
                </a:solidFill>
                <a:latin typeface="Century Gothic" panose="020B0502020202020204"/>
                <a:cs typeface="Gisha" panose="020B0502040204020203" pitchFamily="34" charset="-79"/>
              </a:rPr>
              <a:t>הכנסת 'מדד השותפות' ככלי </a:t>
            </a:r>
          </a:p>
          <a:p>
            <a:pPr algn="ctr" rtl="1">
              <a:defRPr/>
            </a:pPr>
            <a:r>
              <a:rPr lang="he-IL" b="1" dirty="0">
                <a:solidFill>
                  <a:prstClr val="black"/>
                </a:solidFill>
                <a:latin typeface="Century Gothic" panose="020B0502020202020204"/>
                <a:cs typeface="Gisha" panose="020B0502040204020203" pitchFamily="34" charset="-79"/>
              </a:rPr>
              <a:t>בתהליכי מדידה והערכה פנימיים</a:t>
            </a:r>
          </a:p>
        </p:txBody>
      </p:sp>
      <p:pic>
        <p:nvPicPr>
          <p:cNvPr id="16" name="גרפיקה 45" descr="אייקון מד">
            <a:extLst>
              <a:ext uri="{FF2B5EF4-FFF2-40B4-BE49-F238E27FC236}">
                <a16:creationId xmlns:a16="http://schemas.microsoft.com/office/drawing/2014/main" id="{BCDD487F-57B7-C24D-B61D-985F267AE572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422085" y="4720571"/>
            <a:ext cx="647744" cy="647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3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4" grpId="0" animBg="1"/>
    </p:bldLst>
  </p:timing>
</p:sld>
</file>

<file path=ppt/theme/theme1.xml><?xml version="1.0" encoding="utf-8"?>
<a:theme xmlns:a="http://schemas.openxmlformats.org/drawingml/2006/main" name="עשן מתפתל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10592</TotalTime>
  <Words>4211</Words>
  <Application>Microsoft Office PowerPoint</Application>
  <PresentationFormat>מסך רחב</PresentationFormat>
  <Paragraphs>599</Paragraphs>
  <Slides>77</Slides>
  <Notes>19</Notes>
  <HiddenSlides>7</HiddenSlides>
  <MMClips>0</MMClips>
  <ScaleCrop>false</ScaleCrop>
  <HeadingPairs>
    <vt:vector size="6" baseType="variant">
      <vt:variant>
        <vt:lpstr>גופנים בשימוש</vt:lpstr>
      </vt:variant>
      <vt:variant>
        <vt:i4>10</vt:i4>
      </vt:variant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77</vt:i4>
      </vt:variant>
    </vt:vector>
  </HeadingPairs>
  <TitlesOfParts>
    <vt:vector size="88" baseType="lpstr">
      <vt:lpstr>Arial</vt:lpstr>
      <vt:lpstr>Calibri</vt:lpstr>
      <vt:lpstr>Century Gothic</vt:lpstr>
      <vt:lpstr>David</vt:lpstr>
      <vt:lpstr>Fb Metropolitana</vt:lpstr>
      <vt:lpstr>Gisha</vt:lpstr>
      <vt:lpstr>Rubik</vt:lpstr>
      <vt:lpstr>Tahoma</vt:lpstr>
      <vt:lpstr>Wingdings</vt:lpstr>
      <vt:lpstr>Wingdings 3</vt:lpstr>
      <vt:lpstr>עשן מתפתל</vt:lpstr>
      <vt:lpstr>ועדת ״חיים בשותפות״ מפגש מליאה מספר 4     יום ראשון, י״ד באייר תשפ"ב, 15 במאי 2022  </vt:lpstr>
      <vt:lpstr>היום בעוד 10 שנים – מה לדעתך יהיה שונה במערכת החינוך, בעקבות פעילות הוועדה שלנו? </vt:lpstr>
      <vt:lpstr>מטרה ומבנה המפגש </vt:lpstr>
      <vt:lpstr>מיקוד הוועדה –  התייחסות לשותפות בזיקה לכלל גווני החברה הישראלית  </vt:lpstr>
      <vt:lpstr>תיאור התקדמות עבודת הצוותים </vt:lpstr>
      <vt:lpstr>תיאור התקדמות עבודת הצוותים - תוספות</vt:lpstr>
      <vt:lpstr>זירת היוועצות – שיתוף ציבור</vt:lpstr>
      <vt:lpstr>מצגת של PowerPoint‏</vt:lpstr>
      <vt:lpstr>עיקרי ההמלצות בתחום המדיניות</vt:lpstr>
      <vt:lpstr>עיקרי ההמלצות בתחום המנגנונים</vt:lpstr>
      <vt:lpstr>עיקרי ההמלצות בתחום הפעולות</vt:lpstr>
      <vt:lpstr>המשך עיקרי ההמלצות בתחום הפעולות</vt:lpstr>
      <vt:lpstr>משאבי המשרד לצורך מימוש</vt:lpstr>
      <vt:lpstr>        מעגלי יישום ההמלצות</vt:lpstr>
      <vt:lpstr>מפגש מחקר ומודלים </vt:lpstr>
      <vt:lpstr>ברכות  אבי גנון, המשנה למנכ"לית, יו"ר הוועדה  אילנה נולמן, ראש המינהל לחינוך התיישבותי</vt:lpstr>
      <vt:lpstr>כפר הנוער 'מקווה ישראל' מנקודת מבט של "חיים בשותפות"</vt:lpstr>
      <vt:lpstr>הנהלות בתי הספר בעדות מכלי ראשון </vt:lpstr>
      <vt:lpstr>פאנל - סטטוס עבודת הצוותים </vt:lpstr>
      <vt:lpstr>ועדת היגוי משרדית בנושא  ׳חיים בשותפות׳  צוות: איתור ומיפוי   יום ראשון, י"ד באייר תשפ"ב, 15 במאי 2022  </vt:lpstr>
      <vt:lpstr>מטרות הצוות ושיטות עבודת הצוות</vt:lpstr>
      <vt:lpstr>צוותים בוועדת מיפוי ואיתור</vt:lpstr>
      <vt:lpstr>צעדים מרכזיים להמשך עבודת הצוות </vt:lpstr>
      <vt:lpstr>תובנות מרכזיות לכלל הוועדה </vt:lpstr>
      <vt:lpstr>1. מסקנות תת וועדה מדיניות</vt:lpstr>
      <vt:lpstr>מחקר משווה, מדידה והערכה  ( טל רז, ראמ"ה, עידו אורן, אקורד, תמי הופמן, טל שוורץ ) </vt:lpstr>
      <vt:lpstr>הערכה ומדידה (ראמ"ה  -נתוני עבר למשרד)</vt:lpstr>
      <vt:lpstr>המלצות ראשוניות  ( מחקר מלווה הערכה ומדידה) </vt:lpstr>
      <vt:lpstr>נתוני סקר מנהלי מוסדות - מדגם מחוז מרכז</vt:lpstr>
      <vt:lpstr>נתוני סקר מנהלי בתי ספר - מדגם מחוז מרכז</vt:lpstr>
      <vt:lpstr>הכשרת מורים</vt:lpstr>
      <vt:lpstr>הכשרת מורים     תובנות מיפוי מוסדות אקדמיים</vt:lpstr>
      <vt:lpstr>למידה מהצלחות</vt:lpstr>
      <vt:lpstr>מצגת של PowerPoint‏</vt:lpstr>
      <vt:lpstr>ריק</vt:lpstr>
      <vt:lpstr>תקציבים:</vt:lpstr>
      <vt:lpstr>מצגת של PowerPoint‏</vt:lpstr>
      <vt:lpstr>תכניות בלתי פורמליות במטה ובמחוזות </vt:lpstr>
      <vt:lpstr>תכניות בלתי פורמליות במטה ובמחוזות </vt:lpstr>
      <vt:lpstr>תכניות בלתי פורמליות במטה ובמחוזות </vt:lpstr>
      <vt:lpstr>דוגמאות לפערים וחסמים הקשורים בארגון ומדיניות משרד החינוך, הכשרה ופדגוגיה</vt:lpstr>
      <vt:lpstr>המלצות להתמודדות עם הפערים והחסמים </vt:lpstr>
      <vt:lpstr>דיון והתייחסויות </vt:lpstr>
      <vt:lpstr>ועדת היגוי משרדית בנושא  ׳חיים בשותפות׳  צוות חיים בשותפות</vt:lpstr>
      <vt:lpstr>מצגת של PowerPoint‏</vt:lpstr>
      <vt:lpstr>מטרות</vt:lpstr>
      <vt:lpstr>מתודולוגית העבודה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דיון והתייחסויות </vt:lpstr>
      <vt:lpstr>ועדת היגוי משרדית בנושא  ׳חיים בשותפות׳  צוות: חינוך נגד גזענות   יום ראשון, ז׳ באייר תשפ"ב, 15 במאי 2022  </vt:lpstr>
      <vt:lpstr>כיוונים ראשוניים להמלצות הצוות </vt:lpstr>
      <vt:lpstr>מצגת של PowerPoint‏</vt:lpstr>
      <vt:lpstr>כיוונים ראשוניים להמלצות הצוות </vt:lpstr>
      <vt:lpstr>חסמים מרכזיים שאנו צופים</vt:lpstr>
      <vt:lpstr>כיוונים ראשוניים להמלצות הצוות </vt:lpstr>
      <vt:lpstr>חסמים מרכזיים שאנו צופים</vt:lpstr>
      <vt:lpstr>כיוונים ראשוניים להמלצות הצוות </vt:lpstr>
      <vt:lpstr>מצגת של PowerPoint‏</vt:lpstr>
      <vt:lpstr>מצגת של PowerPoint‏</vt:lpstr>
      <vt:lpstr>צעדים מרכזיים להמשך עבודת הצוות </vt:lpstr>
      <vt:lpstr>דיון והתייחסויות </vt:lpstr>
      <vt:lpstr>  חלוקה לקבוצות להמשך עבודה </vt:lpstr>
      <vt:lpstr>מצגת של PowerPoint‏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מצגת של PowerPoint‏</dc:title>
  <dc:creator>יוסי ברק</dc:creator>
  <cp:lastModifiedBy>איילת רייך</cp:lastModifiedBy>
  <cp:revision>453</cp:revision>
  <cp:lastPrinted>2022-05-09T10:53:57Z</cp:lastPrinted>
  <dcterms:created xsi:type="dcterms:W3CDTF">2021-07-01T07:32:53Z</dcterms:created>
  <dcterms:modified xsi:type="dcterms:W3CDTF">2022-06-14T11:07:41Z</dcterms:modified>
</cp:coreProperties>
</file>