
<file path=[Content_Types].xml><?xml version="1.0" encoding="utf-8"?>
<Types xmlns="http://schemas.openxmlformats.org/package/2006/content-types">
  <Default Extension="png" ContentType="image/png"/>
  <Default Extension="svg" ContentType="image/sv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5" r:id="rId2"/>
    <p:sldMasterId id="2147483689" r:id="rId3"/>
    <p:sldMasterId id="2147483701" r:id="rId4"/>
    <p:sldMasterId id="2147483714" r:id="rId5"/>
    <p:sldMasterId id="2147483726" r:id="rId6"/>
    <p:sldMasterId id="2147483738" r:id="rId7"/>
  </p:sldMasterIdLst>
  <p:notesMasterIdLst>
    <p:notesMasterId r:id="rId45"/>
  </p:notesMasterIdLst>
  <p:handoutMasterIdLst>
    <p:handoutMasterId r:id="rId46"/>
  </p:handoutMasterIdLst>
  <p:sldIdLst>
    <p:sldId id="256" r:id="rId8"/>
    <p:sldId id="4785" r:id="rId9"/>
    <p:sldId id="4855" r:id="rId10"/>
    <p:sldId id="4854" r:id="rId11"/>
    <p:sldId id="4857" r:id="rId12"/>
    <p:sldId id="4856" r:id="rId13"/>
    <p:sldId id="4858" r:id="rId14"/>
    <p:sldId id="4887" r:id="rId15"/>
    <p:sldId id="4877" r:id="rId16"/>
    <p:sldId id="4878" r:id="rId17"/>
    <p:sldId id="4879" r:id="rId18"/>
    <p:sldId id="4880" r:id="rId19"/>
    <p:sldId id="4881" r:id="rId20"/>
    <p:sldId id="4891" r:id="rId21"/>
    <p:sldId id="4871" r:id="rId22"/>
    <p:sldId id="4872" r:id="rId23"/>
    <p:sldId id="289" r:id="rId24"/>
    <p:sldId id="4873" r:id="rId25"/>
    <p:sldId id="4902" r:id="rId26"/>
    <p:sldId id="4875" r:id="rId27"/>
    <p:sldId id="4876" r:id="rId28"/>
    <p:sldId id="4892" r:id="rId29"/>
    <p:sldId id="4867" r:id="rId30"/>
    <p:sldId id="4868" r:id="rId31"/>
    <p:sldId id="4869" r:id="rId32"/>
    <p:sldId id="4893" r:id="rId33"/>
    <p:sldId id="4896" r:id="rId34"/>
    <p:sldId id="4897" r:id="rId35"/>
    <p:sldId id="4898" r:id="rId36"/>
    <p:sldId id="4899" r:id="rId37"/>
    <p:sldId id="4900" r:id="rId38"/>
    <p:sldId id="4901" r:id="rId39"/>
    <p:sldId id="4882" r:id="rId40"/>
    <p:sldId id="4894" r:id="rId41"/>
    <p:sldId id="4895" r:id="rId42"/>
    <p:sldId id="4852" r:id="rId43"/>
    <p:sldId id="390" r:id="rId4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26E"/>
    <a:srgbClr val="E58C09"/>
    <a:srgbClr val="ED7D31"/>
    <a:srgbClr val="D4D422"/>
    <a:srgbClr val="001CF0"/>
    <a:srgbClr val="D2E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ללא סגנון, רשת טבלה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סגנון ביניים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70" autoAdjust="0"/>
    <p:restoredTop sz="93989" autoAdjust="0"/>
  </p:normalViewPr>
  <p:slideViewPr>
    <p:cSldViewPr snapToGrid="0">
      <p:cViewPr varScale="1">
        <p:scale>
          <a:sx n="94" d="100"/>
          <a:sy n="94" d="100"/>
        </p:scale>
        <p:origin x="90" y="32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404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1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1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1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#1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1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1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2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אפיון מוקדי המיפוי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מיפוי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ניתוח ומסקנות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3" custLinFactY="100000" custLinFactNeighborX="24499" custLinFactNeighborY="1411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0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פרסום המלצות לציבור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-28609" custLinFactNeighborY="6122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1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מפגש שיתוף וניירות עמדה גופי החברה האזרחית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2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מפגש שיתוף</a:t>
          </a:r>
        </a:p>
        <a:p>
          <a:pPr rtl="1"/>
          <a:r>
            <a:rPr lang="he-IL" sz="1600" dirty="0"/>
            <a:t>שני </a:t>
          </a:r>
        </a:p>
        <a:p>
          <a:pPr rtl="1"/>
          <a:r>
            <a:rPr lang="he-IL" sz="1600" dirty="0"/>
            <a:t>גופי חברה אזרחית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-68419" custLinFactNeighborY="-118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3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3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אפיון מוקדי המיפוי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מיפוי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ניתוח ומסקנות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3" custLinFactY="100000" custLinFactNeighborX="24499" custLinFactNeighborY="1411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4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הגדרת מטרות ויעדים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חסמים ומדדים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שיטות </a:t>
          </a:r>
        </a:p>
        <a:p>
          <a:pPr rtl="1"/>
          <a:r>
            <a:rPr lang="he-IL" sz="1600" dirty="0"/>
            <a:t>מימוש וכלים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61A4866-512A-0F4A-9B9D-13A6658C7B48}">
      <dgm:prSet phldrT="[טקסט]" custT="1"/>
      <dgm:spPr/>
      <dgm:t>
        <a:bodyPr/>
        <a:lstStyle/>
        <a:p>
          <a:pPr rtl="1"/>
          <a:r>
            <a:rPr lang="he-IL" sz="1600" dirty="0"/>
            <a:t>סיכום והמלצות </a:t>
          </a:r>
        </a:p>
      </dgm:t>
    </dgm:pt>
    <dgm:pt modelId="{A87F4E50-5C22-3042-B85E-CD72FB003511}" type="par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F0A995A1-07E1-234F-91A9-6ACD0F18CE2D}" type="sib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LinFactNeighborX="498" custLinFactNeighborY="123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48BF78-B03C-CA44-A42A-3DF005D94E78}" type="pres">
      <dgm:prSet presAssocID="{8027215B-1EB0-8F44-B3E7-BAC5943E20E5}" presName="parSpace" presStyleCnt="0"/>
      <dgm:spPr/>
    </dgm:pt>
    <dgm:pt modelId="{BD8F597C-BA71-4749-B9DF-EFAAB9E1AD4E}" type="pres">
      <dgm:prSet presAssocID="{861A4866-512A-0F4A-9B9D-13A6658C7B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0717CCB-CC53-3E45-ACC5-C41BE570E13F}" srcId="{A4638A22-FC5D-724D-A1E2-004052DBB889}" destId="{861A4866-512A-0F4A-9B9D-13A6658C7B48}" srcOrd="3" destOrd="0" parTransId="{A87F4E50-5C22-3042-B85E-CD72FB003511}" sibTransId="{F0A995A1-07E1-234F-91A9-6ACD0F18CE2D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D7E5875D-0533-F746-8EBF-5F2D2A38E668}" type="presOf" srcId="{861A4866-512A-0F4A-9B9D-13A6658C7B48}" destId="{BD8F597C-BA71-4749-B9DF-EFAAB9E1AD4E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  <dgm:cxn modelId="{1488F9DF-052D-9C40-BADF-4DFA0AE9ED45}" type="presParOf" srcId="{7292C11C-0D5F-AD48-BF52-1CB128AF7E94}" destId="{8A48BF78-B03C-CA44-A42A-3DF005D94E78}" srcOrd="5" destOrd="0" presId="urn:microsoft.com/office/officeart/2005/8/layout/hChevron3"/>
    <dgm:cxn modelId="{5ED09EAD-506A-4D4A-98EE-9A3ACFB8F3FB}" type="presParOf" srcId="{7292C11C-0D5F-AD48-BF52-1CB128AF7E94}" destId="{BD8F597C-BA71-4749-B9DF-EFAAB9E1AD4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5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צוות כתיבה דוח מסכם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עיבוד וארגון 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2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6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זירת היוועצות ושיתוף הציבור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7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פרסום המלצות לציבור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-28609" custLinFactNeighborY="6122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8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מפגש שיתוף וניירות עמדה גופי החברה האזרחית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9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מפגש שיתוף</a:t>
          </a:r>
        </a:p>
        <a:p>
          <a:pPr rtl="1"/>
          <a:r>
            <a:rPr lang="he-IL" sz="1600" dirty="0"/>
            <a:t>שני</a:t>
          </a:r>
        </a:p>
        <a:p>
          <a:pPr rtl="1"/>
          <a:r>
            <a:rPr lang="he-IL" sz="1600" dirty="0"/>
            <a:t>גופי חברה אזרחית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ScaleY="152339" custLinFactNeighborX="-28609" custLinFactNeighborY="6122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3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2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הגדרת מטרות ויעדים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חסמים ומדדים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שיטות </a:t>
          </a:r>
        </a:p>
        <a:p>
          <a:pPr rtl="1"/>
          <a:r>
            <a:rPr lang="he-IL" sz="1600" dirty="0"/>
            <a:t>מימוש וכלים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61A4866-512A-0F4A-9B9D-13A6658C7B48}">
      <dgm:prSet phldrT="[טקסט]" custT="1"/>
      <dgm:spPr/>
      <dgm:t>
        <a:bodyPr/>
        <a:lstStyle/>
        <a:p>
          <a:pPr rtl="1"/>
          <a:r>
            <a:rPr lang="he-IL" sz="1600" dirty="0"/>
            <a:t>סיכום והמלצות </a:t>
          </a:r>
        </a:p>
      </dgm:t>
    </dgm:pt>
    <dgm:pt modelId="{A87F4E50-5C22-3042-B85E-CD72FB003511}" type="par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F0A995A1-07E1-234F-91A9-6ACD0F18CE2D}" type="sib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LinFactNeighborX="498" custLinFactNeighborY="123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48BF78-B03C-CA44-A42A-3DF005D94E78}" type="pres">
      <dgm:prSet presAssocID="{8027215B-1EB0-8F44-B3E7-BAC5943E20E5}" presName="parSpace" presStyleCnt="0"/>
      <dgm:spPr/>
    </dgm:pt>
    <dgm:pt modelId="{BD8F597C-BA71-4749-B9DF-EFAAB9E1AD4E}" type="pres">
      <dgm:prSet presAssocID="{861A4866-512A-0F4A-9B9D-13A6658C7B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0717CCB-CC53-3E45-ACC5-C41BE570E13F}" srcId="{A4638A22-FC5D-724D-A1E2-004052DBB889}" destId="{861A4866-512A-0F4A-9B9D-13A6658C7B48}" srcOrd="3" destOrd="0" parTransId="{A87F4E50-5C22-3042-B85E-CD72FB003511}" sibTransId="{F0A995A1-07E1-234F-91A9-6ACD0F18CE2D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D7E5875D-0533-F746-8EBF-5F2D2A38E668}" type="presOf" srcId="{861A4866-512A-0F4A-9B9D-13A6658C7B48}" destId="{BD8F597C-BA71-4749-B9DF-EFAAB9E1AD4E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  <dgm:cxn modelId="{1488F9DF-052D-9C40-BADF-4DFA0AE9ED45}" type="presParOf" srcId="{7292C11C-0D5F-AD48-BF52-1CB128AF7E94}" destId="{8A48BF78-B03C-CA44-A42A-3DF005D94E78}" srcOrd="5" destOrd="0" presId="urn:microsoft.com/office/officeart/2005/8/layout/hChevron3"/>
    <dgm:cxn modelId="{5ED09EAD-506A-4D4A-98EE-9A3ACFB8F3FB}" type="presParOf" srcId="{7292C11C-0D5F-AD48-BF52-1CB128AF7E94}" destId="{BD8F597C-BA71-4749-B9DF-EFAAB9E1AD4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20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algn="ctr" rtl="1"/>
          <a:r>
            <a:rPr lang="he-IL" sz="1600" dirty="0"/>
            <a:t>אישור </a:t>
          </a:r>
        </a:p>
        <a:p>
          <a:pPr algn="ctr" rtl="1"/>
          <a:r>
            <a:rPr lang="he-IL" sz="1600" dirty="0"/>
            <a:t>מנכ״לית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צוות יישום המלצות 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E2455430-2110-5E4A-930E-96E3CD7A527A}">
      <dgm:prSet phldrT="[טקסט]" custT="1"/>
      <dgm:spPr/>
      <dgm:t>
        <a:bodyPr/>
        <a:lstStyle/>
        <a:p>
          <a:pPr algn="ctr" rtl="1"/>
          <a:r>
            <a:rPr lang="he-IL" sz="1600" dirty="0"/>
            <a:t>הצגה למנהלי מחוזות ואגפים </a:t>
          </a:r>
        </a:p>
      </dgm:t>
    </dgm:pt>
    <dgm:pt modelId="{43755C6F-27E4-EB4C-89EB-C209B300F580}" type="parTrans" cxnId="{A34A2B40-7929-A743-A6D3-0FB611C7EBD0}">
      <dgm:prSet/>
      <dgm:spPr/>
      <dgm:t>
        <a:bodyPr/>
        <a:lstStyle/>
        <a:p>
          <a:pPr rtl="1"/>
          <a:endParaRPr lang="he-IL"/>
        </a:p>
      </dgm:t>
    </dgm:pt>
    <dgm:pt modelId="{6505C310-DAAB-C548-AC0F-165120D1A104}" type="sibTrans" cxnId="{A34A2B40-7929-A743-A6D3-0FB611C7EBD0}">
      <dgm:prSet/>
      <dgm:spPr/>
      <dgm:t>
        <a:bodyPr/>
        <a:lstStyle/>
        <a:p>
          <a:pPr rtl="1"/>
          <a:endParaRPr lang="he-IL"/>
        </a:p>
      </dgm:t>
    </dgm:pt>
    <dgm:pt modelId="{C25B6F98-F36A-BF43-AFF5-EB7141F3A22B}">
      <dgm:prSet phldrT="[טקסט]" custT="1"/>
      <dgm:spPr/>
      <dgm:t>
        <a:bodyPr/>
        <a:lstStyle/>
        <a:p>
          <a:pPr algn="ctr" rtl="1"/>
          <a:r>
            <a:rPr lang="he-IL" sz="1600" dirty="0"/>
            <a:t>הטמעה בגפ״ן ובאבני הדרך</a:t>
          </a:r>
        </a:p>
      </dgm:t>
    </dgm:pt>
    <dgm:pt modelId="{586727FD-825A-284F-8424-93C45EE561AB}" type="parTrans" cxnId="{38B5AE06-05DF-6A4E-8ADA-DDEA2CC4C590}">
      <dgm:prSet/>
      <dgm:spPr/>
      <dgm:t>
        <a:bodyPr/>
        <a:lstStyle/>
        <a:p>
          <a:pPr rtl="1"/>
          <a:endParaRPr lang="he-IL"/>
        </a:p>
      </dgm:t>
    </dgm:pt>
    <dgm:pt modelId="{7BBBB27B-4F73-614A-8D73-ADE288D18EFC}" type="sibTrans" cxnId="{38B5AE06-05DF-6A4E-8ADA-DDEA2CC4C590}">
      <dgm:prSet/>
      <dgm:spPr/>
      <dgm:t>
        <a:bodyPr/>
        <a:lstStyle/>
        <a:p>
          <a:pPr rtl="1"/>
          <a:endParaRPr lang="he-IL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ScaleX="74198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F1D4C4C5-B502-9F46-9422-8B5D4F529DDA}" type="pres">
      <dgm:prSet presAssocID="{E2455430-2110-5E4A-930E-96E3CD7A527A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4A24DBF-119E-1C4F-A0D3-6019369D12BC}" type="pres">
      <dgm:prSet presAssocID="{6505C310-DAAB-C548-AC0F-165120D1A104}" presName="parSpace" presStyleCnt="0"/>
      <dgm:spPr/>
    </dgm:pt>
    <dgm:pt modelId="{99B196B8-03D0-C746-BFC6-527CB037D0D6}" type="pres">
      <dgm:prSet presAssocID="{C25B6F98-F36A-BF43-AFF5-EB7141F3A22B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A7A680C6-E58B-7047-B98D-F1FA35D6D32C}" type="pres">
      <dgm:prSet presAssocID="{7BBBB27B-4F73-614A-8D73-ADE288D18EFC}" presName="parSpace" presStyleCnt="0"/>
      <dgm:spPr/>
    </dgm:pt>
    <dgm:pt modelId="{14325CA1-A8A7-5A4F-B9CF-C00BE28BF233}" type="pres">
      <dgm:prSet presAssocID="{24683D36-5089-E941-985F-646EEDEE6AB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A34A2B40-7929-A743-A6D3-0FB611C7EBD0}" srcId="{A4638A22-FC5D-724D-A1E2-004052DBB889}" destId="{E2455430-2110-5E4A-930E-96E3CD7A527A}" srcOrd="1" destOrd="0" parTransId="{43755C6F-27E4-EB4C-89EB-C209B300F580}" sibTransId="{6505C310-DAAB-C548-AC0F-165120D1A104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387BC6C4-6365-D641-A8C6-ED6D3977DCDB}" srcId="{A4638A22-FC5D-724D-A1E2-004052DBB889}" destId="{24683D36-5089-E941-985F-646EEDEE6ABC}" srcOrd="3" destOrd="0" parTransId="{6E768F3E-CCFA-5D46-B6CD-4FBA6E970A33}" sibTransId="{8F911BA3-A5FD-CD4F-A7CA-EDB4B7C2DD34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B5AE06-05DF-6A4E-8ADA-DDEA2CC4C590}" srcId="{A4638A22-FC5D-724D-A1E2-004052DBB889}" destId="{C25B6F98-F36A-BF43-AFF5-EB7141F3A22B}" srcOrd="2" destOrd="0" parTransId="{586727FD-825A-284F-8424-93C45EE561AB}" sibTransId="{7BBBB27B-4F73-614A-8D73-ADE288D18EFC}"/>
    <dgm:cxn modelId="{9B082E24-B633-154F-8532-C570241F351E}" type="presOf" srcId="{E2455430-2110-5E4A-930E-96E3CD7A527A}" destId="{F1D4C4C5-B502-9F46-9422-8B5D4F529DDA}" srcOrd="0" destOrd="0" presId="urn:microsoft.com/office/officeart/2005/8/layout/hChevron3"/>
    <dgm:cxn modelId="{B500ABE2-1CA2-CC4C-B9F8-96972F6A5848}" type="presOf" srcId="{C25B6F98-F36A-BF43-AFF5-EB7141F3A22B}" destId="{99B196B8-03D0-C746-BFC6-527CB037D0D6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47B9AEEF-6F57-A542-9DCD-9BBF2AD8030B}" type="presParOf" srcId="{7292C11C-0D5F-AD48-BF52-1CB128AF7E94}" destId="{F1D4C4C5-B502-9F46-9422-8B5D4F529DDA}" srcOrd="2" destOrd="0" presId="urn:microsoft.com/office/officeart/2005/8/layout/hChevron3"/>
    <dgm:cxn modelId="{33C4253B-B6F6-9F49-88BD-4EA3241841F0}" type="presParOf" srcId="{7292C11C-0D5F-AD48-BF52-1CB128AF7E94}" destId="{64A24DBF-119E-1C4F-A0D3-6019369D12BC}" srcOrd="3" destOrd="0" presId="urn:microsoft.com/office/officeart/2005/8/layout/hChevron3"/>
    <dgm:cxn modelId="{9FC95815-9361-0D46-8AE1-8A95C68C440C}" type="presParOf" srcId="{7292C11C-0D5F-AD48-BF52-1CB128AF7E94}" destId="{99B196B8-03D0-C746-BFC6-527CB037D0D6}" srcOrd="4" destOrd="0" presId="urn:microsoft.com/office/officeart/2005/8/layout/hChevron3"/>
    <dgm:cxn modelId="{36F24F3B-FFF1-0A40-97FD-4CCD073C3A67}" type="presParOf" srcId="{7292C11C-0D5F-AD48-BF52-1CB128AF7E94}" destId="{A7A680C6-E58B-7047-B98D-F1FA35D6D32C}" srcOrd="5" destOrd="0" presId="urn:microsoft.com/office/officeart/2005/8/layout/hChevron3"/>
    <dgm:cxn modelId="{F5948B35-7ECC-9748-819F-517E30865864}" type="presParOf" srcId="{7292C11C-0D5F-AD48-BF52-1CB128AF7E94}" destId="{14325CA1-A8A7-5A4F-B9CF-C00BE28BF233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4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106CE60-4727-4A4A-B3A0-E311291CA220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20F720C-2B43-44F9-B77F-2F9F6329C765}">
      <dgm:prSet/>
      <dgm:spPr/>
      <dgm:t>
        <a:bodyPr/>
        <a:lstStyle/>
        <a:p>
          <a:pPr rtl="1"/>
          <a:endParaRPr lang="en-US" dirty="0"/>
        </a:p>
      </dgm:t>
    </dgm:pt>
    <dgm:pt modelId="{23ED01FE-8295-4E0C-93A2-C7B5BF18D8D5}" type="parTrans" cxnId="{47B3750F-0A2C-4B82-86C4-352D051E8A9F}">
      <dgm:prSet/>
      <dgm:spPr/>
      <dgm:t>
        <a:bodyPr/>
        <a:lstStyle/>
        <a:p>
          <a:pPr rtl="1"/>
          <a:endParaRPr lang="en-US"/>
        </a:p>
      </dgm:t>
    </dgm:pt>
    <dgm:pt modelId="{AA6B7B3A-AC08-4E71-BAD5-16B1FE31394D}" type="sibTrans" cxnId="{47B3750F-0A2C-4B82-86C4-352D051E8A9F}">
      <dgm:prSet/>
      <dgm:spPr/>
      <dgm:t>
        <a:bodyPr/>
        <a:lstStyle/>
        <a:p>
          <a:pPr rtl="1"/>
          <a:endParaRPr lang="en-US"/>
        </a:p>
      </dgm:t>
    </dgm:pt>
    <dgm:pt modelId="{05BE9979-5D48-4EB5-A05B-A554E69B0939}">
      <dgm:prSet/>
      <dgm:spPr/>
      <dgm:t>
        <a:bodyPr/>
        <a:lstStyle/>
        <a:p>
          <a:pPr rtl="1"/>
          <a:endParaRPr lang="en-US" dirty="0"/>
        </a:p>
      </dgm:t>
    </dgm:pt>
    <dgm:pt modelId="{00232EDC-4295-43C0-9AC3-AAD420384AAB}" type="parTrans" cxnId="{4BD342DD-2AF1-4C67-9D5E-2B7A40A48590}">
      <dgm:prSet/>
      <dgm:spPr/>
      <dgm:t>
        <a:bodyPr/>
        <a:lstStyle/>
        <a:p>
          <a:pPr rtl="1"/>
          <a:endParaRPr lang="en-US"/>
        </a:p>
      </dgm:t>
    </dgm:pt>
    <dgm:pt modelId="{5E31DB1D-AF8D-4421-9837-A0C69237753D}" type="sibTrans" cxnId="{4BD342DD-2AF1-4C67-9D5E-2B7A40A48590}">
      <dgm:prSet/>
      <dgm:spPr/>
      <dgm:t>
        <a:bodyPr/>
        <a:lstStyle/>
        <a:p>
          <a:pPr rtl="1"/>
          <a:endParaRPr lang="en-US"/>
        </a:p>
      </dgm:t>
    </dgm:pt>
    <dgm:pt modelId="{9581A87B-F6E1-4807-ADF0-CDD07A367A83}">
      <dgm:prSet/>
      <dgm:spPr/>
      <dgm:t>
        <a:bodyPr/>
        <a:lstStyle/>
        <a:p>
          <a:pPr rtl="1"/>
          <a:endParaRPr lang="en-US" dirty="0"/>
        </a:p>
      </dgm:t>
    </dgm:pt>
    <dgm:pt modelId="{23ACC91D-A3C2-4E6B-A4FE-DE7167CBFEBC}" type="parTrans" cxnId="{F481680D-A142-4D16-9492-5F8853073615}">
      <dgm:prSet/>
      <dgm:spPr/>
      <dgm:t>
        <a:bodyPr/>
        <a:lstStyle/>
        <a:p>
          <a:pPr rtl="1"/>
          <a:endParaRPr lang="en-US"/>
        </a:p>
      </dgm:t>
    </dgm:pt>
    <dgm:pt modelId="{0DECA0D0-A955-4AB9-915F-0015880CB5E0}" type="sibTrans" cxnId="{F481680D-A142-4D16-9492-5F8853073615}">
      <dgm:prSet/>
      <dgm:spPr/>
      <dgm:t>
        <a:bodyPr/>
        <a:lstStyle/>
        <a:p>
          <a:pPr rtl="1"/>
          <a:endParaRPr lang="en-US"/>
        </a:p>
      </dgm:t>
    </dgm:pt>
    <dgm:pt modelId="{B0025941-8191-40D3-B91E-59D59B063562}">
      <dgm:prSet/>
      <dgm:spPr/>
      <dgm:t>
        <a:bodyPr/>
        <a:lstStyle/>
        <a:p>
          <a:pPr rtl="1"/>
          <a:endParaRPr lang="en-US" dirty="0"/>
        </a:p>
      </dgm:t>
    </dgm:pt>
    <dgm:pt modelId="{D25EBC6A-7463-4718-B55B-55629986703B}" type="parTrans" cxnId="{18FFBFB6-8313-4A3D-9696-9AC09E12DEDB}">
      <dgm:prSet/>
      <dgm:spPr/>
      <dgm:t>
        <a:bodyPr/>
        <a:lstStyle/>
        <a:p>
          <a:pPr rtl="1"/>
          <a:endParaRPr lang="en-US"/>
        </a:p>
      </dgm:t>
    </dgm:pt>
    <dgm:pt modelId="{767C3556-BE97-4DBB-AF78-0EDC25050AAB}" type="sibTrans" cxnId="{18FFBFB6-8313-4A3D-9696-9AC09E12DEDB}">
      <dgm:prSet/>
      <dgm:spPr/>
      <dgm:t>
        <a:bodyPr/>
        <a:lstStyle/>
        <a:p>
          <a:pPr rtl="1"/>
          <a:endParaRPr lang="en-US"/>
        </a:p>
      </dgm:t>
    </dgm:pt>
    <dgm:pt modelId="{D2B319D3-116C-4920-8C65-9CEC7AFEF494}">
      <dgm:prSet/>
      <dgm:spPr/>
      <dgm:t>
        <a:bodyPr/>
        <a:lstStyle/>
        <a:p>
          <a:pPr rtl="1"/>
          <a:endParaRPr lang="he-IL" dirty="0"/>
        </a:p>
      </dgm:t>
    </dgm:pt>
    <dgm:pt modelId="{74467434-CD02-437E-8736-74CBAC9C9FBD}" type="parTrans" cxnId="{BA86D284-1007-491C-84B0-B17013ACD033}">
      <dgm:prSet/>
      <dgm:spPr/>
      <dgm:t>
        <a:bodyPr/>
        <a:lstStyle/>
        <a:p>
          <a:pPr rtl="1"/>
          <a:endParaRPr lang="he-IL"/>
        </a:p>
      </dgm:t>
    </dgm:pt>
    <dgm:pt modelId="{78EF708E-A04A-4EBF-9062-5AB2CC531B53}" type="sibTrans" cxnId="{BA86D284-1007-491C-84B0-B17013ACD033}">
      <dgm:prSet/>
      <dgm:spPr/>
      <dgm:t>
        <a:bodyPr/>
        <a:lstStyle/>
        <a:p>
          <a:pPr rtl="1"/>
          <a:endParaRPr lang="he-IL"/>
        </a:p>
      </dgm:t>
    </dgm:pt>
    <dgm:pt modelId="{7290A9AC-5208-412F-9551-22EE8EF60160}" type="pres">
      <dgm:prSet presAssocID="{B106CE60-4727-4A4A-B3A0-E311291CA22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pPr rtl="1"/>
          <a:endParaRPr lang="he-IL"/>
        </a:p>
      </dgm:t>
    </dgm:pt>
    <dgm:pt modelId="{568AE865-4EFF-4968-8524-89111D437F9D}" type="pres">
      <dgm:prSet presAssocID="{420F720C-2B43-44F9-B77F-2F9F6329C765}" presName="thickLine" presStyleLbl="alignNode1" presStyleIdx="0" presStyleCnt="5"/>
      <dgm:spPr/>
    </dgm:pt>
    <dgm:pt modelId="{085A151E-0D6E-4F1A-B9A0-BBBA068AD49A}" type="pres">
      <dgm:prSet presAssocID="{420F720C-2B43-44F9-B77F-2F9F6329C765}" presName="horz1" presStyleCnt="0"/>
      <dgm:spPr/>
    </dgm:pt>
    <dgm:pt modelId="{9CCFD78B-4ED5-42DE-99B6-48FBAF252E37}" type="pres">
      <dgm:prSet presAssocID="{420F720C-2B43-44F9-B77F-2F9F6329C765}" presName="tx1" presStyleLbl="revTx" presStyleIdx="0" presStyleCnt="5"/>
      <dgm:spPr/>
      <dgm:t>
        <a:bodyPr/>
        <a:lstStyle/>
        <a:p>
          <a:pPr rtl="1"/>
          <a:endParaRPr lang="he-IL"/>
        </a:p>
      </dgm:t>
    </dgm:pt>
    <dgm:pt modelId="{F7F1003B-A4CD-4F41-A1F9-92AA17761D06}" type="pres">
      <dgm:prSet presAssocID="{420F720C-2B43-44F9-B77F-2F9F6329C765}" presName="vert1" presStyleCnt="0"/>
      <dgm:spPr/>
    </dgm:pt>
    <dgm:pt modelId="{91E64D7C-9CA0-406B-99E0-D34FF7284DF6}" type="pres">
      <dgm:prSet presAssocID="{05BE9979-5D48-4EB5-A05B-A554E69B0939}" presName="thickLine" presStyleLbl="alignNode1" presStyleIdx="1" presStyleCnt="5"/>
      <dgm:spPr/>
    </dgm:pt>
    <dgm:pt modelId="{E35D8605-8EB2-4830-8091-E2D954F08933}" type="pres">
      <dgm:prSet presAssocID="{05BE9979-5D48-4EB5-A05B-A554E69B0939}" presName="horz1" presStyleCnt="0"/>
      <dgm:spPr/>
    </dgm:pt>
    <dgm:pt modelId="{6AA542AF-AC00-44BF-ABF5-A85A83D585CB}" type="pres">
      <dgm:prSet presAssocID="{05BE9979-5D48-4EB5-A05B-A554E69B0939}" presName="tx1" presStyleLbl="revTx" presStyleIdx="1" presStyleCnt="5"/>
      <dgm:spPr/>
      <dgm:t>
        <a:bodyPr/>
        <a:lstStyle/>
        <a:p>
          <a:pPr rtl="1"/>
          <a:endParaRPr lang="he-IL"/>
        </a:p>
      </dgm:t>
    </dgm:pt>
    <dgm:pt modelId="{2C9C0D9E-1F7C-4D1E-9F5A-D6D02C36820B}" type="pres">
      <dgm:prSet presAssocID="{05BE9979-5D48-4EB5-A05B-A554E69B0939}" presName="vert1" presStyleCnt="0"/>
      <dgm:spPr/>
    </dgm:pt>
    <dgm:pt modelId="{8E0966D1-7D3F-48C3-87A6-954957D769C0}" type="pres">
      <dgm:prSet presAssocID="{9581A87B-F6E1-4807-ADF0-CDD07A367A83}" presName="thickLine" presStyleLbl="alignNode1" presStyleIdx="2" presStyleCnt="5"/>
      <dgm:spPr/>
    </dgm:pt>
    <dgm:pt modelId="{91BD6EEF-DAA9-4530-B386-F12B92F8ECA6}" type="pres">
      <dgm:prSet presAssocID="{9581A87B-F6E1-4807-ADF0-CDD07A367A83}" presName="horz1" presStyleCnt="0"/>
      <dgm:spPr/>
    </dgm:pt>
    <dgm:pt modelId="{E46E18C8-3339-46B2-BC6D-3E5B28E800A6}" type="pres">
      <dgm:prSet presAssocID="{9581A87B-F6E1-4807-ADF0-CDD07A367A83}" presName="tx1" presStyleLbl="revTx" presStyleIdx="2" presStyleCnt="5"/>
      <dgm:spPr/>
      <dgm:t>
        <a:bodyPr/>
        <a:lstStyle/>
        <a:p>
          <a:pPr rtl="1"/>
          <a:endParaRPr lang="he-IL"/>
        </a:p>
      </dgm:t>
    </dgm:pt>
    <dgm:pt modelId="{A1476B04-4BE0-4CDA-89C7-EFCC9E721952}" type="pres">
      <dgm:prSet presAssocID="{9581A87B-F6E1-4807-ADF0-CDD07A367A83}" presName="vert1" presStyleCnt="0"/>
      <dgm:spPr/>
    </dgm:pt>
    <dgm:pt modelId="{E826141A-E623-42D0-B973-196313F603AF}" type="pres">
      <dgm:prSet presAssocID="{B0025941-8191-40D3-B91E-59D59B063562}" presName="thickLine" presStyleLbl="alignNode1" presStyleIdx="3" presStyleCnt="5"/>
      <dgm:spPr/>
    </dgm:pt>
    <dgm:pt modelId="{1FCB384B-910C-4015-B2A6-984EBE099E22}" type="pres">
      <dgm:prSet presAssocID="{B0025941-8191-40D3-B91E-59D59B063562}" presName="horz1" presStyleCnt="0"/>
      <dgm:spPr/>
    </dgm:pt>
    <dgm:pt modelId="{50E173AB-0EF0-4121-9A8A-4B8D29095A4B}" type="pres">
      <dgm:prSet presAssocID="{B0025941-8191-40D3-B91E-59D59B063562}" presName="tx1" presStyleLbl="revTx" presStyleIdx="3" presStyleCnt="5"/>
      <dgm:spPr/>
      <dgm:t>
        <a:bodyPr/>
        <a:lstStyle/>
        <a:p>
          <a:pPr rtl="1"/>
          <a:endParaRPr lang="he-IL"/>
        </a:p>
      </dgm:t>
    </dgm:pt>
    <dgm:pt modelId="{6D6FCAF8-EB10-400E-B831-39FF1175E53F}" type="pres">
      <dgm:prSet presAssocID="{B0025941-8191-40D3-B91E-59D59B063562}" presName="vert1" presStyleCnt="0"/>
      <dgm:spPr/>
    </dgm:pt>
    <dgm:pt modelId="{B5A753B8-AD45-4863-9614-C844DBB75C21}" type="pres">
      <dgm:prSet presAssocID="{D2B319D3-116C-4920-8C65-9CEC7AFEF494}" presName="thickLine" presStyleLbl="alignNode1" presStyleIdx="4" presStyleCnt="5"/>
      <dgm:spPr/>
    </dgm:pt>
    <dgm:pt modelId="{1ABD1570-6884-4E42-BD35-604EEDD662D8}" type="pres">
      <dgm:prSet presAssocID="{D2B319D3-116C-4920-8C65-9CEC7AFEF494}" presName="horz1" presStyleCnt="0"/>
      <dgm:spPr/>
    </dgm:pt>
    <dgm:pt modelId="{B7068C03-7773-4FA0-8BCD-C3CDD758660B}" type="pres">
      <dgm:prSet presAssocID="{D2B319D3-116C-4920-8C65-9CEC7AFEF494}" presName="tx1" presStyleLbl="revTx" presStyleIdx="4" presStyleCnt="5"/>
      <dgm:spPr/>
      <dgm:t>
        <a:bodyPr/>
        <a:lstStyle/>
        <a:p>
          <a:pPr rtl="1"/>
          <a:endParaRPr lang="he-IL"/>
        </a:p>
      </dgm:t>
    </dgm:pt>
    <dgm:pt modelId="{BC22908F-0F38-4847-81F0-F3A8E4091002}" type="pres">
      <dgm:prSet presAssocID="{D2B319D3-116C-4920-8C65-9CEC7AFEF494}" presName="vert1" presStyleCnt="0"/>
      <dgm:spPr/>
    </dgm:pt>
  </dgm:ptLst>
  <dgm:cxnLst>
    <dgm:cxn modelId="{F481680D-A142-4D16-9492-5F8853073615}" srcId="{B106CE60-4727-4A4A-B3A0-E311291CA220}" destId="{9581A87B-F6E1-4807-ADF0-CDD07A367A83}" srcOrd="2" destOrd="0" parTransId="{23ACC91D-A3C2-4E6B-A4FE-DE7167CBFEBC}" sibTransId="{0DECA0D0-A955-4AB9-915F-0015880CB5E0}"/>
    <dgm:cxn modelId="{BA86D284-1007-491C-84B0-B17013ACD033}" srcId="{B106CE60-4727-4A4A-B3A0-E311291CA220}" destId="{D2B319D3-116C-4920-8C65-9CEC7AFEF494}" srcOrd="4" destOrd="0" parTransId="{74467434-CD02-437E-8736-74CBAC9C9FBD}" sibTransId="{78EF708E-A04A-4EBF-9062-5AB2CC531B53}"/>
    <dgm:cxn modelId="{599FFF4D-C876-4883-92F1-221004A51C26}" type="presOf" srcId="{420F720C-2B43-44F9-B77F-2F9F6329C765}" destId="{9CCFD78B-4ED5-42DE-99B6-48FBAF252E37}" srcOrd="0" destOrd="0" presId="urn:microsoft.com/office/officeart/2008/layout/LinedList"/>
    <dgm:cxn modelId="{42973C8B-C79D-46E5-B24F-2261D686BEE5}" type="presOf" srcId="{D2B319D3-116C-4920-8C65-9CEC7AFEF494}" destId="{B7068C03-7773-4FA0-8BCD-C3CDD758660B}" srcOrd="0" destOrd="0" presId="urn:microsoft.com/office/officeart/2008/layout/LinedList"/>
    <dgm:cxn modelId="{47B3750F-0A2C-4B82-86C4-352D051E8A9F}" srcId="{B106CE60-4727-4A4A-B3A0-E311291CA220}" destId="{420F720C-2B43-44F9-B77F-2F9F6329C765}" srcOrd="0" destOrd="0" parTransId="{23ED01FE-8295-4E0C-93A2-C7B5BF18D8D5}" sibTransId="{AA6B7B3A-AC08-4E71-BAD5-16B1FE31394D}"/>
    <dgm:cxn modelId="{31AED48C-E3A8-4FE1-9E82-BC75353FEAAD}" type="presOf" srcId="{9581A87B-F6E1-4807-ADF0-CDD07A367A83}" destId="{E46E18C8-3339-46B2-BC6D-3E5B28E800A6}" srcOrd="0" destOrd="0" presId="urn:microsoft.com/office/officeart/2008/layout/LinedList"/>
    <dgm:cxn modelId="{79F13F43-98F7-403D-A85F-2CE61E0F30FF}" type="presOf" srcId="{B106CE60-4727-4A4A-B3A0-E311291CA220}" destId="{7290A9AC-5208-412F-9551-22EE8EF60160}" srcOrd="0" destOrd="0" presId="urn:microsoft.com/office/officeart/2008/layout/LinedList"/>
    <dgm:cxn modelId="{18FFBFB6-8313-4A3D-9696-9AC09E12DEDB}" srcId="{B106CE60-4727-4A4A-B3A0-E311291CA220}" destId="{B0025941-8191-40D3-B91E-59D59B063562}" srcOrd="3" destOrd="0" parTransId="{D25EBC6A-7463-4718-B55B-55629986703B}" sibTransId="{767C3556-BE97-4DBB-AF78-0EDC25050AAB}"/>
    <dgm:cxn modelId="{480DB45F-9895-4FD6-BA44-592F80968E8C}" type="presOf" srcId="{B0025941-8191-40D3-B91E-59D59B063562}" destId="{50E173AB-0EF0-4121-9A8A-4B8D29095A4B}" srcOrd="0" destOrd="0" presId="urn:microsoft.com/office/officeart/2008/layout/LinedList"/>
    <dgm:cxn modelId="{4BD342DD-2AF1-4C67-9D5E-2B7A40A48590}" srcId="{B106CE60-4727-4A4A-B3A0-E311291CA220}" destId="{05BE9979-5D48-4EB5-A05B-A554E69B0939}" srcOrd="1" destOrd="0" parTransId="{00232EDC-4295-43C0-9AC3-AAD420384AAB}" sibTransId="{5E31DB1D-AF8D-4421-9837-A0C69237753D}"/>
    <dgm:cxn modelId="{024A4596-42FD-419F-8CCA-776CA4AAE7C1}" type="presOf" srcId="{05BE9979-5D48-4EB5-A05B-A554E69B0939}" destId="{6AA542AF-AC00-44BF-ABF5-A85A83D585CB}" srcOrd="0" destOrd="0" presId="urn:microsoft.com/office/officeart/2008/layout/LinedList"/>
    <dgm:cxn modelId="{A1EC7AC2-6D6F-44A8-8B18-7D087AB56415}" type="presParOf" srcId="{7290A9AC-5208-412F-9551-22EE8EF60160}" destId="{568AE865-4EFF-4968-8524-89111D437F9D}" srcOrd="0" destOrd="0" presId="urn:microsoft.com/office/officeart/2008/layout/LinedList"/>
    <dgm:cxn modelId="{CF2E25D0-9CE4-444E-AF4B-AFB6B45F3964}" type="presParOf" srcId="{7290A9AC-5208-412F-9551-22EE8EF60160}" destId="{085A151E-0D6E-4F1A-B9A0-BBBA068AD49A}" srcOrd="1" destOrd="0" presId="urn:microsoft.com/office/officeart/2008/layout/LinedList"/>
    <dgm:cxn modelId="{9ED5FF74-C5F6-4221-9F29-61F93B1E7041}" type="presParOf" srcId="{085A151E-0D6E-4F1A-B9A0-BBBA068AD49A}" destId="{9CCFD78B-4ED5-42DE-99B6-48FBAF252E37}" srcOrd="0" destOrd="0" presId="urn:microsoft.com/office/officeart/2008/layout/LinedList"/>
    <dgm:cxn modelId="{71048414-45EE-40F2-85AB-CDDCC8D708B6}" type="presParOf" srcId="{085A151E-0D6E-4F1A-B9A0-BBBA068AD49A}" destId="{F7F1003B-A4CD-4F41-A1F9-92AA17761D06}" srcOrd="1" destOrd="0" presId="urn:microsoft.com/office/officeart/2008/layout/LinedList"/>
    <dgm:cxn modelId="{D3B4560E-6332-41FA-A164-A1813C5F0538}" type="presParOf" srcId="{7290A9AC-5208-412F-9551-22EE8EF60160}" destId="{91E64D7C-9CA0-406B-99E0-D34FF7284DF6}" srcOrd="2" destOrd="0" presId="urn:microsoft.com/office/officeart/2008/layout/LinedList"/>
    <dgm:cxn modelId="{EBF0D94F-7A20-4B0B-A380-3567B6F88C93}" type="presParOf" srcId="{7290A9AC-5208-412F-9551-22EE8EF60160}" destId="{E35D8605-8EB2-4830-8091-E2D954F08933}" srcOrd="3" destOrd="0" presId="urn:microsoft.com/office/officeart/2008/layout/LinedList"/>
    <dgm:cxn modelId="{5E1DEBD0-D48A-4A7E-B967-FC902C64F32A}" type="presParOf" srcId="{E35D8605-8EB2-4830-8091-E2D954F08933}" destId="{6AA542AF-AC00-44BF-ABF5-A85A83D585CB}" srcOrd="0" destOrd="0" presId="urn:microsoft.com/office/officeart/2008/layout/LinedList"/>
    <dgm:cxn modelId="{D353DBE5-C15C-4F8A-BCA9-6362A0981F9D}" type="presParOf" srcId="{E35D8605-8EB2-4830-8091-E2D954F08933}" destId="{2C9C0D9E-1F7C-4D1E-9F5A-D6D02C36820B}" srcOrd="1" destOrd="0" presId="urn:microsoft.com/office/officeart/2008/layout/LinedList"/>
    <dgm:cxn modelId="{B0F7C73A-7D40-42DD-A5D6-BF0E3C384485}" type="presParOf" srcId="{7290A9AC-5208-412F-9551-22EE8EF60160}" destId="{8E0966D1-7D3F-48C3-87A6-954957D769C0}" srcOrd="4" destOrd="0" presId="urn:microsoft.com/office/officeart/2008/layout/LinedList"/>
    <dgm:cxn modelId="{911A59DE-DD23-4BFD-92A3-84F6C46294BA}" type="presParOf" srcId="{7290A9AC-5208-412F-9551-22EE8EF60160}" destId="{91BD6EEF-DAA9-4530-B386-F12B92F8ECA6}" srcOrd="5" destOrd="0" presId="urn:microsoft.com/office/officeart/2008/layout/LinedList"/>
    <dgm:cxn modelId="{68D7583A-DD0B-4CFA-BBD9-33649C218DF8}" type="presParOf" srcId="{91BD6EEF-DAA9-4530-B386-F12B92F8ECA6}" destId="{E46E18C8-3339-46B2-BC6D-3E5B28E800A6}" srcOrd="0" destOrd="0" presId="urn:microsoft.com/office/officeart/2008/layout/LinedList"/>
    <dgm:cxn modelId="{305E419C-B4FD-46BF-B512-A2BB192571CE}" type="presParOf" srcId="{91BD6EEF-DAA9-4530-B386-F12B92F8ECA6}" destId="{A1476B04-4BE0-4CDA-89C7-EFCC9E721952}" srcOrd="1" destOrd="0" presId="urn:microsoft.com/office/officeart/2008/layout/LinedList"/>
    <dgm:cxn modelId="{E29113BD-B4C1-4756-B2DD-302DF8B36A6C}" type="presParOf" srcId="{7290A9AC-5208-412F-9551-22EE8EF60160}" destId="{E826141A-E623-42D0-B973-196313F603AF}" srcOrd="6" destOrd="0" presId="urn:microsoft.com/office/officeart/2008/layout/LinedList"/>
    <dgm:cxn modelId="{C7B6F65E-1364-421A-AACB-5F7F93626181}" type="presParOf" srcId="{7290A9AC-5208-412F-9551-22EE8EF60160}" destId="{1FCB384B-910C-4015-B2A6-984EBE099E22}" srcOrd="7" destOrd="0" presId="urn:microsoft.com/office/officeart/2008/layout/LinedList"/>
    <dgm:cxn modelId="{A3B7072C-5B60-4AD8-A4F4-EF56A6A327E0}" type="presParOf" srcId="{1FCB384B-910C-4015-B2A6-984EBE099E22}" destId="{50E173AB-0EF0-4121-9A8A-4B8D29095A4B}" srcOrd="0" destOrd="0" presId="urn:microsoft.com/office/officeart/2008/layout/LinedList"/>
    <dgm:cxn modelId="{00448DAB-FE46-4B9B-97F5-F2ADEAFE9CD1}" type="presParOf" srcId="{1FCB384B-910C-4015-B2A6-984EBE099E22}" destId="{6D6FCAF8-EB10-400E-B831-39FF1175E53F}" srcOrd="1" destOrd="0" presId="urn:microsoft.com/office/officeart/2008/layout/LinedList"/>
    <dgm:cxn modelId="{D4A466A2-F7AD-48B1-AEEC-8B768C3BA1F7}" type="presParOf" srcId="{7290A9AC-5208-412F-9551-22EE8EF60160}" destId="{B5A753B8-AD45-4863-9614-C844DBB75C21}" srcOrd="8" destOrd="0" presId="urn:microsoft.com/office/officeart/2008/layout/LinedList"/>
    <dgm:cxn modelId="{2071AC06-91BC-49BE-8ACB-F22478235718}" type="presParOf" srcId="{7290A9AC-5208-412F-9551-22EE8EF60160}" destId="{1ABD1570-6884-4E42-BD35-604EEDD662D8}" srcOrd="9" destOrd="0" presId="urn:microsoft.com/office/officeart/2008/layout/LinedList"/>
    <dgm:cxn modelId="{B555E01C-AB0C-4487-9F9C-15560AAFB44B}" type="presParOf" srcId="{1ABD1570-6884-4E42-BD35-604EEDD662D8}" destId="{B7068C03-7773-4FA0-8BCD-C3CDD758660B}" srcOrd="0" destOrd="0" presId="urn:microsoft.com/office/officeart/2008/layout/LinedList"/>
    <dgm:cxn modelId="{C3D78410-2249-4C9D-905B-3EE3AEE97536}" type="presParOf" srcId="{1ABD1570-6884-4E42-BD35-604EEDD662D8}" destId="{BC22908F-0F38-4847-81F0-F3A8E409100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3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אפיון מוקדי המיפוי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מיפוי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ניתוח ומסקנות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3" custLinFactY="100000" custLinFactNeighborX="24499" custLinFactNeighborY="1411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4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הגדרת מטרות ויעדים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חסמים ומדדים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שיטות </a:t>
          </a:r>
        </a:p>
        <a:p>
          <a:pPr rtl="1"/>
          <a:r>
            <a:rPr lang="he-IL" sz="1600" dirty="0"/>
            <a:t>מימוש וכלים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61A4866-512A-0F4A-9B9D-13A6658C7B48}">
      <dgm:prSet phldrT="[טקסט]" custT="1"/>
      <dgm:spPr/>
      <dgm:t>
        <a:bodyPr/>
        <a:lstStyle/>
        <a:p>
          <a:pPr rtl="1"/>
          <a:r>
            <a:rPr lang="he-IL" sz="1600" dirty="0"/>
            <a:t>סיכום והמלצות </a:t>
          </a:r>
        </a:p>
      </dgm:t>
    </dgm:pt>
    <dgm:pt modelId="{A87F4E50-5C22-3042-B85E-CD72FB003511}" type="par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F0A995A1-07E1-234F-91A9-6ACD0F18CE2D}" type="sib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LinFactNeighborX="498" custLinFactNeighborY="123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48BF78-B03C-CA44-A42A-3DF005D94E78}" type="pres">
      <dgm:prSet presAssocID="{8027215B-1EB0-8F44-B3E7-BAC5943E20E5}" presName="parSpace" presStyleCnt="0"/>
      <dgm:spPr/>
    </dgm:pt>
    <dgm:pt modelId="{BD8F597C-BA71-4749-B9DF-EFAAB9E1AD4E}" type="pres">
      <dgm:prSet presAssocID="{861A4866-512A-0F4A-9B9D-13A6658C7B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0717CCB-CC53-3E45-ACC5-C41BE570E13F}" srcId="{A4638A22-FC5D-724D-A1E2-004052DBB889}" destId="{861A4866-512A-0F4A-9B9D-13A6658C7B48}" srcOrd="3" destOrd="0" parTransId="{A87F4E50-5C22-3042-B85E-CD72FB003511}" sibTransId="{F0A995A1-07E1-234F-91A9-6ACD0F18CE2D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D7E5875D-0533-F746-8EBF-5F2D2A38E668}" type="presOf" srcId="{861A4866-512A-0F4A-9B9D-13A6658C7B48}" destId="{BD8F597C-BA71-4749-B9DF-EFAAB9E1AD4E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  <dgm:cxn modelId="{1488F9DF-052D-9C40-BADF-4DFA0AE9ED45}" type="presParOf" srcId="{7292C11C-0D5F-AD48-BF52-1CB128AF7E94}" destId="{8A48BF78-B03C-CA44-A42A-3DF005D94E78}" srcOrd="5" destOrd="0" presId="urn:microsoft.com/office/officeart/2005/8/layout/hChevron3"/>
    <dgm:cxn modelId="{5ED09EAD-506A-4D4A-98EE-9A3ACFB8F3FB}" type="presParOf" srcId="{7292C11C-0D5F-AD48-BF52-1CB128AF7E94}" destId="{BD8F597C-BA71-4749-B9DF-EFAAB9E1AD4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5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צוות כתיבה דוח מסכם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עיבוד וארגון 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2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6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אפיון מוקדי המיפוי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מיפוי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ניתוח ומסקנות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3" custLinFactY="100000" custLinFactNeighborX="24499" custLinFactNeighborY="1411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7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הגדרת מטרות ויעדים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חסמים ומדדים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1600" dirty="0"/>
            <a:t>שיטות </a:t>
          </a:r>
        </a:p>
        <a:p>
          <a:pPr rtl="1"/>
          <a:r>
            <a:rPr lang="he-IL" sz="1600" dirty="0"/>
            <a:t>מימוש וכלים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200"/>
        </a:p>
      </dgm:t>
    </dgm:pt>
    <dgm:pt modelId="{861A4866-512A-0F4A-9B9D-13A6658C7B48}">
      <dgm:prSet phldrT="[טקסט]" custT="1"/>
      <dgm:spPr/>
      <dgm:t>
        <a:bodyPr/>
        <a:lstStyle/>
        <a:p>
          <a:pPr rtl="1"/>
          <a:r>
            <a:rPr lang="he-IL" sz="1600" dirty="0"/>
            <a:t>סיכום והמלצות </a:t>
          </a:r>
        </a:p>
      </dgm:t>
    </dgm:pt>
    <dgm:pt modelId="{A87F4E50-5C22-3042-B85E-CD72FB003511}" type="par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F0A995A1-07E1-234F-91A9-6ACD0F18CE2D}" type="sibTrans" cxnId="{C0717CCB-CC53-3E45-ACC5-C41BE570E13F}">
      <dgm:prSet/>
      <dgm:spPr/>
      <dgm:t>
        <a:bodyPr/>
        <a:lstStyle/>
        <a:p>
          <a:pPr rtl="1"/>
          <a:endParaRPr lang="he-IL" sz="14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LinFactNeighborX="498" custLinFactNeighborY="123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48BF78-B03C-CA44-A42A-3DF005D94E78}" type="pres">
      <dgm:prSet presAssocID="{8027215B-1EB0-8F44-B3E7-BAC5943E20E5}" presName="parSpace" presStyleCnt="0"/>
      <dgm:spPr/>
    </dgm:pt>
    <dgm:pt modelId="{BD8F597C-BA71-4749-B9DF-EFAAB9E1AD4E}" type="pres">
      <dgm:prSet presAssocID="{861A4866-512A-0F4A-9B9D-13A6658C7B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0717CCB-CC53-3E45-ACC5-C41BE570E13F}" srcId="{A4638A22-FC5D-724D-A1E2-004052DBB889}" destId="{861A4866-512A-0F4A-9B9D-13A6658C7B48}" srcOrd="3" destOrd="0" parTransId="{A87F4E50-5C22-3042-B85E-CD72FB003511}" sibTransId="{F0A995A1-07E1-234F-91A9-6ACD0F18CE2D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D7E5875D-0533-F746-8EBF-5F2D2A38E668}" type="presOf" srcId="{861A4866-512A-0F4A-9B9D-13A6658C7B48}" destId="{BD8F597C-BA71-4749-B9DF-EFAAB9E1AD4E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  <dgm:cxn modelId="{1488F9DF-052D-9C40-BADF-4DFA0AE9ED45}" type="presParOf" srcId="{7292C11C-0D5F-AD48-BF52-1CB128AF7E94}" destId="{8A48BF78-B03C-CA44-A42A-3DF005D94E78}" srcOrd="5" destOrd="0" presId="urn:microsoft.com/office/officeart/2005/8/layout/hChevron3"/>
    <dgm:cxn modelId="{5ED09EAD-506A-4D4A-98EE-9A3ACFB8F3FB}" type="presParOf" srcId="{7292C11C-0D5F-AD48-BF52-1CB128AF7E94}" destId="{BD8F597C-BA71-4749-B9DF-EFAAB9E1AD4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8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צוות כתיבה דוח מסכם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1600" dirty="0"/>
            <a:t>עיבוד וארגון 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2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9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1600" dirty="0"/>
            <a:t>זירת היוועצות ושיתוף הציבור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2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1" custLinFactNeighborX="16525" custLinFactNeighborY="115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186180" y="0"/>
          <a:ext cx="2612627" cy="62389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אפיון מוקדי המיפוי</a:t>
          </a:r>
        </a:p>
      </dsp:txBody>
      <dsp:txXfrm rot="10800000">
        <a:off x="4342153" y="0"/>
        <a:ext cx="2456654" cy="623891"/>
      </dsp:txXfrm>
    </dsp:sp>
    <dsp:sp modelId="{14325CA1-A8A7-5A4F-B9CF-C00BE28BF233}">
      <dsp:nvSpPr>
        <dsp:cNvPr id="0" name=""/>
        <dsp:cNvSpPr/>
      </dsp:nvSpPr>
      <dsp:spPr>
        <a:xfrm rot="10800000">
          <a:off x="2093090" y="0"/>
          <a:ext cx="2612627" cy="623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מיפוי</a:t>
          </a:r>
        </a:p>
      </dsp:txBody>
      <dsp:txXfrm rot="10800000">
        <a:off x="2405035" y="0"/>
        <a:ext cx="1988736" cy="623891"/>
      </dsp:txXfrm>
    </dsp:sp>
    <dsp:sp modelId="{D30F2E7C-3DF4-674C-A42B-12A2DEB4F0C0}">
      <dsp:nvSpPr>
        <dsp:cNvPr id="0" name=""/>
        <dsp:cNvSpPr/>
      </dsp:nvSpPr>
      <dsp:spPr>
        <a:xfrm rot="10800000">
          <a:off x="2987" y="0"/>
          <a:ext cx="2612627" cy="623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ניתוח ומסקנות</a:t>
          </a:r>
        </a:p>
      </dsp:txBody>
      <dsp:txXfrm rot="10800000">
        <a:off x="314932" y="0"/>
        <a:ext cx="1988736" cy="62389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0" y="0"/>
          <a:ext cx="2628276" cy="5605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פרסום המלצות לציבור </a:t>
          </a:r>
        </a:p>
      </dsp:txBody>
      <dsp:txXfrm rot="10800000">
        <a:off x="140135" y="0"/>
        <a:ext cx="2488141" cy="56054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2569" y="0"/>
          <a:ext cx="2628276" cy="5605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מפגש שיתוף וניירות עמדה גופי החברה האזרחית</a:t>
          </a:r>
        </a:p>
      </dsp:txBody>
      <dsp:txXfrm rot="10800000">
        <a:off x="142704" y="0"/>
        <a:ext cx="2488141" cy="56054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0" y="119755"/>
          <a:ext cx="2022016" cy="808806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מפגש שיתוף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שני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גופי חברה אזרחית</a:t>
          </a:r>
        </a:p>
      </dsp:txBody>
      <dsp:txXfrm rot="10800000">
        <a:off x="202201" y="119755"/>
        <a:ext cx="1819815" cy="8088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186180" y="0"/>
          <a:ext cx="2612627" cy="62389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אפיון מוקדי המיפוי</a:t>
          </a:r>
        </a:p>
      </dsp:txBody>
      <dsp:txXfrm rot="10800000">
        <a:off x="4342153" y="0"/>
        <a:ext cx="2456654" cy="623891"/>
      </dsp:txXfrm>
    </dsp:sp>
    <dsp:sp modelId="{14325CA1-A8A7-5A4F-B9CF-C00BE28BF233}">
      <dsp:nvSpPr>
        <dsp:cNvPr id="0" name=""/>
        <dsp:cNvSpPr/>
      </dsp:nvSpPr>
      <dsp:spPr>
        <a:xfrm rot="10800000">
          <a:off x="2093090" y="0"/>
          <a:ext cx="2612627" cy="623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מיפוי</a:t>
          </a:r>
        </a:p>
      </dsp:txBody>
      <dsp:txXfrm rot="10800000">
        <a:off x="2405035" y="0"/>
        <a:ext cx="1988736" cy="623891"/>
      </dsp:txXfrm>
    </dsp:sp>
    <dsp:sp modelId="{D30F2E7C-3DF4-674C-A42B-12A2DEB4F0C0}">
      <dsp:nvSpPr>
        <dsp:cNvPr id="0" name=""/>
        <dsp:cNvSpPr/>
      </dsp:nvSpPr>
      <dsp:spPr>
        <a:xfrm rot="10800000">
          <a:off x="2987" y="0"/>
          <a:ext cx="2612627" cy="623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ניתוח ומסקנות</a:t>
          </a:r>
        </a:p>
      </dsp:txBody>
      <dsp:txXfrm rot="10800000">
        <a:off x="314932" y="0"/>
        <a:ext cx="1988736" cy="62389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5484600" y="0"/>
          <a:ext cx="2283354" cy="71723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הגדרת מטרות ויעדים </a:t>
          </a:r>
        </a:p>
      </dsp:txBody>
      <dsp:txXfrm rot="10800000">
        <a:off x="5663908" y="0"/>
        <a:ext cx="2104046" cy="717231"/>
      </dsp:txXfrm>
    </dsp:sp>
    <dsp:sp modelId="{14325CA1-A8A7-5A4F-B9CF-C00BE28BF233}">
      <dsp:nvSpPr>
        <dsp:cNvPr id="0" name=""/>
        <dsp:cNvSpPr/>
      </dsp:nvSpPr>
      <dsp:spPr>
        <a:xfrm rot="10800000">
          <a:off x="3655642" y="0"/>
          <a:ext cx="2283354" cy="71723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חסמים ומדדים</a:t>
          </a:r>
        </a:p>
      </dsp:txBody>
      <dsp:txXfrm rot="10800000">
        <a:off x="4014257" y="0"/>
        <a:ext cx="1566123" cy="717231"/>
      </dsp:txXfrm>
    </dsp:sp>
    <dsp:sp modelId="{D30F2E7C-3DF4-674C-A42B-12A2DEB4F0C0}">
      <dsp:nvSpPr>
        <dsp:cNvPr id="0" name=""/>
        <dsp:cNvSpPr/>
      </dsp:nvSpPr>
      <dsp:spPr>
        <a:xfrm rot="10800000">
          <a:off x="1828959" y="0"/>
          <a:ext cx="2283354" cy="71723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שיטות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מימוש וכלים</a:t>
          </a:r>
        </a:p>
      </dsp:txBody>
      <dsp:txXfrm rot="10800000">
        <a:off x="2187574" y="0"/>
        <a:ext cx="1566123" cy="717231"/>
      </dsp:txXfrm>
    </dsp:sp>
    <dsp:sp modelId="{BD8F597C-BA71-4749-B9DF-EFAAB9E1AD4E}">
      <dsp:nvSpPr>
        <dsp:cNvPr id="0" name=""/>
        <dsp:cNvSpPr/>
      </dsp:nvSpPr>
      <dsp:spPr>
        <a:xfrm rot="10800000">
          <a:off x="2275" y="0"/>
          <a:ext cx="2283354" cy="7172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סיכום והמלצות </a:t>
          </a:r>
        </a:p>
      </dsp:txBody>
      <dsp:txXfrm rot="10800000">
        <a:off x="360890" y="0"/>
        <a:ext cx="1566123" cy="71723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1171548" y="110692"/>
          <a:ext cx="1459297" cy="58371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צוות כתיבה דוח מסכם</a:t>
          </a:r>
        </a:p>
      </dsp:txBody>
      <dsp:txXfrm rot="10800000">
        <a:off x="1317477" y="110692"/>
        <a:ext cx="1313368" cy="583718"/>
      </dsp:txXfrm>
    </dsp:sp>
    <dsp:sp modelId="{14325CA1-A8A7-5A4F-B9CF-C00BE28BF233}">
      <dsp:nvSpPr>
        <dsp:cNvPr id="0" name=""/>
        <dsp:cNvSpPr/>
      </dsp:nvSpPr>
      <dsp:spPr>
        <a:xfrm rot="10800000">
          <a:off x="2055" y="103974"/>
          <a:ext cx="1459297" cy="58371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עיבוד וארגון </a:t>
          </a:r>
        </a:p>
      </dsp:txBody>
      <dsp:txXfrm rot="10800000">
        <a:off x="293914" y="103974"/>
        <a:ext cx="875579" cy="58371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2569" y="0"/>
          <a:ext cx="2628276" cy="5605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זירת היוועצות ושיתוף הציבור </a:t>
          </a:r>
        </a:p>
      </dsp:txBody>
      <dsp:txXfrm rot="10800000">
        <a:off x="142704" y="0"/>
        <a:ext cx="2488141" cy="56054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0" y="0"/>
          <a:ext cx="2628276" cy="5605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פרסום המלצות לציבור </a:t>
          </a:r>
        </a:p>
      </dsp:txBody>
      <dsp:txXfrm rot="10800000">
        <a:off x="140135" y="0"/>
        <a:ext cx="2488141" cy="56054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2569" y="0"/>
          <a:ext cx="2628276" cy="5605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מפגש שיתוף וניירות עמדה גופי החברה האזרחית</a:t>
          </a:r>
        </a:p>
      </dsp:txBody>
      <dsp:txXfrm rot="10800000">
        <a:off x="142704" y="0"/>
        <a:ext cx="2488141" cy="56054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0" y="0"/>
          <a:ext cx="1691931" cy="103098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מפגש שיתוף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שני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גופי חברה אזרחית</a:t>
          </a:r>
        </a:p>
      </dsp:txBody>
      <dsp:txXfrm rot="10800000">
        <a:off x="257747" y="0"/>
        <a:ext cx="1434184" cy="10309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5484600" y="0"/>
          <a:ext cx="2283354" cy="71723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הגדרת מטרות ויעדים </a:t>
          </a:r>
        </a:p>
      </dsp:txBody>
      <dsp:txXfrm rot="10800000">
        <a:off x="5663908" y="0"/>
        <a:ext cx="2104046" cy="717231"/>
      </dsp:txXfrm>
    </dsp:sp>
    <dsp:sp modelId="{14325CA1-A8A7-5A4F-B9CF-C00BE28BF233}">
      <dsp:nvSpPr>
        <dsp:cNvPr id="0" name=""/>
        <dsp:cNvSpPr/>
      </dsp:nvSpPr>
      <dsp:spPr>
        <a:xfrm rot="10800000">
          <a:off x="3655642" y="0"/>
          <a:ext cx="2283354" cy="71723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חסמים ומדדים</a:t>
          </a:r>
        </a:p>
      </dsp:txBody>
      <dsp:txXfrm rot="10800000">
        <a:off x="4014257" y="0"/>
        <a:ext cx="1566123" cy="717231"/>
      </dsp:txXfrm>
    </dsp:sp>
    <dsp:sp modelId="{D30F2E7C-3DF4-674C-A42B-12A2DEB4F0C0}">
      <dsp:nvSpPr>
        <dsp:cNvPr id="0" name=""/>
        <dsp:cNvSpPr/>
      </dsp:nvSpPr>
      <dsp:spPr>
        <a:xfrm rot="10800000">
          <a:off x="1828959" y="0"/>
          <a:ext cx="2283354" cy="71723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שיטות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מימוש וכלים</a:t>
          </a:r>
        </a:p>
      </dsp:txBody>
      <dsp:txXfrm rot="10800000">
        <a:off x="2187574" y="0"/>
        <a:ext cx="1566123" cy="717231"/>
      </dsp:txXfrm>
    </dsp:sp>
    <dsp:sp modelId="{BD8F597C-BA71-4749-B9DF-EFAAB9E1AD4E}">
      <dsp:nvSpPr>
        <dsp:cNvPr id="0" name=""/>
        <dsp:cNvSpPr/>
      </dsp:nvSpPr>
      <dsp:spPr>
        <a:xfrm rot="10800000">
          <a:off x="2275" y="0"/>
          <a:ext cx="2283354" cy="7172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סיכום והמלצות </a:t>
          </a:r>
        </a:p>
      </dsp:txBody>
      <dsp:txXfrm rot="10800000">
        <a:off x="360890" y="0"/>
        <a:ext cx="1566123" cy="717231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630413" y="0"/>
          <a:ext cx="1429178" cy="56054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אישור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מנכ״לית</a:t>
          </a:r>
        </a:p>
      </dsp:txBody>
      <dsp:txXfrm rot="10800000">
        <a:off x="4770548" y="0"/>
        <a:ext cx="1289043" cy="560542"/>
      </dsp:txXfrm>
    </dsp:sp>
    <dsp:sp modelId="{F1D4C4C5-B502-9F46-9422-8B5D4F529DDA}">
      <dsp:nvSpPr>
        <dsp:cNvPr id="0" name=""/>
        <dsp:cNvSpPr/>
      </dsp:nvSpPr>
      <dsp:spPr>
        <a:xfrm rot="10800000">
          <a:off x="3085674" y="0"/>
          <a:ext cx="1926169" cy="56054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הצגה למנהלי מחוזות ואגפים </a:t>
          </a:r>
        </a:p>
      </dsp:txBody>
      <dsp:txXfrm rot="10800000">
        <a:off x="3365945" y="0"/>
        <a:ext cx="1365627" cy="560542"/>
      </dsp:txXfrm>
    </dsp:sp>
    <dsp:sp modelId="{99B196B8-03D0-C746-BFC6-527CB037D0D6}">
      <dsp:nvSpPr>
        <dsp:cNvPr id="0" name=""/>
        <dsp:cNvSpPr/>
      </dsp:nvSpPr>
      <dsp:spPr>
        <a:xfrm rot="10800000">
          <a:off x="1544738" y="0"/>
          <a:ext cx="1926169" cy="56054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הטמעה בגפ״ן ובאבני הדרך</a:t>
          </a:r>
        </a:p>
      </dsp:txBody>
      <dsp:txXfrm rot="10800000">
        <a:off x="1825009" y="0"/>
        <a:ext cx="1365627" cy="560542"/>
      </dsp:txXfrm>
    </dsp:sp>
    <dsp:sp modelId="{14325CA1-A8A7-5A4F-B9CF-C00BE28BF233}">
      <dsp:nvSpPr>
        <dsp:cNvPr id="0" name=""/>
        <dsp:cNvSpPr/>
      </dsp:nvSpPr>
      <dsp:spPr>
        <a:xfrm rot="10800000">
          <a:off x="3803" y="0"/>
          <a:ext cx="1926169" cy="56054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צוות יישום המלצות </a:t>
          </a:r>
        </a:p>
      </dsp:txBody>
      <dsp:txXfrm rot="10800000">
        <a:off x="284074" y="0"/>
        <a:ext cx="1365627" cy="56054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AE865-4EFF-4968-8524-89111D437F9D}">
      <dsp:nvSpPr>
        <dsp:cNvPr id="0" name=""/>
        <dsp:cNvSpPr/>
      </dsp:nvSpPr>
      <dsp:spPr>
        <a:xfrm>
          <a:off x="0" y="675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FD78B-4ED5-42DE-99B6-48FBAF252E37}">
      <dsp:nvSpPr>
        <dsp:cNvPr id="0" name=""/>
        <dsp:cNvSpPr/>
      </dsp:nvSpPr>
      <dsp:spPr>
        <a:xfrm>
          <a:off x="0" y="675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lvl="0" algn="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 dirty="0"/>
        </a:p>
      </dsp:txBody>
      <dsp:txXfrm>
        <a:off x="0" y="675"/>
        <a:ext cx="6900512" cy="1106957"/>
      </dsp:txXfrm>
    </dsp:sp>
    <dsp:sp modelId="{91E64D7C-9CA0-406B-99E0-D34FF7284DF6}">
      <dsp:nvSpPr>
        <dsp:cNvPr id="0" name=""/>
        <dsp:cNvSpPr/>
      </dsp:nvSpPr>
      <dsp:spPr>
        <a:xfrm>
          <a:off x="0" y="1107633"/>
          <a:ext cx="6900512" cy="0"/>
        </a:xfrm>
        <a:prstGeom prst="line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A542AF-AC00-44BF-ABF5-A85A83D585CB}">
      <dsp:nvSpPr>
        <dsp:cNvPr id="0" name=""/>
        <dsp:cNvSpPr/>
      </dsp:nvSpPr>
      <dsp:spPr>
        <a:xfrm>
          <a:off x="0" y="1107633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lvl="0" algn="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 dirty="0"/>
        </a:p>
      </dsp:txBody>
      <dsp:txXfrm>
        <a:off x="0" y="1107633"/>
        <a:ext cx="6900512" cy="1106957"/>
      </dsp:txXfrm>
    </dsp:sp>
    <dsp:sp modelId="{8E0966D1-7D3F-48C3-87A6-954957D769C0}">
      <dsp:nvSpPr>
        <dsp:cNvPr id="0" name=""/>
        <dsp:cNvSpPr/>
      </dsp:nvSpPr>
      <dsp:spPr>
        <a:xfrm>
          <a:off x="0" y="2214591"/>
          <a:ext cx="6900512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6E18C8-3339-46B2-BC6D-3E5B28E800A6}">
      <dsp:nvSpPr>
        <dsp:cNvPr id="0" name=""/>
        <dsp:cNvSpPr/>
      </dsp:nvSpPr>
      <dsp:spPr>
        <a:xfrm>
          <a:off x="0" y="2214591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lvl="0" algn="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 dirty="0"/>
        </a:p>
      </dsp:txBody>
      <dsp:txXfrm>
        <a:off x="0" y="2214591"/>
        <a:ext cx="6900512" cy="1106957"/>
      </dsp:txXfrm>
    </dsp:sp>
    <dsp:sp modelId="{E826141A-E623-42D0-B973-196313F603AF}">
      <dsp:nvSpPr>
        <dsp:cNvPr id="0" name=""/>
        <dsp:cNvSpPr/>
      </dsp:nvSpPr>
      <dsp:spPr>
        <a:xfrm>
          <a:off x="0" y="3321549"/>
          <a:ext cx="6900512" cy="0"/>
        </a:xfrm>
        <a:prstGeom prst="line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E173AB-0EF0-4121-9A8A-4B8D29095A4B}">
      <dsp:nvSpPr>
        <dsp:cNvPr id="0" name=""/>
        <dsp:cNvSpPr/>
      </dsp:nvSpPr>
      <dsp:spPr>
        <a:xfrm>
          <a:off x="0" y="3321549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lvl="0" algn="r" defTabSz="2266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100" kern="1200" dirty="0"/>
        </a:p>
      </dsp:txBody>
      <dsp:txXfrm>
        <a:off x="0" y="3321549"/>
        <a:ext cx="6900512" cy="1106957"/>
      </dsp:txXfrm>
    </dsp:sp>
    <dsp:sp modelId="{B5A753B8-AD45-4863-9614-C844DBB75C21}">
      <dsp:nvSpPr>
        <dsp:cNvPr id="0" name=""/>
        <dsp:cNvSpPr/>
      </dsp:nvSpPr>
      <dsp:spPr>
        <a:xfrm>
          <a:off x="0" y="4428507"/>
          <a:ext cx="6900512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068C03-7773-4FA0-8BCD-C3CDD758660B}">
      <dsp:nvSpPr>
        <dsp:cNvPr id="0" name=""/>
        <dsp:cNvSpPr/>
      </dsp:nvSpPr>
      <dsp:spPr>
        <a:xfrm>
          <a:off x="0" y="4428507"/>
          <a:ext cx="6900512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930" tIns="201930" rIns="201930" bIns="201930" numCol="1" spcCol="1270" anchor="t" anchorCtr="0">
          <a:noAutofit/>
        </a:bodyPr>
        <a:lstStyle/>
        <a:p>
          <a:pPr lvl="0" algn="r" defTabSz="2355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e-IL" sz="5300" kern="1200" dirty="0"/>
        </a:p>
      </dsp:txBody>
      <dsp:txXfrm>
        <a:off x="0" y="4428507"/>
        <a:ext cx="6900512" cy="11069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186180" y="0"/>
          <a:ext cx="2612627" cy="62389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אפיון מוקדי המיפוי</a:t>
          </a:r>
        </a:p>
      </dsp:txBody>
      <dsp:txXfrm rot="10800000">
        <a:off x="4342153" y="0"/>
        <a:ext cx="2456654" cy="623891"/>
      </dsp:txXfrm>
    </dsp:sp>
    <dsp:sp modelId="{14325CA1-A8A7-5A4F-B9CF-C00BE28BF233}">
      <dsp:nvSpPr>
        <dsp:cNvPr id="0" name=""/>
        <dsp:cNvSpPr/>
      </dsp:nvSpPr>
      <dsp:spPr>
        <a:xfrm rot="10800000">
          <a:off x="2093090" y="0"/>
          <a:ext cx="2612627" cy="623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מיפוי</a:t>
          </a:r>
        </a:p>
      </dsp:txBody>
      <dsp:txXfrm rot="10800000">
        <a:off x="2405035" y="0"/>
        <a:ext cx="1988736" cy="623891"/>
      </dsp:txXfrm>
    </dsp:sp>
    <dsp:sp modelId="{D30F2E7C-3DF4-674C-A42B-12A2DEB4F0C0}">
      <dsp:nvSpPr>
        <dsp:cNvPr id="0" name=""/>
        <dsp:cNvSpPr/>
      </dsp:nvSpPr>
      <dsp:spPr>
        <a:xfrm rot="10800000">
          <a:off x="2987" y="0"/>
          <a:ext cx="2612627" cy="623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ניתוח ומסקנות</a:t>
          </a:r>
        </a:p>
      </dsp:txBody>
      <dsp:txXfrm rot="10800000">
        <a:off x="314932" y="0"/>
        <a:ext cx="1988736" cy="6238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5484600" y="0"/>
          <a:ext cx="2283354" cy="71723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הגדרת מטרות ויעדים </a:t>
          </a:r>
        </a:p>
      </dsp:txBody>
      <dsp:txXfrm rot="10800000">
        <a:off x="5663908" y="0"/>
        <a:ext cx="2104046" cy="717231"/>
      </dsp:txXfrm>
    </dsp:sp>
    <dsp:sp modelId="{14325CA1-A8A7-5A4F-B9CF-C00BE28BF233}">
      <dsp:nvSpPr>
        <dsp:cNvPr id="0" name=""/>
        <dsp:cNvSpPr/>
      </dsp:nvSpPr>
      <dsp:spPr>
        <a:xfrm rot="10800000">
          <a:off x="3655642" y="0"/>
          <a:ext cx="2283354" cy="71723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חסמים ומדדים</a:t>
          </a:r>
        </a:p>
      </dsp:txBody>
      <dsp:txXfrm rot="10800000">
        <a:off x="4014257" y="0"/>
        <a:ext cx="1566123" cy="717231"/>
      </dsp:txXfrm>
    </dsp:sp>
    <dsp:sp modelId="{D30F2E7C-3DF4-674C-A42B-12A2DEB4F0C0}">
      <dsp:nvSpPr>
        <dsp:cNvPr id="0" name=""/>
        <dsp:cNvSpPr/>
      </dsp:nvSpPr>
      <dsp:spPr>
        <a:xfrm rot="10800000">
          <a:off x="1828959" y="0"/>
          <a:ext cx="2283354" cy="71723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שיטות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מימוש וכלים</a:t>
          </a:r>
        </a:p>
      </dsp:txBody>
      <dsp:txXfrm rot="10800000">
        <a:off x="2187574" y="0"/>
        <a:ext cx="1566123" cy="717231"/>
      </dsp:txXfrm>
    </dsp:sp>
    <dsp:sp modelId="{BD8F597C-BA71-4749-B9DF-EFAAB9E1AD4E}">
      <dsp:nvSpPr>
        <dsp:cNvPr id="0" name=""/>
        <dsp:cNvSpPr/>
      </dsp:nvSpPr>
      <dsp:spPr>
        <a:xfrm rot="10800000">
          <a:off x="2275" y="0"/>
          <a:ext cx="2283354" cy="7172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סיכום והמלצות </a:t>
          </a:r>
        </a:p>
      </dsp:txBody>
      <dsp:txXfrm rot="10800000">
        <a:off x="360890" y="0"/>
        <a:ext cx="1566123" cy="71723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1171548" y="110692"/>
          <a:ext cx="1459297" cy="58371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צוות כתיבה דוח מסכם</a:t>
          </a:r>
        </a:p>
      </dsp:txBody>
      <dsp:txXfrm rot="10800000">
        <a:off x="1317477" y="110692"/>
        <a:ext cx="1313368" cy="583718"/>
      </dsp:txXfrm>
    </dsp:sp>
    <dsp:sp modelId="{14325CA1-A8A7-5A4F-B9CF-C00BE28BF233}">
      <dsp:nvSpPr>
        <dsp:cNvPr id="0" name=""/>
        <dsp:cNvSpPr/>
      </dsp:nvSpPr>
      <dsp:spPr>
        <a:xfrm rot="10800000">
          <a:off x="2055" y="103974"/>
          <a:ext cx="1459297" cy="58371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עיבוד וארגון </a:t>
          </a:r>
        </a:p>
      </dsp:txBody>
      <dsp:txXfrm rot="10800000">
        <a:off x="293914" y="103974"/>
        <a:ext cx="875579" cy="5837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186180" y="0"/>
          <a:ext cx="2612627" cy="62389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אפיון מוקדי המיפוי</a:t>
          </a:r>
        </a:p>
      </dsp:txBody>
      <dsp:txXfrm rot="10800000">
        <a:off x="4342153" y="0"/>
        <a:ext cx="2456654" cy="623891"/>
      </dsp:txXfrm>
    </dsp:sp>
    <dsp:sp modelId="{14325CA1-A8A7-5A4F-B9CF-C00BE28BF233}">
      <dsp:nvSpPr>
        <dsp:cNvPr id="0" name=""/>
        <dsp:cNvSpPr/>
      </dsp:nvSpPr>
      <dsp:spPr>
        <a:xfrm rot="10800000">
          <a:off x="2093090" y="0"/>
          <a:ext cx="2612627" cy="623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מיפוי</a:t>
          </a:r>
        </a:p>
      </dsp:txBody>
      <dsp:txXfrm rot="10800000">
        <a:off x="2405035" y="0"/>
        <a:ext cx="1988736" cy="623891"/>
      </dsp:txXfrm>
    </dsp:sp>
    <dsp:sp modelId="{D30F2E7C-3DF4-674C-A42B-12A2DEB4F0C0}">
      <dsp:nvSpPr>
        <dsp:cNvPr id="0" name=""/>
        <dsp:cNvSpPr/>
      </dsp:nvSpPr>
      <dsp:spPr>
        <a:xfrm rot="10800000">
          <a:off x="2987" y="0"/>
          <a:ext cx="2612627" cy="623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ניתוח ומסקנות</a:t>
          </a:r>
        </a:p>
      </dsp:txBody>
      <dsp:txXfrm rot="10800000">
        <a:off x="314932" y="0"/>
        <a:ext cx="1988736" cy="62389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5484600" y="0"/>
          <a:ext cx="2283354" cy="71723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הגדרת מטרות ויעדים </a:t>
          </a:r>
        </a:p>
      </dsp:txBody>
      <dsp:txXfrm rot="10800000">
        <a:off x="5663908" y="0"/>
        <a:ext cx="2104046" cy="717231"/>
      </dsp:txXfrm>
    </dsp:sp>
    <dsp:sp modelId="{14325CA1-A8A7-5A4F-B9CF-C00BE28BF233}">
      <dsp:nvSpPr>
        <dsp:cNvPr id="0" name=""/>
        <dsp:cNvSpPr/>
      </dsp:nvSpPr>
      <dsp:spPr>
        <a:xfrm rot="10800000">
          <a:off x="3655642" y="0"/>
          <a:ext cx="2283354" cy="71723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חסמים ומדדים</a:t>
          </a:r>
        </a:p>
      </dsp:txBody>
      <dsp:txXfrm rot="10800000">
        <a:off x="4014257" y="0"/>
        <a:ext cx="1566123" cy="717231"/>
      </dsp:txXfrm>
    </dsp:sp>
    <dsp:sp modelId="{D30F2E7C-3DF4-674C-A42B-12A2DEB4F0C0}">
      <dsp:nvSpPr>
        <dsp:cNvPr id="0" name=""/>
        <dsp:cNvSpPr/>
      </dsp:nvSpPr>
      <dsp:spPr>
        <a:xfrm rot="10800000">
          <a:off x="1828959" y="0"/>
          <a:ext cx="2283354" cy="71723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שיטות </a:t>
          </a:r>
        </a:p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מימוש וכלים</a:t>
          </a:r>
        </a:p>
      </dsp:txBody>
      <dsp:txXfrm rot="10800000">
        <a:off x="2187574" y="0"/>
        <a:ext cx="1566123" cy="717231"/>
      </dsp:txXfrm>
    </dsp:sp>
    <dsp:sp modelId="{BD8F597C-BA71-4749-B9DF-EFAAB9E1AD4E}">
      <dsp:nvSpPr>
        <dsp:cNvPr id="0" name=""/>
        <dsp:cNvSpPr/>
      </dsp:nvSpPr>
      <dsp:spPr>
        <a:xfrm rot="10800000">
          <a:off x="2275" y="0"/>
          <a:ext cx="2283354" cy="71723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סיכום והמלצות </a:t>
          </a:r>
        </a:p>
      </dsp:txBody>
      <dsp:txXfrm rot="10800000">
        <a:off x="360890" y="0"/>
        <a:ext cx="1566123" cy="71723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1171548" y="110692"/>
          <a:ext cx="1459297" cy="583718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צוות כתיבה דוח מסכם</a:t>
          </a:r>
        </a:p>
      </dsp:txBody>
      <dsp:txXfrm rot="10800000">
        <a:off x="1317477" y="110692"/>
        <a:ext cx="1313368" cy="583718"/>
      </dsp:txXfrm>
    </dsp:sp>
    <dsp:sp modelId="{14325CA1-A8A7-5A4F-B9CF-C00BE28BF233}">
      <dsp:nvSpPr>
        <dsp:cNvPr id="0" name=""/>
        <dsp:cNvSpPr/>
      </dsp:nvSpPr>
      <dsp:spPr>
        <a:xfrm rot="10800000">
          <a:off x="2055" y="103974"/>
          <a:ext cx="1459297" cy="58371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64008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עיבוד וארגון </a:t>
          </a:r>
        </a:p>
      </dsp:txBody>
      <dsp:txXfrm rot="10800000">
        <a:off x="293914" y="103974"/>
        <a:ext cx="875579" cy="58371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2569" y="0"/>
          <a:ext cx="2628276" cy="56054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" tIns="42672" rIns="85344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1600" kern="1200" dirty="0"/>
            <a:t>זירת היוועצות ושיתוף הציבור </a:t>
          </a:r>
        </a:p>
      </dsp:txBody>
      <dsp:txXfrm rot="10800000">
        <a:off x="142704" y="0"/>
        <a:ext cx="2488141" cy="560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>
            <a:extLst>
              <a:ext uri="{FF2B5EF4-FFF2-40B4-BE49-F238E27FC236}">
                <a16:creationId xmlns:a16="http://schemas.microsoft.com/office/drawing/2014/main" id="{B424632E-A37E-8146-A0FF-72C54F049D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035BAD8C-F0F4-5E4A-9478-0F263DC6F4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B2A98E-84A2-9C42-8BB7-D413A72C28A4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BF13BF49-591B-C44E-9EE6-F6D9F1E00D5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85201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3378A17C-D477-044F-9F3D-0631F0CF3C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57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C5F7C42-299B-0444-9B04-E6BDE0834034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81686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A7E9302-DE9A-46A6-A858-408F53CC388C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201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7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017EB90-A266-455A-B240-2967925BA404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06601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8811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E5FABD-26C8-4F74-B1E3-45BC91BC9D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2103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E5FABD-26C8-4F74-B1E3-45BC91BC9D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9815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3618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B8DF61-1ABD-4EA1-96A4-115EA59A53C5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853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1273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34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581200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/>
              <a:t>28-29/6 הערות לטיוטה 1 (מגיבים מצומצם)</a:t>
            </a:r>
          </a:p>
          <a:p>
            <a:r>
              <a:rPr lang="he-IL" dirty="0"/>
              <a:t>5/7 טיוטה 2</a:t>
            </a:r>
          </a:p>
          <a:p>
            <a:r>
              <a:rPr lang="he-IL" dirty="0"/>
              <a:t>6-10/7 הערות לטיוטה 2 (מגיבים רחב)</a:t>
            </a:r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40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62523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90309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43422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77656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56386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75733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E5FABD-26C8-4F74-B1E3-45BC91BC9D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1625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E5FABD-26C8-4F74-B1E3-45BC91BC9D7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886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 עם ציטו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או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3BD4CEA-9272-4ADF-AAFE-F2B4CE1282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147AC7E1-FAAF-4A3F-9264-46A0E5145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0E4C65C8-9245-45FB-A977-36FAFF1D2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D2A1F784-F9E0-40EB-A7E1-786CF18D4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9F9EE8D6-2B1A-473B-90CB-403E8C6FA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69365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90C27E5-2E39-4C0B-8D34-B3C2DE491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D1B957ED-1D9C-4C4B-B1AB-86910C09E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30B3061-248C-4600-85E7-0036EC8DA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03C2327-AE8F-4600-B1C0-E3B839DC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4DEA226-4E5B-4680-A5FA-D278A7F7A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75236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5967EFC-B239-4263-91A9-2D9F55332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8B566D8-8526-4E88-9A99-5231216E5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76E1B45A-5F76-4A8E-B185-E905F19C0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710DE48-5BD1-4831-BB69-175A329D8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A3E7868-A9D2-4997-8340-031C0BA11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9181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814070" y="0"/>
            <a:ext cx="10671492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 dirty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800100" y="1447799"/>
            <a:ext cx="10675937" cy="5133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he-IL" dirty="0"/>
              <a:t>ערוך סגנונות טקסט של תבנית בסיס</a:t>
            </a:r>
          </a:p>
          <a:p>
            <a:pPr lvl="1"/>
            <a:r>
              <a:rPr lang="he-IL" dirty="0"/>
              <a:t>רמה שניה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6BE4468-71C4-4DA0-B7AB-38D79810E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D4B0D000-63E0-4973-AC74-1E8A5B941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7E85DA5D-4A62-490E-B0AD-5E1C2D048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6A5C3A53-EB91-456C-B374-E4F4CE046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FAA0F25F-9EBB-41EC-AB88-35948C71D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80A0358-0216-4E54-8799-0C5D370EB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27385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C91F5DC-1187-4F31-BD8E-588AE98CD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8F23FACD-DF36-4800-9BA6-27857800F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D0FCB115-8867-4F4F-B16F-AB44E6850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53F431F2-12CA-4924-8361-390029C94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8FE3C0C2-7534-424F-8316-CFEE28F89E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0D7D8EE9-8B70-43B5-AE09-299E9E270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1252B2AB-F676-44CB-BF32-8F59F9E7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08343D65-C42F-49CF-B1CD-947B60168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39196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6C995C3-17D4-4CEB-8A8D-38445AA72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A1F32564-5C34-43D0-8E69-9D59FD326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DE66781A-05CE-455E-BD35-7A5B7630E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07678F2B-F456-4355-A309-B9E02FD59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618028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AFD0F4B6-2E27-4685-A9A5-48A3D6F67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49DC76F1-559D-47BD-B3B3-9E83CBDEE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DAE80AD0-AC86-44EA-99E9-A8318FBC4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89965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5A931F6-6BF7-49E1-B1E3-073813EEB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7CFE0EA6-B9BC-474F-99A8-9159D636D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0AA9FB09-14A6-4436-957A-96F31E63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099F9A2B-B0AB-41D4-AAF7-1D36ABF93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7CD10D9A-4AEA-442A-84D9-C2A928E59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28EE7D83-06DA-4ECE-AE4F-D4C030255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816327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CD2E0DF-E2E1-434B-A378-5A0A9E5ED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26ACE6FC-76AF-44D8-844B-1829B49EB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31EEEE3D-58F6-4CB5-84A0-6308BAEDC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4F56A5BA-E23C-4144-B981-9C55EAB0D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F54D9922-C184-46A5-A5C5-BEC65BDD3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18212942-9D9F-44D8-A138-89C56F8F0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215941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BF9136D-1C31-4142-8FE6-F701B18B7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6FD1EE0D-8C48-43E1-8071-D3FA32552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9402A74-A9BF-4545-8FE8-CFC6B1F7E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97DDB0B-BEC4-4417-BFD9-94F85C223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F5F66A8F-47E5-418B-8A11-6B74DE9A4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6154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4E383207-F1EC-4421-A531-9A59761115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0DAAF88E-C472-43D6-B431-FECA5A1C3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7102041-7593-4C1F-AF9C-824BEB42A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4CE3DC4-667B-4F4C-AB4B-9A2C818F8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5243957-7538-4686-ACF6-BB6D60922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64549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F6703-A0AD-4A97-9A10-46A1CF0A0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C5183A-2576-4F35-A1EC-2C05610FF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17B8DA-2211-4A5E-B9B0-67EBF00DC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FE027-59E4-4E64-BA5F-9026155E9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85756-4FDA-4720-8D4D-087E9E70E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623458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D9528-15DC-4849-BBDB-60C159B6E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DB9AE-1749-4DB6-8B57-36DED3004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E5178-6E08-4B95-ACF4-BF9F3BEA7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E64FB4-D61D-4DD0-B103-CC7DD7108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BCB48-68A4-47BD-89E2-B776205F3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20276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60616-EB37-4003-81F5-2E347A34B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37E9C-F857-4E51-B649-A1D4863AF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FAD5C-1D7C-475F-A534-A08D8A1D8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DF5AA-ABCE-4F84-B73A-8AAB8AB63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A5D705-7712-4B4A-9C7C-97030F4A9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512451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EB037-66E9-4507-8EA8-32D7E831E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178FE-13FE-42C3-AB8A-FC9BFD52A8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8EF1A9-9726-4930-963C-01E3F22EE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2212DF-821F-4AB3-89BD-C4418732F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A7A356-1857-4877-8EBD-CCD82F17C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1AC7D4-53E9-4E9C-8CC0-C7B2C7BA5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37640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ECFFC-DA83-492B-BF2A-0873FBFBB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D9AE3-79E7-4559-BC46-53D497782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D532CB-1182-424C-9B95-305D3B3296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586EE-D626-4DA5-A42E-580626ACF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7DD14E-EA8F-41AD-9F0F-9D8451D186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675D39-0A86-4955-96DA-CFDB43379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A3988B-037D-47DD-BF99-4750C26B8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65ABE3-3B08-4BE4-8924-CA330CD81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294477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E1118-CD98-47BF-9287-4FF2DFA60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CA2291-5515-4A8C-8A34-D2FF6B091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0A8C80-9553-4A57-9552-B771CB9A4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6851B9-41D7-4D06-BC90-C69C62450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859050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D6A603-BF95-461B-ADDA-3A95D7B20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B55AD7-4E94-4640-8F1C-4384056EB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D21F10-C494-451D-8B87-69E588B1B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63217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3C4FF-7C77-489B-AB9C-FEF0E3533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D06709-492A-45E0-89B2-925A7D2AF0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D06A32-1A69-410C-B6F7-062FB1B24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62E863-947A-4C5A-8BA6-EE0929D50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FAD642-8E1B-4BFC-B9CB-C1F09213F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D3D10D-CA5B-4225-962C-975293927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886908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09B35-9ECB-406B-8E5E-1316386FB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1ADE0F-E72E-4BCD-92D4-806FAC3863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9283EE-8B0E-4407-8835-60B09F55EB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F75B08-B191-43A7-A824-CA2C84C33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BC4B8-186E-4F3A-A32E-9296D12E4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0E857C-E7A0-427F-9E71-0BCE40B11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550088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EEF44-5F38-47CB-863C-34962A651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459AEA-0508-45EF-98E9-31BDA3595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D7D75-7C00-44DC-A67F-C1DF0823B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7BEBC-B205-445E-ADDB-391EFBE0C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42580-ECA8-4FA2-BB4A-3803E5C65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508671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0F3F70-E0BB-436F-A2F2-F7DA4D6D8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9F1F78-A567-4CA9-8EBD-50194E8480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27D70-7B2F-4E45-BBFE-99C2DB494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F9A3B-CDCC-468C-BE49-8ACE25B8D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2645B-AF30-46F1-8EB5-969DE8D0D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970783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718B7-7F68-4CC9-8291-332587FA31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81D6BB-0446-49E8-8677-EADF274E9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AEE24-534A-40F1-99E4-00B7D5FD9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94011-48FF-493D-8286-F62D34552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0EFCD-7E72-4882-86DC-2F371D7D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301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334F3-0709-471B-A734-C4B404F55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95016-AF78-4708-9C5F-21110C197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EA2D1-B124-4454-AFDC-EA60A14BA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F58000-F9D7-4A53-A6C5-E5E815422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22AAD-0D08-4F47-8D5A-EFE29017E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134464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36159-1280-4EE9-96D3-A56BD5826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A27A78-1874-488A-B215-7D763D338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BB3D1-3138-4B69-BF5D-4B1A21345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F90C5-31F4-4A22-AC00-3FB5ED291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F787E-B946-4091-ABC6-F9DB06BB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1044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CAA11-CC97-44E5-AE4D-808FD741A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AB6CB-9460-4BCA-86C5-5F26357AB8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FAB0F6-401D-4BAF-A300-65AD684DF9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61BBA-B185-4B45-B152-3D320E15F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1CD760-96AC-4821-A56B-0B805F2FA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750665-D5B5-4D0B-B2F0-CB6B027CD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533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A47C3-C498-415A-A057-E19BCEB5F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6677F-2712-4810-A3AA-56FA75386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71B54A-6775-4978-8E19-32694C9B5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BA1303-B245-476D-BD02-A4E4A359F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8E898F-5B79-46F1-89C1-F827997CC4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417A4D-2EC9-4294-BFF4-EAE22EE10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50E317-3602-42A1-BB7F-0184072E8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CE2C97-E26C-4A8B-93A0-B01E2C7F4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1411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F68FC-5755-447A-8D7F-9ADED3E99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50287-81AA-46CA-8CB3-53A7F8313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1BA4AA-02C9-459E-9362-3DA60E3B5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2A2C8F-DBB4-4235-A67E-FB4039D9A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6952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6ACAA5-F8E7-46E9-8BA7-A510948B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F2DEE8-5654-4DCA-A8D0-D883E52B6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179A5-4329-4057-9DEB-5B6E3AD11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69528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1DA80-336B-4DBB-91A1-6E3E4B3C2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0D456-F0A3-4789-A310-A23F01B2E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8A8B05-7071-44D4-80F7-3E8191C9A4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D8562E-E6F1-449B-909C-98426BA86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47A9A-FB08-407B-A73A-0AC513F0F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FF841F-796A-4FE6-B5E0-C8A49867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4778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D474D-6779-4C23-BD3C-82F5DC3E3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21096C-E430-49C7-A801-21C0BD95DC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24828F-334F-4A50-850D-10684F245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293F4-2B70-4BB5-A982-219E4133E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9A86F-B378-4759-B50E-2E0BFAE62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95BDC-FC58-4638-AA59-A3DA9931F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962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47D73-EDDA-49A6-BA12-1CA980DA9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89B82E-4CA1-47A5-B133-FBD4D8A83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A267F-D142-4D04-9F03-6CB099E6F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127CA-154D-4E90-B776-A2EE71F78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F0BA5-F4EE-4282-B111-76B869BE2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65726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56E92A-52E0-4710-BDEF-0A15346854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A240E1-5EB0-47FD-AA37-BF945D136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14243-F1E4-487A-ABEC-30516A01D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58244-98FD-472D-AB8C-075F71C10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98D5A-820D-4519-967F-33320971C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63412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age Caption Content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Insert Image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7900" y="4114800"/>
            <a:ext cx="4876800" cy="1371602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US"/>
              <a:t>I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222926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982189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259214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626636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609901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664068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695219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098145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335582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63490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868156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237355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357999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320193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290640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148074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115437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8522925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725442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0323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125586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007236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366908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3BD4CEA-9272-4ADF-AAFE-F2B4CE1282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147AC7E1-FAAF-4A3F-9264-46A0E5145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0E4C65C8-9245-45FB-A977-36FAFF1D2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D2A1F784-F9E0-40EB-A7E1-786CF18D4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9F9EE8D6-2B1A-473B-90CB-403E8C6FA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2177867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90C27E5-2E39-4C0B-8D34-B3C2DE491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D1B957ED-1D9C-4C4B-B1AB-86910C09E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30B3061-248C-4600-85E7-0036EC8DA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03C2327-AE8F-4600-B1C0-E3B839DC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4DEA226-4E5B-4680-A5FA-D278A7F7A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148187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5967EFC-B239-4263-91A9-2D9F55332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8B566D8-8526-4E88-9A99-5231216E5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76E1B45A-5F76-4A8E-B185-E905F19C0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710DE48-5BD1-4831-BB69-175A329D8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A3E7868-A9D2-4997-8340-031C0BA11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472623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6BE4468-71C4-4DA0-B7AB-38D79810E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D4B0D000-63E0-4973-AC74-1E8A5B941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7E85DA5D-4A62-490E-B0AD-5E1C2D048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6A5C3A53-EB91-456C-B374-E4F4CE046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FAA0F25F-9EBB-41EC-AB88-35948C71D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80A0358-0216-4E54-8799-0C5D370EB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010213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C91F5DC-1187-4F31-BD8E-588AE98CD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8F23FACD-DF36-4800-9BA6-27857800F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D0FCB115-8867-4F4F-B16F-AB44E6850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53F431F2-12CA-4924-8361-390029C94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8FE3C0C2-7534-424F-8316-CFEE28F89E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0D7D8EE9-8B70-43B5-AE09-299E9E270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1252B2AB-F676-44CB-BF32-8F59F9E7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08343D65-C42F-49CF-B1CD-947B60168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434936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6C995C3-17D4-4CEB-8A8D-38445AA72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A1F32564-5C34-43D0-8E69-9D59FD326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DE66781A-05CE-455E-BD35-7A5B7630E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07678F2B-F456-4355-A309-B9E02FD59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630029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AFD0F4B6-2E27-4685-A9A5-48A3D6F67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49DC76F1-559D-47BD-B3B3-9E83CBDEE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DAE80AD0-AC86-44EA-99E9-A8318FBC4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8328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5A931F6-6BF7-49E1-B1E3-073813EEB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7CFE0EA6-B9BC-474F-99A8-9159D636D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0AA9FB09-14A6-4436-957A-96F31E6392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099F9A2B-B0AB-41D4-AAF7-1D36ABF93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7CD10D9A-4AEA-442A-84D9-C2A928E59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28EE7D83-06DA-4ECE-AE4F-D4C030255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292594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CD2E0DF-E2E1-434B-A378-5A0A9E5ED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26ACE6FC-76AF-44D8-844B-1829B49EB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31EEEE3D-58F6-4CB5-84A0-6308BAEDC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4F56A5BA-E23C-4144-B981-9C55EAB0D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F54D9922-C184-46A5-A5C5-BEC65BDD3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18212942-9D9F-44D8-A138-89C56F8F0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042617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BF9136D-1C31-4142-8FE6-F701B18B7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6FD1EE0D-8C48-43E1-8071-D3FA32552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9402A74-A9BF-4545-8FE8-CFC6B1F7E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97DDB0B-BEC4-4417-BFD9-94F85C223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F5F66A8F-47E5-418B-8A11-6B74DE9A4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541007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4E383207-F1EC-4421-A531-9A59761115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0DAAF88E-C472-43D6-B431-FECA5A1C3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7102041-7593-4C1F-AF9C-824BEB42A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4CE3DC4-667B-4F4C-AB4B-9A2C818F8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5243957-7538-4686-ACF6-BB6D60922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7798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5087" y="0"/>
            <a:ext cx="1089047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e-IL" dirty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025" y="1447799"/>
            <a:ext cx="10895012" cy="5133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 dirty="0"/>
              <a:t>ערוך סגנונות טקסט של תבנית בסיס</a:t>
            </a:r>
          </a:p>
          <a:p>
            <a:pPr lvl="1"/>
            <a:r>
              <a:rPr lang="he-IL" dirty="0"/>
              <a:t>רמה שניה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  <a:endParaRPr lang="en-US" dirty="0"/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F784DE20-6172-B647-878D-D8ED9576F5A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203" y="0"/>
            <a:ext cx="1551196" cy="1017270"/>
          </a:xfrm>
          <a:prstGeom prst="rect">
            <a:avLst/>
          </a:prstGeom>
        </p:spPr>
      </p:pic>
      <p:pic>
        <p:nvPicPr>
          <p:cNvPr id="6" name="תמונה 5">
            <a:extLst>
              <a:ext uri="{FF2B5EF4-FFF2-40B4-BE49-F238E27FC236}">
                <a16:creationId xmlns:a16="http://schemas.microsoft.com/office/drawing/2014/main" id="{C2F85830-2BFE-8740-9AA0-2430DF8540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4674" y="165370"/>
            <a:ext cx="933650" cy="689692"/>
          </a:xfrm>
          <a:prstGeom prst="rect">
            <a:avLst/>
          </a:prstGeom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BAA2BF7F-9958-4B4F-82DD-66B289479747}"/>
              </a:ext>
            </a:extLst>
          </p:cNvPr>
          <p:cNvSpPr txBox="1"/>
          <p:nvPr userDrawn="1"/>
        </p:nvSpPr>
        <p:spPr>
          <a:xfrm>
            <a:off x="10597415" y="855062"/>
            <a:ext cx="151035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/>
              <a:t>חיים בשותפות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ctr" defTabSz="457200" rtl="1" eaLnBrk="1" latinLnBrk="0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32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8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0029CD6C-D1D5-4A0A-82DC-3AEBD84A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17915DAB-F607-44E8-B41A-4DCB823A0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DA1C20AC-1934-40E0-9891-9351D0D736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F16630F-2EA5-49CC-9051-E15919F7D5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ECA22C6-D4BC-4C0A-84DB-CA968FA878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92356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673C2D-D487-4C1D-A0EF-429792068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2BE64C-197D-4116-BA5D-D1854F04D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3F77-8099-4D2B-BB4B-C2D646C9BC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AD38E-2607-47F7-87D5-4E99B4C2751B}" type="datetimeFigureOut">
              <a:rPr lang="x-none" smtClean="0"/>
              <a:pPr/>
              <a:t>20/06/2022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D3C2A-97A4-4C49-8D03-679314EAF4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F8F12-CA66-4D4D-8A3B-17E49E7CD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35BE3-0C21-45C8-BC6D-5675F9A18D06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579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80BC3B-525F-4038-9330-0729879F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29186-93D7-46FA-AE02-36D942604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F1CEB-0530-4996-BAEF-2E6A04DAD6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F21A4-E71B-4D3A-AF45-E989C23A7BB1}" type="datetimeFigureOut">
              <a:rPr lang="en-US" smtClean="0"/>
              <a:pPr/>
              <a:t>6/20/2022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DCFF3D-7353-4B4D-9E75-FA835E06E7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82C8D6-8B0B-4982-9EE4-AA823C69C3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F1B4E-90EC-4A51-B6E5-B702C054EC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64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ransition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9725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8292B-0EBF-4CDE-BDB7-02B68CB6EFA9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559C2-4FD7-49E6-930A-AED71AB39F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21875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0029CD6C-D1D5-4A0A-82DC-3AEBD84A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17915DAB-F607-44E8-B41A-4DCB823A0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DA1C20AC-1934-40E0-9891-9351D0D736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1947D-A12A-430C-8CAD-20CB93A45635}" type="datetimeFigureOut">
              <a:rPr lang="he-IL" smtClean="0"/>
              <a:pPr/>
              <a:t>כ"א/סיון/תשפ"ב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F16630F-2EA5-49CC-9051-E15919F7D5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ECA22C6-D4BC-4C0A-84DB-CA968FA878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A46BA-124C-4315-BCBF-92EEDE68D370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2454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6.png"/><Relationship Id="rId5" Type="http://schemas.openxmlformats.org/officeDocument/2006/relationships/image" Target="../media/image27.sv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emf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12" Type="http://schemas.openxmlformats.org/officeDocument/2006/relationships/image" Target="../media/image3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2.jpeg"/><Relationship Id="rId11" Type="http://schemas.openxmlformats.org/officeDocument/2006/relationships/image" Target="../media/image37.emf"/><Relationship Id="rId5" Type="http://schemas.openxmlformats.org/officeDocument/2006/relationships/image" Target="../media/image31.emf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4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18" Type="http://schemas.openxmlformats.org/officeDocument/2006/relationships/diagramColors" Target="../diagrams/colors5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17" Type="http://schemas.openxmlformats.org/officeDocument/2006/relationships/diagramQuickStyle" Target="../diagrams/quickStyle5.xml"/><Relationship Id="rId2" Type="http://schemas.openxmlformats.org/officeDocument/2006/relationships/notesSlide" Target="../notesSlides/notesSlide4.xml"/><Relationship Id="rId16" Type="http://schemas.openxmlformats.org/officeDocument/2006/relationships/diagramLayout" Target="../diagrams/layout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5" Type="http://schemas.openxmlformats.org/officeDocument/2006/relationships/diagramData" Target="../diagrams/data5.xml"/><Relationship Id="rId10" Type="http://schemas.openxmlformats.org/officeDocument/2006/relationships/diagramLayout" Target="../diagrams/layout4.xml"/><Relationship Id="rId19" Type="http://schemas.microsoft.com/office/2007/relationships/diagramDrawing" Target="../diagrams/drawing5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microsoft.com/office/2007/relationships/diagramDrawing" Target="../diagrams/drawing7.xml"/><Relationship Id="rId18" Type="http://schemas.openxmlformats.org/officeDocument/2006/relationships/diagramColors" Target="../diagrams/colors8.xml"/><Relationship Id="rId26" Type="http://schemas.openxmlformats.org/officeDocument/2006/relationships/diagramLayout" Target="../diagrams/layout10.xml"/><Relationship Id="rId39" Type="http://schemas.microsoft.com/office/2007/relationships/diagramDrawing" Target="../diagrams/drawing12.xml"/><Relationship Id="rId3" Type="http://schemas.openxmlformats.org/officeDocument/2006/relationships/image" Target="../media/image5.jpeg"/><Relationship Id="rId21" Type="http://schemas.openxmlformats.org/officeDocument/2006/relationships/diagramLayout" Target="../diagrams/layout9.xml"/><Relationship Id="rId34" Type="http://schemas.microsoft.com/office/2007/relationships/diagramDrawing" Target="../diagrams/drawing11.xml"/><Relationship Id="rId7" Type="http://schemas.openxmlformats.org/officeDocument/2006/relationships/diagramColors" Target="../diagrams/colors6.xml"/><Relationship Id="rId12" Type="http://schemas.openxmlformats.org/officeDocument/2006/relationships/diagramColors" Target="../diagrams/colors7.xml"/><Relationship Id="rId17" Type="http://schemas.openxmlformats.org/officeDocument/2006/relationships/diagramQuickStyle" Target="../diagrams/quickStyle8.xml"/><Relationship Id="rId25" Type="http://schemas.openxmlformats.org/officeDocument/2006/relationships/diagramData" Target="../diagrams/data10.xml"/><Relationship Id="rId33" Type="http://schemas.openxmlformats.org/officeDocument/2006/relationships/diagramColors" Target="../diagrams/colors11.xml"/><Relationship Id="rId38" Type="http://schemas.openxmlformats.org/officeDocument/2006/relationships/diagramColors" Target="../diagrams/colors12.xml"/><Relationship Id="rId2" Type="http://schemas.openxmlformats.org/officeDocument/2006/relationships/notesSlide" Target="../notesSlides/notesSlide5.xml"/><Relationship Id="rId16" Type="http://schemas.openxmlformats.org/officeDocument/2006/relationships/diagramLayout" Target="../diagrams/layout8.xml"/><Relationship Id="rId20" Type="http://schemas.openxmlformats.org/officeDocument/2006/relationships/diagramData" Target="../diagrams/data9.xml"/><Relationship Id="rId29" Type="http://schemas.microsoft.com/office/2007/relationships/diagramDrawing" Target="../diagrams/drawing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11" Type="http://schemas.openxmlformats.org/officeDocument/2006/relationships/diagramQuickStyle" Target="../diagrams/quickStyle7.xml"/><Relationship Id="rId24" Type="http://schemas.microsoft.com/office/2007/relationships/diagramDrawing" Target="../diagrams/drawing9.xml"/><Relationship Id="rId32" Type="http://schemas.openxmlformats.org/officeDocument/2006/relationships/diagramQuickStyle" Target="../diagrams/quickStyle11.xml"/><Relationship Id="rId37" Type="http://schemas.openxmlformats.org/officeDocument/2006/relationships/diagramQuickStyle" Target="../diagrams/quickStyle12.xml"/><Relationship Id="rId5" Type="http://schemas.openxmlformats.org/officeDocument/2006/relationships/diagramLayout" Target="../diagrams/layout6.xml"/><Relationship Id="rId15" Type="http://schemas.openxmlformats.org/officeDocument/2006/relationships/diagramData" Target="../diagrams/data8.xml"/><Relationship Id="rId23" Type="http://schemas.openxmlformats.org/officeDocument/2006/relationships/diagramColors" Target="../diagrams/colors9.xml"/><Relationship Id="rId28" Type="http://schemas.openxmlformats.org/officeDocument/2006/relationships/diagramColors" Target="../diagrams/colors10.xml"/><Relationship Id="rId36" Type="http://schemas.openxmlformats.org/officeDocument/2006/relationships/diagramLayout" Target="../diagrams/layout12.xml"/><Relationship Id="rId10" Type="http://schemas.openxmlformats.org/officeDocument/2006/relationships/diagramLayout" Target="../diagrams/layout7.xml"/><Relationship Id="rId19" Type="http://schemas.microsoft.com/office/2007/relationships/diagramDrawing" Target="../diagrams/drawing8.xml"/><Relationship Id="rId31" Type="http://schemas.openxmlformats.org/officeDocument/2006/relationships/diagramLayout" Target="../diagrams/layout11.xml"/><Relationship Id="rId4" Type="http://schemas.openxmlformats.org/officeDocument/2006/relationships/diagramData" Target="../diagrams/data6.xml"/><Relationship Id="rId9" Type="http://schemas.openxmlformats.org/officeDocument/2006/relationships/diagramData" Target="../diagrams/data7.xml"/><Relationship Id="rId14" Type="http://schemas.openxmlformats.org/officeDocument/2006/relationships/image" Target="../media/image6.jpeg"/><Relationship Id="rId22" Type="http://schemas.openxmlformats.org/officeDocument/2006/relationships/diagramQuickStyle" Target="../diagrams/quickStyle9.xml"/><Relationship Id="rId27" Type="http://schemas.openxmlformats.org/officeDocument/2006/relationships/diagramQuickStyle" Target="../diagrams/quickStyle10.xml"/><Relationship Id="rId30" Type="http://schemas.openxmlformats.org/officeDocument/2006/relationships/diagramData" Target="../diagrams/data11.xml"/><Relationship Id="rId35" Type="http://schemas.openxmlformats.org/officeDocument/2006/relationships/diagramData" Target="../diagrams/data1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13" Type="http://schemas.microsoft.com/office/2007/relationships/diagramDrawing" Target="../diagrams/drawing14.xml"/><Relationship Id="rId18" Type="http://schemas.openxmlformats.org/officeDocument/2006/relationships/diagramColors" Target="../diagrams/colors15.xml"/><Relationship Id="rId26" Type="http://schemas.openxmlformats.org/officeDocument/2006/relationships/diagramLayout" Target="../diagrams/layout17.xml"/><Relationship Id="rId39" Type="http://schemas.microsoft.com/office/2007/relationships/diagramDrawing" Target="../diagrams/drawing19.xml"/><Relationship Id="rId3" Type="http://schemas.openxmlformats.org/officeDocument/2006/relationships/image" Target="../media/image5.jpeg"/><Relationship Id="rId21" Type="http://schemas.openxmlformats.org/officeDocument/2006/relationships/diagramLayout" Target="../diagrams/layout16.xml"/><Relationship Id="rId34" Type="http://schemas.microsoft.com/office/2007/relationships/diagramDrawing" Target="../diagrams/drawing18.xml"/><Relationship Id="rId42" Type="http://schemas.openxmlformats.org/officeDocument/2006/relationships/diagramQuickStyle" Target="../diagrams/quickStyle20.xml"/><Relationship Id="rId7" Type="http://schemas.openxmlformats.org/officeDocument/2006/relationships/diagramColors" Target="../diagrams/colors13.xml"/><Relationship Id="rId12" Type="http://schemas.openxmlformats.org/officeDocument/2006/relationships/diagramColors" Target="../diagrams/colors14.xml"/><Relationship Id="rId17" Type="http://schemas.openxmlformats.org/officeDocument/2006/relationships/diagramQuickStyle" Target="../diagrams/quickStyle15.xml"/><Relationship Id="rId25" Type="http://schemas.openxmlformats.org/officeDocument/2006/relationships/diagramData" Target="../diagrams/data17.xml"/><Relationship Id="rId33" Type="http://schemas.openxmlformats.org/officeDocument/2006/relationships/diagramColors" Target="../diagrams/colors18.xml"/><Relationship Id="rId38" Type="http://schemas.openxmlformats.org/officeDocument/2006/relationships/diagramColors" Target="../diagrams/colors19.xml"/><Relationship Id="rId2" Type="http://schemas.openxmlformats.org/officeDocument/2006/relationships/notesSlide" Target="../notesSlides/notesSlide6.xml"/><Relationship Id="rId16" Type="http://schemas.openxmlformats.org/officeDocument/2006/relationships/diagramLayout" Target="../diagrams/layout15.xml"/><Relationship Id="rId20" Type="http://schemas.openxmlformats.org/officeDocument/2006/relationships/diagramData" Target="../diagrams/data16.xml"/><Relationship Id="rId29" Type="http://schemas.microsoft.com/office/2007/relationships/diagramDrawing" Target="../diagrams/drawing17.xml"/><Relationship Id="rId41" Type="http://schemas.openxmlformats.org/officeDocument/2006/relationships/diagramLayout" Target="../diagrams/layout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11" Type="http://schemas.openxmlformats.org/officeDocument/2006/relationships/diagramQuickStyle" Target="../diagrams/quickStyle14.xml"/><Relationship Id="rId24" Type="http://schemas.microsoft.com/office/2007/relationships/diagramDrawing" Target="../diagrams/drawing16.xml"/><Relationship Id="rId32" Type="http://schemas.openxmlformats.org/officeDocument/2006/relationships/diagramQuickStyle" Target="../diagrams/quickStyle18.xml"/><Relationship Id="rId37" Type="http://schemas.openxmlformats.org/officeDocument/2006/relationships/diagramQuickStyle" Target="../diagrams/quickStyle19.xml"/><Relationship Id="rId40" Type="http://schemas.openxmlformats.org/officeDocument/2006/relationships/diagramData" Target="../diagrams/data20.xml"/><Relationship Id="rId5" Type="http://schemas.openxmlformats.org/officeDocument/2006/relationships/diagramLayout" Target="../diagrams/layout13.xml"/><Relationship Id="rId15" Type="http://schemas.openxmlformats.org/officeDocument/2006/relationships/diagramData" Target="../diagrams/data15.xml"/><Relationship Id="rId23" Type="http://schemas.openxmlformats.org/officeDocument/2006/relationships/diagramColors" Target="../diagrams/colors16.xml"/><Relationship Id="rId28" Type="http://schemas.openxmlformats.org/officeDocument/2006/relationships/diagramColors" Target="../diagrams/colors17.xml"/><Relationship Id="rId36" Type="http://schemas.openxmlformats.org/officeDocument/2006/relationships/diagramLayout" Target="../diagrams/layout19.xml"/><Relationship Id="rId10" Type="http://schemas.openxmlformats.org/officeDocument/2006/relationships/diagramLayout" Target="../diagrams/layout14.xml"/><Relationship Id="rId19" Type="http://schemas.microsoft.com/office/2007/relationships/diagramDrawing" Target="../diagrams/drawing15.xml"/><Relationship Id="rId31" Type="http://schemas.openxmlformats.org/officeDocument/2006/relationships/diagramLayout" Target="../diagrams/layout18.xml"/><Relationship Id="rId44" Type="http://schemas.microsoft.com/office/2007/relationships/diagramDrawing" Target="../diagrams/drawing20.xml"/><Relationship Id="rId4" Type="http://schemas.openxmlformats.org/officeDocument/2006/relationships/diagramData" Target="../diagrams/data13.xml"/><Relationship Id="rId9" Type="http://schemas.openxmlformats.org/officeDocument/2006/relationships/diagramData" Target="../diagrams/data14.xml"/><Relationship Id="rId14" Type="http://schemas.openxmlformats.org/officeDocument/2006/relationships/image" Target="../media/image6.jpeg"/><Relationship Id="rId22" Type="http://schemas.openxmlformats.org/officeDocument/2006/relationships/diagramQuickStyle" Target="../diagrams/quickStyle16.xml"/><Relationship Id="rId27" Type="http://schemas.openxmlformats.org/officeDocument/2006/relationships/diagramQuickStyle" Target="../diagrams/quickStyle17.xml"/><Relationship Id="rId30" Type="http://schemas.openxmlformats.org/officeDocument/2006/relationships/diagramData" Target="../diagrams/data18.xml"/><Relationship Id="rId35" Type="http://schemas.openxmlformats.org/officeDocument/2006/relationships/diagramData" Target="../diagrams/data19.xml"/><Relationship Id="rId43" Type="http://schemas.openxmlformats.org/officeDocument/2006/relationships/diagramColors" Target="../diagrams/colors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265176" y="1308701"/>
            <a:ext cx="12009120" cy="3962545"/>
          </a:xfrm>
        </p:spPr>
        <p:txBody>
          <a:bodyPr anchor="ctr">
            <a:normAutofit/>
          </a:bodyPr>
          <a:lstStyle/>
          <a:p>
            <a:r>
              <a:rPr lang="he-IL" dirty="0"/>
              <a:t>ועדת ״חיים בשותפות״</a:t>
            </a:r>
            <a:br>
              <a:rPr lang="he-IL" dirty="0"/>
            </a:br>
            <a:r>
              <a:rPr lang="he-IL" sz="4400" dirty="0"/>
              <a:t>מפגש מליאה מספר 5 </a:t>
            </a:r>
            <a:r>
              <a:rPr lang="he-IL" dirty="0"/>
              <a:t/>
            </a:r>
            <a:br>
              <a:rPr lang="he-IL" dirty="0"/>
            </a:br>
            <a:r>
              <a:rPr lang="he-IL" dirty="0"/>
              <a:t/>
            </a:r>
            <a:br>
              <a:rPr lang="he-IL" dirty="0"/>
            </a:br>
            <a:r>
              <a:rPr lang="he-IL" sz="2700" dirty="0">
                <a:solidFill>
                  <a:schemeClr val="tx1"/>
                </a:solidFill>
              </a:rPr>
              <a:t> </a:t>
            </a:r>
            <a:br>
              <a:rPr lang="he-IL" sz="2700" dirty="0">
                <a:solidFill>
                  <a:schemeClr val="tx1"/>
                </a:solidFill>
              </a:rPr>
            </a:br>
            <a:r>
              <a:rPr lang="he-IL" sz="2700" dirty="0">
                <a:solidFill>
                  <a:schemeClr val="tx1"/>
                </a:solidFill>
              </a:rPr>
              <a:t>יום שלישי, ט״ו בסיון תשפ"ב, 14 ביוני 2022  </a:t>
            </a:r>
            <a:endParaRPr lang="he-IL" sz="3100" dirty="0">
              <a:solidFill>
                <a:schemeClr val="tx1"/>
              </a:solidFill>
            </a:endParaRPr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5244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תמונה 12">
            <a:extLst>
              <a:ext uri="{FF2B5EF4-FFF2-40B4-BE49-F238E27FC236}">
                <a16:creationId xmlns:a16="http://schemas.microsoft.com/office/drawing/2014/main" id="{6EAB19C4-AB2F-244F-87B9-2AAAE2BA388A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20275" y="1511128"/>
            <a:ext cx="7006185" cy="4972594"/>
          </a:xfrm>
          <a:prstGeom prst="rect">
            <a:avLst/>
          </a:prstGeom>
          <a:noFill/>
        </p:spPr>
      </p:pic>
      <p:sp>
        <p:nvSpPr>
          <p:cNvPr id="14" name="כותרת 1">
            <a:extLst>
              <a:ext uri="{FF2B5EF4-FFF2-40B4-BE49-F238E27FC236}">
                <a16:creationId xmlns:a16="http://schemas.microsoft.com/office/drawing/2014/main" id="{645CC80D-FABF-3040-A9D5-07DDF1BC7260}"/>
              </a:ext>
            </a:extLst>
          </p:cNvPr>
          <p:cNvSpPr txBox="1">
            <a:spLocks/>
          </p:cNvSpPr>
          <p:nvPr/>
        </p:nvSpPr>
        <p:spPr>
          <a:xfrm>
            <a:off x="1710267" y="374278"/>
            <a:ext cx="9956800" cy="168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4800" b="1" i="0" u="none" strike="noStrike" kern="1200" cap="none" spc="0" normalizeH="0" baseline="0" noProof="0" dirty="0">
              <a:ln>
                <a:noFill/>
              </a:ln>
              <a:solidFill>
                <a:srgbClr val="10607E"/>
              </a:solidFill>
              <a:effectLst/>
              <a:uLnTx/>
              <a:uFillTx/>
              <a:latin typeface="Fb Bloomfield"/>
              <a:ea typeface="Tahoma" pitchFamily="34" charset="0"/>
              <a:cs typeface="Fb Bloomfield"/>
            </a:endParaRPr>
          </a:p>
        </p:txBody>
      </p:sp>
      <p:sp>
        <p:nvSpPr>
          <p:cNvPr id="16" name="מלבן 15">
            <a:extLst>
              <a:ext uri="{FF2B5EF4-FFF2-40B4-BE49-F238E27FC236}">
                <a16:creationId xmlns:a16="http://schemas.microsoft.com/office/drawing/2014/main" id="{9B8012E6-A5F5-514D-ABA3-449238568879}"/>
              </a:ext>
            </a:extLst>
          </p:cNvPr>
          <p:cNvSpPr/>
          <p:nvPr/>
        </p:nvSpPr>
        <p:spPr>
          <a:xfrm>
            <a:off x="1994939" y="1480024"/>
            <a:ext cx="7071868" cy="85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כותרת 1">
            <a:extLst>
              <a:ext uri="{FF2B5EF4-FFF2-40B4-BE49-F238E27FC236}">
                <a16:creationId xmlns:a16="http://schemas.microsoft.com/office/drawing/2014/main" id="{3B570291-CA44-3A47-9639-2B5F5A9D1CDB}"/>
              </a:ext>
            </a:extLst>
          </p:cNvPr>
          <p:cNvSpPr txBox="1">
            <a:spLocks/>
          </p:cNvSpPr>
          <p:nvPr/>
        </p:nvSpPr>
        <p:spPr>
          <a:xfrm>
            <a:off x="7400653" y="2024456"/>
            <a:ext cx="1480457" cy="5071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פרטיקולרי</a:t>
            </a:r>
          </a:p>
        </p:txBody>
      </p:sp>
      <p:sp>
        <p:nvSpPr>
          <p:cNvPr id="18" name="כותרת 1">
            <a:extLst>
              <a:ext uri="{FF2B5EF4-FFF2-40B4-BE49-F238E27FC236}">
                <a16:creationId xmlns:a16="http://schemas.microsoft.com/office/drawing/2014/main" id="{5163E53A-149A-A24D-BFBD-5192C2A7EC1B}"/>
              </a:ext>
            </a:extLst>
          </p:cNvPr>
          <p:cNvSpPr txBox="1">
            <a:spLocks/>
          </p:cNvSpPr>
          <p:nvPr/>
        </p:nvSpPr>
        <p:spPr>
          <a:xfrm>
            <a:off x="3808522" y="2011004"/>
            <a:ext cx="1480457" cy="50712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אוניברסלי</a:t>
            </a:r>
          </a:p>
        </p:txBody>
      </p:sp>
      <p:sp>
        <p:nvSpPr>
          <p:cNvPr id="19" name="כותרת 1">
            <a:extLst>
              <a:ext uri="{FF2B5EF4-FFF2-40B4-BE49-F238E27FC236}">
                <a16:creationId xmlns:a16="http://schemas.microsoft.com/office/drawing/2014/main" id="{442EC729-BE50-AD4A-8006-3EF4007686B5}"/>
              </a:ext>
            </a:extLst>
          </p:cNvPr>
          <p:cNvSpPr txBox="1">
            <a:spLocks/>
          </p:cNvSpPr>
          <p:nvPr/>
        </p:nvSpPr>
        <p:spPr>
          <a:xfrm>
            <a:off x="8126821" y="3778729"/>
            <a:ext cx="1480457" cy="253561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חינוך לשותפות</a:t>
            </a:r>
          </a:p>
        </p:txBody>
      </p:sp>
      <p:sp>
        <p:nvSpPr>
          <p:cNvPr id="20" name="כותרת 1">
            <a:extLst>
              <a:ext uri="{FF2B5EF4-FFF2-40B4-BE49-F238E27FC236}">
                <a16:creationId xmlns:a16="http://schemas.microsoft.com/office/drawing/2014/main" id="{3F7F2371-7638-A244-9309-3543BB5518B5}"/>
              </a:ext>
            </a:extLst>
          </p:cNvPr>
          <p:cNvSpPr txBox="1">
            <a:spLocks/>
          </p:cNvSpPr>
          <p:nvPr/>
        </p:nvSpPr>
        <p:spPr>
          <a:xfrm>
            <a:off x="5636573" y="3747175"/>
            <a:ext cx="1573590" cy="456114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חינוך לחיים משותפים</a:t>
            </a:r>
          </a:p>
        </p:txBody>
      </p:sp>
      <p:sp>
        <p:nvSpPr>
          <p:cNvPr id="21" name="כותרת 1">
            <a:extLst>
              <a:ext uri="{FF2B5EF4-FFF2-40B4-BE49-F238E27FC236}">
                <a16:creationId xmlns:a16="http://schemas.microsoft.com/office/drawing/2014/main" id="{61968F89-4685-9A4A-AAD2-2284158ECA6C}"/>
              </a:ext>
            </a:extLst>
          </p:cNvPr>
          <p:cNvSpPr txBox="1">
            <a:spLocks/>
          </p:cNvSpPr>
          <p:nvPr/>
        </p:nvSpPr>
        <p:spPr>
          <a:xfrm>
            <a:off x="2696510" y="3785455"/>
            <a:ext cx="1783749" cy="246835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חינוך לדמוקרטיה</a:t>
            </a:r>
          </a:p>
        </p:txBody>
      </p:sp>
      <p:sp>
        <p:nvSpPr>
          <p:cNvPr id="22" name="כותרת 1">
            <a:extLst>
              <a:ext uri="{FF2B5EF4-FFF2-40B4-BE49-F238E27FC236}">
                <a16:creationId xmlns:a16="http://schemas.microsoft.com/office/drawing/2014/main" id="{953A2F0A-C94B-9F40-9390-7317176CBB47}"/>
              </a:ext>
            </a:extLst>
          </p:cNvPr>
          <p:cNvSpPr txBox="1">
            <a:spLocks/>
          </p:cNvSpPr>
          <p:nvPr/>
        </p:nvSpPr>
        <p:spPr>
          <a:xfrm>
            <a:off x="7380058" y="5869308"/>
            <a:ext cx="961083" cy="278717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לימוד משותף</a:t>
            </a:r>
          </a:p>
        </p:txBody>
      </p:sp>
      <p:sp>
        <p:nvSpPr>
          <p:cNvPr id="23" name="כותרת 1">
            <a:extLst>
              <a:ext uri="{FF2B5EF4-FFF2-40B4-BE49-F238E27FC236}">
                <a16:creationId xmlns:a16="http://schemas.microsoft.com/office/drawing/2014/main" id="{537308C1-CA2F-4E45-A45E-18324249A7C8}"/>
              </a:ext>
            </a:extLst>
          </p:cNvPr>
          <p:cNvSpPr txBox="1">
            <a:spLocks/>
          </p:cNvSpPr>
          <p:nvPr/>
        </p:nvSpPr>
        <p:spPr>
          <a:xfrm>
            <a:off x="5731346" y="5869308"/>
            <a:ext cx="1258950" cy="340571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אזרחות משותפת</a:t>
            </a:r>
          </a:p>
        </p:txBody>
      </p:sp>
      <p:sp>
        <p:nvSpPr>
          <p:cNvPr id="24" name="כותרת 1">
            <a:extLst>
              <a:ext uri="{FF2B5EF4-FFF2-40B4-BE49-F238E27FC236}">
                <a16:creationId xmlns:a16="http://schemas.microsoft.com/office/drawing/2014/main" id="{1200D70E-A20B-EA4F-9BE8-A02527F12447}"/>
              </a:ext>
            </a:extLst>
          </p:cNvPr>
          <p:cNvSpPr txBox="1">
            <a:spLocks/>
          </p:cNvSpPr>
          <p:nvPr/>
        </p:nvSpPr>
        <p:spPr>
          <a:xfrm>
            <a:off x="4349919" y="5870700"/>
            <a:ext cx="1258950" cy="340571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גורל משותף</a:t>
            </a:r>
          </a:p>
        </p:txBody>
      </p:sp>
      <p:pic>
        <p:nvPicPr>
          <p:cNvPr id="27" name="מציין מיקום תוכן 4">
            <a:extLst>
              <a:ext uri="{FF2B5EF4-FFF2-40B4-BE49-F238E27FC236}">
                <a16:creationId xmlns:a16="http://schemas.microsoft.com/office/drawing/2014/main" id="{626A168D-EE5D-A542-88B2-85F017F7D0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3211476" y="3211480"/>
            <a:ext cx="6858000" cy="435044"/>
          </a:xfrm>
          <a:prstGeom prst="rect">
            <a:avLst/>
          </a:prstGeom>
        </p:spPr>
      </p:pic>
      <p:sp>
        <p:nvSpPr>
          <p:cNvPr id="25" name="בועת דיבור: מלבן 24">
            <a:extLst>
              <a:ext uri="{FF2B5EF4-FFF2-40B4-BE49-F238E27FC236}">
                <a16:creationId xmlns:a16="http://schemas.microsoft.com/office/drawing/2014/main" id="{0D4B49CE-7745-4EDC-8284-E21D12783BB7}"/>
              </a:ext>
            </a:extLst>
          </p:cNvPr>
          <p:cNvSpPr/>
          <p:nvPr/>
        </p:nvSpPr>
        <p:spPr>
          <a:xfrm>
            <a:off x="9713220" y="158134"/>
            <a:ext cx="2341885" cy="1583349"/>
          </a:xfrm>
          <a:prstGeom prst="wedgeRectCallout">
            <a:avLst>
              <a:gd name="adj1" fmla="val -58959"/>
              <a:gd name="adj2" fmla="val 13676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מושג חדש יחסית  בשיח הישראלי – בשימוש בשדה וללא בסיס תיאורטי מבוסס עדין</a:t>
            </a:r>
          </a:p>
        </p:txBody>
      </p:sp>
      <p:sp>
        <p:nvSpPr>
          <p:cNvPr id="26" name="בועת דיבור: מלבן 25">
            <a:extLst>
              <a:ext uri="{FF2B5EF4-FFF2-40B4-BE49-F238E27FC236}">
                <a16:creationId xmlns:a16="http://schemas.microsoft.com/office/drawing/2014/main" id="{A332BDCB-8C88-4D31-A40B-EAF5FDA9FDF9}"/>
              </a:ext>
            </a:extLst>
          </p:cNvPr>
          <p:cNvSpPr/>
          <p:nvPr/>
        </p:nvSpPr>
        <p:spPr>
          <a:xfrm>
            <a:off x="524933" y="59518"/>
            <a:ext cx="3099591" cy="1583349"/>
          </a:xfrm>
          <a:prstGeom prst="wedgeRectCallout">
            <a:avLst>
              <a:gd name="adj1" fmla="val 111236"/>
              <a:gd name="adj2" fmla="val 5282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מושג מכליל המתייחס לכלל המושגים הקשורים בו ומבטאים היבטים שונים של חינוך אזרחי</a:t>
            </a:r>
          </a:p>
        </p:txBody>
      </p:sp>
      <p:sp>
        <p:nvSpPr>
          <p:cNvPr id="28" name="בועת דיבור: מלבן 27">
            <a:extLst>
              <a:ext uri="{FF2B5EF4-FFF2-40B4-BE49-F238E27FC236}">
                <a16:creationId xmlns:a16="http://schemas.microsoft.com/office/drawing/2014/main" id="{53BAA9B5-D5E0-44E5-AE30-3A7ED36A4E3B}"/>
              </a:ext>
            </a:extLst>
          </p:cNvPr>
          <p:cNvSpPr/>
          <p:nvPr/>
        </p:nvSpPr>
        <p:spPr>
          <a:xfrm>
            <a:off x="9848758" y="3747175"/>
            <a:ext cx="2160318" cy="1583349"/>
          </a:xfrm>
          <a:prstGeom prst="wedgeRectCallout">
            <a:avLst>
              <a:gd name="adj1" fmla="val -195959"/>
              <a:gd name="adj2" fmla="val -82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צורך בשינוי ובפעולות לקידום חיים משותפים במטרה להכיר בקיומו של הציבור האחר כשותף שווה</a:t>
            </a:r>
          </a:p>
        </p:txBody>
      </p:sp>
      <p:sp>
        <p:nvSpPr>
          <p:cNvPr id="29" name="בועת דיבור: מלבן 28">
            <a:extLst>
              <a:ext uri="{FF2B5EF4-FFF2-40B4-BE49-F238E27FC236}">
                <a16:creationId xmlns:a16="http://schemas.microsoft.com/office/drawing/2014/main" id="{2A83233A-BAB2-46E3-9955-D4A04259196B}"/>
              </a:ext>
            </a:extLst>
          </p:cNvPr>
          <p:cNvSpPr/>
          <p:nvPr/>
        </p:nvSpPr>
        <p:spPr>
          <a:xfrm>
            <a:off x="539409" y="5045095"/>
            <a:ext cx="3276524" cy="1114741"/>
          </a:xfrm>
          <a:prstGeom prst="wedgeRectCallout">
            <a:avLst>
              <a:gd name="adj1" fmla="val 84863"/>
              <a:gd name="adj2" fmla="val -6443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רכיבים אפשריים בהגדרות המרכזיות של המושג "חינוך לחיים משותפים" - מודלים תיאורטיים ופדגוגים לפעולה ויישום </a:t>
            </a:r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685575" y="1529915"/>
            <a:ext cx="1549667" cy="1001662"/>
          </a:xfrm>
        </p:spPr>
        <p:txBody>
          <a:bodyPr>
            <a:noAutofit/>
          </a:bodyPr>
          <a:lstStyle/>
          <a:p>
            <a:pPr algn="ctr"/>
            <a:r>
              <a:rPr lang="he-IL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b Bloomfield"/>
                <a:ea typeface="Tahoma" pitchFamily="34" charset="0"/>
                <a:cs typeface="Fb Bloomfield"/>
              </a:rPr>
              <a:t>חינוך אזרחי</a:t>
            </a:r>
            <a:br>
              <a:rPr lang="he-IL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b Bloomfield"/>
                <a:ea typeface="Tahoma" pitchFamily="34" charset="0"/>
                <a:cs typeface="Fb Bloomfield"/>
              </a:rPr>
            </a:br>
            <a:endParaRPr lang="he-IL" sz="3200" dirty="0"/>
          </a:p>
        </p:txBody>
      </p:sp>
    </p:spTree>
    <p:extLst>
      <p:ext uri="{BB962C8B-B14F-4D97-AF65-F5344CB8AC3E}">
        <p14:creationId xmlns:p14="http://schemas.microsoft.com/office/powerpoint/2010/main" val="125037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10AD1A0-5269-3C42-A4EA-A78348144FDE}"/>
              </a:ext>
            </a:extLst>
          </p:cNvPr>
          <p:cNvSpPr txBox="1">
            <a:spLocks/>
          </p:cNvSpPr>
          <p:nvPr/>
        </p:nvSpPr>
        <p:spPr>
          <a:xfrm>
            <a:off x="3700449" y="-3109372"/>
            <a:ext cx="5655734" cy="14486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b Bloomfield" panose="02020503050405020304" pitchFamily="18" charset="-79"/>
                <a:ea typeface="+mn-ea"/>
                <a:cs typeface="Fb Bloomfield" panose="02020503050405020304" pitchFamily="18" charset="-79"/>
              </a:rPr>
              <a:t>החינוך לאזרחות כחינוך לערכים, בין אם בצורתו כטקסט בספרי לימוד ובתכניות לימודים, ובין אם כדיון נורמטיבי הנע בין האוניברסלי לפרטיקולרי</a:t>
            </a:r>
          </a:p>
        </p:txBody>
      </p:sp>
      <p:pic>
        <p:nvPicPr>
          <p:cNvPr id="18" name="תמונה 17" descr="לחיצת ידיים">
            <a:extLst>
              <a:ext uri="{FF2B5EF4-FFF2-40B4-BE49-F238E27FC236}">
                <a16:creationId xmlns:a16="http://schemas.microsoft.com/office/drawing/2014/main" id="{1FE1AA8C-F3F8-6B46-97B7-9970BC45FE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124" y="1991052"/>
            <a:ext cx="3753158" cy="2174484"/>
          </a:xfrm>
          <a:prstGeom prst="rect">
            <a:avLst/>
          </a:prstGeom>
        </p:spPr>
      </p:pic>
      <p:pic>
        <p:nvPicPr>
          <p:cNvPr id="19" name="תמונה 18" descr="מתן ידיים">
            <a:extLst>
              <a:ext uri="{FF2B5EF4-FFF2-40B4-BE49-F238E27FC236}">
                <a16:creationId xmlns:a16="http://schemas.microsoft.com/office/drawing/2014/main" id="{4E42BB4C-905C-A344-B100-8378E1E413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3668" y="1786735"/>
            <a:ext cx="3668603" cy="2316377"/>
          </a:xfrm>
          <a:prstGeom prst="rect">
            <a:avLst/>
          </a:prstGeom>
        </p:spPr>
      </p:pic>
      <p:sp>
        <p:nvSpPr>
          <p:cNvPr id="22" name="כותרת 1">
            <a:extLst>
              <a:ext uri="{FF2B5EF4-FFF2-40B4-BE49-F238E27FC236}">
                <a16:creationId xmlns:a16="http://schemas.microsoft.com/office/drawing/2014/main" id="{A8F70DF0-DDE7-914D-A322-055CDECC5DAC}"/>
              </a:ext>
            </a:extLst>
          </p:cNvPr>
          <p:cNvSpPr txBox="1">
            <a:spLocks/>
          </p:cNvSpPr>
          <p:nvPr/>
        </p:nvSpPr>
        <p:spPr>
          <a:xfrm>
            <a:off x="6528316" y="4160684"/>
            <a:ext cx="2297611" cy="104666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״רווח״</a:t>
            </a:r>
          </a:p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״תועלת״</a:t>
            </a:r>
          </a:p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״אינטרס״</a:t>
            </a:r>
          </a:p>
        </p:txBody>
      </p:sp>
      <p:sp>
        <p:nvSpPr>
          <p:cNvPr id="23" name="כותרת 1">
            <a:extLst>
              <a:ext uri="{FF2B5EF4-FFF2-40B4-BE49-F238E27FC236}">
                <a16:creationId xmlns:a16="http://schemas.microsoft.com/office/drawing/2014/main" id="{8E103B2B-D5B9-114B-B703-C17EA11BEC8E}"/>
              </a:ext>
            </a:extLst>
          </p:cNvPr>
          <p:cNvSpPr txBox="1">
            <a:spLocks/>
          </p:cNvSpPr>
          <p:nvPr/>
        </p:nvSpPr>
        <p:spPr>
          <a:xfrm>
            <a:off x="1774350" y="4192418"/>
            <a:ext cx="2297611" cy="104666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״הכרה״</a:t>
            </a:r>
          </a:p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״שוויון״</a:t>
            </a:r>
          </a:p>
          <a:p>
            <a:pPr marL="0" marR="0" lvl="0" indent="0" algn="ct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״לגיטימציה״</a:t>
            </a:r>
          </a:p>
        </p:txBody>
      </p:sp>
      <p:sp>
        <p:nvSpPr>
          <p:cNvPr id="24" name="כותרת 1">
            <a:extLst>
              <a:ext uri="{FF2B5EF4-FFF2-40B4-BE49-F238E27FC236}">
                <a16:creationId xmlns:a16="http://schemas.microsoft.com/office/drawing/2014/main" id="{A228684E-6C0D-C345-A956-E654FF3FAFAA}"/>
              </a:ext>
            </a:extLst>
          </p:cNvPr>
          <p:cNvSpPr txBox="1">
            <a:spLocks/>
          </p:cNvSpPr>
          <p:nvPr/>
        </p:nvSpPr>
        <p:spPr>
          <a:xfrm>
            <a:off x="7920661" y="4129706"/>
            <a:ext cx="2297612" cy="86774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000" b="1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חינוך לשותפות</a:t>
            </a:r>
          </a:p>
        </p:txBody>
      </p:sp>
      <p:sp>
        <p:nvSpPr>
          <p:cNvPr id="25" name="כותרת 1">
            <a:extLst>
              <a:ext uri="{FF2B5EF4-FFF2-40B4-BE49-F238E27FC236}">
                <a16:creationId xmlns:a16="http://schemas.microsoft.com/office/drawing/2014/main" id="{1FB8197B-0B7E-6948-986B-6A53E41D687A}"/>
              </a:ext>
            </a:extLst>
          </p:cNvPr>
          <p:cNvSpPr txBox="1">
            <a:spLocks/>
          </p:cNvSpPr>
          <p:nvPr/>
        </p:nvSpPr>
        <p:spPr>
          <a:xfrm>
            <a:off x="2491273" y="4165536"/>
            <a:ext cx="3347014" cy="86774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000" b="1" i="0" u="none" strike="noStrike" kern="1200" cap="none" spc="0" normalizeH="0" baseline="0" noProof="0" dirty="0">
                <a:ln>
                  <a:noFill/>
                </a:ln>
                <a:solidFill>
                  <a:srgbClr val="10607E"/>
                </a:solidFill>
                <a:effectLst/>
                <a:uLnTx/>
                <a:uFillTx/>
                <a:latin typeface="Fb Bloomfield"/>
                <a:ea typeface="Tahoma" pitchFamily="34" charset="0"/>
                <a:cs typeface="Fb Bloomfield"/>
              </a:rPr>
              <a:t>חינוך לחיים משותפים</a:t>
            </a:r>
          </a:p>
        </p:txBody>
      </p:sp>
      <p:pic>
        <p:nvPicPr>
          <p:cNvPr id="20" name="מציין מיקום תוכן 4">
            <a:extLst>
              <a:ext uri="{FF2B5EF4-FFF2-40B4-BE49-F238E27FC236}">
                <a16:creationId xmlns:a16="http://schemas.microsoft.com/office/drawing/2014/main" id="{2ECD1EEE-FCFE-C840-B0B2-68F2E3B57B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3211476" y="3211480"/>
            <a:ext cx="6858000" cy="435044"/>
          </a:xfrm>
          <a:prstGeom prst="rect">
            <a:avLst/>
          </a:prstGeom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01829" y="603065"/>
            <a:ext cx="10515600" cy="1325563"/>
          </a:xfrm>
        </p:spPr>
        <p:txBody>
          <a:bodyPr>
            <a:noAutofit/>
          </a:bodyPr>
          <a:lstStyle/>
          <a:p>
            <a:pPr lvl="0" algn="r" rtl="1">
              <a:lnSpc>
                <a:spcPct val="80000"/>
              </a:lnSpc>
              <a:defRPr/>
            </a:pPr>
            <a:r>
              <a:rPr lang="he-IL" sz="4800" b="1" dirty="0">
                <a:solidFill>
                  <a:srgbClr val="10607E"/>
                </a:solidFill>
                <a:latin typeface="Fb Bloomfield"/>
                <a:ea typeface="Tahoma" pitchFamily="34" charset="0"/>
                <a:cs typeface="Arial" panose="020B0604020202020204" pitchFamily="34" charset="0"/>
              </a:rPr>
              <a:t>תזכורת: </a:t>
            </a:r>
            <a:br>
              <a:rPr lang="he-IL" sz="4800" b="1" dirty="0">
                <a:solidFill>
                  <a:srgbClr val="10607E"/>
                </a:solidFill>
                <a:latin typeface="Fb Bloomfield"/>
                <a:ea typeface="Tahoma" pitchFamily="34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rgbClr val="10607E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ה</a:t>
            </a:r>
            <a:r>
              <a:rPr lang="he-IL" sz="3600" b="1" dirty="0">
                <a:solidFill>
                  <a:srgbClr val="10607E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אם יש הבדל בין ההגדרות של חינוך לחיים משותפים להגדרות של חינוך לשותפות?</a:t>
            </a:r>
            <a:br>
              <a:rPr lang="he-IL" sz="3600" b="1" dirty="0">
                <a:solidFill>
                  <a:srgbClr val="10607E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endParaRPr lang="he-IL" sz="3600" dirty="0"/>
          </a:p>
        </p:txBody>
      </p:sp>
    </p:spTree>
    <p:extLst>
      <p:ext uri="{BB962C8B-B14F-4D97-AF65-F5344CB8AC3E}">
        <p14:creationId xmlns:p14="http://schemas.microsoft.com/office/powerpoint/2010/main" val="275476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כותרת 1">
            <a:extLst>
              <a:ext uri="{FF2B5EF4-FFF2-40B4-BE49-F238E27FC236}">
                <a16:creationId xmlns:a16="http://schemas.microsoft.com/office/drawing/2014/main" id="{15363AA2-92EF-0840-A25A-5542983A594A}"/>
              </a:ext>
            </a:extLst>
          </p:cNvPr>
          <p:cNvSpPr txBox="1">
            <a:spLocks/>
          </p:cNvSpPr>
          <p:nvPr/>
        </p:nvSpPr>
        <p:spPr>
          <a:xfrm>
            <a:off x="4428565" y="3756649"/>
            <a:ext cx="7328388" cy="18552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4800" b="1" i="0" u="none" strike="noStrike" kern="1200" cap="none" spc="0" normalizeH="0" baseline="0" noProof="0" dirty="0">
              <a:ln>
                <a:noFill/>
              </a:ln>
              <a:solidFill>
                <a:srgbClr val="10607E"/>
              </a:solidFill>
              <a:effectLst/>
              <a:uLnTx/>
              <a:uFillTx/>
              <a:latin typeface="Fb Bloomfield"/>
              <a:ea typeface="Tahoma" pitchFamily="34" charset="0"/>
              <a:cs typeface="Fb Bloomfield"/>
            </a:endParaRPr>
          </a:p>
          <a:p>
            <a:pPr marL="0" marR="0" lvl="0" indent="0" algn="r" defTabSz="914400" rtl="1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4800" b="1" i="0" u="none" strike="noStrike" kern="1200" cap="none" spc="0" normalizeH="0" baseline="0" noProof="0" dirty="0">
              <a:ln>
                <a:noFill/>
              </a:ln>
              <a:solidFill>
                <a:srgbClr val="10607E"/>
              </a:solidFill>
              <a:effectLst/>
              <a:uLnTx/>
              <a:uFillTx/>
              <a:latin typeface="Fb Bloomfield"/>
              <a:ea typeface="Tahoma" pitchFamily="34" charset="0"/>
              <a:cs typeface="Fb Bloomfield"/>
            </a:endParaRPr>
          </a:p>
        </p:txBody>
      </p:sp>
      <p:pic>
        <p:nvPicPr>
          <p:cNvPr id="16" name="מציין מיקום תוכן 4">
            <a:extLst>
              <a:ext uri="{FF2B5EF4-FFF2-40B4-BE49-F238E27FC236}">
                <a16:creationId xmlns:a16="http://schemas.microsoft.com/office/drawing/2014/main" id="{30A1B62A-A9D4-FA48-9A76-312990A19E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3211476" y="3211480"/>
            <a:ext cx="6858000" cy="435044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DDA8AC65-735B-447A-99FB-10EA6DE5B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877"/>
            <a:ext cx="10972800" cy="1143000"/>
          </a:xfrm>
        </p:spPr>
        <p:txBody>
          <a:bodyPr/>
          <a:lstStyle/>
          <a:p>
            <a:pPr algn="r"/>
            <a:r>
              <a:rPr lang="he-IL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לאורך כל עבודת הועדה שאלנו את עצמנו...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B8732B17-B013-4853-B959-CD67DA421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00689"/>
            <a:ext cx="10972800" cy="4316505"/>
          </a:xfrm>
        </p:spPr>
        <p:txBody>
          <a:bodyPr>
            <a:normAutofit/>
          </a:bodyPr>
          <a:lstStyle/>
          <a:p>
            <a:r>
              <a:rPr lang="he-IL" dirty="0">
                <a:solidFill>
                  <a:schemeClr val="accent1">
                    <a:lumMod val="50000"/>
                  </a:schemeClr>
                </a:solidFill>
              </a:rPr>
              <a:t>למה מתכוונים כשאומרים חיים בשותפות?</a:t>
            </a:r>
          </a:p>
          <a:p>
            <a:pPr lvl="1"/>
            <a:r>
              <a:rPr lang="he-IL" sz="2400" dirty="0"/>
              <a:t>האם המושג הזה מחזיק את המשמעויות שהוצגו במושגים המוכרים?</a:t>
            </a:r>
          </a:p>
          <a:p>
            <a:pPr lvl="1"/>
            <a:r>
              <a:rPr lang="he-IL" sz="2400" dirty="0"/>
              <a:t>האם המילה חינוך חסרה כאן?</a:t>
            </a:r>
          </a:p>
          <a:p>
            <a:pPr marL="914400" lvl="2" indent="0">
              <a:buNone/>
            </a:pPr>
            <a:endParaRPr lang="he-IL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he-IL" dirty="0">
                <a:solidFill>
                  <a:schemeClr val="accent1">
                    <a:lumMod val="50000"/>
                  </a:schemeClr>
                </a:solidFill>
              </a:rPr>
              <a:t>ראינו במהלך העבודה על המסמכים והנתונים ש...</a:t>
            </a:r>
          </a:p>
          <a:p>
            <a:pPr lvl="1"/>
            <a:r>
              <a:rPr lang="he-IL" sz="2400" dirty="0"/>
              <a:t>קיים שימוש בכל המושגים בערבוביה ובאופן </a:t>
            </a:r>
            <a:r>
              <a:rPr lang="he-IL" sz="2400"/>
              <a:t>שאינו קוהרנטי</a:t>
            </a:r>
            <a:endParaRPr lang="he-IL" sz="2400" dirty="0"/>
          </a:p>
          <a:p>
            <a:pPr lvl="1"/>
            <a:r>
              <a:rPr lang="he-IL" sz="2400" dirty="0"/>
              <a:t>יש שימוש באותם המושגים לציון יעדים ואמצעים פדגוגיים הנדרשים לצורך הצגתם.</a:t>
            </a:r>
          </a:p>
          <a:p>
            <a:pPr lvl="1"/>
            <a:r>
              <a:rPr lang="he-IL" sz="2400" dirty="0"/>
              <a:t>שימוש רב בניסוחים עמומים וכלליים.</a:t>
            </a:r>
            <a:endParaRPr lang="he-IL" sz="24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he-IL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1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944E337-3E5D-4A1F-A5A1-2057F25B8A7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A50D69-7CF7-4844-B844-A2B821C77F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7854"/>
            <a:ext cx="12192000" cy="6865854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5A22080B-4E03-49D7-AC4B-E00F30DEE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9722" y="601744"/>
            <a:ext cx="6954079" cy="1338696"/>
          </a:xfrm>
        </p:spPr>
        <p:txBody>
          <a:bodyPr>
            <a:normAutofit/>
          </a:bodyPr>
          <a:lstStyle/>
          <a:p>
            <a:pPr algn="r" rtl="1"/>
            <a:r>
              <a:rPr lang="he-IL" sz="3600" dirty="0">
                <a:cs typeface="+mn-cs"/>
              </a:rPr>
              <a:t>ולכן, </a:t>
            </a:r>
          </a:p>
        </p:txBody>
      </p:sp>
      <p:pic>
        <p:nvPicPr>
          <p:cNvPr id="4" name="תמונה 3" descr="אנשים">
            <a:extLst>
              <a:ext uri="{FF2B5EF4-FFF2-40B4-BE49-F238E27FC236}">
                <a16:creationId xmlns:a16="http://schemas.microsoft.com/office/drawing/2014/main" id="{4647AEEA-96FA-4A99-8A6F-15092E07E5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20" y="10"/>
            <a:ext cx="3754739" cy="6857990"/>
          </a:xfrm>
          <a:custGeom>
            <a:avLst/>
            <a:gdLst/>
            <a:ahLst/>
            <a:cxnLst/>
            <a:rect l="l" t="t" r="r" b="b"/>
            <a:pathLst>
              <a:path w="3754759" h="6858000">
                <a:moveTo>
                  <a:pt x="0" y="0"/>
                </a:moveTo>
                <a:lnTo>
                  <a:pt x="3405358" y="0"/>
                </a:lnTo>
                <a:lnTo>
                  <a:pt x="3406298" y="5103"/>
                </a:lnTo>
                <a:cubicBezTo>
                  <a:pt x="3408705" y="9272"/>
                  <a:pt x="3410993" y="13534"/>
                  <a:pt x="3408744" y="22806"/>
                </a:cubicBezTo>
                <a:cubicBezTo>
                  <a:pt x="3398212" y="18869"/>
                  <a:pt x="3412504" y="58782"/>
                  <a:pt x="3403554" y="60481"/>
                </a:cubicBezTo>
                <a:cubicBezTo>
                  <a:pt x="3417198" y="75379"/>
                  <a:pt x="3401704" y="83956"/>
                  <a:pt x="3406685" y="104437"/>
                </a:cubicBezTo>
                <a:cubicBezTo>
                  <a:pt x="3412035" y="113935"/>
                  <a:pt x="3413215" y="120918"/>
                  <a:pt x="3408439" y="130745"/>
                </a:cubicBezTo>
                <a:cubicBezTo>
                  <a:pt x="3434362" y="174436"/>
                  <a:pt x="3410826" y="157826"/>
                  <a:pt x="3422002" y="199353"/>
                </a:cubicBezTo>
                <a:cubicBezTo>
                  <a:pt x="3433366" y="235046"/>
                  <a:pt x="3441595" y="275734"/>
                  <a:pt x="3466217" y="309590"/>
                </a:cubicBezTo>
                <a:cubicBezTo>
                  <a:pt x="3473022" y="315692"/>
                  <a:pt x="3476249" y="331335"/>
                  <a:pt x="3473425" y="344525"/>
                </a:cubicBezTo>
                <a:cubicBezTo>
                  <a:pt x="3472938" y="346792"/>
                  <a:pt x="3472286" y="348904"/>
                  <a:pt x="3471491" y="350788"/>
                </a:cubicBezTo>
                <a:cubicBezTo>
                  <a:pt x="3476473" y="380853"/>
                  <a:pt x="3497528" y="490678"/>
                  <a:pt x="3503314" y="524915"/>
                </a:cubicBezTo>
                <a:cubicBezTo>
                  <a:pt x="3495110" y="528110"/>
                  <a:pt x="3511009" y="544789"/>
                  <a:pt x="3506208" y="556205"/>
                </a:cubicBezTo>
                <a:cubicBezTo>
                  <a:pt x="3501906" y="564424"/>
                  <a:pt x="3505727" y="571402"/>
                  <a:pt x="3506503" y="579730"/>
                </a:cubicBezTo>
                <a:cubicBezTo>
                  <a:pt x="3503352" y="590904"/>
                  <a:pt x="3511763" y="626437"/>
                  <a:pt x="3516997" y="635552"/>
                </a:cubicBezTo>
                <a:cubicBezTo>
                  <a:pt x="3534688" y="657082"/>
                  <a:pt x="3524838" y="708447"/>
                  <a:pt x="3538464" y="726388"/>
                </a:cubicBezTo>
                <a:cubicBezTo>
                  <a:pt x="3540659" y="733032"/>
                  <a:pt x="3541735" y="739585"/>
                  <a:pt x="3542115" y="746049"/>
                </a:cubicBezTo>
                <a:lnTo>
                  <a:pt x="3541598" y="764218"/>
                </a:lnTo>
                <a:lnTo>
                  <a:pt x="3538294" y="769538"/>
                </a:lnTo>
                <a:lnTo>
                  <a:pt x="3539714" y="780556"/>
                </a:lnTo>
                <a:lnTo>
                  <a:pt x="3539328" y="783752"/>
                </a:lnTo>
                <a:cubicBezTo>
                  <a:pt x="3538575" y="789859"/>
                  <a:pt x="3537953" y="795880"/>
                  <a:pt x="3537882" y="801812"/>
                </a:cubicBezTo>
                <a:cubicBezTo>
                  <a:pt x="3555332" y="793164"/>
                  <a:pt x="3540143" y="850853"/>
                  <a:pt x="3553763" y="833773"/>
                </a:cubicBezTo>
                <a:cubicBezTo>
                  <a:pt x="3556400" y="864868"/>
                  <a:pt x="3568671" y="840452"/>
                  <a:pt x="3557696" y="878520"/>
                </a:cubicBezTo>
                <a:cubicBezTo>
                  <a:pt x="3574636" y="926170"/>
                  <a:pt x="3572932" y="1002669"/>
                  <a:pt x="3596902" y="1039468"/>
                </a:cubicBezTo>
                <a:cubicBezTo>
                  <a:pt x="3588227" y="1035176"/>
                  <a:pt x="3582669" y="1055878"/>
                  <a:pt x="3587550" y="1069793"/>
                </a:cubicBezTo>
                <a:cubicBezTo>
                  <a:pt x="3553603" y="1054905"/>
                  <a:pt x="3620138" y="1124159"/>
                  <a:pt x="3598129" y="1137690"/>
                </a:cubicBezTo>
                <a:cubicBezTo>
                  <a:pt x="3619154" y="1137277"/>
                  <a:pt x="3657845" y="1198819"/>
                  <a:pt x="3642072" y="1229443"/>
                </a:cubicBezTo>
                <a:cubicBezTo>
                  <a:pt x="3648492" y="1274612"/>
                  <a:pt x="3667414" y="1305895"/>
                  <a:pt x="3662799" y="1353804"/>
                </a:cubicBezTo>
                <a:cubicBezTo>
                  <a:pt x="3665680" y="1355144"/>
                  <a:pt x="3668149" y="1357448"/>
                  <a:pt x="3670319" y="1360420"/>
                </a:cubicBezTo>
                <a:lnTo>
                  <a:pt x="3675717" y="1370453"/>
                </a:lnTo>
                <a:lnTo>
                  <a:pt x="3675458" y="1372456"/>
                </a:lnTo>
                <a:cubicBezTo>
                  <a:pt x="3675775" y="1380261"/>
                  <a:pt x="3677154" y="1384198"/>
                  <a:pt x="3678998" y="1386422"/>
                </a:cubicBezTo>
                <a:lnTo>
                  <a:pt x="3681613" y="1387932"/>
                </a:lnTo>
                <a:lnTo>
                  <a:pt x="3684619" y="1397028"/>
                </a:lnTo>
                <a:lnTo>
                  <a:pt x="3692094" y="1413643"/>
                </a:lnTo>
                <a:lnTo>
                  <a:pt x="3692036" y="1417975"/>
                </a:lnTo>
                <a:lnTo>
                  <a:pt x="3701043" y="1444940"/>
                </a:lnTo>
                <a:lnTo>
                  <a:pt x="3700474" y="1445893"/>
                </a:lnTo>
                <a:cubicBezTo>
                  <a:pt x="3699407" y="1448641"/>
                  <a:pt x="3699006" y="1451835"/>
                  <a:pt x="3699990" y="1456030"/>
                </a:cubicBezTo>
                <a:cubicBezTo>
                  <a:pt x="3688343" y="1458099"/>
                  <a:pt x="3696713" y="1461887"/>
                  <a:pt x="3700642" y="1474079"/>
                </a:cubicBezTo>
                <a:cubicBezTo>
                  <a:pt x="3683431" y="1480016"/>
                  <a:pt x="3700716" y="1509516"/>
                  <a:pt x="3693587" y="1522890"/>
                </a:cubicBezTo>
                <a:cubicBezTo>
                  <a:pt x="3696861" y="1531716"/>
                  <a:pt x="3700010" y="1541157"/>
                  <a:pt x="3702900" y="1551068"/>
                </a:cubicBezTo>
                <a:lnTo>
                  <a:pt x="3708038" y="1631578"/>
                </a:lnTo>
                <a:lnTo>
                  <a:pt x="3698097" y="1716642"/>
                </a:lnTo>
                <a:cubicBezTo>
                  <a:pt x="3699314" y="1747867"/>
                  <a:pt x="3695412" y="1775147"/>
                  <a:pt x="3700384" y="1801382"/>
                </a:cubicBezTo>
                <a:cubicBezTo>
                  <a:pt x="3696845" y="1812311"/>
                  <a:pt x="3695699" y="1822504"/>
                  <a:pt x="3702257" y="1832013"/>
                </a:cubicBezTo>
                <a:cubicBezTo>
                  <a:pt x="3701651" y="1861238"/>
                  <a:pt x="3693313" y="1868713"/>
                  <a:pt x="3700986" y="1886838"/>
                </a:cubicBezTo>
                <a:cubicBezTo>
                  <a:pt x="3687741" y="1903887"/>
                  <a:pt x="3693148" y="1904594"/>
                  <a:pt x="3697545" y="1912087"/>
                </a:cubicBezTo>
                <a:lnTo>
                  <a:pt x="3697885" y="1913171"/>
                </a:lnTo>
                <a:lnTo>
                  <a:pt x="3695987" y="1915505"/>
                </a:lnTo>
                <a:lnTo>
                  <a:pt x="3695284" y="1920179"/>
                </a:lnTo>
                <a:lnTo>
                  <a:pt x="3696499" y="1932787"/>
                </a:lnTo>
                <a:lnTo>
                  <a:pt x="3697473" y="1937503"/>
                </a:lnTo>
                <a:cubicBezTo>
                  <a:pt x="3697953" y="1940760"/>
                  <a:pt x="3698023" y="1942937"/>
                  <a:pt x="3697799" y="1944457"/>
                </a:cubicBezTo>
                <a:lnTo>
                  <a:pt x="3697642" y="1944638"/>
                </a:lnTo>
                <a:lnTo>
                  <a:pt x="3698268" y="1951136"/>
                </a:lnTo>
                <a:cubicBezTo>
                  <a:pt x="3699704" y="1962083"/>
                  <a:pt x="3701457" y="1972719"/>
                  <a:pt x="3703418" y="1982828"/>
                </a:cubicBezTo>
                <a:cubicBezTo>
                  <a:pt x="3694620" y="1991887"/>
                  <a:pt x="3707345" y="2028973"/>
                  <a:pt x="3689767" y="2025705"/>
                </a:cubicBezTo>
                <a:cubicBezTo>
                  <a:pt x="3691896" y="2039367"/>
                  <a:pt x="3699517" y="2047321"/>
                  <a:pt x="3687894" y="2043252"/>
                </a:cubicBezTo>
                <a:cubicBezTo>
                  <a:pt x="3688268" y="2047766"/>
                  <a:pt x="3687435" y="2050599"/>
                  <a:pt x="3686015" y="2052668"/>
                </a:cubicBezTo>
                <a:lnTo>
                  <a:pt x="3685329" y="2053280"/>
                </a:lnTo>
                <a:lnTo>
                  <a:pt x="3690348" y="2083660"/>
                </a:lnTo>
                <a:lnTo>
                  <a:pt x="3689688" y="2087758"/>
                </a:lnTo>
                <a:lnTo>
                  <a:pt x="3694656" y="2107476"/>
                </a:lnTo>
                <a:lnTo>
                  <a:pt x="3696317" y="2117709"/>
                </a:lnTo>
                <a:lnTo>
                  <a:pt x="3698652" y="2120508"/>
                </a:lnTo>
                <a:cubicBezTo>
                  <a:pt x="3700138" y="2123582"/>
                  <a:pt x="3700933" y="2128051"/>
                  <a:pt x="3700157" y="2135655"/>
                </a:cubicBezTo>
                <a:lnTo>
                  <a:pt x="3699626" y="2137431"/>
                </a:lnTo>
                <a:lnTo>
                  <a:pt x="3703486" y="2149795"/>
                </a:lnTo>
                <a:cubicBezTo>
                  <a:pt x="3705184" y="2153754"/>
                  <a:pt x="3707268" y="2157232"/>
                  <a:pt x="3709885" y="2160002"/>
                </a:cubicBezTo>
                <a:cubicBezTo>
                  <a:pt x="3698737" y="2203287"/>
                  <a:pt x="3712805" y="2242927"/>
                  <a:pt x="3712777" y="2289319"/>
                </a:cubicBezTo>
                <a:cubicBezTo>
                  <a:pt x="3693169" y="2310331"/>
                  <a:pt x="3722276" y="2389074"/>
                  <a:pt x="3742794" y="2399589"/>
                </a:cubicBezTo>
                <a:cubicBezTo>
                  <a:pt x="3725319" y="2400703"/>
                  <a:pt x="3751962" y="2457534"/>
                  <a:pt x="3753311" y="2472464"/>
                </a:cubicBezTo>
                <a:cubicBezTo>
                  <a:pt x="3753760" y="2477441"/>
                  <a:pt x="3751399" y="2477762"/>
                  <a:pt x="3743656" y="2469811"/>
                </a:cubicBezTo>
                <a:cubicBezTo>
                  <a:pt x="3746474" y="2485608"/>
                  <a:pt x="3738186" y="2502460"/>
                  <a:pt x="3730339" y="2493869"/>
                </a:cubicBezTo>
                <a:cubicBezTo>
                  <a:pt x="3748556" y="2541387"/>
                  <a:pt x="3736267" y="2613433"/>
                  <a:pt x="3746134" y="2667651"/>
                </a:cubicBezTo>
                <a:cubicBezTo>
                  <a:pt x="3730160" y="2698252"/>
                  <a:pt x="3745496" y="2681337"/>
                  <a:pt x="3743743" y="2712354"/>
                </a:cubicBezTo>
                <a:cubicBezTo>
                  <a:pt x="3759373" y="2703131"/>
                  <a:pt x="3736572" y="2750256"/>
                  <a:pt x="3754759" y="2751060"/>
                </a:cubicBezTo>
                <a:cubicBezTo>
                  <a:pt x="3753864" y="2756679"/>
                  <a:pt x="3752424" y="2762098"/>
                  <a:pt x="3750841" y="2767527"/>
                </a:cubicBezTo>
                <a:lnTo>
                  <a:pt x="3750021" y="2770377"/>
                </a:lnTo>
                <a:lnTo>
                  <a:pt x="3749874" y="2781617"/>
                </a:lnTo>
                <a:lnTo>
                  <a:pt x="3745916" y="2784975"/>
                </a:lnTo>
                <a:lnTo>
                  <a:pt x="3742888" y="2802030"/>
                </a:lnTo>
                <a:cubicBezTo>
                  <a:pt x="3742360" y="2808388"/>
                  <a:pt x="3742498" y="2815196"/>
                  <a:pt x="3743710" y="2822667"/>
                </a:cubicBezTo>
                <a:cubicBezTo>
                  <a:pt x="3751787" y="2840797"/>
                  <a:pt x="3744398" y="2870002"/>
                  <a:pt x="3746201" y="2896003"/>
                </a:cubicBezTo>
                <a:lnTo>
                  <a:pt x="3749006" y="2907846"/>
                </a:lnTo>
                <a:lnTo>
                  <a:pt x="3747206" y="2947037"/>
                </a:lnTo>
                <a:cubicBezTo>
                  <a:pt x="3747030" y="2958176"/>
                  <a:pt x="3747214" y="2969719"/>
                  <a:pt x="3748070" y="2981841"/>
                </a:cubicBezTo>
                <a:lnTo>
                  <a:pt x="3750937" y="3004278"/>
                </a:lnTo>
                <a:lnTo>
                  <a:pt x="3749761" y="3010254"/>
                </a:lnTo>
                <a:cubicBezTo>
                  <a:pt x="3750425" y="3020530"/>
                  <a:pt x="3756245" y="3033889"/>
                  <a:pt x="3749923" y="3032983"/>
                </a:cubicBezTo>
                <a:lnTo>
                  <a:pt x="3752658" y="3044429"/>
                </a:lnTo>
                <a:lnTo>
                  <a:pt x="3748217" y="3056076"/>
                </a:lnTo>
                <a:cubicBezTo>
                  <a:pt x="3747117" y="3057381"/>
                  <a:pt x="3745928" y="3058381"/>
                  <a:pt x="3744691" y="3059042"/>
                </a:cubicBezTo>
                <a:lnTo>
                  <a:pt x="3747123" y="3075102"/>
                </a:lnTo>
                <a:lnTo>
                  <a:pt x="3744190" y="3088509"/>
                </a:lnTo>
                <a:lnTo>
                  <a:pt x="3747093" y="3099930"/>
                </a:lnTo>
                <a:lnTo>
                  <a:pt x="3746799" y="3104743"/>
                </a:lnTo>
                <a:lnTo>
                  <a:pt x="3745610" y="3116729"/>
                </a:lnTo>
                <a:cubicBezTo>
                  <a:pt x="3744666" y="3122891"/>
                  <a:pt x="3743503" y="3129792"/>
                  <a:pt x="3742676" y="3137453"/>
                </a:cubicBezTo>
                <a:lnTo>
                  <a:pt x="3742441" y="3143884"/>
                </a:lnTo>
                <a:lnTo>
                  <a:pt x="3737104" y="3158122"/>
                </a:lnTo>
                <a:cubicBezTo>
                  <a:pt x="3733050" y="3168490"/>
                  <a:pt x="3730374" y="3176626"/>
                  <a:pt x="3733275" y="3185367"/>
                </a:cubicBezTo>
                <a:cubicBezTo>
                  <a:pt x="3728135" y="3200760"/>
                  <a:pt x="3712176" y="3212117"/>
                  <a:pt x="3717639" y="3233769"/>
                </a:cubicBezTo>
                <a:cubicBezTo>
                  <a:pt x="3709851" y="3227497"/>
                  <a:pt x="3717920" y="3258095"/>
                  <a:pt x="3710433" y="3262123"/>
                </a:cubicBezTo>
                <a:cubicBezTo>
                  <a:pt x="3704342" y="3264110"/>
                  <a:pt x="3705370" y="3273856"/>
                  <a:pt x="3703458" y="3281408"/>
                </a:cubicBezTo>
                <a:cubicBezTo>
                  <a:pt x="3697412" y="3287020"/>
                  <a:pt x="3693483" y="3324746"/>
                  <a:pt x="3695027" y="3337739"/>
                </a:cubicBezTo>
                <a:cubicBezTo>
                  <a:pt x="3703095" y="3374177"/>
                  <a:pt x="3679154" y="3404974"/>
                  <a:pt x="3684951" y="3434139"/>
                </a:cubicBezTo>
                <a:cubicBezTo>
                  <a:pt x="3684732" y="3441861"/>
                  <a:pt x="3683615" y="3448308"/>
                  <a:pt x="3681946" y="3453928"/>
                </a:cubicBezTo>
                <a:lnTo>
                  <a:pt x="3675939" y="3468021"/>
                </a:lnTo>
                <a:cubicBezTo>
                  <a:pt x="3674480" y="3468264"/>
                  <a:pt x="3673022" y="3468506"/>
                  <a:pt x="3671563" y="3468748"/>
                </a:cubicBezTo>
                <a:lnTo>
                  <a:pt x="3669360" y="3479164"/>
                </a:lnTo>
                <a:lnTo>
                  <a:pt x="3668060" y="3481325"/>
                </a:lnTo>
                <a:cubicBezTo>
                  <a:pt x="3665560" y="3485437"/>
                  <a:pt x="3663197" y="3489622"/>
                  <a:pt x="3661315" y="3494328"/>
                </a:cubicBezTo>
                <a:cubicBezTo>
                  <a:pt x="3678446" y="3506175"/>
                  <a:pt x="3648136" y="3536311"/>
                  <a:pt x="3664679" y="3537226"/>
                </a:cubicBezTo>
                <a:cubicBezTo>
                  <a:pt x="3657322" y="3565147"/>
                  <a:pt x="3674997" y="3558694"/>
                  <a:pt x="3654205" y="3577551"/>
                </a:cubicBezTo>
                <a:cubicBezTo>
                  <a:pt x="3653633" y="3634248"/>
                  <a:pt x="3628736" y="3694092"/>
                  <a:pt x="3637325" y="3749618"/>
                </a:cubicBezTo>
                <a:cubicBezTo>
                  <a:pt x="3631446" y="3736800"/>
                  <a:pt x="3620480" y="3747498"/>
                  <a:pt x="3620258" y="3763981"/>
                </a:cubicBezTo>
                <a:cubicBezTo>
                  <a:pt x="3596667" y="3715365"/>
                  <a:pt x="3630603" y="3842969"/>
                  <a:pt x="3608193" y="3830141"/>
                </a:cubicBezTo>
                <a:cubicBezTo>
                  <a:pt x="3625759" y="3852486"/>
                  <a:pt x="3638965" y="3943841"/>
                  <a:pt x="3616479" y="3951521"/>
                </a:cubicBezTo>
                <a:cubicBezTo>
                  <a:pt x="3607940" y="3994867"/>
                  <a:pt x="3614033" y="4040502"/>
                  <a:pt x="3595498" y="4074157"/>
                </a:cubicBezTo>
                <a:cubicBezTo>
                  <a:pt x="3597477" y="4078342"/>
                  <a:pt x="3598819" y="4082864"/>
                  <a:pt x="3599706" y="4087599"/>
                </a:cubicBezTo>
                <a:lnTo>
                  <a:pt x="3601103" y="4101515"/>
                </a:lnTo>
                <a:lnTo>
                  <a:pt x="3600274" y="4102849"/>
                </a:lnTo>
                <a:cubicBezTo>
                  <a:pt x="3598143" y="4109482"/>
                  <a:pt x="3598077" y="4114144"/>
                  <a:pt x="3598925" y="4117926"/>
                </a:cubicBezTo>
                <a:lnTo>
                  <a:pt x="3600630" y="4121966"/>
                </a:lnTo>
                <a:lnTo>
                  <a:pt x="3600331" y="4132543"/>
                </a:lnTo>
                <a:lnTo>
                  <a:pt x="3601432" y="4154003"/>
                </a:lnTo>
                <a:lnTo>
                  <a:pt x="3600054" y="4157433"/>
                </a:lnTo>
                <a:lnTo>
                  <a:pt x="3599248" y="4188888"/>
                </a:lnTo>
                <a:cubicBezTo>
                  <a:pt x="3598993" y="4188940"/>
                  <a:pt x="3598738" y="4188992"/>
                  <a:pt x="3598484" y="4189044"/>
                </a:cubicBezTo>
                <a:cubicBezTo>
                  <a:pt x="3596754" y="4190111"/>
                  <a:pt x="3595443" y="4192250"/>
                  <a:pt x="3594971" y="4196698"/>
                </a:cubicBezTo>
                <a:cubicBezTo>
                  <a:pt x="3584674" y="4185805"/>
                  <a:pt x="3590455" y="4197885"/>
                  <a:pt x="3589971" y="4211958"/>
                </a:cubicBezTo>
                <a:cubicBezTo>
                  <a:pt x="3573870" y="4198179"/>
                  <a:pt x="3579156" y="4240607"/>
                  <a:pt x="3569135" y="4243705"/>
                </a:cubicBezTo>
                <a:cubicBezTo>
                  <a:pt x="3569142" y="4254351"/>
                  <a:pt x="3568856" y="4265362"/>
                  <a:pt x="3568210" y="4276468"/>
                </a:cubicBezTo>
                <a:lnTo>
                  <a:pt x="3567613" y="4282925"/>
                </a:lnTo>
                <a:cubicBezTo>
                  <a:pt x="3567553" y="4282949"/>
                  <a:pt x="3567492" y="4282974"/>
                  <a:pt x="3567432" y="4282999"/>
                </a:cubicBezTo>
                <a:cubicBezTo>
                  <a:pt x="3566940" y="4284280"/>
                  <a:pt x="3566607" y="4286359"/>
                  <a:pt x="3566464" y="4289697"/>
                </a:cubicBezTo>
                <a:lnTo>
                  <a:pt x="3566526" y="4294698"/>
                </a:lnTo>
                <a:lnTo>
                  <a:pt x="3565367" y="4307225"/>
                </a:lnTo>
                <a:lnTo>
                  <a:pt x="3563841" y="4311164"/>
                </a:lnTo>
                <a:lnTo>
                  <a:pt x="3561610" y="4312189"/>
                </a:lnTo>
                <a:lnTo>
                  <a:pt x="3561734" y="4313408"/>
                </a:lnTo>
                <a:cubicBezTo>
                  <a:pt x="3564537" y="4323096"/>
                  <a:pt x="3569544" y="4327053"/>
                  <a:pt x="3553832" y="4334910"/>
                </a:cubicBezTo>
                <a:cubicBezTo>
                  <a:pt x="3557797" y="4356533"/>
                  <a:pt x="3548502" y="4358433"/>
                  <a:pt x="3542564" y="4385380"/>
                </a:cubicBezTo>
                <a:cubicBezTo>
                  <a:pt x="3547050" y="4398267"/>
                  <a:pt x="3544091" y="4407098"/>
                  <a:pt x="3538724" y="4415150"/>
                </a:cubicBezTo>
                <a:cubicBezTo>
                  <a:pt x="3538633" y="4442707"/>
                  <a:pt x="3529920" y="4465824"/>
                  <a:pt x="3525348" y="4495753"/>
                </a:cubicBezTo>
                <a:cubicBezTo>
                  <a:pt x="3529387" y="4530212"/>
                  <a:pt x="3514579" y="4543935"/>
                  <a:pt x="3509749" y="4575934"/>
                </a:cubicBezTo>
                <a:cubicBezTo>
                  <a:pt x="3519579" y="4606914"/>
                  <a:pt x="3496418" y="4596497"/>
                  <a:pt x="3489779" y="4611927"/>
                </a:cubicBezTo>
                <a:lnTo>
                  <a:pt x="3488856" y="4616508"/>
                </a:lnTo>
                <a:lnTo>
                  <a:pt x="3489486" y="4629163"/>
                </a:lnTo>
                <a:lnTo>
                  <a:pt x="3490242" y="4633947"/>
                </a:lnTo>
                <a:cubicBezTo>
                  <a:pt x="3490570" y="4637233"/>
                  <a:pt x="3490539" y="4639406"/>
                  <a:pt x="3490244" y="4640894"/>
                </a:cubicBezTo>
                <a:lnTo>
                  <a:pt x="3490078" y="4641059"/>
                </a:lnTo>
                <a:lnTo>
                  <a:pt x="3490403" y="4647582"/>
                </a:lnTo>
                <a:cubicBezTo>
                  <a:pt x="3491330" y="4658608"/>
                  <a:pt x="3492590" y="4669354"/>
                  <a:pt x="3494082" y="4679601"/>
                </a:cubicBezTo>
                <a:cubicBezTo>
                  <a:pt x="3484854" y="4687754"/>
                  <a:pt x="3495864" y="4725869"/>
                  <a:pt x="3478421" y="4720918"/>
                </a:cubicBezTo>
                <a:cubicBezTo>
                  <a:pt x="3479918" y="4734712"/>
                  <a:pt x="3487176" y="4743359"/>
                  <a:pt x="3475730" y="4738188"/>
                </a:cubicBezTo>
                <a:cubicBezTo>
                  <a:pt x="3475894" y="4742712"/>
                  <a:pt x="3474928" y="4745450"/>
                  <a:pt x="3473409" y="4747368"/>
                </a:cubicBezTo>
                <a:lnTo>
                  <a:pt x="3472696" y="4747913"/>
                </a:lnTo>
                <a:lnTo>
                  <a:pt x="3476304" y="4778609"/>
                </a:lnTo>
                <a:lnTo>
                  <a:pt x="3475454" y="4782623"/>
                </a:lnTo>
                <a:lnTo>
                  <a:pt x="3479507" y="4802712"/>
                </a:lnTo>
                <a:lnTo>
                  <a:pt x="3480695" y="4813049"/>
                </a:lnTo>
                <a:lnTo>
                  <a:pt x="3482902" y="4816057"/>
                </a:lnTo>
                <a:cubicBezTo>
                  <a:pt x="3484247" y="4819259"/>
                  <a:pt x="3484834" y="4823783"/>
                  <a:pt x="3483703" y="4831270"/>
                </a:cubicBezTo>
                <a:lnTo>
                  <a:pt x="3483090" y="4832984"/>
                </a:lnTo>
                <a:lnTo>
                  <a:pt x="3486378" y="4845654"/>
                </a:lnTo>
                <a:cubicBezTo>
                  <a:pt x="3487893" y="4849755"/>
                  <a:pt x="3489817" y="4853416"/>
                  <a:pt x="3492309" y="4856425"/>
                </a:cubicBezTo>
                <a:cubicBezTo>
                  <a:pt x="3479133" y="4898390"/>
                  <a:pt x="3491371" y="4939174"/>
                  <a:pt x="3489182" y="4985308"/>
                </a:cubicBezTo>
                <a:cubicBezTo>
                  <a:pt x="3492413" y="5037202"/>
                  <a:pt x="3496839" y="5073159"/>
                  <a:pt x="3498182" y="5107346"/>
                </a:cubicBezTo>
                <a:cubicBezTo>
                  <a:pt x="3500266" y="5123329"/>
                  <a:pt x="3506680" y="5240376"/>
                  <a:pt x="3499225" y="5231073"/>
                </a:cubicBezTo>
                <a:cubicBezTo>
                  <a:pt x="3515247" y="5280090"/>
                  <a:pt x="3497607" y="5309911"/>
                  <a:pt x="3504960" y="5364785"/>
                </a:cubicBezTo>
                <a:cubicBezTo>
                  <a:pt x="3487546" y="5393671"/>
                  <a:pt x="3503686" y="5378336"/>
                  <a:pt x="3500486" y="5409009"/>
                </a:cubicBezTo>
                <a:cubicBezTo>
                  <a:pt x="3516561" y="5401350"/>
                  <a:pt x="3491544" y="5446009"/>
                  <a:pt x="3509710" y="5448570"/>
                </a:cubicBezTo>
                <a:cubicBezTo>
                  <a:pt x="3508555" y="5454072"/>
                  <a:pt x="3506859" y="5459319"/>
                  <a:pt x="3505022" y="5464568"/>
                </a:cubicBezTo>
                <a:lnTo>
                  <a:pt x="3504070" y="5467320"/>
                </a:lnTo>
                <a:lnTo>
                  <a:pt x="3503399" y="5478483"/>
                </a:lnTo>
                <a:lnTo>
                  <a:pt x="3499281" y="5481443"/>
                </a:lnTo>
                <a:lnTo>
                  <a:pt x="3499047" y="5616712"/>
                </a:lnTo>
                <a:cubicBezTo>
                  <a:pt x="3502347" y="5628424"/>
                  <a:pt x="3503819" y="5666768"/>
                  <a:pt x="3498775" y="5675291"/>
                </a:cubicBezTo>
                <a:cubicBezTo>
                  <a:pt x="3497984" y="5683547"/>
                  <a:pt x="3500335" y="5692400"/>
                  <a:pt x="3494739" y="5697458"/>
                </a:cubicBezTo>
                <a:cubicBezTo>
                  <a:pt x="3492180" y="5715432"/>
                  <a:pt x="3486290" y="5756597"/>
                  <a:pt x="3483423" y="5783137"/>
                </a:cubicBezTo>
                <a:cubicBezTo>
                  <a:pt x="3491452" y="5796973"/>
                  <a:pt x="3477643" y="5819988"/>
                  <a:pt x="3477532" y="5856699"/>
                </a:cubicBezTo>
                <a:cubicBezTo>
                  <a:pt x="3486776" y="5871818"/>
                  <a:pt x="3477340" y="5881447"/>
                  <a:pt x="3490032" y="5910638"/>
                </a:cubicBezTo>
                <a:cubicBezTo>
                  <a:pt x="3488930" y="5911913"/>
                  <a:pt x="3487924" y="5913488"/>
                  <a:pt x="3487046" y="5915313"/>
                </a:cubicBezTo>
                <a:cubicBezTo>
                  <a:pt x="3481941" y="5925917"/>
                  <a:pt x="3482137" y="5942505"/>
                  <a:pt x="3487484" y="5952365"/>
                </a:cubicBezTo>
                <a:cubicBezTo>
                  <a:pt x="3504666" y="5999029"/>
                  <a:pt x="3505019" y="6042078"/>
                  <a:pt x="3509266" y="6082373"/>
                </a:cubicBezTo>
                <a:cubicBezTo>
                  <a:pt x="3512265" y="6128005"/>
                  <a:pt x="3492950" y="6098121"/>
                  <a:pt x="3509564" y="6154771"/>
                </a:cubicBezTo>
                <a:cubicBezTo>
                  <a:pt x="3503223" y="6161045"/>
                  <a:pt x="3503062" y="6168289"/>
                  <a:pt x="3506404" y="6180433"/>
                </a:cubicBezTo>
                <a:cubicBezTo>
                  <a:pt x="3507378" y="6202614"/>
                  <a:pt x="3491084" y="6201180"/>
                  <a:pt x="3501312" y="6223427"/>
                </a:cubicBezTo>
                <a:cubicBezTo>
                  <a:pt x="3492497" y="6219559"/>
                  <a:pt x="3498753" y="6265580"/>
                  <a:pt x="3489469" y="6255476"/>
                </a:cubicBezTo>
                <a:cubicBezTo>
                  <a:pt x="3481791" y="6270065"/>
                  <a:pt x="3495037" y="6276996"/>
                  <a:pt x="3488398" y="6291462"/>
                </a:cubicBezTo>
                <a:cubicBezTo>
                  <a:pt x="3487099" y="6307679"/>
                  <a:pt x="3497555" y="6282019"/>
                  <a:pt x="3498547" y="6299935"/>
                </a:cubicBezTo>
                <a:cubicBezTo>
                  <a:pt x="3498173" y="6321676"/>
                  <a:pt x="3514193" y="6321381"/>
                  <a:pt x="3494028" y="6338390"/>
                </a:cubicBezTo>
                <a:lnTo>
                  <a:pt x="3486030" y="6396716"/>
                </a:lnTo>
                <a:cubicBezTo>
                  <a:pt x="3491309" y="6409668"/>
                  <a:pt x="3488928" y="6420134"/>
                  <a:pt x="3484103" y="6430386"/>
                </a:cubicBezTo>
                <a:cubicBezTo>
                  <a:pt x="3485763" y="6460632"/>
                  <a:pt x="3478568" y="6488285"/>
                  <a:pt x="3475922" y="6522318"/>
                </a:cubicBezTo>
                <a:cubicBezTo>
                  <a:pt x="3482128" y="6559051"/>
                  <a:pt x="3468277" y="6578006"/>
                  <a:pt x="3465506" y="6614374"/>
                </a:cubicBezTo>
                <a:cubicBezTo>
                  <a:pt x="3478925" y="6650248"/>
                  <a:pt x="3446064" y="6638174"/>
                  <a:pt x="3446789" y="6668768"/>
                </a:cubicBezTo>
                <a:cubicBezTo>
                  <a:pt x="3458869" y="6718505"/>
                  <a:pt x="3435878" y="6667592"/>
                  <a:pt x="3439582" y="6744454"/>
                </a:cubicBezTo>
                <a:cubicBezTo>
                  <a:pt x="3441631" y="6748797"/>
                  <a:pt x="3439393" y="6758101"/>
                  <a:pt x="3436538" y="6757102"/>
                </a:cubicBezTo>
                <a:cubicBezTo>
                  <a:pt x="3437461" y="6773941"/>
                  <a:pt x="3420846" y="6822488"/>
                  <a:pt x="3424061" y="6846522"/>
                </a:cubicBezTo>
                <a:lnTo>
                  <a:pt x="3423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C1925A05-61AC-4446-AFE7-9245C849B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2479" y="1940440"/>
            <a:ext cx="6781800" cy="4042978"/>
          </a:xfrm>
        </p:spPr>
        <p:txBody>
          <a:bodyPr anchor="t">
            <a:normAutofit fontScale="92500" lnSpcReduction="10000"/>
          </a:bodyPr>
          <a:lstStyle/>
          <a:p>
            <a:pPr algn="r" rtl="1"/>
            <a:r>
              <a:rPr lang="he-IL" sz="2400" dirty="0"/>
              <a:t>הדיון המושגי הוא תשתית נדרשת בכל פעילות הקשורה בחיים בשותפות ובמניעת גזענות.  </a:t>
            </a:r>
          </a:p>
          <a:p>
            <a:pPr algn="r" rtl="1"/>
            <a:r>
              <a:rPr lang="he-IL" sz="2400" dirty="0"/>
              <a:t>המודעות למשמעויות של המושגים וההכרעה לגביהם תפקידה להימנע מעמימות בניסוח של מסמכי מדיניות.</a:t>
            </a:r>
          </a:p>
          <a:p>
            <a:pPr algn="r" rtl="1"/>
            <a:endParaRPr lang="he-IL" sz="2400" dirty="0"/>
          </a:p>
          <a:p>
            <a:pPr algn="r" rtl="1"/>
            <a:r>
              <a:rPr lang="he-IL" sz="2400" dirty="0"/>
              <a:t>המלצות נגזרות לדוגמא:</a:t>
            </a:r>
          </a:p>
          <a:p>
            <a:pPr lvl="1" algn="r" rtl="1"/>
            <a:r>
              <a:rPr lang="he-IL" sz="2200" dirty="0"/>
              <a:t>בכל מסמכי המדיניות </a:t>
            </a:r>
            <a:r>
              <a:rPr lang="he-IL" sz="2200" dirty="0" err="1"/>
              <a:t>ובתכניות</a:t>
            </a:r>
            <a:r>
              <a:rPr lang="he-IL" sz="2200" dirty="0"/>
              <a:t> הלימודים יש לשלב הוראה מפורשת להתייחסות למושג ולמשמעויות השונות האפשרויות שלו.  </a:t>
            </a:r>
          </a:p>
          <a:p>
            <a:pPr lvl="1" algn="r" rtl="1"/>
            <a:r>
              <a:rPr lang="he-IL" sz="2200" dirty="0"/>
              <a:t>יצירת לשונית חיפוש/ תת נושא  (למשל </a:t>
            </a:r>
            <a:r>
              <a:rPr lang="he-IL" sz="2200" dirty="0" err="1"/>
              <a:t>בגפ"ן</a:t>
            </a:r>
            <a:r>
              <a:rPr lang="he-IL" sz="2200" dirty="0"/>
              <a:t> ובמאגר חוזרי המנכ"ל) של חיים בשותפות ומניעת גזענות. לא להשאיר את זה תחת תגיות כלליות אחרות (כישורי חיים, הכלה והשתלבות וכו').</a:t>
            </a:r>
          </a:p>
          <a:p>
            <a:pPr algn="r" rtl="1"/>
            <a:endParaRPr lang="he-IL" sz="2000" dirty="0"/>
          </a:p>
          <a:p>
            <a:pPr marL="0" indent="0" algn="r" rtl="1">
              <a:buNone/>
            </a:pPr>
            <a:endParaRPr lang="he-IL" sz="2000" dirty="0"/>
          </a:p>
        </p:txBody>
      </p:sp>
    </p:spTree>
    <p:extLst>
      <p:ext uri="{BB962C8B-B14F-4D97-AF65-F5344CB8AC3E}">
        <p14:creationId xmlns:p14="http://schemas.microsoft.com/office/powerpoint/2010/main" val="149632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0D382AE5-F706-C810-AA26-C116F9C7F5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4008480"/>
            <a:ext cx="3622358" cy="2046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תמונה 4">
            <a:extLst>
              <a:ext uri="{FF2B5EF4-FFF2-40B4-BE49-F238E27FC236}">
                <a16:creationId xmlns:a16="http://schemas.microsoft.com/office/drawing/2014/main" id="{DE9ECD38-2100-3F75-BCDB-E0BC4D2D70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5" y="1559187"/>
            <a:ext cx="3626833" cy="2003824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lumMod val="75000"/>
                <a:alpha val="40000"/>
              </a:schemeClr>
            </a:glow>
          </a:effectLst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1559187"/>
            <a:ext cx="3608565" cy="2000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4" y="4008480"/>
            <a:ext cx="3638457" cy="2046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04723" y="116074"/>
            <a:ext cx="8915399" cy="1058664"/>
          </a:xfrm>
        </p:spPr>
        <p:txBody>
          <a:bodyPr/>
          <a:lstStyle/>
          <a:p>
            <a:r>
              <a:rPr lang="he-IL" dirty="0">
                <a:solidFill>
                  <a:srgbClr val="31B4E6">
                    <a:lumMod val="75000"/>
                  </a:srgbClr>
                </a:solidFill>
              </a:rPr>
              <a:t>סדר ההצגות </a:t>
            </a:r>
            <a:endParaRPr lang="he-IL" dirty="0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71186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AC0E-7195-4ACF-AA0A-5E2923A98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4294" y="4522156"/>
            <a:ext cx="6344631" cy="1363215"/>
          </a:xfrm>
        </p:spPr>
        <p:txBody>
          <a:bodyPr anchor="t">
            <a:normAutofit fontScale="90000"/>
          </a:bodyPr>
          <a:lstStyle/>
          <a:p>
            <a:r>
              <a:rPr lang="he-IL" sz="5300" b="1" dirty="0">
                <a:latin typeface="Franklin Gothic Book" panose="020B0503020102020204" pitchFamily="34" charset="0"/>
                <a:cs typeface="+mn-cs"/>
              </a:rPr>
              <a:t>ועדת חיים בשותפות </a:t>
            </a:r>
            <a:r>
              <a:rPr lang="he-IL" sz="4400" b="1" dirty="0">
                <a:latin typeface="Franklin Gothic Book" panose="020B0503020102020204" pitchFamily="34" charset="0"/>
                <a:cs typeface="+mn-cs"/>
              </a:rPr>
              <a:t/>
            </a:r>
            <a:br>
              <a:rPr lang="he-IL" sz="4400" b="1" dirty="0">
                <a:latin typeface="Franklin Gothic Book" panose="020B0503020102020204" pitchFamily="34" charset="0"/>
                <a:cs typeface="+mn-cs"/>
              </a:rPr>
            </a:br>
            <a:r>
              <a:rPr lang="he-IL" sz="3600" b="1" dirty="0">
                <a:latin typeface="Franklin Gothic Book" panose="020B0503020102020204" pitchFamily="34" charset="0"/>
                <a:cs typeface="+mn-cs"/>
              </a:rPr>
              <a:t>צוות מיגור, מניעה וחינוך נגד גזענות</a:t>
            </a:r>
            <a:endParaRPr lang="en-US" sz="3600" b="1" dirty="0">
              <a:latin typeface="Franklin Gothic Book" panose="020B0503020102020204" pitchFamily="34" charset="0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EBA87361-6D30-46E4-834B-719CF59055E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8332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89DB1C0-FEEC-4CB6-88B2-F9C5562E09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574" y="0"/>
            <a:ext cx="3913632" cy="228523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117" y="615908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8163D1C-ED91-4D5F-A33B-CF1256B270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67709" y="780500"/>
            <a:ext cx="2852928" cy="28529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1103AB2-C090-458F-B752-294F23AFA8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1"/>
            <a:ext cx="3439432" cy="3785157"/>
          </a:xfrm>
          <a:custGeom>
            <a:avLst/>
            <a:gdLst>
              <a:gd name="connsiteX0" fmla="*/ 198262 w 3439432"/>
              <a:gd name="connsiteY0" fmla="*/ 0 h 3785157"/>
              <a:gd name="connsiteX1" fmla="*/ 3439432 w 3439432"/>
              <a:gd name="connsiteY1" fmla="*/ 0 h 3785157"/>
              <a:gd name="connsiteX2" fmla="*/ 3439432 w 3439432"/>
              <a:gd name="connsiteY2" fmla="*/ 3697836 h 3785157"/>
              <a:gd name="connsiteX3" fmla="*/ 3318024 w 3439432"/>
              <a:gd name="connsiteY3" fmla="*/ 3729054 h 3785157"/>
              <a:gd name="connsiteX4" fmla="*/ 2761488 w 3439432"/>
              <a:gd name="connsiteY4" fmla="*/ 3785157 h 3785157"/>
              <a:gd name="connsiteX5" fmla="*/ 0 w 3439432"/>
              <a:gd name="connsiteY5" fmla="*/ 1023669 h 3785157"/>
              <a:gd name="connsiteX6" fmla="*/ 124151 w 3439432"/>
              <a:gd name="connsiteY6" fmla="*/ 202487 h 3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785157">
                <a:moveTo>
                  <a:pt x="198262" y="0"/>
                </a:moveTo>
                <a:lnTo>
                  <a:pt x="3439432" y="0"/>
                </a:lnTo>
                <a:lnTo>
                  <a:pt x="3439432" y="3697836"/>
                </a:lnTo>
                <a:lnTo>
                  <a:pt x="3318024" y="3729054"/>
                </a:lnTo>
                <a:cubicBezTo>
                  <a:pt x="3138258" y="3765839"/>
                  <a:pt x="2952129" y="3785157"/>
                  <a:pt x="2761488" y="3785157"/>
                </a:cubicBezTo>
                <a:cubicBezTo>
                  <a:pt x="1236360" y="3785157"/>
                  <a:pt x="0" y="2548797"/>
                  <a:pt x="0" y="1023669"/>
                </a:cubicBezTo>
                <a:cubicBezTo>
                  <a:pt x="0" y="737708"/>
                  <a:pt x="43466" y="461898"/>
                  <a:pt x="124151" y="20248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83D471F3-782A-4BA1-9CAB-FF5CDF0A75E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8761" y="-4332"/>
            <a:ext cx="3273238" cy="3618965"/>
          </a:xfrm>
          <a:custGeom>
            <a:avLst/>
            <a:gdLst>
              <a:gd name="connsiteX0" fmla="*/ 210437 w 3273238"/>
              <a:gd name="connsiteY0" fmla="*/ 0 h 3618965"/>
              <a:gd name="connsiteX1" fmla="*/ 3273238 w 3273238"/>
              <a:gd name="connsiteY1" fmla="*/ 0 h 3618965"/>
              <a:gd name="connsiteX2" fmla="*/ 3273238 w 3273238"/>
              <a:gd name="connsiteY2" fmla="*/ 3526409 h 3618965"/>
              <a:gd name="connsiteX3" fmla="*/ 3118338 w 3273238"/>
              <a:gd name="connsiteY3" fmla="*/ 3566238 h 3618965"/>
              <a:gd name="connsiteX4" fmla="*/ 2595295 w 3273238"/>
              <a:gd name="connsiteY4" fmla="*/ 3618965 h 3618965"/>
              <a:gd name="connsiteX5" fmla="*/ 0 w 3273238"/>
              <a:gd name="connsiteY5" fmla="*/ 1023670 h 3618965"/>
              <a:gd name="connsiteX6" fmla="*/ 203951 w 3273238"/>
              <a:gd name="connsiteY6" fmla="*/ 13464 h 36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618965">
                <a:moveTo>
                  <a:pt x="210437" y="0"/>
                </a:moveTo>
                <a:lnTo>
                  <a:pt x="3273238" y="0"/>
                </a:lnTo>
                <a:lnTo>
                  <a:pt x="3273238" y="3526409"/>
                </a:lnTo>
                <a:lnTo>
                  <a:pt x="3118338" y="3566238"/>
                </a:lnTo>
                <a:cubicBezTo>
                  <a:pt x="2949390" y="3600810"/>
                  <a:pt x="2774463" y="3618965"/>
                  <a:pt x="2595295" y="3618965"/>
                </a:cubicBezTo>
                <a:cubicBezTo>
                  <a:pt x="1161953" y="3618965"/>
                  <a:pt x="0" y="2457012"/>
                  <a:pt x="0" y="1023670"/>
                </a:cubicBezTo>
                <a:cubicBezTo>
                  <a:pt x="0" y="665335"/>
                  <a:pt x="72622" y="323961"/>
                  <a:pt x="203951" y="134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</a:endParaRPr>
          </a:p>
        </p:txBody>
      </p:sp>
      <p:grpSp>
        <p:nvGrpSpPr>
          <p:cNvPr id="19" name="Group 18" descr="אייקון אנשים"/>
          <p:cNvGrpSpPr/>
          <p:nvPr/>
        </p:nvGrpSpPr>
        <p:grpSpPr>
          <a:xfrm>
            <a:off x="728904" y="4340847"/>
            <a:ext cx="1387275" cy="1380683"/>
            <a:chOff x="5497587" y="1729665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5497587" y="1729665"/>
              <a:ext cx="914400" cy="914400"/>
            </a:xfrm>
            <a:prstGeom prst="ellipse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1" name="Graphic 16" descr="Group">
              <a:extLst>
                <a:ext uri="{FF2B5EF4-FFF2-40B4-BE49-F238E27FC236}">
                  <a16:creationId xmlns:a16="http://schemas.microsoft.com/office/drawing/2014/main" id="{4FA20387-4B6E-104E-BED8-852CC9E6B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24828" y="1842940"/>
              <a:ext cx="685800" cy="685800"/>
            </a:xfrm>
            <a:prstGeom prst="rect">
              <a:avLst/>
            </a:prstGeom>
          </p:spPr>
        </p:pic>
      </p:grpSp>
      <p:grpSp>
        <p:nvGrpSpPr>
          <p:cNvPr id="22" name="Group 21" descr="אייקון אנשים"/>
          <p:cNvGrpSpPr/>
          <p:nvPr/>
        </p:nvGrpSpPr>
        <p:grpSpPr>
          <a:xfrm>
            <a:off x="6144741" y="1599702"/>
            <a:ext cx="1340274" cy="1365567"/>
            <a:chOff x="5418322" y="3874127"/>
            <a:chExt cx="914400" cy="914400"/>
          </a:xfrm>
        </p:grpSpPr>
        <p:sp>
          <p:nvSpPr>
            <p:cNvPr id="23" name="Oval 22"/>
            <p:cNvSpPr/>
            <p:nvPr/>
          </p:nvSpPr>
          <p:spPr>
            <a:xfrm>
              <a:off x="5418322" y="3874127"/>
              <a:ext cx="914400" cy="914400"/>
            </a:xfrm>
            <a:prstGeom prst="ellipse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584598" y="4023360"/>
              <a:ext cx="613923" cy="613923"/>
            </a:xfrm>
            <a:prstGeom prst="rect">
              <a:avLst/>
            </a:prstGeom>
          </p:spPr>
        </p:pic>
      </p:grpSp>
      <p:grpSp>
        <p:nvGrpSpPr>
          <p:cNvPr id="25" name="Group 24" descr="אייקון מאזניים"/>
          <p:cNvGrpSpPr/>
          <p:nvPr/>
        </p:nvGrpSpPr>
        <p:grpSpPr>
          <a:xfrm>
            <a:off x="10110654" y="890750"/>
            <a:ext cx="1430729" cy="1394484"/>
            <a:chOff x="11134892" y="1733486"/>
            <a:chExt cx="914400" cy="914400"/>
          </a:xfrm>
        </p:grpSpPr>
        <p:sp>
          <p:nvSpPr>
            <p:cNvPr id="26" name="Oval 25"/>
            <p:cNvSpPr/>
            <p:nvPr/>
          </p:nvSpPr>
          <p:spPr>
            <a:xfrm>
              <a:off x="11134892" y="1733486"/>
              <a:ext cx="914400" cy="914400"/>
            </a:xfrm>
            <a:prstGeom prst="ellipse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85033" y="1864257"/>
              <a:ext cx="613330" cy="613330"/>
            </a:xfrm>
            <a:prstGeom prst="rect">
              <a:avLst/>
            </a:prstGeom>
          </p:spPr>
        </p:pic>
      </p:grpSp>
      <p:grpSp>
        <p:nvGrpSpPr>
          <p:cNvPr id="28" name="Group 27" descr="אייקון ספר"/>
          <p:cNvGrpSpPr/>
          <p:nvPr/>
        </p:nvGrpSpPr>
        <p:grpSpPr>
          <a:xfrm>
            <a:off x="2338251" y="323299"/>
            <a:ext cx="1250981" cy="1311551"/>
            <a:chOff x="11164768" y="3546169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11164768" y="3546169"/>
              <a:ext cx="914400" cy="914400"/>
            </a:xfrm>
            <a:prstGeom prst="ellipse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ED7D31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26113" y="3693765"/>
              <a:ext cx="611439" cy="6114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69271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3" name="Title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340768"/>
            <a:ext cx="4114800" cy="4602832"/>
          </a:xfrm>
        </p:spPr>
        <p:txBody>
          <a:bodyPr/>
          <a:lstStyle/>
          <a:p>
            <a:pPr lvl="0" algn="r">
              <a:lnSpc>
                <a:spcPct val="150000"/>
              </a:lnSpc>
              <a:spcBef>
                <a:spcPts val="1000"/>
              </a:spcBef>
            </a:pPr>
            <a:r>
              <a:rPr lang="he-IL" sz="2400" cap="none" spc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גזענות היא פגיעה בכבוד, זכויות והזדמנויות על בסיס שיוך קבוצתי.</a:t>
            </a:r>
            <a:br>
              <a:rPr lang="he-IL" sz="2400" cap="none" spc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lang="he-IL" sz="2400" cap="none" spc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הגזענות מבוססת על תפיסה של עליונות ביולוגית או תרבותית, המוטמעת במוסדות החברה והמדינה, בנורמות החברתיות ובתרבות.</a:t>
            </a:r>
            <a:br>
              <a:rPr lang="he-IL" sz="2400" cap="none" spc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</a:br>
            <a:endParaRPr lang="en-US"/>
          </a:p>
        </p:txBody>
      </p:sp>
      <p:sp>
        <p:nvSpPr>
          <p:cNvPr id="44" name="Subtitle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27420" y="3040683"/>
            <a:ext cx="5757212" cy="1371602"/>
          </a:xfrm>
        </p:spPr>
        <p:txBody>
          <a:bodyPr>
            <a:normAutofit/>
          </a:bodyPr>
          <a:lstStyle/>
          <a:p>
            <a:r>
              <a:rPr lang="he-IL" sz="600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מהי גזענות? 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320040" y="3656144"/>
            <a:ext cx="1219200" cy="225818"/>
          </a:xfrm>
        </p:spPr>
        <p:txBody>
          <a:bodyPr>
            <a:normAutofit fontScale="40000" lnSpcReduction="20000"/>
          </a:bodyPr>
          <a:lstStyle/>
          <a:p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5090160" y="3656145"/>
            <a:ext cx="1219200" cy="225818"/>
          </a:xfrm>
        </p:spPr>
        <p:txBody>
          <a:bodyPr>
            <a:normAutofit fontScale="40000" lnSpcReduction="20000"/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655840" y="5517232"/>
            <a:ext cx="5616624" cy="914400"/>
          </a:xfrm>
          <a:prstGeom prst="rect">
            <a:avLst/>
          </a:prstGeom>
          <a:solidFill>
            <a:srgbClr val="E58C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rPr>
              <a:t>הגדרה : היחידה הממשלתית לתיאום המאבק בגזענות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rPr>
              <a:t>מתוך "ההלפר": מדריך ארגוני למאבק בגזענות</a:t>
            </a:r>
          </a:p>
        </p:txBody>
      </p:sp>
    </p:spTree>
    <p:extLst>
      <p:ext uri="{BB962C8B-B14F-4D97-AF65-F5344CB8AC3E}">
        <p14:creationId xmlns:p14="http://schemas.microsoft.com/office/powerpoint/2010/main" val="319118810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C20719F7-6849-4C36-ACDB-C1AE2AAC74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2549" y="2474843"/>
            <a:ext cx="10221798" cy="32500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3" name="Title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38130" y="2961861"/>
            <a:ext cx="8786192" cy="2345636"/>
          </a:xfrm>
        </p:spPr>
        <p:txBody>
          <a:bodyPr/>
          <a:lstStyle/>
          <a:p>
            <a:r>
              <a:rPr lang="he-IL" sz="2400" dirty="0">
                <a:latin typeface="Gisha" panose="020B0502040204020203" pitchFamily="34" charset="-79"/>
                <a:cs typeface="Gisha" panose="020B0502040204020203" pitchFamily="34" charset="-79"/>
              </a:rPr>
              <a:t>"קבוצת הרוב בונה את הדימוי העצמי שלה על בסיס קומץ הטובים ביותר שלה, ואת הדימוי של קבוצת החוץ השנואה, על בסיס קומץ הגרועים ביותר שלה"</a:t>
            </a:r>
            <a:br>
              <a:rPr lang="he-IL" sz="2400" dirty="0"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he-IL" sz="2400" dirty="0">
                <a:latin typeface="Gisha" panose="020B0502040204020203" pitchFamily="34" charset="-79"/>
                <a:cs typeface="Gisha" panose="020B0502040204020203" pitchFamily="34" charset="-79"/>
              </a:rPr>
              <a:t/>
            </a:r>
            <a:br>
              <a:rPr lang="he-IL" sz="2400" dirty="0"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he-IL" sz="2400" dirty="0" err="1">
                <a:latin typeface="Gisha" panose="020B0502040204020203" pitchFamily="34" charset="-79"/>
                <a:cs typeface="Gisha" panose="020B0502040204020203" pitchFamily="34" charset="-79"/>
              </a:rPr>
              <a:t>נורברט</a:t>
            </a:r>
            <a:r>
              <a:rPr lang="he-IL" sz="2400" dirty="0">
                <a:latin typeface="Gisha" panose="020B0502040204020203" pitchFamily="34" charset="-79"/>
                <a:cs typeface="Gisha" panose="020B0502040204020203" pitchFamily="34" charset="-79"/>
              </a:rPr>
              <a:t> אליאס, 1933</a:t>
            </a:r>
            <a:br>
              <a:rPr lang="he-IL" sz="2400" dirty="0"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he-IL" sz="2400" cap="none" spc="0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/>
            </a:r>
            <a:br>
              <a:rPr lang="he-IL" sz="2400" cap="none" spc="0" dirty="0">
                <a:solidFill>
                  <a:prstClr val="black"/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44" name="Subtitle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097" y="555900"/>
            <a:ext cx="10300250" cy="1371602"/>
          </a:xfrm>
        </p:spPr>
        <p:txBody>
          <a:bodyPr>
            <a:normAutofit/>
          </a:bodyPr>
          <a:lstStyle/>
          <a:p>
            <a:pPr algn="ctr"/>
            <a:r>
              <a:rPr lang="he-IL" sz="60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להיות רוב        להיות מיעוט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6488F643-327C-4A41-9703-B4932AF5A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320040" y="3656144"/>
            <a:ext cx="1219200" cy="225818"/>
          </a:xfrm>
        </p:spPr>
        <p:txBody>
          <a:bodyPr>
            <a:normAutofit fontScale="40000" lnSpcReduction="20000"/>
          </a:bodyPr>
          <a:lstStyle/>
          <a:p>
            <a:endParaRPr lang="en-US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8EE4272D-3A75-4E40-B1D6-C8D1636AB5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10715707" y="3656144"/>
            <a:ext cx="1219200" cy="225818"/>
          </a:xfrm>
        </p:spPr>
        <p:txBody>
          <a:bodyPr>
            <a:normAutofit fontScale="40000" lnSpcReduction="20000"/>
          </a:bodyPr>
          <a:lstStyle/>
          <a:p>
            <a:endParaRPr lang="en-US" dirty="0"/>
          </a:p>
        </p:txBody>
      </p:sp>
      <p:sp>
        <p:nvSpPr>
          <p:cNvPr id="2" name="לא שווה 1"/>
          <p:cNvSpPr/>
          <p:nvPr/>
        </p:nvSpPr>
        <p:spPr>
          <a:xfrm>
            <a:off x="5929818" y="973345"/>
            <a:ext cx="1063487" cy="675861"/>
          </a:xfrm>
          <a:prstGeom prst="mathNot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039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מציין מיקום טקסט 5"/>
          <p:cNvSpPr>
            <a:spLocks noGrp="1"/>
          </p:cNvSpPr>
          <p:nvPr>
            <p:ph type="body" sz="quarter" idx="12"/>
          </p:nvPr>
        </p:nvSpPr>
        <p:spPr>
          <a:xfrm>
            <a:off x="990600" y="1556792"/>
            <a:ext cx="4648200" cy="4782263"/>
          </a:xfrm>
        </p:spPr>
        <p:txBody>
          <a:bodyPr/>
          <a:lstStyle/>
          <a:p>
            <a:endParaRPr lang="he-IL" dirty="0"/>
          </a:p>
        </p:txBody>
      </p:sp>
      <p:sp>
        <p:nvSpPr>
          <p:cNvPr id="8" name="מציין מיקום טקסט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40000" lnSpcReduction="20000"/>
          </a:bodyPr>
          <a:lstStyle/>
          <a:p>
            <a:endParaRPr lang="he-IL"/>
          </a:p>
        </p:txBody>
      </p:sp>
      <p:sp>
        <p:nvSpPr>
          <p:cNvPr id="9" name="מציין מיקום טקסט 8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40000" lnSpcReduction="20000"/>
          </a:bodyPr>
          <a:lstStyle/>
          <a:p>
            <a:endParaRPr lang="he-IL"/>
          </a:p>
        </p:txBody>
      </p:sp>
      <p:sp>
        <p:nvSpPr>
          <p:cNvPr id="2" name="Rectangle 1"/>
          <p:cNvSpPr/>
          <p:nvPr/>
        </p:nvSpPr>
        <p:spPr>
          <a:xfrm>
            <a:off x="6848400" y="1556792"/>
            <a:ext cx="4648200" cy="48748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rPr>
              <a:t>לימוד וחקר: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rPr>
              <a:t>בוחן את השורשים ההיסטוריים, המבניים והכלכליים של תופעת הגזענות  ; בוחן ומאתגר את המנגנונים והפרקטיקות  המייצרים יתרון או חיסרון על בסיס שייכות לקבוצה ; בוחן את האופן שבו אמונות ואידיאולוגיות גזעניות משפיעות על האינטראקציות והיחסים הבין אישיים  ; הוא בוחן את האופן שבו חומרי הלימוד משמרים או מפרקים גזענות.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510" y="1772816"/>
            <a:ext cx="4687267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מיגור / ביעור = </a:t>
            </a: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עקירה מהשורש</a:t>
            </a: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, הכנעה, השמדה, חיסול.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אמנת האו"ם מציעה שילוב של שלושה מנגנונים  מרכזיים: </a:t>
            </a: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מניעה / הגנה / ענישה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14" name="Picture 13" descr="ציטוט מדוח מבקר המדינה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2035" y="2270018"/>
            <a:ext cx="4577458" cy="362133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425544" y="1714999"/>
            <a:ext cx="141737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תפיסה מנחה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63838" y="5969723"/>
            <a:ext cx="2912977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מתוך דוח מבקר המדינה 2016</a:t>
            </a:r>
          </a:p>
        </p:txBody>
      </p:sp>
      <p:sp>
        <p:nvSpPr>
          <p:cNvPr id="4" name="כותרת 3"/>
          <p:cNvSpPr>
            <a:spLocks noGrp="1"/>
          </p:cNvSpPr>
          <p:nvPr>
            <p:ph type="ctrTitle"/>
          </p:nvPr>
        </p:nvSpPr>
        <p:spPr>
          <a:xfrm>
            <a:off x="-32972" y="223262"/>
            <a:ext cx="12224971" cy="951454"/>
          </a:xfrm>
          <a:solidFill>
            <a:srgbClr val="E58C09"/>
          </a:solidFill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he-IL" sz="3200" b="1" spc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מיגור גזענות</a:t>
            </a:r>
            <a:endParaRPr lang="he-IL" sz="3200" b="1" spc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39236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מציין מיקום טקסט 63"/>
          <p:cNvSpPr>
            <a:spLocks noGrp="1"/>
          </p:cNvSpPr>
          <p:nvPr>
            <p:ph type="body" sz="quarter" idx="12"/>
          </p:nvPr>
        </p:nvSpPr>
        <p:spPr>
          <a:xfrm>
            <a:off x="990600" y="1556792"/>
            <a:ext cx="4648200" cy="4844349"/>
          </a:xfrm>
        </p:spPr>
        <p:txBody>
          <a:bodyPr/>
          <a:lstStyle/>
          <a:p>
            <a:endParaRPr lang="he-IL" dirty="0"/>
          </a:p>
        </p:txBody>
      </p:sp>
      <p:sp>
        <p:nvSpPr>
          <p:cNvPr id="2" name="Rectangle 1"/>
          <p:cNvSpPr/>
          <p:nvPr/>
        </p:nvSpPr>
        <p:spPr>
          <a:xfrm>
            <a:off x="6848400" y="1556792"/>
            <a:ext cx="4648200" cy="48748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rPr>
              <a:t>לימוד וחקר: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rPr>
              <a:t>בוחן את השורשים ההיסטוריים, המבניים והכלכליים של תופעת הגזענות  ; בוחן ומאתגר את המנגנונים והפרקטיקות  המייצרים יתרון או חיסרון על בסיס שייכות לקבוצה ; בוחן את האופן שבו אמונות ואידיאולוגיות גזעניות משפיעות על האינטראקציות והיחסים הבין אישיים  ; הוא בוחן את האופן שבו חומרי הלימוד משמרים או מפרקים גזענות.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85044" y="1856233"/>
            <a:ext cx="4184101" cy="567847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b="1" dirty="0" smtClean="0"/>
              <a:t>ערכים: </a:t>
            </a:r>
            <a:r>
              <a:rPr lang="he-IL" dirty="0" smtClean="0"/>
              <a:t>הטמעת </a:t>
            </a:r>
            <a:r>
              <a:rPr lang="he-IL" dirty="0"/>
              <a:t>ערכי</a:t>
            </a:r>
            <a:r>
              <a:rPr lang="he-IL" dirty="0">
                <a:solidFill>
                  <a:srgbClr val="C00000"/>
                </a:solidFill>
              </a:rPr>
              <a:t> השוויון, הצדק והכבוד </a:t>
            </a:r>
            <a:r>
              <a:rPr lang="he-IL" dirty="0"/>
              <a:t>לכל אדם באשר הוא אדם באקלים </a:t>
            </a:r>
            <a:r>
              <a:rPr lang="he-IL" dirty="0" smtClean="0"/>
              <a:t>החינוכי.</a:t>
            </a:r>
            <a:endParaRPr lang="en-US" dirty="0"/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he-IL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b="1" dirty="0" smtClean="0"/>
              <a:t>זהות : </a:t>
            </a:r>
            <a:r>
              <a:rPr lang="he-IL" dirty="0" smtClean="0">
                <a:solidFill>
                  <a:srgbClr val="C00000"/>
                </a:solidFill>
              </a:rPr>
              <a:t>ייצוג </a:t>
            </a:r>
            <a:r>
              <a:rPr lang="he-IL" dirty="0">
                <a:solidFill>
                  <a:srgbClr val="C00000"/>
                </a:solidFill>
              </a:rPr>
              <a:t>חיובי ומעצים </a:t>
            </a:r>
            <a:r>
              <a:rPr lang="he-IL" dirty="0"/>
              <a:t>לשלל הזהויות בחברה </a:t>
            </a:r>
            <a:r>
              <a:rPr lang="he-IL" dirty="0" smtClean="0"/>
              <a:t>: </a:t>
            </a:r>
            <a:r>
              <a:rPr lang="he-IL" dirty="0"/>
              <a:t>בסביבת הלימוד הפיזית, בחומרי הלימוד, בשפה </a:t>
            </a:r>
            <a:r>
              <a:rPr lang="he-IL" dirty="0" smtClean="0"/>
              <a:t>ועוד;</a:t>
            </a:r>
          </a:p>
          <a:p>
            <a:pPr algn="just" rtl="1">
              <a:lnSpc>
                <a:spcPct val="150000"/>
              </a:lnSpc>
            </a:pPr>
            <a:r>
              <a:rPr lang="he-IL" dirty="0"/>
              <a:t> </a:t>
            </a:r>
            <a:r>
              <a:rPr lang="he-IL" dirty="0" smtClean="0"/>
              <a:t>   </a:t>
            </a:r>
            <a:r>
              <a:rPr lang="he-IL" dirty="0" smtClean="0">
                <a:solidFill>
                  <a:srgbClr val="C00000"/>
                </a:solidFill>
              </a:rPr>
              <a:t>חיזוק </a:t>
            </a:r>
            <a:r>
              <a:rPr lang="he-IL" dirty="0">
                <a:solidFill>
                  <a:srgbClr val="C00000"/>
                </a:solidFill>
              </a:rPr>
              <a:t>זהות פנימית </a:t>
            </a:r>
            <a:r>
              <a:rPr lang="he-IL" dirty="0"/>
              <a:t>של קבוצות </a:t>
            </a:r>
            <a:r>
              <a:rPr lang="he-IL" dirty="0" smtClean="0"/>
              <a:t>מיעוט  </a:t>
            </a:r>
          </a:p>
          <a:p>
            <a:pPr algn="just" rtl="1">
              <a:lnSpc>
                <a:spcPct val="150000"/>
              </a:lnSpc>
            </a:pPr>
            <a:r>
              <a:rPr lang="he-IL" dirty="0" smtClean="0"/>
              <a:t>    בחברה</a:t>
            </a:r>
            <a:r>
              <a:rPr lang="he-IL" dirty="0"/>
              <a:t>, לצד קידום תפיסה של ריבוי זהויות</a:t>
            </a:r>
          </a:p>
          <a:p>
            <a:pPr marL="28575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R="0" lvl="0" algn="just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endParaRPr kumimoji="0" lang="he-IL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he-I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4267" y="1692160"/>
            <a:ext cx="4325240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b="1" dirty="0" err="1" smtClean="0"/>
              <a:t>שיוויון</a:t>
            </a:r>
            <a:r>
              <a:rPr lang="he-IL" b="1" dirty="0" smtClean="0"/>
              <a:t>: </a:t>
            </a:r>
            <a:r>
              <a:rPr lang="he-IL" dirty="0" smtClean="0"/>
              <a:t>מתן </a:t>
            </a:r>
            <a:r>
              <a:rPr lang="he-IL" dirty="0">
                <a:solidFill>
                  <a:srgbClr val="C00000"/>
                </a:solidFill>
              </a:rPr>
              <a:t>הזדמנות, יחס, ותחושת ערך שווים</a:t>
            </a:r>
            <a:r>
              <a:rPr lang="he-IL" dirty="0"/>
              <a:t> לכלל התלמידות והתלמידים, עובדות ועובדי ההוראה ופרחי ההוראה, תוך שימת לב </a:t>
            </a:r>
            <a:r>
              <a:rPr lang="he-IL" dirty="0">
                <a:solidFill>
                  <a:srgbClr val="C00000"/>
                </a:solidFill>
              </a:rPr>
              <a:t>לצרכים ולחסמים </a:t>
            </a:r>
            <a:r>
              <a:rPr lang="he-IL" dirty="0"/>
              <a:t>שאיתם כל אחד מהם מתמודד</a:t>
            </a:r>
            <a:r>
              <a:rPr lang="he-IL" dirty="0" smtClean="0"/>
              <a:t>.</a:t>
            </a:r>
          </a:p>
          <a:p>
            <a:pPr marL="28575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b="1" dirty="0" smtClean="0"/>
              <a:t>שיח: </a:t>
            </a:r>
            <a:r>
              <a:rPr lang="he-IL" dirty="0" smtClean="0"/>
              <a:t>יצירת </a:t>
            </a:r>
            <a:r>
              <a:rPr lang="he-IL" dirty="0"/>
              <a:t>שפה ומרחב </a:t>
            </a:r>
            <a:r>
              <a:rPr lang="he-IL" dirty="0">
                <a:solidFill>
                  <a:srgbClr val="C00000"/>
                </a:solidFill>
              </a:rPr>
              <a:t>לשיח</a:t>
            </a:r>
            <a:r>
              <a:rPr lang="he-IL" dirty="0"/>
              <a:t> מאפשר בנושא הגזענות, ומתן </a:t>
            </a:r>
            <a:r>
              <a:rPr lang="he-IL" dirty="0">
                <a:solidFill>
                  <a:srgbClr val="C00000"/>
                </a:solidFill>
              </a:rPr>
              <a:t>כלים</a:t>
            </a:r>
            <a:r>
              <a:rPr lang="he-IL" dirty="0"/>
              <a:t> ל</a:t>
            </a:r>
            <a:r>
              <a:rPr lang="he-IL" dirty="0">
                <a:solidFill>
                  <a:srgbClr val="C00000"/>
                </a:solidFill>
              </a:rPr>
              <a:t>הבנת</a:t>
            </a:r>
            <a:r>
              <a:rPr lang="he-IL" dirty="0"/>
              <a:t> המציאות החברתית של תופעה </a:t>
            </a:r>
            <a:r>
              <a:rPr lang="he-IL" dirty="0" smtClean="0"/>
              <a:t>זו; ל</a:t>
            </a:r>
            <a:r>
              <a:rPr lang="he-IL" dirty="0" smtClean="0">
                <a:solidFill>
                  <a:srgbClr val="C00000"/>
                </a:solidFill>
              </a:rPr>
              <a:t>זיהוי</a:t>
            </a:r>
            <a:r>
              <a:rPr lang="he-IL" dirty="0" smtClean="0"/>
              <a:t> של תופעת הגזענות (גלויה וסמויה); ול</a:t>
            </a:r>
            <a:r>
              <a:rPr lang="he-IL" dirty="0" smtClean="0">
                <a:solidFill>
                  <a:srgbClr val="C00000"/>
                </a:solidFill>
              </a:rPr>
              <a:t>טיפול</a:t>
            </a:r>
            <a:r>
              <a:rPr lang="he-IL" dirty="0" smtClean="0"/>
              <a:t> והתמודדות עמה.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grpSp>
        <p:nvGrpSpPr>
          <p:cNvPr id="5" name="Group 9"/>
          <p:cNvGrpSpPr/>
          <p:nvPr/>
        </p:nvGrpSpPr>
        <p:grpSpPr>
          <a:xfrm>
            <a:off x="11231045" y="2031843"/>
            <a:ext cx="914400" cy="914400"/>
            <a:chOff x="11134892" y="1733486"/>
            <a:chExt cx="914400" cy="914400"/>
          </a:xfrm>
        </p:grpSpPr>
        <p:sp>
          <p:nvSpPr>
            <p:cNvPr id="8" name="Oval 7"/>
            <p:cNvSpPr/>
            <p:nvPr/>
          </p:nvSpPr>
          <p:spPr>
            <a:xfrm>
              <a:off x="11134892" y="1733486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85033" y="1864257"/>
              <a:ext cx="613330" cy="613330"/>
            </a:xfrm>
            <a:prstGeom prst="rect">
              <a:avLst/>
            </a:prstGeom>
          </p:spPr>
        </p:pic>
      </p:grpSp>
      <p:grpSp>
        <p:nvGrpSpPr>
          <p:cNvPr id="9" name="Group 10"/>
          <p:cNvGrpSpPr/>
          <p:nvPr/>
        </p:nvGrpSpPr>
        <p:grpSpPr>
          <a:xfrm>
            <a:off x="11256583" y="3781072"/>
            <a:ext cx="914400" cy="914400"/>
            <a:chOff x="11164768" y="3546169"/>
            <a:chExt cx="914400" cy="914400"/>
          </a:xfrm>
        </p:grpSpPr>
        <p:sp>
          <p:nvSpPr>
            <p:cNvPr id="17" name="Oval 16"/>
            <p:cNvSpPr/>
            <p:nvPr/>
          </p:nvSpPr>
          <p:spPr>
            <a:xfrm>
              <a:off x="11164768" y="3546169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26113" y="3693765"/>
              <a:ext cx="611439" cy="611439"/>
            </a:xfrm>
            <a:prstGeom prst="rect">
              <a:avLst/>
            </a:prstGeom>
          </p:spPr>
        </p:pic>
      </p:grpSp>
      <p:grpSp>
        <p:nvGrpSpPr>
          <p:cNvPr id="10" name="Group 8"/>
          <p:cNvGrpSpPr/>
          <p:nvPr/>
        </p:nvGrpSpPr>
        <p:grpSpPr>
          <a:xfrm>
            <a:off x="5606480" y="2101102"/>
            <a:ext cx="914400" cy="914400"/>
            <a:chOff x="5497587" y="1729665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5497587" y="1729665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18" name="Graphic 16" descr="Group">
              <a:extLst>
                <a:ext uri="{FF2B5EF4-FFF2-40B4-BE49-F238E27FC236}">
                  <a16:creationId xmlns:a16="http://schemas.microsoft.com/office/drawing/2014/main" id="{4FA20387-4B6E-104E-BED8-852CC9E6B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lc="http://schemas.openxmlformats.org/drawingml/2006/lockedCanvas" xmlns="" xmlns:asvg="http://schemas.microsoft.com/office/drawing/2016/SVG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r:embed=""/>
                </a:ext>
              </a:extLst>
            </a:blip>
            <a:stretch>
              <a:fillRect/>
            </a:stretch>
          </p:blipFill>
          <p:spPr>
            <a:xfrm>
              <a:off x="5624828" y="1842940"/>
              <a:ext cx="685800" cy="685800"/>
            </a:xfrm>
            <a:prstGeom prst="rect">
              <a:avLst/>
            </a:prstGeom>
          </p:spPr>
        </p:pic>
      </p:grpSp>
      <p:grpSp>
        <p:nvGrpSpPr>
          <p:cNvPr id="11" name="Group 4"/>
          <p:cNvGrpSpPr/>
          <p:nvPr/>
        </p:nvGrpSpPr>
        <p:grpSpPr>
          <a:xfrm>
            <a:off x="5680866" y="3932316"/>
            <a:ext cx="914400" cy="914400"/>
            <a:chOff x="5418322" y="3874127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5418322" y="3874127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84598" y="4023360"/>
              <a:ext cx="613923" cy="613923"/>
            </a:xfrm>
            <a:prstGeom prst="rect">
              <a:avLst/>
            </a:prstGeom>
          </p:spPr>
        </p:pic>
      </p:grpSp>
      <p:sp>
        <p:nvSpPr>
          <p:cNvPr id="30" name="כותרת 29"/>
          <p:cNvSpPr>
            <a:spLocks noGrp="1"/>
          </p:cNvSpPr>
          <p:nvPr>
            <p:ph type="ctrTitle"/>
          </p:nvPr>
        </p:nvSpPr>
        <p:spPr>
          <a:xfrm>
            <a:off x="566671" y="290332"/>
            <a:ext cx="11174864" cy="1082560"/>
          </a:xfrm>
          <a:solidFill>
            <a:srgbClr val="E58C09"/>
          </a:solidFill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e-IL" sz="2800" b="1" spc="0" dirty="0"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חינוך נגד גזענות </a:t>
            </a:r>
            <a:r>
              <a:rPr lang="en-US" sz="5400" spc="0" dirty="0"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/>
            </a:r>
            <a:br>
              <a:rPr lang="en-US" sz="5400" spc="0" dirty="0"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</a:br>
            <a:r>
              <a:rPr lang="he-IL" sz="1800" b="1" spc="0" dirty="0"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קידום שוויון, כבוד והכללה (</a:t>
            </a:r>
            <a:r>
              <a:rPr lang="en-US" sz="1800" b="1" spc="0" dirty="0"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inclusion</a:t>
            </a:r>
            <a:r>
              <a:rPr lang="he-IL" sz="1800" b="1" spc="0" dirty="0"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), באמצעות הבנה של תופעת הגזענות, זיהוייה ומיגורה.</a:t>
            </a:r>
            <a:endParaRPr lang="en-US" sz="1800" spc="0" dirty="0"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42164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029CA37-0709-9A4D-90D4-BF95E61B5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מטרה ומבנה המפגש </a:t>
            </a:r>
          </a:p>
        </p:txBody>
      </p:sp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B4A5763F-1471-2445-B628-E692C1D533F1}"/>
              </a:ext>
            </a:extLst>
          </p:cNvPr>
          <p:cNvSpPr/>
          <p:nvPr/>
        </p:nvSpPr>
        <p:spPr>
          <a:xfrm>
            <a:off x="1232999" y="1494470"/>
            <a:ext cx="10044282" cy="189956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lnSpc>
                <a:spcPct val="150000"/>
              </a:lnSpc>
            </a:pPr>
            <a:r>
              <a:rPr lang="he-IL" sz="3200" b="1" dirty="0"/>
              <a:t>הצגה וסנכרון המשגות בין כלל חברי הוועדה</a:t>
            </a:r>
          </a:p>
          <a:p>
            <a:pPr algn="ctr" rtl="1">
              <a:lnSpc>
                <a:spcPct val="150000"/>
              </a:lnSpc>
            </a:pPr>
            <a:r>
              <a:rPr lang="he-IL" sz="3200" b="1" dirty="0"/>
              <a:t>סטטוס כתיבת הדו"ח | שיתוף תוצרי צוותי הכתיבה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1E2C0934-D3DC-FD4B-BE3E-8FDBC6ED7C62}"/>
              </a:ext>
            </a:extLst>
          </p:cNvPr>
          <p:cNvSpPr/>
          <p:nvPr/>
        </p:nvSpPr>
        <p:spPr>
          <a:xfrm>
            <a:off x="7415489" y="3394036"/>
            <a:ext cx="4103939" cy="163172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endParaRPr lang="he-IL" sz="2000" b="1" dirty="0"/>
          </a:p>
        </p:txBody>
      </p:sp>
      <p:sp>
        <p:nvSpPr>
          <p:cNvPr id="7" name="מלבן מעוגל 6">
            <a:extLst>
              <a:ext uri="{FF2B5EF4-FFF2-40B4-BE49-F238E27FC236}">
                <a16:creationId xmlns:a16="http://schemas.microsoft.com/office/drawing/2014/main" id="{00E9858B-28F7-4C4D-B87A-9E4CA2E95099}"/>
              </a:ext>
            </a:extLst>
          </p:cNvPr>
          <p:cNvSpPr/>
          <p:nvPr/>
        </p:nvSpPr>
        <p:spPr>
          <a:xfrm>
            <a:off x="706438" y="3463964"/>
            <a:ext cx="3355245" cy="1450621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he-IL" sz="2000" b="1" dirty="0"/>
              <a:t>חלוקה לצוותי עבודה </a:t>
            </a:r>
          </a:p>
          <a:p>
            <a:pPr algn="ctr" rtl="1"/>
            <a:r>
              <a:rPr lang="he-IL" sz="2000" b="1" dirty="0"/>
              <a:t>והמשך עשיה</a:t>
            </a:r>
          </a:p>
        </p:txBody>
      </p:sp>
      <p:sp>
        <p:nvSpPr>
          <p:cNvPr id="10" name="7 צלעות 9">
            <a:extLst>
              <a:ext uri="{FF2B5EF4-FFF2-40B4-BE49-F238E27FC236}">
                <a16:creationId xmlns:a16="http://schemas.microsoft.com/office/drawing/2014/main" id="{85639646-F451-3A43-A6C6-2F0ED2A8C875}"/>
              </a:ext>
            </a:extLst>
          </p:cNvPr>
          <p:cNvSpPr/>
          <p:nvPr/>
        </p:nvSpPr>
        <p:spPr>
          <a:xfrm>
            <a:off x="11100795" y="3633695"/>
            <a:ext cx="418633" cy="416859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1</a:t>
            </a:r>
          </a:p>
        </p:txBody>
      </p:sp>
      <p:sp>
        <p:nvSpPr>
          <p:cNvPr id="12" name="7 צלעות 11">
            <a:extLst>
              <a:ext uri="{FF2B5EF4-FFF2-40B4-BE49-F238E27FC236}">
                <a16:creationId xmlns:a16="http://schemas.microsoft.com/office/drawing/2014/main" id="{8B0BF0ED-8B5A-A048-B3FE-47F7613B4D1F}"/>
              </a:ext>
            </a:extLst>
          </p:cNvPr>
          <p:cNvSpPr/>
          <p:nvPr/>
        </p:nvSpPr>
        <p:spPr>
          <a:xfrm>
            <a:off x="3483447" y="3633694"/>
            <a:ext cx="418633" cy="416859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3</a:t>
            </a:r>
          </a:p>
        </p:txBody>
      </p:sp>
      <p:sp>
        <p:nvSpPr>
          <p:cNvPr id="13" name="מלבן מעוגל 12">
            <a:extLst>
              <a:ext uri="{FF2B5EF4-FFF2-40B4-BE49-F238E27FC236}">
                <a16:creationId xmlns:a16="http://schemas.microsoft.com/office/drawing/2014/main" id="{1C1065AB-6BF8-6D4C-A871-54D4AABF25E2}"/>
              </a:ext>
            </a:extLst>
          </p:cNvPr>
          <p:cNvSpPr/>
          <p:nvPr/>
        </p:nvSpPr>
        <p:spPr>
          <a:xfrm>
            <a:off x="9769642" y="1494470"/>
            <a:ext cx="1608288" cy="3641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/>
              <a:t>מטרת המפגש</a:t>
            </a:r>
          </a:p>
        </p:txBody>
      </p:sp>
      <p:pic>
        <p:nvPicPr>
          <p:cNvPr id="14" name="מציין מיקום תוכן 5" descr="בובות">
            <a:extLst>
              <a:ext uri="{FF2B5EF4-FFF2-40B4-BE49-F238E27FC236}">
                <a16:creationId xmlns:a16="http://schemas.microsoft.com/office/drawing/2014/main" id="{67CD74E0-A438-1D44-768A-01223468EC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87" y="5154242"/>
            <a:ext cx="12047913" cy="1763641"/>
          </a:xfrm>
          <a:prstGeom prst="rect">
            <a:avLst/>
          </a:prstGeom>
        </p:spPr>
      </p:pic>
      <p:sp>
        <p:nvSpPr>
          <p:cNvPr id="3" name="מלבן מעוגל 2">
            <a:extLst>
              <a:ext uri="{FF2B5EF4-FFF2-40B4-BE49-F238E27FC236}">
                <a16:creationId xmlns:a16="http://schemas.microsoft.com/office/drawing/2014/main" id="{5A6DBF06-951E-CCF9-8B5C-D38AC1951EF0}"/>
              </a:ext>
            </a:extLst>
          </p:cNvPr>
          <p:cNvSpPr/>
          <p:nvPr/>
        </p:nvSpPr>
        <p:spPr>
          <a:xfrm>
            <a:off x="7873997" y="4444720"/>
            <a:ext cx="2973030" cy="2455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600" dirty="0"/>
              <a:t>הגדרות והמשגה - מדד השותפות </a:t>
            </a:r>
          </a:p>
        </p:txBody>
      </p:sp>
      <p:sp>
        <p:nvSpPr>
          <p:cNvPr id="16" name="מלבן מעוגל 15">
            <a:extLst>
              <a:ext uri="{FF2B5EF4-FFF2-40B4-BE49-F238E27FC236}">
                <a16:creationId xmlns:a16="http://schemas.microsoft.com/office/drawing/2014/main" id="{6938E373-4A46-EBFE-E266-68D655D08848}"/>
              </a:ext>
            </a:extLst>
          </p:cNvPr>
          <p:cNvSpPr/>
          <p:nvPr/>
        </p:nvSpPr>
        <p:spPr>
          <a:xfrm>
            <a:off x="7873997" y="3726204"/>
            <a:ext cx="2973030" cy="2455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600" dirty="0"/>
              <a:t>הגדרות והמשגה חיים בשותפות </a:t>
            </a:r>
          </a:p>
        </p:txBody>
      </p:sp>
      <p:sp>
        <p:nvSpPr>
          <p:cNvPr id="17" name="מלבן מעוגל 16">
            <a:extLst>
              <a:ext uri="{FF2B5EF4-FFF2-40B4-BE49-F238E27FC236}">
                <a16:creationId xmlns:a16="http://schemas.microsoft.com/office/drawing/2014/main" id="{44D5EB33-A411-1EC9-D8DD-7668261B4267}"/>
              </a:ext>
            </a:extLst>
          </p:cNvPr>
          <p:cNvSpPr/>
          <p:nvPr/>
        </p:nvSpPr>
        <p:spPr>
          <a:xfrm>
            <a:off x="7873997" y="4082287"/>
            <a:ext cx="2973030" cy="2455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he-IL" sz="1600" dirty="0"/>
              <a:t>הגדרות והמשגה – מיגור גזענות </a:t>
            </a:r>
          </a:p>
        </p:txBody>
      </p:sp>
      <p:sp>
        <p:nvSpPr>
          <p:cNvPr id="18" name="מלבן מעוגל 17">
            <a:extLst>
              <a:ext uri="{FF2B5EF4-FFF2-40B4-BE49-F238E27FC236}">
                <a16:creationId xmlns:a16="http://schemas.microsoft.com/office/drawing/2014/main" id="{D1D29CA1-05A4-7A78-EDBF-8CBED93442F8}"/>
              </a:ext>
            </a:extLst>
          </p:cNvPr>
          <p:cNvSpPr/>
          <p:nvPr/>
        </p:nvSpPr>
        <p:spPr>
          <a:xfrm>
            <a:off x="4026378" y="3492775"/>
            <a:ext cx="3355245" cy="1450621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he-IL" sz="2000" b="1" dirty="0"/>
              <a:t>סטטוס כתיבת הדו"ח מסכם </a:t>
            </a:r>
          </a:p>
        </p:txBody>
      </p:sp>
      <p:sp>
        <p:nvSpPr>
          <p:cNvPr id="19" name="7 צלעות 18">
            <a:extLst>
              <a:ext uri="{FF2B5EF4-FFF2-40B4-BE49-F238E27FC236}">
                <a16:creationId xmlns:a16="http://schemas.microsoft.com/office/drawing/2014/main" id="{EB4A3AA7-1012-F05E-8BC9-A3DC061FBB54}"/>
              </a:ext>
            </a:extLst>
          </p:cNvPr>
          <p:cNvSpPr/>
          <p:nvPr/>
        </p:nvSpPr>
        <p:spPr>
          <a:xfrm>
            <a:off x="6772436" y="3640550"/>
            <a:ext cx="418633" cy="416859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08935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178252" y="52251"/>
            <a:ext cx="8618237" cy="6871063"/>
            <a:chOff x="628788" y="760929"/>
            <a:chExt cx="8131508" cy="5944671"/>
          </a:xfrm>
        </p:grpSpPr>
        <p:sp>
          <p:nvSpPr>
            <p:cNvPr id="9" name="Slide Number Placeholder 2"/>
            <p:cNvSpPr txBox="1"/>
            <p:nvPr/>
          </p:nvSpPr>
          <p:spPr>
            <a:xfrm>
              <a:off x="628788" y="6339840"/>
              <a:ext cx="302281" cy="365760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fld id="{4FAB73BC-B049-4115-A692-8D63A059BFB8}" type="slidenum">
                <a:rPr kumimoji="0" lang="en-US" sz="10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w Cen MT Condensed"/>
                  <a:ea typeface="+mn-ea"/>
                  <a:cs typeface="Arial"/>
                </a:rPr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t>20</a:t>
              </a:fld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w Cen MT Condensed"/>
                <a:ea typeface="+mn-ea"/>
                <a:cs typeface="Arial"/>
              </a:endParaRPr>
            </a:p>
          </p:txBody>
        </p:sp>
        <p:pic>
          <p:nvPicPr>
            <p:cNvPr id="10" name="Content Placeholder 13" descr="Group">
              <a:extLst>
                <a:ext uri="{FF2B5EF4-FFF2-40B4-BE49-F238E27FC236}">
                  <a16:creationId xmlns:a16="http://schemas.microsoft.com/office/drawing/2014/main" id="{7C936C34-CF63-4C98-8C7F-9B29C1448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52987" y="2160304"/>
              <a:ext cx="699117" cy="74580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1097EE2-5903-41A1-BA8D-8CFCEAEB68B8}"/>
                </a:ext>
              </a:extLst>
            </p:cNvPr>
            <p:cNvSpPr/>
            <p:nvPr/>
          </p:nvSpPr>
          <p:spPr>
            <a:xfrm>
              <a:off x="2766824" y="760929"/>
              <a:ext cx="5993472" cy="5836423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99BE2C4-C2DA-4373-8239-68EDE9270BD6}"/>
                </a:ext>
              </a:extLst>
            </p:cNvPr>
            <p:cNvSpPr/>
            <p:nvPr/>
          </p:nvSpPr>
          <p:spPr>
            <a:xfrm>
              <a:off x="3132393" y="1268760"/>
              <a:ext cx="5343248" cy="500540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8CE7EC7-ACF6-4D17-95FF-99FB27B4C667}"/>
                </a:ext>
              </a:extLst>
            </p:cNvPr>
            <p:cNvSpPr/>
            <p:nvPr/>
          </p:nvSpPr>
          <p:spPr>
            <a:xfrm>
              <a:off x="3992040" y="2374607"/>
              <a:ext cx="3616128" cy="328664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E0E4C2E-BE05-4E29-BF74-EC972B99FD81}"/>
                </a:ext>
              </a:extLst>
            </p:cNvPr>
            <p:cNvSpPr/>
            <p:nvPr/>
          </p:nvSpPr>
          <p:spPr>
            <a:xfrm>
              <a:off x="4872485" y="3501009"/>
              <a:ext cx="1790594" cy="1728192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2B031D6F-1750-47E8-BAAA-0C21E2139FA6}"/>
                </a:ext>
              </a:extLst>
            </p:cNvPr>
            <p:cNvSpPr/>
            <p:nvPr/>
          </p:nvSpPr>
          <p:spPr>
            <a:xfrm rot="1248793">
              <a:off x="3092967" y="2652787"/>
              <a:ext cx="2792296" cy="1164067"/>
            </a:xfrm>
            <a:prstGeom prst="triangle">
              <a:avLst>
                <a:gd name="adj" fmla="val 396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A92419-E3E5-4E37-B4E2-45B9CC7338F9}"/>
                </a:ext>
              </a:extLst>
            </p:cNvPr>
            <p:cNvSpPr txBox="1"/>
            <p:nvPr/>
          </p:nvSpPr>
          <p:spPr>
            <a:xfrm flipH="1">
              <a:off x="4943872" y="760929"/>
              <a:ext cx="1627230" cy="5078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ctr" defTabSz="4572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מבני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513E91-456A-4304-808B-E65717213080}"/>
                </a:ext>
              </a:extLst>
            </p:cNvPr>
            <p:cNvSpPr txBox="1"/>
            <p:nvPr/>
          </p:nvSpPr>
          <p:spPr>
            <a:xfrm flipH="1">
              <a:off x="4871864" y="1268760"/>
              <a:ext cx="1627230" cy="5078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ctr" defTabSz="4572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מוסדי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2227CDF-66B2-4871-A7F5-8988311DB32D}"/>
                </a:ext>
              </a:extLst>
            </p:cNvPr>
            <p:cNvSpPr txBox="1"/>
            <p:nvPr/>
          </p:nvSpPr>
          <p:spPr>
            <a:xfrm flipH="1">
              <a:off x="4912836" y="2489121"/>
              <a:ext cx="1627230" cy="5078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ctr" defTabSz="4572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בין אישי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E454C80-FEA5-40D3-B412-B03C89560794}"/>
                </a:ext>
              </a:extLst>
            </p:cNvPr>
            <p:cNvSpPr txBox="1"/>
            <p:nvPr/>
          </p:nvSpPr>
          <p:spPr>
            <a:xfrm flipH="1">
              <a:off x="4900818" y="3713257"/>
              <a:ext cx="1627230" cy="507831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ctr" defTabSz="457200" rtl="1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7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אישי</a:t>
              </a:r>
            </a:p>
          </p:txBody>
        </p:sp>
        <p:pic>
          <p:nvPicPr>
            <p:cNvPr id="20" name="Graphic 15" descr="Group">
              <a:extLst>
                <a:ext uri="{FF2B5EF4-FFF2-40B4-BE49-F238E27FC236}">
                  <a16:creationId xmlns:a16="http://schemas.microsoft.com/office/drawing/2014/main" id="{69896A95-40C4-42D0-B8DD-AEC0747E2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38679" y="1675081"/>
              <a:ext cx="699117" cy="745807"/>
            </a:xfrm>
            <a:prstGeom prst="rect">
              <a:avLst/>
            </a:prstGeom>
          </p:spPr>
        </p:pic>
        <p:pic>
          <p:nvPicPr>
            <p:cNvPr id="21" name="Graphic 16" descr="Group">
              <a:extLst>
                <a:ext uri="{FF2B5EF4-FFF2-40B4-BE49-F238E27FC236}">
                  <a16:creationId xmlns:a16="http://schemas.microsoft.com/office/drawing/2014/main" id="{CA0BF624-5DDC-40C4-B51C-A82231784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69630" y="1675081"/>
              <a:ext cx="699117" cy="745807"/>
            </a:xfrm>
            <a:prstGeom prst="rect">
              <a:avLst/>
            </a:prstGeom>
          </p:spPr>
        </p:pic>
        <p:pic>
          <p:nvPicPr>
            <p:cNvPr id="22" name="Graphic 20" descr="User">
              <a:extLst>
                <a:ext uri="{FF2B5EF4-FFF2-40B4-BE49-F238E27FC236}">
                  <a16:creationId xmlns:a16="http://schemas.microsoft.com/office/drawing/2014/main" id="{EDFA6E9C-F36A-4FF1-ABA7-145E7F32E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07930" y="4211636"/>
              <a:ext cx="511259" cy="545404"/>
            </a:xfrm>
            <a:prstGeom prst="rect">
              <a:avLst/>
            </a:prstGeom>
          </p:spPr>
        </p:pic>
        <p:pic>
          <p:nvPicPr>
            <p:cNvPr id="23" name="Graphic 22" descr="Man">
              <a:extLst>
                <a:ext uri="{FF2B5EF4-FFF2-40B4-BE49-F238E27FC236}">
                  <a16:creationId xmlns:a16="http://schemas.microsoft.com/office/drawing/2014/main" id="{032AB40D-492B-4F2E-9366-81BB9FC2C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24331" y="2947201"/>
              <a:ext cx="539228" cy="57524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94A22D7-C966-4B61-9DCC-B3B10EC07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5479" y="2935075"/>
              <a:ext cx="540697" cy="576808"/>
            </a:xfrm>
            <a:prstGeom prst="rect">
              <a:avLst/>
            </a:prstGeom>
          </p:spPr>
        </p:pic>
      </p:grpSp>
      <p:sp>
        <p:nvSpPr>
          <p:cNvPr id="32" name="כותרת 31"/>
          <p:cNvSpPr>
            <a:spLocks noGrp="1"/>
          </p:cNvSpPr>
          <p:nvPr>
            <p:ph type="ctrTitle"/>
          </p:nvPr>
        </p:nvSpPr>
        <p:spPr>
          <a:xfrm>
            <a:off x="6624249" y="2531729"/>
            <a:ext cx="4389764" cy="1981200"/>
          </a:xfrm>
        </p:spPr>
        <p:txBody>
          <a:bodyPr/>
          <a:lstStyle/>
          <a:p>
            <a:r>
              <a:rPr lang="he-IL" sz="60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מודל ארבעת </a:t>
            </a:r>
            <a:r>
              <a:rPr lang="he-IL" sz="60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הממדים</a:t>
            </a:r>
            <a:endParaRPr lang="he-IL" sz="60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17079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5694" y="1552750"/>
            <a:ext cx="3430679" cy="373770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44135" y="2168436"/>
            <a:ext cx="4075613" cy="4585063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ממסדי/ מוסדי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העסקת צוותים מגוונים והזדמניות להתפתחות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פיתוח מקצועי: השתלמויות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קבלה ורישום תלמידים 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חלוקה להקבצות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הפנייה לחינוך המיוחד/ מב"ר /אתג"ר  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עיוני /מקצועי /מגמות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איתור מצטיינים ומחוננים/ פיתוח מנהיגות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קשר עם ההורים 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מנגנון לטיפול באירועי גזענות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דפוסי ענישה וטיפול בבעיות משמעת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44134" y="457199"/>
            <a:ext cx="4075613" cy="146304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מבני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הטמעת ערכים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ייצוג חיובי ומעצים / נרטיבים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מרחב לשיח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שפה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321037" y="1951168"/>
            <a:ext cx="3757749" cy="2509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בין אישי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פיתוח מיומנויות תלמידים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פיתוח מיומנויות צוותי חינוך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הקשבה, כבוד ודיאלוג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התמודדות עם אירועי וביטויי גזענות ומיקרו - אגרסיות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    (פוגע/ נפגע/עד/עו"ה)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42662" y="5052733"/>
            <a:ext cx="3836124" cy="146304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אישי 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הגנה –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מימד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רגשי / נפשי</a:t>
            </a:r>
          </a:p>
          <a:p>
            <a:pPr marL="285750" marR="0" lvl="0" indent="-2857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Arial" panose="020B0604020202020204" pitchFamily="34" charset="0"/>
              </a:rPr>
              <a:t>פיתוח מיומנויות לזיהוי הטיות אישיות </a:t>
            </a:r>
          </a:p>
        </p:txBody>
      </p:sp>
    </p:spTree>
    <p:extLst>
      <p:ext uri="{BB962C8B-B14F-4D97-AF65-F5344CB8AC3E}">
        <p14:creationId xmlns:p14="http://schemas.microsoft.com/office/powerpoint/2010/main" val="383625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תמונה 6" descr="שקף תמונ מצב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4" y="4008480"/>
            <a:ext cx="3638457" cy="2046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תמונה 3" descr="שקף מודל 4 הממדים">
            <a:extLst>
              <a:ext uri="{FF2B5EF4-FFF2-40B4-BE49-F238E27FC236}">
                <a16:creationId xmlns:a16="http://schemas.microsoft.com/office/drawing/2014/main" id="{0D382AE5-F706-C810-AA26-C116F9C7F5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4008480"/>
            <a:ext cx="3622358" cy="2046632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lumMod val="75000"/>
                <a:alpha val="40000"/>
              </a:schemeClr>
            </a:glow>
          </a:effectLst>
        </p:spPr>
      </p:pic>
      <p:pic>
        <p:nvPicPr>
          <p:cNvPr id="5" name="תמונה 4" descr="שקף צוות מיגור">
            <a:extLst>
              <a:ext uri="{FF2B5EF4-FFF2-40B4-BE49-F238E27FC236}">
                <a16:creationId xmlns:a16="http://schemas.microsoft.com/office/drawing/2014/main" id="{DE9ECD38-2100-3F75-BCDB-E0BC4D2D70B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5" y="1559187"/>
            <a:ext cx="3626833" cy="20038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תמונה 5" descr="שקף הדגרות והמשגה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1559187"/>
            <a:ext cx="3608565" cy="2000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692116" y="0"/>
            <a:ext cx="8915399" cy="1217254"/>
          </a:xfrm>
        </p:spPr>
        <p:txBody>
          <a:bodyPr/>
          <a:lstStyle/>
          <a:p>
            <a:pPr lvl="0">
              <a:defRPr/>
            </a:pPr>
            <a:r>
              <a:rPr lang="he-IL" dirty="0">
                <a:solidFill>
                  <a:srgbClr val="31B4E6">
                    <a:lumMod val="75000"/>
                  </a:srgbClr>
                </a:solidFill>
              </a:rPr>
              <a:t>סדר ההצגות </a:t>
            </a:r>
            <a:endParaRPr lang="he-IL" dirty="0">
              <a:solidFill>
                <a:srgbClr val="31B4E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7898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תמונה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996"/>
            <a:ext cx="12192000" cy="5552464"/>
          </a:xfrm>
          <a:prstGeom prst="rect">
            <a:avLst/>
          </a:prstGeom>
        </p:spPr>
      </p:pic>
      <p:sp>
        <p:nvSpPr>
          <p:cNvPr id="15" name="object 2"/>
          <p:cNvSpPr/>
          <p:nvPr/>
        </p:nvSpPr>
        <p:spPr>
          <a:xfrm>
            <a:off x="0" y="1187996"/>
            <a:ext cx="12192000" cy="5670550"/>
          </a:xfrm>
          <a:custGeom>
            <a:avLst/>
            <a:gdLst/>
            <a:ahLst/>
            <a:cxnLst/>
            <a:rect l="l" t="t" r="r" b="b"/>
            <a:pathLst>
              <a:path w="9144000" h="5670550">
                <a:moveTo>
                  <a:pt x="0" y="5670003"/>
                </a:moveTo>
                <a:lnTo>
                  <a:pt x="9144000" y="5670003"/>
                </a:lnTo>
                <a:lnTo>
                  <a:pt x="9144000" y="0"/>
                </a:lnTo>
                <a:lnTo>
                  <a:pt x="0" y="0"/>
                </a:lnTo>
                <a:lnTo>
                  <a:pt x="0" y="5670003"/>
                </a:lnTo>
                <a:close/>
              </a:path>
            </a:pathLst>
          </a:custGeom>
          <a:solidFill>
            <a:srgbClr val="1A3662">
              <a:alpha val="85000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741007"/>
            <a:ext cx="12192000" cy="11699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3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0846" y="4404911"/>
            <a:ext cx="2019695" cy="2019694"/>
          </a:xfrm>
          <a:prstGeom prst="rect">
            <a:avLst/>
          </a:prstGeom>
        </p:spPr>
      </p:pic>
      <p:grpSp>
        <p:nvGrpSpPr>
          <p:cNvPr id="12" name="Group 16">
            <a:extLst>
              <a:ext uri="{FF2B5EF4-FFF2-40B4-BE49-F238E27FC236}">
                <a16:creationId xmlns:a16="http://schemas.microsoft.com/office/drawing/2014/main" id="{525DFAB5-539D-4DBC-B27A-65AE2A192225}"/>
              </a:ext>
            </a:extLst>
          </p:cNvPr>
          <p:cNvGrpSpPr/>
          <p:nvPr/>
        </p:nvGrpSpPr>
        <p:grpSpPr>
          <a:xfrm>
            <a:off x="889308" y="80301"/>
            <a:ext cx="10730590" cy="1107148"/>
            <a:chOff x="2584499" y="210934"/>
            <a:chExt cx="8844112" cy="1138365"/>
          </a:xfrm>
        </p:grpSpPr>
        <p:pic>
          <p:nvPicPr>
            <p:cNvPr id="16" name="תמונה 5" descr="×ª××¦××ª ×ª××× × ×¢×××¨ ××©×¨× ×××× ××">
              <a:extLst>
                <a:ext uri="{FF2B5EF4-FFF2-40B4-BE49-F238E27FC236}">
                  <a16:creationId xmlns:a16="http://schemas.microsoft.com/office/drawing/2014/main" id="{53E4723C-1E0E-4072-8AB6-23FBF65ECF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0007" y="219563"/>
              <a:ext cx="1129736" cy="1129736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7" name="תמונה 3" descr="×ª××¦××ª ×ª××× × ×¢×××¨ ×ª×§××× ××©×¨××××ª">
              <a:extLst>
                <a:ext uri="{FF2B5EF4-FFF2-40B4-BE49-F238E27FC236}">
                  <a16:creationId xmlns:a16="http://schemas.microsoft.com/office/drawing/2014/main" id="{F719C833-38ED-41DB-BD1A-AF59E8F491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6282" y="210934"/>
              <a:ext cx="841493" cy="104004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8" name="Picture 18">
              <a:extLst>
                <a:ext uri="{FF2B5EF4-FFF2-40B4-BE49-F238E27FC236}">
                  <a16:creationId xmlns:a16="http://schemas.microsoft.com/office/drawing/2014/main" id="{7319B187-3C19-4D8D-867B-17975CB73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6740" y="350633"/>
              <a:ext cx="1394303" cy="84254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" name="Picture 5">
              <a:extLst>
                <a:ext uri="{FF2B5EF4-FFF2-40B4-BE49-F238E27FC236}">
                  <a16:creationId xmlns:a16="http://schemas.microsoft.com/office/drawing/2014/main" id="{D9B538F7-14A8-45FE-88C2-AD704960D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4499" y="532377"/>
              <a:ext cx="2205866" cy="683107"/>
            </a:xfrm>
            <a:prstGeom prst="rect">
              <a:avLst/>
            </a:prstGeom>
          </p:spPr>
        </p:pic>
        <p:pic>
          <p:nvPicPr>
            <p:cNvPr id="21" name="Picture 2" descr="D:\המרכז הבינתחומי\אירוע תו תקווה_בית הנשיא 10.7.19\לוגואים\BeitHanasi_ED.png">
              <a:extLst>
                <a:ext uri="{FF2B5EF4-FFF2-40B4-BE49-F238E27FC236}">
                  <a16:creationId xmlns:a16="http://schemas.microsoft.com/office/drawing/2014/main" id="{5D084D7B-7589-4963-85E7-50E8C1D2C9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8708" y="343098"/>
              <a:ext cx="679903" cy="872385"/>
            </a:xfrm>
            <a:prstGeom prst="rect">
              <a:avLst/>
            </a:prstGeom>
            <a:noFill/>
          </p:spPr>
        </p:pic>
      </p:grpSp>
      <p:pic>
        <p:nvPicPr>
          <p:cNvPr id="22" name="Picture 26">
            <a:extLst>
              <a:ext uri="{FF2B5EF4-FFF2-40B4-BE49-F238E27FC236}">
                <a16:creationId xmlns:a16="http://schemas.microsoft.com/office/drawing/2014/main" id="{56D4FEC7-D611-44C1-B366-5F1E78EDA6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75937" y="2425933"/>
            <a:ext cx="2019695" cy="2019694"/>
          </a:xfrm>
          <a:prstGeom prst="rect">
            <a:avLst/>
          </a:prstGeom>
        </p:spPr>
      </p:pic>
      <p:pic>
        <p:nvPicPr>
          <p:cNvPr id="23" name="Picture 27">
            <a:extLst>
              <a:ext uri="{FF2B5EF4-FFF2-40B4-BE49-F238E27FC236}">
                <a16:creationId xmlns:a16="http://schemas.microsoft.com/office/drawing/2014/main" id="{BB0592A6-74D0-40A0-8C43-422A1E4C39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60845" y="2425933"/>
            <a:ext cx="2019695" cy="2019694"/>
          </a:xfrm>
          <a:prstGeom prst="rect">
            <a:avLst/>
          </a:prstGeom>
        </p:spPr>
      </p:pic>
      <p:pic>
        <p:nvPicPr>
          <p:cNvPr id="24" name="Picture 28">
            <a:extLst>
              <a:ext uri="{FF2B5EF4-FFF2-40B4-BE49-F238E27FC236}">
                <a16:creationId xmlns:a16="http://schemas.microsoft.com/office/drawing/2014/main" id="{8CC74449-7062-4ACB-AA6E-929D20B30AF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75937" y="4435354"/>
            <a:ext cx="2019695" cy="2019694"/>
          </a:xfrm>
          <a:prstGeom prst="rect">
            <a:avLst/>
          </a:prstGeom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829341" y="1741161"/>
            <a:ext cx="8088799" cy="1325563"/>
          </a:xfrm>
        </p:spPr>
        <p:txBody>
          <a:bodyPr>
            <a:noAutofit/>
          </a:bodyPr>
          <a:lstStyle/>
          <a:p>
            <a:pPr lvl="0" algn="r" defTabSz="179388" rtl="1">
              <a:lnSpc>
                <a:spcPct val="150000"/>
              </a:lnSpc>
              <a:defRPr/>
            </a:pPr>
            <a:r>
              <a:rPr lang="he-IL" sz="3200" b="1" kern="0" spc="10" dirty="0">
                <a:solidFill>
                  <a:prstClr val="white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מודל ארבעת הממדים של 'תו תקווה ישראלית'</a:t>
            </a:r>
            <a:br>
              <a:rPr lang="he-IL" sz="3200" b="1" kern="0" spc="10" dirty="0">
                <a:solidFill>
                  <a:prstClr val="white"/>
                </a:solidFill>
                <a:latin typeface="Rubik" panose="00000500000000000000" pitchFamily="2" charset="-79"/>
                <a:cs typeface="Rubik" panose="00000500000000000000" pitchFamily="2" charset="-79"/>
              </a:rPr>
            </a:br>
            <a:r>
              <a:rPr lang="he-IL" sz="3200" b="1" kern="0" spc="10" dirty="0">
                <a:solidFill>
                  <a:prstClr val="white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 </a:t>
            </a:r>
            <a:r>
              <a:rPr lang="he-IL" sz="3200" b="1" kern="0" spc="10" dirty="0">
                <a:solidFill>
                  <a:prstClr val="white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בחינוך</a:t>
            </a:r>
            <a:r>
              <a:rPr lang="he-IL" sz="3200" b="1" kern="0" spc="10" dirty="0">
                <a:solidFill>
                  <a:prstClr val="white"/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 לחיים משותפים</a:t>
            </a:r>
            <a:endParaRPr lang="he-IL" sz="3200" kern="0" spc="10" dirty="0">
              <a:solidFill>
                <a:prstClr val="white"/>
              </a:solidFill>
              <a:latin typeface="Rubik" panose="00000500000000000000" pitchFamily="2" charset="-79"/>
              <a:cs typeface="Rubik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26866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55C4EE3-7604-B341-9148-C361663FB691}"/>
              </a:ext>
            </a:extLst>
          </p:cNvPr>
          <p:cNvSpPr/>
          <p:nvPr/>
        </p:nvSpPr>
        <p:spPr>
          <a:xfrm>
            <a:off x="5247409" y="0"/>
            <a:ext cx="5922818" cy="6858000"/>
          </a:xfrm>
          <a:prstGeom prst="rect">
            <a:avLst/>
          </a:prstGeom>
          <a:solidFill>
            <a:srgbClr val="DBDDD7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E1420DA-FE62-E746-96FE-DF4BBADE2532}"/>
              </a:ext>
            </a:extLst>
          </p:cNvPr>
          <p:cNvGrpSpPr/>
          <p:nvPr/>
        </p:nvGrpSpPr>
        <p:grpSpPr>
          <a:xfrm>
            <a:off x="767017" y="1881126"/>
            <a:ext cx="3658650" cy="3662536"/>
            <a:chOff x="3677950" y="1282260"/>
            <a:chExt cx="4836101" cy="484123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EE00443-ABB3-1542-AD5A-EA37B6BA1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8351" y="1282260"/>
              <a:ext cx="2425700" cy="24257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8DE7F31-F9E8-FA4C-A793-9B1DB3039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7950" y="1282260"/>
              <a:ext cx="2425700" cy="24257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A2B174E-7903-ED4E-88EB-40B971A8E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8351" y="3697797"/>
              <a:ext cx="2425700" cy="24257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080DB5E-653A-7A49-8CDD-4C95BA46A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7950" y="3697797"/>
              <a:ext cx="2425700" cy="242570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E0BCB8F-D0C8-2C42-8BDB-EB12AC34505D}"/>
              </a:ext>
            </a:extLst>
          </p:cNvPr>
          <p:cNvGrpSpPr/>
          <p:nvPr/>
        </p:nvGrpSpPr>
        <p:grpSpPr>
          <a:xfrm>
            <a:off x="5391397" y="2531818"/>
            <a:ext cx="5465307" cy="3970318"/>
            <a:chOff x="5391397" y="2531818"/>
            <a:chExt cx="5465307" cy="397031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B0F5E9F-73DB-D34E-9747-6E75970D3F98}"/>
                </a:ext>
              </a:extLst>
            </p:cNvPr>
            <p:cNvSpPr/>
            <p:nvPr/>
          </p:nvSpPr>
          <p:spPr>
            <a:xfrm>
              <a:off x="5391397" y="2531818"/>
              <a:ext cx="5245432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24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 Medium" pitchFamily="2" charset="-79"/>
                  <a:ea typeface="+mn-ea"/>
                  <a:cs typeface="Rubik Medium" pitchFamily="2" charset="-79"/>
                </a:rPr>
                <a:t>לאבחן תמונת מצב – </a:t>
              </a: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" panose="00000500000000000000" pitchFamily="2" charset="-79"/>
                  <a:ea typeface="+mn-ea"/>
                  <a:cs typeface="Rubik" panose="00000500000000000000" pitchFamily="2" charset="-79"/>
                </a:rPr>
                <a:t>מהן עמדות/ תפיסות המוצא הקיימות בקרב התלמידים?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24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 Medium" pitchFamily="2" charset="-79"/>
                  <a:ea typeface="+mn-ea"/>
                  <a:cs typeface="Rubik Medium" pitchFamily="2" charset="-79"/>
                </a:rPr>
                <a:t>להגדיר יעדים חינוכיים </a:t>
              </a: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" pitchFamily="2" charset="-79"/>
                  <a:ea typeface="+mn-ea"/>
                  <a:cs typeface="Rubik" pitchFamily="2" charset="-79"/>
                </a:rPr>
                <a:t>– לאור האבחון, במה הפעולה החינוכית צריכה להתמקד?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24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 Medium" pitchFamily="2" charset="-79"/>
                  <a:ea typeface="+mn-ea"/>
                  <a:cs typeface="Rubik Medium" pitchFamily="2" charset="-79"/>
                </a:rPr>
                <a:t>לבחון אפקטיביות – </a:t>
              </a: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" pitchFamily="2" charset="-79"/>
                  <a:ea typeface="+mn-ea"/>
                  <a:cs typeface="Rubik" pitchFamily="2" charset="-79"/>
                </a:rPr>
                <a:t>האם הושגה ההשפעה הרצויה? בטווח הקצר/ארוך?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24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 Medium" pitchFamily="2" charset="-79"/>
                  <a:ea typeface="+mn-ea"/>
                  <a:cs typeface="Rubik Medium" pitchFamily="2" charset="-79"/>
                </a:rPr>
                <a:t>סטנדרטיזציה – </a:t>
              </a:r>
              <a:r>
                <a:rPr kumimoji="0" lang="he-IL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526F"/>
                  </a:solidFill>
                  <a:effectLst/>
                  <a:uLnTx/>
                  <a:uFillTx/>
                  <a:latin typeface="Rubik" pitchFamily="2" charset="-79"/>
                  <a:ea typeface="+mn-ea"/>
                  <a:cs typeface="Rubik" pitchFamily="2" charset="-79"/>
                </a:rPr>
                <a:t>שפה משותפת, מדדים משותפים, יכולת השוואה. 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3516361-8438-6B41-8B3F-876B565E62AC}"/>
                </a:ext>
              </a:extLst>
            </p:cNvPr>
            <p:cNvSpPr/>
            <p:nvPr/>
          </p:nvSpPr>
          <p:spPr>
            <a:xfrm rot="2696915">
              <a:off x="10688538" y="2698767"/>
              <a:ext cx="168166" cy="168166"/>
            </a:xfrm>
            <a:prstGeom prst="roundRect">
              <a:avLst/>
            </a:prstGeom>
            <a:solidFill>
              <a:srgbClr val="305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x-non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771508DA-3E68-B64C-BD0B-D127BF50335A}"/>
                </a:ext>
              </a:extLst>
            </p:cNvPr>
            <p:cNvSpPr/>
            <p:nvPr/>
          </p:nvSpPr>
          <p:spPr>
            <a:xfrm rot="2696915">
              <a:off x="10688538" y="3737859"/>
              <a:ext cx="168166" cy="168166"/>
            </a:xfrm>
            <a:prstGeom prst="roundRect">
              <a:avLst/>
            </a:prstGeom>
            <a:solidFill>
              <a:srgbClr val="305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x-non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94F887C3-F0DB-4849-9273-96411D1254C1}"/>
                </a:ext>
              </a:extLst>
            </p:cNvPr>
            <p:cNvSpPr/>
            <p:nvPr/>
          </p:nvSpPr>
          <p:spPr>
            <a:xfrm rot="2696915">
              <a:off x="10688538" y="4776949"/>
              <a:ext cx="168166" cy="168166"/>
            </a:xfrm>
            <a:prstGeom prst="roundRect">
              <a:avLst/>
            </a:prstGeom>
            <a:solidFill>
              <a:srgbClr val="3052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x-non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6" name="Rounded Rectangle 26">
            <a:extLst>
              <a:ext uri="{FF2B5EF4-FFF2-40B4-BE49-F238E27FC236}">
                <a16:creationId xmlns:a16="http://schemas.microsoft.com/office/drawing/2014/main" id="{48EFCF99-9180-4571-A673-09B40D00AD24}"/>
              </a:ext>
            </a:extLst>
          </p:cNvPr>
          <p:cNvSpPr/>
          <p:nvPr/>
        </p:nvSpPr>
        <p:spPr>
          <a:xfrm rot="2696915">
            <a:off x="10700533" y="5759170"/>
            <a:ext cx="168166" cy="168166"/>
          </a:xfrm>
          <a:prstGeom prst="roundRect">
            <a:avLst/>
          </a:prstGeom>
          <a:solidFill>
            <a:srgbClr val="3052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7" name="Picture 11">
            <a:extLst>
              <a:ext uri="{FF2B5EF4-FFF2-40B4-BE49-F238E27FC236}">
                <a16:creationId xmlns:a16="http://schemas.microsoft.com/office/drawing/2014/main" id="{4E698368-DA14-400E-809C-172A8C7209B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75" y="304017"/>
            <a:ext cx="2549001" cy="545721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0EE0995C-3C4D-4D03-BE76-A296EE99206E}"/>
              </a:ext>
            </a:extLst>
          </p:cNvPr>
          <p:cNvSpPr/>
          <p:nvPr/>
        </p:nvSpPr>
        <p:spPr>
          <a:xfrm>
            <a:off x="-7522" y="0"/>
            <a:ext cx="12192000" cy="127056"/>
          </a:xfrm>
          <a:prstGeom prst="rect">
            <a:avLst/>
          </a:prstGeom>
          <a:gradFill>
            <a:gsLst>
              <a:gs pos="0">
                <a:srgbClr val="5A86A4"/>
              </a:gs>
              <a:gs pos="100000">
                <a:srgbClr val="06426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כותרת 2"/>
          <p:cNvSpPr>
            <a:spLocks noGrp="1"/>
          </p:cNvSpPr>
          <p:nvPr>
            <p:ph type="title"/>
          </p:nvPr>
        </p:nvSpPr>
        <p:spPr>
          <a:xfrm>
            <a:off x="8341113" y="785882"/>
            <a:ext cx="3843366" cy="1095244"/>
          </a:xfrm>
          <a:solidFill>
            <a:srgbClr val="41526E"/>
          </a:solidFill>
        </p:spPr>
        <p:txBody>
          <a:bodyPr>
            <a:normAutofit/>
          </a:bodyPr>
          <a:lstStyle/>
          <a:p>
            <a:pPr marL="972000" algn="r"/>
            <a:r>
              <a:rPr lang="he-IL" sz="3200" dirty="0">
                <a:solidFill>
                  <a:prstClr val="white"/>
                </a:solidFill>
                <a:latin typeface="Rubik Medium" pitchFamily="2" charset="-79"/>
                <a:cs typeface="Rubik Medium" pitchFamily="2" charset="-79"/>
              </a:rPr>
              <a:t>השימוש במדד</a:t>
            </a:r>
            <a:r>
              <a:rPr lang="he-IL" sz="3200" dirty="0" smtClean="0">
                <a:solidFill>
                  <a:prstClr val="white"/>
                </a:solidFill>
                <a:latin typeface="Rubik Medium" pitchFamily="2" charset="-79"/>
                <a:cs typeface="Rubik Medium" pitchFamily="2" charset="-79"/>
              </a:rPr>
              <a:t>:</a:t>
            </a:r>
            <a:endParaRPr lang="he-IL" sz="3200" dirty="0">
              <a:solidFill>
                <a:prstClr val="white"/>
              </a:solidFill>
              <a:latin typeface="Rubik Medium" pitchFamily="2" charset="-79"/>
              <a:ea typeface="+mn-ea"/>
              <a:cs typeface="Rubik Medium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6380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D916E-20A0-47D3-9750-B19FA0E9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he-IL" sz="3200" b="1" dirty="0">
                <a:solidFill>
                  <a:schemeClr val="bg2">
                    <a:lumMod val="25000"/>
                  </a:schemeClr>
                </a:solidFill>
                <a:latin typeface="Rubik" panose="00000500000000000000" pitchFamily="2" charset="-79"/>
                <a:cs typeface="Rubik" panose="00000500000000000000" pitchFamily="2" charset="-79"/>
              </a:rPr>
              <a:t>מדדים לדוגמא בשאלון מדד השותפות</a:t>
            </a:r>
            <a:endParaRPr lang="x-none" sz="3200" b="1" dirty="0">
              <a:solidFill>
                <a:schemeClr val="bg2">
                  <a:lumMod val="25000"/>
                </a:schemeClr>
              </a:solidFill>
              <a:latin typeface="Rubik" panose="00000500000000000000" pitchFamily="2" charset="-79"/>
              <a:cs typeface="Rubik" panose="00000500000000000000" pitchFamily="2" charset="-79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99CAC23-FD33-452A-87E3-EFE92FFAAC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3102713"/>
              </p:ext>
            </p:extLst>
          </p:nvPr>
        </p:nvGraphicFramePr>
        <p:xfrm>
          <a:off x="254000" y="2237740"/>
          <a:ext cx="11684000" cy="37541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921000">
                  <a:extLst>
                    <a:ext uri="{9D8B030D-6E8A-4147-A177-3AD203B41FA5}">
                      <a16:colId xmlns:a16="http://schemas.microsoft.com/office/drawing/2014/main" val="2237026481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508609296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2933306749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57202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he-IL" dirty="0">
                          <a:solidFill>
                            <a:schemeClr val="tx1"/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זהות חברתית</a:t>
                      </a:r>
                      <a:endParaRPr lang="x-none" dirty="0">
                        <a:solidFill>
                          <a:schemeClr val="tx1"/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dirty="0">
                          <a:solidFill>
                            <a:schemeClr val="tx1"/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סובלנות </a:t>
                      </a:r>
                      <a:endParaRPr lang="x-none" dirty="0">
                        <a:solidFill>
                          <a:schemeClr val="tx1"/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dirty="0">
                          <a:solidFill>
                            <a:schemeClr val="tx1"/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רגישות לאי שוויון</a:t>
                      </a:r>
                      <a:endParaRPr lang="x-none" dirty="0">
                        <a:solidFill>
                          <a:schemeClr val="tx1"/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dirty="0">
                          <a:solidFill>
                            <a:schemeClr val="tx1"/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מוכנות לקרבה חברתית</a:t>
                      </a:r>
                      <a:endParaRPr lang="x-none" dirty="0">
                        <a:solidFill>
                          <a:schemeClr val="tx1"/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197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האדרה והזדהות עם:</a:t>
                      </a:r>
                    </a:p>
                    <a:p>
                      <a:pPr marL="742950" lvl="1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הקבוצה הפרטיקולרית</a:t>
                      </a:r>
                    </a:p>
                    <a:p>
                      <a:pPr marL="742950" lvl="1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הקבוצה המשותפת 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תפיסות לגבי שייכות הקבוצות השונות לקבוצה המשותפת.</a:t>
                      </a:r>
                      <a:endParaRPr lang="x-none" dirty="0">
                        <a:solidFill>
                          <a:schemeClr val="bg2">
                            <a:lumMod val="25000"/>
                          </a:schemeClr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הומוגניות של קבוצת החוץ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סטראוטיפים כלפי קבוצות החוץ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רגשות כלפי קבוצות החוץ (כעס, פחד, שנאה)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אמפתיה כלפי קבוצות החוץ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נורמות של התנהגות מפלה</a:t>
                      </a:r>
                      <a:endParaRPr lang="x-none" dirty="0">
                        <a:solidFill>
                          <a:schemeClr val="bg2">
                            <a:lumMod val="25000"/>
                          </a:schemeClr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תמיכה בערכים דמוקרטיים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מודעות לאפליה 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תמיכה במדיניות מפלה כלפי קבוצות החוץ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חוללות קבוצתית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x-none" dirty="0">
                        <a:solidFill>
                          <a:schemeClr val="bg2">
                            <a:lumMod val="25000"/>
                          </a:schemeClr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סקרנות חברתית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תקווה לשיפור היחסים</a:t>
                      </a:r>
                    </a:p>
                    <a:p>
                      <a:pPr marL="285750" indent="-285750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he-IL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Rubik" panose="00000500000000000000" pitchFamily="2" charset="-79"/>
                          <a:cs typeface="Rubik" panose="00000500000000000000" pitchFamily="2" charset="-79"/>
                        </a:rPr>
                        <a:t>מוכנות לקרבה (בהווה ובעתיד)</a:t>
                      </a:r>
                      <a:endParaRPr lang="x-none" dirty="0">
                        <a:solidFill>
                          <a:schemeClr val="bg2">
                            <a:lumMod val="25000"/>
                          </a:schemeClr>
                        </a:solidFill>
                        <a:latin typeface="Rubik" panose="00000500000000000000" pitchFamily="2" charset="-79"/>
                        <a:cs typeface="Rubik" panose="00000500000000000000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494381"/>
                  </a:ext>
                </a:extLst>
              </a:tr>
            </a:tbl>
          </a:graphicData>
        </a:graphic>
      </p:graphicFrame>
      <p:pic>
        <p:nvPicPr>
          <p:cNvPr id="5" name="Picture 11">
            <a:extLst>
              <a:ext uri="{FF2B5EF4-FFF2-40B4-BE49-F238E27FC236}">
                <a16:creationId xmlns:a16="http://schemas.microsoft.com/office/drawing/2014/main" id="{40DB21D5-2C60-47FC-B61A-F0E2A649C7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175" y="304017"/>
            <a:ext cx="2549001" cy="54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070037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 descr="שקף מודל 4 הממדים">
            <a:extLst>
              <a:ext uri="{FF2B5EF4-FFF2-40B4-BE49-F238E27FC236}">
                <a16:creationId xmlns:a16="http://schemas.microsoft.com/office/drawing/2014/main" id="{0D382AE5-F706-C810-AA26-C116F9C7F5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4008480"/>
            <a:ext cx="3622358" cy="2046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תמונה 4" descr="שקף צוות מיגור">
            <a:extLst>
              <a:ext uri="{FF2B5EF4-FFF2-40B4-BE49-F238E27FC236}">
                <a16:creationId xmlns:a16="http://schemas.microsoft.com/office/drawing/2014/main" id="{DE9ECD38-2100-3F75-BCDB-E0BC4D2D70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5" y="1559187"/>
            <a:ext cx="3626833" cy="20038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תמונה 5" descr="שקף הגדרות והמשגה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1559187"/>
            <a:ext cx="3608565" cy="2000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תמונה 6" descr="שקף תמונת מצב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4" y="4008480"/>
            <a:ext cx="3638457" cy="2046632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lumMod val="75000"/>
                <a:alpha val="40000"/>
              </a:schemeClr>
            </a:glow>
          </a:effectLst>
        </p:spPr>
      </p:pic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976360" y="0"/>
            <a:ext cx="8915399" cy="1174737"/>
          </a:xfrm>
        </p:spPr>
        <p:txBody>
          <a:bodyPr>
            <a:normAutofit/>
          </a:bodyPr>
          <a:lstStyle/>
          <a:p>
            <a:r>
              <a:rPr lang="he-IL" dirty="0">
                <a:solidFill>
                  <a:srgbClr val="31B4E6">
                    <a:lumMod val="75000"/>
                  </a:srgbClr>
                </a:solidFill>
              </a:rPr>
              <a:t>סדר ההצגות 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638903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e-IL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מדד השותפות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196520" y="1825625"/>
            <a:ext cx="5157279" cy="4351338"/>
          </a:xfrm>
        </p:spPr>
        <p:txBody>
          <a:bodyPr/>
          <a:lstStyle/>
          <a:p>
            <a:r>
              <a:rPr lang="he-IL" sz="2400" dirty="0"/>
              <a:t>ראמ"ה </a:t>
            </a:r>
            <a:r>
              <a:rPr lang="he-IL" sz="2200" dirty="0"/>
              <a:t>(משרד החינוך) </a:t>
            </a:r>
          </a:p>
          <a:p>
            <a:r>
              <a:rPr lang="he-IL" sz="2400" dirty="0"/>
              <a:t>אקורד</a:t>
            </a:r>
          </a:p>
          <a:p>
            <a:r>
              <a:rPr lang="he-IL" sz="2400" dirty="0"/>
              <a:t>המטה לחינוך אזרחי וחיים משותפים </a:t>
            </a:r>
            <a:r>
              <a:rPr lang="he-IL" sz="2200" dirty="0"/>
              <a:t>(משרד החינוך) </a:t>
            </a:r>
          </a:p>
          <a:p>
            <a:r>
              <a:rPr lang="he-IL" sz="2400" dirty="0"/>
              <a:t>היחידה הממשלתית לתיאום המאבק בגזענות </a:t>
            </a:r>
            <a:r>
              <a:rPr lang="he-IL" sz="2200" dirty="0"/>
              <a:t>(משרד המשפטים)</a:t>
            </a:r>
          </a:p>
        </p:txBody>
      </p:sp>
      <p:sp>
        <p:nvSpPr>
          <p:cNvPr id="4" name="Teardrop 26">
            <a:extLst>
              <a:ext uri="{FF2B5EF4-FFF2-40B4-BE49-F238E27FC236}">
                <a16:creationId xmlns:a16="http://schemas.microsoft.com/office/drawing/2014/main" id="{5D17C6C3-2B12-43A0-8740-8DE54CDA2645}"/>
              </a:ext>
            </a:extLst>
          </p:cNvPr>
          <p:cNvSpPr/>
          <p:nvPr/>
        </p:nvSpPr>
        <p:spPr>
          <a:xfrm flipV="1">
            <a:off x="773945" y="769383"/>
            <a:ext cx="2691468" cy="2691468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ardrop 24">
            <a:extLst>
              <a:ext uri="{FF2B5EF4-FFF2-40B4-BE49-F238E27FC236}">
                <a16:creationId xmlns:a16="http://schemas.microsoft.com/office/drawing/2014/main" id="{7683ED6F-91E8-4C6A-B1C5-C37AEE015E5F}"/>
              </a:ext>
            </a:extLst>
          </p:cNvPr>
          <p:cNvSpPr/>
          <p:nvPr/>
        </p:nvSpPr>
        <p:spPr>
          <a:xfrm>
            <a:off x="773945" y="3533109"/>
            <a:ext cx="2691468" cy="2691468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ardrop 25">
            <a:extLst>
              <a:ext uri="{FF2B5EF4-FFF2-40B4-BE49-F238E27FC236}">
                <a16:creationId xmlns:a16="http://schemas.microsoft.com/office/drawing/2014/main" id="{71E8D64C-601D-46F9-8602-25AA65C337B5}"/>
              </a:ext>
            </a:extLst>
          </p:cNvPr>
          <p:cNvSpPr/>
          <p:nvPr/>
        </p:nvSpPr>
        <p:spPr>
          <a:xfrm flipH="1">
            <a:off x="3553359" y="3533109"/>
            <a:ext cx="2691468" cy="2691468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ardrop 27">
            <a:extLst>
              <a:ext uri="{FF2B5EF4-FFF2-40B4-BE49-F238E27FC236}">
                <a16:creationId xmlns:a16="http://schemas.microsoft.com/office/drawing/2014/main" id="{97CA59C3-7C38-470C-A499-43524F5277A1}"/>
              </a:ext>
            </a:extLst>
          </p:cNvPr>
          <p:cNvSpPr/>
          <p:nvPr/>
        </p:nvSpPr>
        <p:spPr>
          <a:xfrm flipH="1" flipV="1">
            <a:off x="3569308" y="755899"/>
            <a:ext cx="2691468" cy="269146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43166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88603098-76B3-4018-95CC-8F6311A04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he-IL" sz="5400" dirty="0">
                <a:solidFill>
                  <a:schemeClr val="tx1">
                    <a:lumMod val="65000"/>
                    <a:lumOff val="35000"/>
                  </a:schemeClr>
                </a:solidFill>
                <a:cs typeface="+mn-cs"/>
              </a:rPr>
              <a:t>מה ראינו?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מציין מיקום תוכן 2">
            <a:extLst>
              <a:ext uri="{FF2B5EF4-FFF2-40B4-BE49-F238E27FC236}">
                <a16:creationId xmlns:a16="http://schemas.microsoft.com/office/drawing/2014/main" id="{122CCC0C-8F46-4810-AF13-3DF18A47E32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749618" y="13901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31295" y="1590040"/>
            <a:ext cx="665849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מיעוט התייחסויות ישירות ומפורשות לניטור עמדות בנושא גזענות וסובלנות בכלי המדידה השונים במשרד החינוך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93658" y="2565856"/>
            <a:ext cx="6658494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דגש רב בכלי ההערכה השונים על צמצום פערים חברתיים בהקשר לשוק העבודה ושוויון הזדמנויות לעומת מיעוט התייחסות להיבטי זהות, שייכות ותפיסות לגבי סובלנות וגזענות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46684" y="3809626"/>
            <a:ext cx="610546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מיפוי מדיניות המשרד בנושאים אלו מתואר בפירוט במחקרים ובדו"חות שנעשו מחוץ למשרד (מפורט בדו"ח המסכם שיוגש)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46684" y="5077632"/>
            <a:ext cx="610546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צורך בניטור שיטתי של "חיים בשותפות" בבתי הספר</a:t>
            </a:r>
          </a:p>
        </p:txBody>
      </p:sp>
    </p:spTree>
    <p:extLst>
      <p:ext uri="{BB962C8B-B14F-4D97-AF65-F5344CB8AC3E}">
        <p14:creationId xmlns:p14="http://schemas.microsoft.com/office/powerpoint/2010/main" val="5013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0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ardrop 26">
            <a:extLst>
              <a:ext uri="{FF2B5EF4-FFF2-40B4-BE49-F238E27FC236}">
                <a16:creationId xmlns:a16="http://schemas.microsoft.com/office/drawing/2014/main" id="{5D17C6C3-2B12-43A0-8740-8DE54CDA2645}"/>
              </a:ext>
            </a:extLst>
          </p:cNvPr>
          <p:cNvSpPr/>
          <p:nvPr/>
        </p:nvSpPr>
        <p:spPr>
          <a:xfrm flipV="1">
            <a:off x="773945" y="769383"/>
            <a:ext cx="2691468" cy="2691468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ardrop 24">
            <a:extLst>
              <a:ext uri="{FF2B5EF4-FFF2-40B4-BE49-F238E27FC236}">
                <a16:creationId xmlns:a16="http://schemas.microsoft.com/office/drawing/2014/main" id="{7683ED6F-91E8-4C6A-B1C5-C37AEE015E5F}"/>
              </a:ext>
            </a:extLst>
          </p:cNvPr>
          <p:cNvSpPr/>
          <p:nvPr/>
        </p:nvSpPr>
        <p:spPr>
          <a:xfrm>
            <a:off x="773945" y="3533109"/>
            <a:ext cx="2691468" cy="2691468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ardrop 25">
            <a:extLst>
              <a:ext uri="{FF2B5EF4-FFF2-40B4-BE49-F238E27FC236}">
                <a16:creationId xmlns:a16="http://schemas.microsoft.com/office/drawing/2014/main" id="{71E8D64C-601D-46F9-8602-25AA65C337B5}"/>
              </a:ext>
            </a:extLst>
          </p:cNvPr>
          <p:cNvSpPr/>
          <p:nvPr/>
        </p:nvSpPr>
        <p:spPr>
          <a:xfrm flipH="1">
            <a:off x="3553359" y="3533109"/>
            <a:ext cx="2691468" cy="2691468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ardrop 27">
            <a:extLst>
              <a:ext uri="{FF2B5EF4-FFF2-40B4-BE49-F238E27FC236}">
                <a16:creationId xmlns:a16="http://schemas.microsoft.com/office/drawing/2014/main" id="{97CA59C3-7C38-470C-A499-43524F5277A1}"/>
              </a:ext>
            </a:extLst>
          </p:cNvPr>
          <p:cNvSpPr/>
          <p:nvPr/>
        </p:nvSpPr>
        <p:spPr>
          <a:xfrm flipH="1" flipV="1">
            <a:off x="3569308" y="755899"/>
            <a:ext cx="2691468" cy="269146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333E93-3D19-44D2-8D53-1DC4F9CD63F0}"/>
              </a:ext>
            </a:extLst>
          </p:cNvPr>
          <p:cNvSpPr txBox="1"/>
          <p:nvPr/>
        </p:nvSpPr>
        <p:spPr>
          <a:xfrm>
            <a:off x="1404361" y="2424713"/>
            <a:ext cx="1872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ניטור מגוון היבטים בסקר ארצי עתי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263D6F-388F-47A9-8405-B6AC3961C0F4}"/>
              </a:ext>
            </a:extLst>
          </p:cNvPr>
          <p:cNvSpPr txBox="1"/>
          <p:nvPr/>
        </p:nvSpPr>
        <p:spPr>
          <a:xfrm>
            <a:off x="3439710" y="2216836"/>
            <a:ext cx="1538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מדד חיים בשותפות  בסקרי האקלים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EB7280-9D14-44A4-9F74-7F32D0EC379A}"/>
              </a:ext>
            </a:extLst>
          </p:cNvPr>
          <p:cNvSpPr txBox="1"/>
          <p:nvPr/>
        </p:nvSpPr>
        <p:spPr>
          <a:xfrm>
            <a:off x="1676399" y="3668282"/>
            <a:ext cx="1575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יוזמות של בית הספר וגורמים מחוץ לבית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AE4C32-1AB9-4974-8C01-4035954A6D20}"/>
              </a:ext>
            </a:extLst>
          </p:cNvPr>
          <p:cNvSpPr txBox="1"/>
          <p:nvPr/>
        </p:nvSpPr>
        <p:spPr>
          <a:xfrm>
            <a:off x="3299359" y="3668282"/>
            <a:ext cx="1677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שאלון פנימי לרשות 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382051-3A03-4C48-9B7E-0B4618321BDF}"/>
              </a:ext>
            </a:extLst>
          </p:cNvPr>
          <p:cNvSpPr txBox="1"/>
          <p:nvPr/>
        </p:nvSpPr>
        <p:spPr>
          <a:xfrm>
            <a:off x="1159818" y="1811646"/>
            <a:ext cx="1919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+</a:t>
            </a:r>
          </a:p>
        </p:txBody>
      </p:sp>
      <p:sp>
        <p:nvSpPr>
          <p:cNvPr id="5" name="כותרת 4"/>
          <p:cNvSpPr>
            <a:spLocks noGrp="1"/>
          </p:cNvSpPr>
          <p:nvPr>
            <p:ph type="title"/>
          </p:nvPr>
        </p:nvSpPr>
        <p:spPr>
          <a:xfrm>
            <a:off x="874694" y="721967"/>
            <a:ext cx="10515600" cy="1325563"/>
          </a:xfrm>
        </p:spPr>
        <p:txBody>
          <a:bodyPr/>
          <a:lstStyle/>
          <a:p>
            <a:r>
              <a:rPr lang="he-IL" dirty="0">
                <a:latin typeface="+mn-lt"/>
                <a:cs typeface="+mn-cs"/>
              </a:rPr>
              <a:t>איך מודדים?</a:t>
            </a:r>
          </a:p>
        </p:txBody>
      </p:sp>
    </p:spTree>
    <p:extLst>
      <p:ext uri="{BB962C8B-B14F-4D97-AF65-F5344CB8AC3E}">
        <p14:creationId xmlns:p14="http://schemas.microsoft.com/office/powerpoint/2010/main" val="115941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7" grpId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מחבר ישר 26">
            <a:extLst>
              <a:ext uri="{FF2B5EF4-FFF2-40B4-BE49-F238E27FC236}">
                <a16:creationId xmlns:a16="http://schemas.microsoft.com/office/drawing/2014/main" id="{CD7C0951-5284-7B48-9087-8830F0D0EC0C}"/>
              </a:ext>
            </a:extLst>
          </p:cNvPr>
          <p:cNvCxnSpPr>
            <a:cxnSpLocks/>
          </p:cNvCxnSpPr>
          <p:nvPr/>
        </p:nvCxnSpPr>
        <p:spPr>
          <a:xfrm flipV="1">
            <a:off x="2714639" y="2092565"/>
            <a:ext cx="1" cy="425472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תמונה 7" descr="משקפת">
            <a:extLst>
              <a:ext uri="{FF2B5EF4-FFF2-40B4-BE49-F238E27FC236}">
                <a16:creationId xmlns:a16="http://schemas.microsoft.com/office/drawing/2014/main" id="{017FE2D9-B28B-E287-DC4B-0D27A35E8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613" y="1250685"/>
            <a:ext cx="2180911" cy="936515"/>
          </a:xfrm>
          <a:prstGeom prst="rect">
            <a:avLst/>
          </a:prstGeom>
          <a:effectLst>
            <a:softEdge rad="228051"/>
          </a:effectLst>
        </p:spPr>
      </p:pic>
      <p:cxnSp>
        <p:nvCxnSpPr>
          <p:cNvPr id="13" name="מחבר ישר 12">
            <a:extLst>
              <a:ext uri="{FF2B5EF4-FFF2-40B4-BE49-F238E27FC236}">
                <a16:creationId xmlns:a16="http://schemas.microsoft.com/office/drawing/2014/main" id="{45FE683D-AA5E-7245-B96D-F79544548BE7}"/>
              </a:ext>
            </a:extLst>
          </p:cNvPr>
          <p:cNvCxnSpPr>
            <a:cxnSpLocks/>
          </p:cNvCxnSpPr>
          <p:nvPr/>
        </p:nvCxnSpPr>
        <p:spPr>
          <a:xfrm flipV="1">
            <a:off x="1045209" y="2187200"/>
            <a:ext cx="0" cy="225910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תיאור התקדמות המאמצים השונים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5858DAC6-F236-2747-A72F-5D4AE999E729}"/>
              </a:ext>
            </a:extLst>
          </p:cNvPr>
          <p:cNvSpPr txBox="1"/>
          <p:nvPr/>
        </p:nvSpPr>
        <p:spPr>
          <a:xfrm>
            <a:off x="2039657" y="1131454"/>
            <a:ext cx="15553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אנחנו כאן</a:t>
            </a:r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id="{ACB76D88-5569-DD4C-A975-B7ACD1B00165}"/>
              </a:ext>
            </a:extLst>
          </p:cNvPr>
          <p:cNvSpPr txBox="1"/>
          <p:nvPr/>
        </p:nvSpPr>
        <p:spPr>
          <a:xfrm>
            <a:off x="9611503" y="1996405"/>
            <a:ext cx="25731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he-IL" b="1" dirty="0"/>
              <a:t>צוות מיפוי איתור ואפיון </a:t>
            </a:r>
          </a:p>
        </p:txBody>
      </p:sp>
      <p:graphicFrame>
        <p:nvGraphicFramePr>
          <p:cNvPr id="10" name="דיאגרמה 9">
            <a:extLst>
              <a:ext uri="{FF2B5EF4-FFF2-40B4-BE49-F238E27FC236}">
                <a16:creationId xmlns:a16="http://schemas.microsoft.com/office/drawing/2014/main" id="{4906F058-C089-9C17-1776-CE907BF7C469}"/>
              </a:ext>
            </a:extLst>
          </p:cNvPr>
          <p:cNvGraphicFramePr/>
          <p:nvPr/>
        </p:nvGraphicFramePr>
        <p:xfrm>
          <a:off x="2910751" y="1484351"/>
          <a:ext cx="6798808" cy="62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דיאגרמה 27">
            <a:extLst>
              <a:ext uri="{FF2B5EF4-FFF2-40B4-BE49-F238E27FC236}">
                <a16:creationId xmlns:a16="http://schemas.microsoft.com/office/drawing/2014/main" id="{DD70E2F5-2606-9994-4322-F8882C2DCD8A}"/>
              </a:ext>
            </a:extLst>
          </p:cNvPr>
          <p:cNvGraphicFramePr/>
          <p:nvPr/>
        </p:nvGraphicFramePr>
        <p:xfrm>
          <a:off x="2039657" y="2683711"/>
          <a:ext cx="7767956" cy="717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098" name="Picture 2" descr="שותפות ואחדות">
            <a:extLst>
              <a:ext uri="{FF2B5EF4-FFF2-40B4-BE49-F238E27FC236}">
                <a16:creationId xmlns:a16="http://schemas.microsoft.com/office/drawing/2014/main" id="{C88CECFE-C26E-D23E-3BA7-5725FF113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61" y="2380118"/>
            <a:ext cx="2231563" cy="836836"/>
          </a:xfrm>
          <a:prstGeom prst="rect">
            <a:avLst/>
          </a:prstGeom>
          <a:noFill/>
          <a:effectLst>
            <a:softEdge rad="137033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תיבת טקסט 38">
            <a:extLst>
              <a:ext uri="{FF2B5EF4-FFF2-40B4-BE49-F238E27FC236}">
                <a16:creationId xmlns:a16="http://schemas.microsoft.com/office/drawing/2014/main" id="{413AE482-AB82-E0FA-BB68-971E7FB58A07}"/>
              </a:ext>
            </a:extLst>
          </p:cNvPr>
          <p:cNvSpPr txBox="1"/>
          <p:nvPr/>
        </p:nvSpPr>
        <p:spPr>
          <a:xfrm>
            <a:off x="83794" y="1689913"/>
            <a:ext cx="200986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המפגש המסכם </a:t>
            </a:r>
          </a:p>
        </p:txBody>
      </p:sp>
      <p:sp>
        <p:nvSpPr>
          <p:cNvPr id="22" name="תיבת טקסט 21">
            <a:extLst>
              <a:ext uri="{FF2B5EF4-FFF2-40B4-BE49-F238E27FC236}">
                <a16:creationId xmlns:a16="http://schemas.microsoft.com/office/drawing/2014/main" id="{63A36016-FA4C-09E1-AEC4-EFAC1C7F927D}"/>
              </a:ext>
            </a:extLst>
          </p:cNvPr>
          <p:cNvSpPr txBox="1"/>
          <p:nvPr/>
        </p:nvSpPr>
        <p:spPr>
          <a:xfrm>
            <a:off x="9856865" y="3114719"/>
            <a:ext cx="22315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צוותי חיים בשותפות</a:t>
            </a:r>
          </a:p>
          <a:p>
            <a:pPr algn="ctr"/>
            <a:r>
              <a:rPr lang="he-IL" b="1" dirty="0"/>
              <a:t>ומניעת גזענות</a:t>
            </a:r>
          </a:p>
        </p:txBody>
      </p:sp>
    </p:spTree>
    <p:extLst>
      <p:ext uri="{BB962C8B-B14F-4D97-AF65-F5344CB8AC3E}">
        <p14:creationId xmlns:p14="http://schemas.microsoft.com/office/powerpoint/2010/main" val="1324599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כותרת 1">
            <a:extLst>
              <a:ext uri="{FF2B5EF4-FFF2-40B4-BE49-F238E27FC236}">
                <a16:creationId xmlns:a16="http://schemas.microsoft.com/office/drawing/2014/main" id="{E976F66E-5D79-4DD0-AB85-C3FCD23B0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468" y="604329"/>
            <a:ext cx="6932132" cy="1286160"/>
          </a:xfrm>
        </p:spPr>
        <p:txBody>
          <a:bodyPr anchor="b">
            <a:noAutofit/>
          </a:bodyPr>
          <a:lstStyle/>
          <a:p>
            <a:r>
              <a:rPr lang="he-IL" altLang="he-IL" sz="2800" b="1" dirty="0">
                <a:cs typeface="+mn-cs"/>
              </a:rPr>
              <a:t>שילוב מדד "חיים בשותפות" בשאלוני האקלים והסביבה הפדגוגית בתמונת מצב – תשפ"ג</a:t>
            </a:r>
          </a:p>
        </p:txBody>
      </p:sp>
      <p:sp>
        <p:nvSpPr>
          <p:cNvPr id="14339" name="מציין מיקום תוכן 2">
            <a:extLst>
              <a:ext uri="{FF2B5EF4-FFF2-40B4-BE49-F238E27FC236}">
                <a16:creationId xmlns:a16="http://schemas.microsoft.com/office/drawing/2014/main" id="{2C70305F-E7E8-403F-AFD6-3C8C180D9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altLang="he-IL" sz="2000" dirty="0"/>
              <a:t>מושתת על </a:t>
            </a:r>
            <a:r>
              <a:rPr lang="he-IL" sz="2000" dirty="0"/>
              <a:t>רבעי "מודל דמות הבוגר": </a:t>
            </a:r>
          </a:p>
          <a:p>
            <a:pPr lvl="1"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זהות חברתית</a:t>
            </a:r>
          </a:p>
          <a:p>
            <a:pPr lvl="1"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סובלנות</a:t>
            </a:r>
          </a:p>
          <a:p>
            <a:pPr lvl="1"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רגישות לאי שוויון</a:t>
            </a:r>
          </a:p>
          <a:p>
            <a:pPr lvl="1"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מוכנות לקרבה חברתית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יכלול 4-6 היגדים כלליים </a:t>
            </a:r>
            <a:r>
              <a:rPr lang="he-IL" sz="2100" dirty="0">
                <a:solidFill>
                  <a:schemeClr val="accent2">
                    <a:lumMod val="75000"/>
                  </a:schemeClr>
                </a:solidFill>
                <a:latin typeface="Guttman Yad-Brush" panose="02010401010101010101" pitchFamily="2" charset="-79"/>
                <a:ea typeface="Yu Gothic Light" panose="020B0300000000000000" pitchFamily="34" charset="-128"/>
                <a:cs typeface="Guttman Yad-Brush" panose="02010401010101010101" pitchFamily="2" charset="-79"/>
              </a:rPr>
              <a:t>"</a:t>
            </a:r>
            <a:r>
              <a:rPr lang="he-IL" sz="2000" dirty="0">
                <a:solidFill>
                  <a:schemeClr val="accent2">
                    <a:lumMod val="75000"/>
                  </a:schemeClr>
                </a:solidFill>
                <a:latin typeface="Guttman Yad-Brush" panose="02010401010101010101" pitchFamily="2" charset="-79"/>
                <a:ea typeface="Yu Gothic Light" panose="020B0300000000000000" pitchFamily="34" charset="-128"/>
                <a:cs typeface="Guttman Yad-Brush" panose="02010401010101010101" pitchFamily="2" charset="-79"/>
              </a:rPr>
              <a:t>קצת על הרבה"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400" dirty="0"/>
              <a:t>יאפשר כל שנה לשליש מבתיה"ס (והפיקוח שלהם) לבחון את עצמם </a:t>
            </a:r>
            <a:r>
              <a:rPr lang="he-IL" sz="2400" u="sng" dirty="0"/>
              <a:t>למול בתי ספר דומים</a:t>
            </a:r>
            <a:r>
              <a:rPr lang="he-IL" sz="2400" dirty="0"/>
              <a:t> בכלל כיתות ה-י"א</a:t>
            </a:r>
            <a:endParaRPr lang="en-US" sz="1800" dirty="0"/>
          </a:p>
          <a:p>
            <a:pPr>
              <a:lnSpc>
                <a:spcPct val="11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100" b="1" dirty="0"/>
              <a:t>כרגע – מיני פיילוט בבתי הספר </a:t>
            </a:r>
            <a:r>
              <a:rPr lang="he-IL" sz="2100" dirty="0"/>
              <a:t>(מתבצע ע"י אקורד </a:t>
            </a:r>
            <a:r>
              <a:rPr lang="he-IL" sz="2100" dirty="0" err="1"/>
              <a:t>וראמ"ה</a:t>
            </a:r>
            <a:r>
              <a:rPr lang="he-IL" sz="2100" dirty="0"/>
              <a:t>)</a:t>
            </a:r>
            <a:endParaRPr lang="he-IL" altLang="he-IL" sz="2000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0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ardrop 26">
            <a:extLst>
              <a:ext uri="{FF2B5EF4-FFF2-40B4-BE49-F238E27FC236}">
                <a16:creationId xmlns:a16="http://schemas.microsoft.com/office/drawing/2014/main" id="{5D17C6C3-2B12-43A0-8740-8DE54CDA2645}"/>
              </a:ext>
            </a:extLst>
          </p:cNvPr>
          <p:cNvSpPr/>
          <p:nvPr/>
        </p:nvSpPr>
        <p:spPr>
          <a:xfrm flipV="1">
            <a:off x="-305555" y="1429783"/>
            <a:ext cx="2691468" cy="2691468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ardrop 24">
            <a:extLst>
              <a:ext uri="{FF2B5EF4-FFF2-40B4-BE49-F238E27FC236}">
                <a16:creationId xmlns:a16="http://schemas.microsoft.com/office/drawing/2014/main" id="{7683ED6F-91E8-4C6A-B1C5-C37AEE015E5F}"/>
              </a:ext>
            </a:extLst>
          </p:cNvPr>
          <p:cNvSpPr/>
          <p:nvPr/>
        </p:nvSpPr>
        <p:spPr>
          <a:xfrm>
            <a:off x="-305555" y="4193509"/>
            <a:ext cx="2691468" cy="2691468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ardrop 25">
            <a:extLst>
              <a:ext uri="{FF2B5EF4-FFF2-40B4-BE49-F238E27FC236}">
                <a16:creationId xmlns:a16="http://schemas.microsoft.com/office/drawing/2014/main" id="{71E8D64C-601D-46F9-8602-25AA65C337B5}"/>
              </a:ext>
            </a:extLst>
          </p:cNvPr>
          <p:cNvSpPr/>
          <p:nvPr/>
        </p:nvSpPr>
        <p:spPr>
          <a:xfrm flipH="1">
            <a:off x="2473859" y="4193509"/>
            <a:ext cx="2691468" cy="2691468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ardrop 27">
            <a:extLst>
              <a:ext uri="{FF2B5EF4-FFF2-40B4-BE49-F238E27FC236}">
                <a16:creationId xmlns:a16="http://schemas.microsoft.com/office/drawing/2014/main" id="{97CA59C3-7C38-470C-A499-43524F5277A1}"/>
              </a:ext>
            </a:extLst>
          </p:cNvPr>
          <p:cNvSpPr/>
          <p:nvPr/>
        </p:nvSpPr>
        <p:spPr>
          <a:xfrm flipH="1" flipV="1">
            <a:off x="2489808" y="1416299"/>
            <a:ext cx="2691468" cy="2691468"/>
          </a:xfrm>
          <a:prstGeom prst="teardrop">
            <a:avLst/>
          </a:prstGeom>
          <a:solidFill>
            <a:schemeClr val="accent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333E93-3D19-44D2-8D53-1DC4F9CD63F0}"/>
              </a:ext>
            </a:extLst>
          </p:cNvPr>
          <p:cNvSpPr txBox="1"/>
          <p:nvPr/>
        </p:nvSpPr>
        <p:spPr>
          <a:xfrm>
            <a:off x="324861" y="3085113"/>
            <a:ext cx="1872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ניטור מגוון היבטים בסקר ארצי עתי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EB7280-9D14-44A4-9F74-7F32D0EC379A}"/>
              </a:ext>
            </a:extLst>
          </p:cNvPr>
          <p:cNvSpPr txBox="1"/>
          <p:nvPr/>
        </p:nvSpPr>
        <p:spPr>
          <a:xfrm>
            <a:off x="596899" y="4328682"/>
            <a:ext cx="1575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יוזמות של בית הספר וגורמים מחוץ לבית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AE4C32-1AB9-4974-8C01-4035954A6D20}"/>
              </a:ext>
            </a:extLst>
          </p:cNvPr>
          <p:cNvSpPr txBox="1"/>
          <p:nvPr/>
        </p:nvSpPr>
        <p:spPr>
          <a:xfrm>
            <a:off x="2219859" y="4328682"/>
            <a:ext cx="1677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שאלון פנימי לרשות 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382051-3A03-4C48-9B7E-0B4618321BDF}"/>
              </a:ext>
            </a:extLst>
          </p:cNvPr>
          <p:cNvSpPr txBox="1"/>
          <p:nvPr/>
        </p:nvSpPr>
        <p:spPr>
          <a:xfrm>
            <a:off x="80318" y="2472046"/>
            <a:ext cx="1919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263D6F-388F-47A9-8405-B6AC3961C0F4}"/>
              </a:ext>
            </a:extLst>
          </p:cNvPr>
          <p:cNvSpPr txBox="1"/>
          <p:nvPr/>
        </p:nvSpPr>
        <p:spPr>
          <a:xfrm>
            <a:off x="2118910" y="2877236"/>
            <a:ext cx="1538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מדד חיים בשותפות  בסקרי האקלים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pic>
        <p:nvPicPr>
          <p:cNvPr id="1026" name="Picture 2" descr="דגל אדום (ימאות) – EverybodyWiki Bios &amp; Wiki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0430">
            <a:off x="7122486" y="4243082"/>
            <a:ext cx="452726" cy="56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54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כותרת 1">
            <a:extLst>
              <a:ext uri="{FF2B5EF4-FFF2-40B4-BE49-F238E27FC236}">
                <a16:creationId xmlns:a16="http://schemas.microsoft.com/office/drawing/2014/main" id="{E976F66E-5D79-4DD0-AB85-C3FCD23B0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784" y="628392"/>
            <a:ext cx="6932132" cy="1286160"/>
          </a:xfrm>
        </p:spPr>
        <p:txBody>
          <a:bodyPr anchor="b">
            <a:normAutofit/>
          </a:bodyPr>
          <a:lstStyle/>
          <a:p>
            <a:r>
              <a:rPr lang="he-IL" altLang="he-IL" sz="2800" b="1" dirty="0">
                <a:cs typeface="+mn-cs"/>
              </a:rPr>
              <a:t>פיתוח שאלון פנימי לרשות בתי הספר – תשפ"ג</a:t>
            </a:r>
          </a:p>
        </p:txBody>
      </p:sp>
      <p:sp>
        <p:nvSpPr>
          <p:cNvPr id="14339" name="מציין מיקום תוכן 2">
            <a:extLst>
              <a:ext uri="{FF2B5EF4-FFF2-40B4-BE49-F238E27FC236}">
                <a16:creationId xmlns:a16="http://schemas.microsoft.com/office/drawing/2014/main" id="{2C70305F-E7E8-403F-AFD6-3C8C180D9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altLang="he-IL" sz="2000" dirty="0"/>
              <a:t>יאפשר העמקה במגוון תחומים לבתי ספר הרוצים בכך </a:t>
            </a:r>
            <a:r>
              <a:rPr lang="he-IL" altLang="he-IL" sz="1800" dirty="0"/>
              <a:t>(גם על בסיס ממצאי שאלוני האקלים והסביבה הפדגוגית בתמונת המצב)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על בסיס </a:t>
            </a:r>
            <a:r>
              <a:rPr lang="he-IL" sz="2000" dirty="0" err="1"/>
              <a:t>וולנטרי</a:t>
            </a:r>
            <a:r>
              <a:rPr lang="he-IL" sz="2000" dirty="0"/>
              <a:t> בלבד</a:t>
            </a:r>
            <a:endParaRPr lang="en-US" sz="1600" dirty="0"/>
          </a:p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sz="2000" dirty="0"/>
              <a:t>יעמוד לרשות בית הספר בלבד (ולכן יש פחות חשש להטיה)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endParaRPr lang="he-IL" altLang="he-IL" sz="2000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0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ardrop 26">
            <a:extLst>
              <a:ext uri="{FF2B5EF4-FFF2-40B4-BE49-F238E27FC236}">
                <a16:creationId xmlns:a16="http://schemas.microsoft.com/office/drawing/2014/main" id="{5D17C6C3-2B12-43A0-8740-8DE54CDA2645}"/>
              </a:ext>
            </a:extLst>
          </p:cNvPr>
          <p:cNvSpPr/>
          <p:nvPr/>
        </p:nvSpPr>
        <p:spPr>
          <a:xfrm flipV="1">
            <a:off x="-234435" y="1429783"/>
            <a:ext cx="2691468" cy="2691468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ardrop 24">
            <a:extLst>
              <a:ext uri="{FF2B5EF4-FFF2-40B4-BE49-F238E27FC236}">
                <a16:creationId xmlns:a16="http://schemas.microsoft.com/office/drawing/2014/main" id="{7683ED6F-91E8-4C6A-B1C5-C37AEE015E5F}"/>
              </a:ext>
            </a:extLst>
          </p:cNvPr>
          <p:cNvSpPr/>
          <p:nvPr/>
        </p:nvSpPr>
        <p:spPr>
          <a:xfrm>
            <a:off x="-234435" y="4193509"/>
            <a:ext cx="2691468" cy="2691468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ardrop 25">
            <a:extLst>
              <a:ext uri="{FF2B5EF4-FFF2-40B4-BE49-F238E27FC236}">
                <a16:creationId xmlns:a16="http://schemas.microsoft.com/office/drawing/2014/main" id="{71E8D64C-601D-46F9-8602-25AA65C337B5}"/>
              </a:ext>
            </a:extLst>
          </p:cNvPr>
          <p:cNvSpPr/>
          <p:nvPr/>
        </p:nvSpPr>
        <p:spPr>
          <a:xfrm flipH="1">
            <a:off x="2544979" y="4193509"/>
            <a:ext cx="2691468" cy="2691468"/>
          </a:xfrm>
          <a:prstGeom prst="teardrop">
            <a:avLst/>
          </a:prstGeom>
          <a:solidFill>
            <a:schemeClr val="accent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ardrop 27">
            <a:extLst>
              <a:ext uri="{FF2B5EF4-FFF2-40B4-BE49-F238E27FC236}">
                <a16:creationId xmlns:a16="http://schemas.microsoft.com/office/drawing/2014/main" id="{97CA59C3-7C38-470C-A499-43524F5277A1}"/>
              </a:ext>
            </a:extLst>
          </p:cNvPr>
          <p:cNvSpPr/>
          <p:nvPr/>
        </p:nvSpPr>
        <p:spPr>
          <a:xfrm flipH="1" flipV="1">
            <a:off x="2560928" y="1416299"/>
            <a:ext cx="2691468" cy="269146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333E93-3D19-44D2-8D53-1DC4F9CD63F0}"/>
              </a:ext>
            </a:extLst>
          </p:cNvPr>
          <p:cNvSpPr txBox="1"/>
          <p:nvPr/>
        </p:nvSpPr>
        <p:spPr>
          <a:xfrm>
            <a:off x="395981" y="3085113"/>
            <a:ext cx="1872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ניטור מגוון היבטים בסקר ארצי עתי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EB7280-9D14-44A4-9F74-7F32D0EC379A}"/>
              </a:ext>
            </a:extLst>
          </p:cNvPr>
          <p:cNvSpPr txBox="1"/>
          <p:nvPr/>
        </p:nvSpPr>
        <p:spPr>
          <a:xfrm>
            <a:off x="668019" y="4328682"/>
            <a:ext cx="1575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יוזמות של בית הספר וגורמים מחוץ לבית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382051-3A03-4C48-9B7E-0B4618321BDF}"/>
              </a:ext>
            </a:extLst>
          </p:cNvPr>
          <p:cNvSpPr txBox="1"/>
          <p:nvPr/>
        </p:nvSpPr>
        <p:spPr>
          <a:xfrm>
            <a:off x="151438" y="2472046"/>
            <a:ext cx="1919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263D6F-388F-47A9-8405-B6AC3961C0F4}"/>
              </a:ext>
            </a:extLst>
          </p:cNvPr>
          <p:cNvSpPr txBox="1"/>
          <p:nvPr/>
        </p:nvSpPr>
        <p:spPr>
          <a:xfrm>
            <a:off x="2190030" y="2877236"/>
            <a:ext cx="1538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מדד חיים בשותפות  בסקרי האקלים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AE4C32-1AB9-4974-8C01-4035954A6D20}"/>
              </a:ext>
            </a:extLst>
          </p:cNvPr>
          <p:cNvSpPr txBox="1"/>
          <p:nvPr/>
        </p:nvSpPr>
        <p:spPr>
          <a:xfrm>
            <a:off x="2290979" y="4328682"/>
            <a:ext cx="1677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שאלון פנימי לרשות 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751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כותרת 1">
            <a:extLst>
              <a:ext uri="{FF2B5EF4-FFF2-40B4-BE49-F238E27FC236}">
                <a16:creationId xmlns:a16="http://schemas.microsoft.com/office/drawing/2014/main" id="{E976F66E-5D79-4DD0-AB85-C3FCD23B0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468" y="604329"/>
            <a:ext cx="6932132" cy="1286160"/>
          </a:xfrm>
        </p:spPr>
        <p:txBody>
          <a:bodyPr anchor="b">
            <a:normAutofit/>
          </a:bodyPr>
          <a:lstStyle/>
          <a:p>
            <a:r>
              <a:rPr lang="he-IL" altLang="he-IL" sz="2800" b="1" dirty="0">
                <a:cs typeface="+mn-cs"/>
              </a:rPr>
              <a:t>ניטור מגוון היבטים בסקר ארצי עתי</a:t>
            </a:r>
          </a:p>
        </p:txBody>
      </p:sp>
      <p:sp>
        <p:nvSpPr>
          <p:cNvPr id="14339" name="מציין מיקום תוכן 2">
            <a:extLst>
              <a:ext uri="{FF2B5EF4-FFF2-40B4-BE49-F238E27FC236}">
                <a16:creationId xmlns:a16="http://schemas.microsoft.com/office/drawing/2014/main" id="{2C70305F-E7E8-403F-AFD6-3C8C180D9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511" y="2438400"/>
            <a:ext cx="6586489" cy="378541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altLang="he-IL" sz="2000" dirty="0"/>
              <a:t>יאפשר תמונה רחבה, במגוון נושאים רלבנטיים – לאורך זמן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altLang="he-IL" sz="2000" dirty="0"/>
              <a:t>ברמה ארצית בלבד אך יכלול מגוון פילוחים לפי הצורך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altLang="he-IL" sz="2000" dirty="0"/>
              <a:t>יאפשר הכנסת שאלות מעמיקות/רגישות יותר </a:t>
            </a:r>
          </a:p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4"/>
              </a:buClr>
            </a:pPr>
            <a:r>
              <a:rPr lang="he-IL" altLang="he-IL" sz="2000" dirty="0"/>
              <a:t>תלוי תקציב</a:t>
            </a:r>
            <a:endParaRPr lang="en-US" sz="1600" dirty="0"/>
          </a:p>
          <a:p>
            <a:pPr>
              <a:lnSpc>
                <a:spcPct val="100000"/>
              </a:lnSpc>
              <a:spcAft>
                <a:spcPts val="1200"/>
              </a:spcAft>
            </a:pPr>
            <a:endParaRPr lang="he-IL" altLang="he-IL" sz="2000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0A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ardrop 26">
            <a:extLst>
              <a:ext uri="{FF2B5EF4-FFF2-40B4-BE49-F238E27FC236}">
                <a16:creationId xmlns:a16="http://schemas.microsoft.com/office/drawing/2014/main" id="{5D17C6C3-2B12-43A0-8740-8DE54CDA2645}"/>
              </a:ext>
            </a:extLst>
          </p:cNvPr>
          <p:cNvSpPr/>
          <p:nvPr/>
        </p:nvSpPr>
        <p:spPr>
          <a:xfrm flipV="1">
            <a:off x="50045" y="1378983"/>
            <a:ext cx="2691468" cy="2691468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ardrop 24">
            <a:extLst>
              <a:ext uri="{FF2B5EF4-FFF2-40B4-BE49-F238E27FC236}">
                <a16:creationId xmlns:a16="http://schemas.microsoft.com/office/drawing/2014/main" id="{7683ED6F-91E8-4C6A-B1C5-C37AEE015E5F}"/>
              </a:ext>
            </a:extLst>
          </p:cNvPr>
          <p:cNvSpPr/>
          <p:nvPr/>
        </p:nvSpPr>
        <p:spPr>
          <a:xfrm>
            <a:off x="50045" y="4142709"/>
            <a:ext cx="2691468" cy="2691468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ardrop 25">
            <a:extLst>
              <a:ext uri="{FF2B5EF4-FFF2-40B4-BE49-F238E27FC236}">
                <a16:creationId xmlns:a16="http://schemas.microsoft.com/office/drawing/2014/main" id="{71E8D64C-601D-46F9-8602-25AA65C337B5}"/>
              </a:ext>
            </a:extLst>
          </p:cNvPr>
          <p:cNvSpPr/>
          <p:nvPr/>
        </p:nvSpPr>
        <p:spPr>
          <a:xfrm flipH="1">
            <a:off x="2829459" y="4142709"/>
            <a:ext cx="2691468" cy="2691468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ardrop 27">
            <a:extLst>
              <a:ext uri="{FF2B5EF4-FFF2-40B4-BE49-F238E27FC236}">
                <a16:creationId xmlns:a16="http://schemas.microsoft.com/office/drawing/2014/main" id="{97CA59C3-7C38-470C-A499-43524F5277A1}"/>
              </a:ext>
            </a:extLst>
          </p:cNvPr>
          <p:cNvSpPr/>
          <p:nvPr/>
        </p:nvSpPr>
        <p:spPr>
          <a:xfrm flipH="1" flipV="1">
            <a:off x="2845408" y="1365499"/>
            <a:ext cx="2691468" cy="269146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EB7280-9D14-44A4-9F74-7F32D0EC379A}"/>
              </a:ext>
            </a:extLst>
          </p:cNvPr>
          <p:cNvSpPr txBox="1"/>
          <p:nvPr/>
        </p:nvSpPr>
        <p:spPr>
          <a:xfrm>
            <a:off x="952499" y="4277882"/>
            <a:ext cx="1575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יוזמות של בית הספר וגורמים מחוץ לבית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382051-3A03-4C48-9B7E-0B4618321BDF}"/>
              </a:ext>
            </a:extLst>
          </p:cNvPr>
          <p:cNvSpPr txBox="1"/>
          <p:nvPr/>
        </p:nvSpPr>
        <p:spPr>
          <a:xfrm>
            <a:off x="435918" y="2421246"/>
            <a:ext cx="1919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263D6F-388F-47A9-8405-B6AC3961C0F4}"/>
              </a:ext>
            </a:extLst>
          </p:cNvPr>
          <p:cNvSpPr txBox="1"/>
          <p:nvPr/>
        </p:nvSpPr>
        <p:spPr>
          <a:xfrm>
            <a:off x="2474510" y="2826436"/>
            <a:ext cx="1538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מדד חיים בשותפות  בסקרי האקלים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EAE4C32-1AB9-4974-8C01-4035954A6D20}"/>
              </a:ext>
            </a:extLst>
          </p:cNvPr>
          <p:cNvSpPr txBox="1"/>
          <p:nvPr/>
        </p:nvSpPr>
        <p:spPr>
          <a:xfrm>
            <a:off x="2575459" y="4277882"/>
            <a:ext cx="1677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שאלון פנימי לרשות בית הספר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333E93-3D19-44D2-8D53-1DC4F9CD63F0}"/>
              </a:ext>
            </a:extLst>
          </p:cNvPr>
          <p:cNvSpPr txBox="1"/>
          <p:nvPr/>
        </p:nvSpPr>
        <p:spPr>
          <a:xfrm>
            <a:off x="680461" y="3034313"/>
            <a:ext cx="1872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ניטור מגוון היבטים בסקר ארצי עתי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595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265176" y="1308701"/>
            <a:ext cx="12009120" cy="3962545"/>
          </a:xfrm>
        </p:spPr>
        <p:txBody>
          <a:bodyPr anchor="ctr">
            <a:normAutofit fontScale="90000"/>
          </a:bodyPr>
          <a:lstStyle/>
          <a:p>
            <a:r>
              <a:rPr lang="he-IL" dirty="0"/>
              <a:t>ועדת ״חיים בשותפות״</a:t>
            </a:r>
            <a:br>
              <a:rPr lang="he-IL" dirty="0"/>
            </a:br>
            <a:r>
              <a:rPr lang="he-IL" dirty="0"/>
              <a:t>כתיבת דו"ח הוועדה – הנחיות והיוועצות</a:t>
            </a:r>
            <a:br>
              <a:rPr lang="he-IL" dirty="0"/>
            </a:br>
            <a:r>
              <a:rPr lang="he-IL" dirty="0"/>
              <a:t/>
            </a:r>
            <a:br>
              <a:rPr lang="he-IL" dirty="0"/>
            </a:br>
            <a:r>
              <a:rPr lang="he-IL" sz="2700" dirty="0">
                <a:solidFill>
                  <a:schemeClr val="tx1"/>
                </a:solidFill>
              </a:rPr>
              <a:t>ראשי צוותים וצוות כתיבה </a:t>
            </a:r>
            <a:br>
              <a:rPr lang="he-IL" sz="2700" dirty="0">
                <a:solidFill>
                  <a:schemeClr val="tx1"/>
                </a:solidFill>
              </a:rPr>
            </a:br>
            <a:endParaRPr lang="he-IL" sz="3100" dirty="0">
              <a:solidFill>
                <a:schemeClr val="tx1"/>
              </a:solidFill>
            </a:endParaRPr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332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0C0B6B2-B070-D64D-877B-5A825CD66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417" y="18671"/>
            <a:ext cx="10671492" cy="1280890"/>
          </a:xfrm>
        </p:spPr>
        <p:txBody>
          <a:bodyPr/>
          <a:lstStyle/>
          <a:p>
            <a:r>
              <a:rPr lang="he-IL" dirty="0">
                <a:latin typeface="Calibri" panose="020F0502020204030204" pitchFamily="34" charset="0"/>
                <a:cs typeface="Calibri" panose="020F0502020204030204" pitchFamily="34" charset="0"/>
              </a:rPr>
              <a:t>עקרונות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dirty="0">
                <a:latin typeface="Calibri" panose="020F0502020204030204" pitchFamily="34" charset="0"/>
                <a:cs typeface="Calibri" panose="020F0502020204030204" pitchFamily="34" charset="0"/>
              </a:rPr>
              <a:t> מרכזיים בתהליך הכתיבה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16A23923-C1D5-644C-A7C4-651710535BC1}"/>
              </a:ext>
            </a:extLst>
          </p:cNvPr>
          <p:cNvSpPr>
            <a:spLocks noChangeAspect="1"/>
          </p:cNvSpPr>
          <p:nvPr/>
        </p:nvSpPr>
        <p:spPr>
          <a:xfrm>
            <a:off x="861417" y="1299561"/>
            <a:ext cx="10787900" cy="4767410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113494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lvl="1" algn="ctr" rtl="1">
              <a:lnSpc>
                <a:spcPct val="150000"/>
              </a:lnSpc>
            </a:pPr>
            <a:endParaRPr lang="he-IL" sz="38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algn="ctr" rtl="1">
              <a:lnSpc>
                <a:spcPct val="150000"/>
              </a:lnSpc>
            </a:pPr>
            <a:endParaRPr lang="he-IL" sz="38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algn="ctr" rtl="1">
              <a:lnSpc>
                <a:spcPct val="150000"/>
              </a:lnSpc>
            </a:pPr>
            <a:endParaRPr lang="he-IL" sz="38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algn="ctr" rtl="1">
              <a:lnSpc>
                <a:spcPct val="200000"/>
              </a:lnSpc>
            </a:pPr>
            <a:r>
              <a:rPr lang="he-IL" sz="38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שותפות ושקיפות</a:t>
            </a:r>
          </a:p>
          <a:p>
            <a:pPr marL="0" lvl="1" algn="ctr" rtl="1">
              <a:lnSpc>
                <a:spcPct val="200000"/>
              </a:lnSpc>
            </a:pPr>
            <a:r>
              <a:rPr lang="he-IL" sz="38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עומק ותמציתיות</a:t>
            </a:r>
          </a:p>
          <a:p>
            <a:pPr marL="0" lvl="1" algn="ctr" rtl="1">
              <a:lnSpc>
                <a:spcPct val="200000"/>
              </a:lnSpc>
            </a:pPr>
            <a:r>
              <a:rPr lang="he-IL" sz="38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מבט רוחב / מיקוד</a:t>
            </a:r>
          </a:p>
          <a:p>
            <a:pPr marL="0" lvl="1" algn="ctr" rtl="1">
              <a:lnSpc>
                <a:spcPct val="150000"/>
              </a:lnSpc>
            </a:pPr>
            <a:endParaRPr lang="he-IL" sz="38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algn="ctr" rtl="1">
              <a:lnSpc>
                <a:spcPct val="150000"/>
              </a:lnSpc>
            </a:pPr>
            <a:r>
              <a:rPr lang="he-IL" sz="38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lvl="1" algn="ctr" rtl="1">
              <a:lnSpc>
                <a:spcPct val="150000"/>
              </a:lnSpc>
            </a:pPr>
            <a:endParaRPr lang="he-IL" sz="38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algn="ctr" rtl="1">
              <a:lnSpc>
                <a:spcPct val="150000"/>
              </a:lnSpc>
            </a:pPr>
            <a:endParaRPr lang="he-IL" sz="38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94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תמונה 6" descr="שעון בדופן השחור ברקע צהוב">
            <a:extLst>
              <a:ext uri="{FF2B5EF4-FFF2-40B4-BE49-F238E27FC236}">
                <a16:creationId xmlns:a16="http://schemas.microsoft.com/office/drawing/2014/main" id="{E9ECEFB0-DAF6-164C-9DFA-C7FE0ED25E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70" y="1348839"/>
            <a:ext cx="12011891" cy="5465618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2A676224-0CA1-954F-BB42-17A78FCE7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מכתיבה לעריכה – לקראת הגשת הדוח</a:t>
            </a:r>
          </a:p>
        </p:txBody>
      </p:sp>
      <p:sp>
        <p:nvSpPr>
          <p:cNvPr id="4" name="חץ שמאלה 3">
            <a:extLst>
              <a:ext uri="{FF2B5EF4-FFF2-40B4-BE49-F238E27FC236}">
                <a16:creationId xmlns:a16="http://schemas.microsoft.com/office/drawing/2014/main" id="{0543381F-CC62-C546-B579-BFD2BC54ACE5}"/>
              </a:ext>
            </a:extLst>
          </p:cNvPr>
          <p:cNvSpPr/>
          <p:nvPr/>
        </p:nvSpPr>
        <p:spPr>
          <a:xfrm>
            <a:off x="1520509" y="2838120"/>
            <a:ext cx="10671491" cy="134874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6" name="הסבר מלבני מעוגל 5">
            <a:extLst>
              <a:ext uri="{FF2B5EF4-FFF2-40B4-BE49-F238E27FC236}">
                <a16:creationId xmlns:a16="http://schemas.microsoft.com/office/drawing/2014/main" id="{B98A1881-D0F3-CF47-88C0-41C4A604DAFD}"/>
              </a:ext>
            </a:extLst>
          </p:cNvPr>
          <p:cNvSpPr/>
          <p:nvPr/>
        </p:nvSpPr>
        <p:spPr>
          <a:xfrm>
            <a:off x="1645728" y="4015775"/>
            <a:ext cx="1873849" cy="921524"/>
          </a:xfrm>
          <a:prstGeom prst="wedgeRoundRectCallout">
            <a:avLst>
              <a:gd name="adj1" fmla="val 30416"/>
              <a:gd name="adj2" fmla="val -9413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28.7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2000" b="1" dirty="0">
                <a:solidFill>
                  <a:prstClr val="black"/>
                </a:solidFill>
                <a:latin typeface="Century Gothic"/>
                <a:cs typeface="Gisha" panose="020B0502040204020203" pitchFamily="34" charset="-79"/>
              </a:rPr>
              <a:t>הגשת הדוח</a:t>
            </a: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7E7AFCEC-D129-894F-A5E7-72962EA775B7}"/>
              </a:ext>
            </a:extLst>
          </p:cNvPr>
          <p:cNvSpPr txBox="1"/>
          <p:nvPr/>
        </p:nvSpPr>
        <p:spPr>
          <a:xfrm>
            <a:off x="10987909" y="3324928"/>
            <a:ext cx="99530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יוני </a:t>
            </a:r>
          </a:p>
        </p:txBody>
      </p:sp>
      <p:sp>
        <p:nvSpPr>
          <p:cNvPr id="20" name="תיבת טקסט 19">
            <a:extLst>
              <a:ext uri="{FF2B5EF4-FFF2-40B4-BE49-F238E27FC236}">
                <a16:creationId xmlns:a16="http://schemas.microsoft.com/office/drawing/2014/main" id="{AF6BD469-ADA0-D871-9A20-4146469067A6}"/>
              </a:ext>
            </a:extLst>
          </p:cNvPr>
          <p:cNvSpPr txBox="1"/>
          <p:nvPr/>
        </p:nvSpPr>
        <p:spPr>
          <a:xfrm>
            <a:off x="4058056" y="3306025"/>
            <a:ext cx="99530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יולי </a:t>
            </a:r>
          </a:p>
        </p:txBody>
      </p:sp>
      <p:sp>
        <p:nvSpPr>
          <p:cNvPr id="23" name="הסבר מלבני מעוגל 5">
            <a:extLst>
              <a:ext uri="{FF2B5EF4-FFF2-40B4-BE49-F238E27FC236}">
                <a16:creationId xmlns:a16="http://schemas.microsoft.com/office/drawing/2014/main" id="{124662F6-0E8B-1690-0DB3-5961BC610CFF}"/>
              </a:ext>
            </a:extLst>
          </p:cNvPr>
          <p:cNvSpPr/>
          <p:nvPr/>
        </p:nvSpPr>
        <p:spPr>
          <a:xfrm>
            <a:off x="9642906" y="4097642"/>
            <a:ext cx="2332898" cy="885756"/>
          </a:xfrm>
          <a:prstGeom prst="wedgeRoundRectCallout">
            <a:avLst>
              <a:gd name="adj1" fmla="val 28695"/>
              <a:gd name="adj2" fmla="val -9294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9.6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תתי-צוותים הגשת תוצרים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25" name="הסבר מלבני מעוגל 5">
            <a:extLst>
              <a:ext uri="{FF2B5EF4-FFF2-40B4-BE49-F238E27FC236}">
                <a16:creationId xmlns:a16="http://schemas.microsoft.com/office/drawing/2014/main" id="{92966061-4815-6310-FE7A-93201F7F2591}"/>
              </a:ext>
            </a:extLst>
          </p:cNvPr>
          <p:cNvSpPr/>
          <p:nvPr/>
        </p:nvSpPr>
        <p:spPr>
          <a:xfrm>
            <a:off x="9505042" y="1973515"/>
            <a:ext cx="2332898" cy="885756"/>
          </a:xfrm>
          <a:prstGeom prst="wedgeRoundRectCallout">
            <a:avLst>
              <a:gd name="adj1" fmla="val -14234"/>
              <a:gd name="adj2" fmla="val 10696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14.6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מפגש עבודה אחרון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26" name="הסבר מלבני מעוגל 5">
            <a:extLst>
              <a:ext uri="{FF2B5EF4-FFF2-40B4-BE49-F238E27FC236}">
                <a16:creationId xmlns:a16="http://schemas.microsoft.com/office/drawing/2014/main" id="{D7530039-5CA7-C90A-2E20-6474F398A0A2}"/>
              </a:ext>
            </a:extLst>
          </p:cNvPr>
          <p:cNvSpPr/>
          <p:nvPr/>
        </p:nvSpPr>
        <p:spPr>
          <a:xfrm>
            <a:off x="6852352" y="4003111"/>
            <a:ext cx="2608669" cy="1348740"/>
          </a:xfrm>
          <a:prstGeom prst="wedgeRoundRectCallout">
            <a:avLst>
              <a:gd name="adj1" fmla="val 11897"/>
              <a:gd name="adj2" fmla="val -7656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19.6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2000" b="1" dirty="0">
                <a:solidFill>
                  <a:prstClr val="black"/>
                </a:solidFill>
                <a:latin typeface="Century Gothic"/>
                <a:cs typeface="Gisha" panose="020B0502040204020203" pitchFamily="34" charset="-79"/>
              </a:rPr>
              <a:t>הגשת טיוטה סופית של עבודת הצוותים (רכזות כתיבה)</a:t>
            </a: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27" name="הסבר מלבני מעוגל 5">
            <a:extLst>
              <a:ext uri="{FF2B5EF4-FFF2-40B4-BE49-F238E27FC236}">
                <a16:creationId xmlns:a16="http://schemas.microsoft.com/office/drawing/2014/main" id="{89178FBD-9D7F-EC9C-D10A-ED076C1EB620}"/>
              </a:ext>
            </a:extLst>
          </p:cNvPr>
          <p:cNvSpPr/>
          <p:nvPr/>
        </p:nvSpPr>
        <p:spPr>
          <a:xfrm>
            <a:off x="6324914" y="1957106"/>
            <a:ext cx="2332898" cy="977549"/>
          </a:xfrm>
          <a:prstGeom prst="wedgeRoundRectCallout">
            <a:avLst>
              <a:gd name="adj1" fmla="val 9409"/>
              <a:gd name="adj2" fmla="val 86989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27.6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2000" b="1" dirty="0">
                <a:solidFill>
                  <a:prstClr val="black"/>
                </a:solidFill>
                <a:latin typeface="Century Gothic"/>
                <a:cs typeface="Gisha" panose="020B0502040204020203" pitchFamily="34" charset="-79"/>
              </a:rPr>
              <a:t>טיוטה 1</a:t>
            </a: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29" name="הסבר מלבני מעוגל 5">
            <a:extLst>
              <a:ext uri="{FF2B5EF4-FFF2-40B4-BE49-F238E27FC236}">
                <a16:creationId xmlns:a16="http://schemas.microsoft.com/office/drawing/2014/main" id="{3957311B-40A6-56A9-4197-3E566A802229}"/>
              </a:ext>
            </a:extLst>
          </p:cNvPr>
          <p:cNvSpPr/>
          <p:nvPr/>
        </p:nvSpPr>
        <p:spPr>
          <a:xfrm>
            <a:off x="3144787" y="1930649"/>
            <a:ext cx="2332898" cy="977548"/>
          </a:xfrm>
          <a:prstGeom prst="wedgeRoundRectCallout">
            <a:avLst>
              <a:gd name="adj1" fmla="val -9879"/>
              <a:gd name="adj2" fmla="val 11584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12.7 </a:t>
            </a: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2000" b="1" dirty="0">
                <a:solidFill>
                  <a:prstClr val="black"/>
                </a:solidFill>
                <a:latin typeface="Century Gothic"/>
                <a:cs typeface="Gisha" panose="020B0502040204020203" pitchFamily="34" charset="-79"/>
              </a:rPr>
              <a:t>דוח מוכן לעריכה לשונית וגרפיקה</a:t>
            </a: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13" name="הסבר מלבני מעוגל 5">
            <a:extLst>
              <a:ext uri="{FF2B5EF4-FFF2-40B4-BE49-F238E27FC236}">
                <a16:creationId xmlns:a16="http://schemas.microsoft.com/office/drawing/2014/main" id="{6C08A8D7-B459-F681-3A6F-E92BA0AF7F0A}"/>
              </a:ext>
            </a:extLst>
          </p:cNvPr>
          <p:cNvSpPr/>
          <p:nvPr/>
        </p:nvSpPr>
        <p:spPr>
          <a:xfrm>
            <a:off x="3749028" y="3981839"/>
            <a:ext cx="2608669" cy="974408"/>
          </a:xfrm>
          <a:prstGeom prst="wedgeRoundRectCallout">
            <a:avLst>
              <a:gd name="adj1" fmla="val 11897"/>
              <a:gd name="adj2" fmla="val -76560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sz="2000" b="1" dirty="0">
                <a:solidFill>
                  <a:prstClr val="black"/>
                </a:solidFill>
                <a:latin typeface="Century Gothic"/>
                <a:cs typeface="Gisha" panose="020B0502040204020203" pitchFamily="34" charset="-79"/>
              </a:rPr>
              <a:t>5.7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טיוטה 2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3" name="Arrow: Left 2">
            <a:extLst>
              <a:ext uri="{FF2B5EF4-FFF2-40B4-BE49-F238E27FC236}">
                <a16:creationId xmlns:a16="http://schemas.microsoft.com/office/drawing/2014/main" id="{E4CC163B-429B-0B9D-5C2F-59FDFB0CEEC0}"/>
              </a:ext>
            </a:extLst>
          </p:cNvPr>
          <p:cNvSpPr/>
          <p:nvPr/>
        </p:nvSpPr>
        <p:spPr>
          <a:xfrm rot="9958436" flipV="1">
            <a:off x="2397783" y="2948462"/>
            <a:ext cx="7630549" cy="2134624"/>
          </a:xfrm>
          <a:prstGeom prst="lef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2400" b="1" dirty="0">
                <a:solidFill>
                  <a:schemeClr val="accent2">
                    <a:lumMod val="75000"/>
                  </a:schemeClr>
                </a:solidFill>
              </a:rPr>
              <a:t>התייחסויות למסמך הסופי – </a:t>
            </a:r>
          </a:p>
          <a:p>
            <a:pPr algn="ctr"/>
            <a:r>
              <a:rPr lang="he-IL" sz="2400" b="1" dirty="0">
                <a:solidFill>
                  <a:schemeClr val="accent2">
                    <a:lumMod val="75000"/>
                  </a:schemeClr>
                </a:solidFill>
              </a:rPr>
              <a:t>להעביר עד חצות לרכזות הכתיבה 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91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7B7EFD05-5F12-420E-8AEF-74D5EF9D5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6B6786B7-9BA0-488B-8C6B-1C5BB4E2A5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ACF6C842-D596-43D3-B584-5672E0D331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6DF84F3E-35FA-497B-B6FA-F453E82F325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2846D7FA-E05C-448E-B156-F77C205A14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E269AD3A-E6B6-4322-A013-276CBC1B08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CEFB9F00-6239-4BF6-B439-D16231B240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74D1DDDB-FC85-40C5-9225-06312C4515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E9217709-40C1-4F4A-AB69-8A693608A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ACCD26D6-BC97-43F5-B803-5838985FCC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8136022F-2988-42E2-90E1-617D189FF1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03859925-85FA-4D69-A0AB-6F827E3B5C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BAE65FC7-970A-4DCC-9FB4-CF0F7496A9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64F33C7-E158-4057-87E7-6F42AA6D03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157"/>
            <a:ext cx="2356675" cy="6853096"/>
            <a:chOff x="6627813" y="195610"/>
            <a:chExt cx="1952625" cy="5678141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26714E66-FCC0-42F6-B127-0F91203BC5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7E0BD3C9-F0D9-4A53-87DF-71D17D328D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DFA9FE4C-FCED-4A9A-9E43-358EB75011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E5D5BB28-15EC-4D32-9C05-C2206AF9E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06210E9D-4080-4566-B32A-3A8BE356F8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894D3505-0982-40B2-8131-1B6BFF2736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11598CAB-0965-48D6-999C-91450C50D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29E94126-468A-4060-BCBC-DC3806A4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438F3422-C112-405B-B955-7B16907214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C99C65FC-23C1-4B1D-A385-29B46619D2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53D192C3-5E79-4B85-98D0-8F6C681CDC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8709C0CF-D42A-4EE0-9C30-B0B72C69AD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B8FE8EF1-7AF2-4864-A8DE-7EE3481DA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76CB6AE4-A444-41E5-A744-47F048A15E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25F129D9-8F3D-4302-AB5D-DE987A6B127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F4A57F6-BEF1-4CA6-A0F1-3A01F6AB48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rgbClr val="503B42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7C6DC545-C23C-BC98-A75E-D40A98D93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e-IL" sz="4000" dirty="0">
                <a:solidFill>
                  <a:srgbClr val="FEFFFF"/>
                </a:solidFill>
              </a:rPr>
              <a:t> </a:t>
            </a:r>
            <a:br>
              <a:rPr lang="he-IL" sz="4000" dirty="0">
                <a:solidFill>
                  <a:srgbClr val="FEFFFF"/>
                </a:solidFill>
              </a:rPr>
            </a:br>
            <a:r>
              <a:rPr lang="he-IL" sz="4000" dirty="0">
                <a:solidFill>
                  <a:srgbClr val="FEFFFF"/>
                </a:solidFill>
              </a:rPr>
              <a:t>חלוקה לקבוצות להמשך עבודה </a:t>
            </a:r>
            <a:endParaRPr lang="en-US" sz="4000" dirty="0">
              <a:solidFill>
                <a:srgbClr val="FEFFFF"/>
              </a:solidFill>
            </a:endParaRP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E3336A73-1C9B-4BAA-A893-AD3C79E666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איך נכון לחלק את התלמידים לקבוצות? - Re-Start">
            <a:extLst>
              <a:ext uri="{FF2B5EF4-FFF2-40B4-BE49-F238E27FC236}">
                <a16:creationId xmlns:a16="http://schemas.microsoft.com/office/drawing/2014/main" id="{632490F5-F467-628C-FC41-884C94234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87994" y="1555902"/>
            <a:ext cx="5640502" cy="375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8894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 descr="חיים בשותפו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50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מחבר ישר 26">
            <a:extLst>
              <a:ext uri="{FF2B5EF4-FFF2-40B4-BE49-F238E27FC236}">
                <a16:creationId xmlns:a16="http://schemas.microsoft.com/office/drawing/2014/main" id="{CD7C0951-5284-7B48-9087-8830F0D0EC0C}"/>
              </a:ext>
            </a:extLst>
          </p:cNvPr>
          <p:cNvCxnSpPr>
            <a:cxnSpLocks/>
          </p:cNvCxnSpPr>
          <p:nvPr/>
        </p:nvCxnSpPr>
        <p:spPr>
          <a:xfrm flipV="1">
            <a:off x="2714639" y="2092565"/>
            <a:ext cx="1" cy="425472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תמונה 7" descr="משקפת">
            <a:extLst>
              <a:ext uri="{FF2B5EF4-FFF2-40B4-BE49-F238E27FC236}">
                <a16:creationId xmlns:a16="http://schemas.microsoft.com/office/drawing/2014/main" id="{017FE2D9-B28B-E287-DC4B-0D27A35E8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613" y="1250685"/>
            <a:ext cx="2180911" cy="936515"/>
          </a:xfrm>
          <a:prstGeom prst="rect">
            <a:avLst/>
          </a:prstGeom>
          <a:effectLst>
            <a:softEdge rad="228051"/>
          </a:effectLst>
        </p:spPr>
      </p:pic>
      <p:cxnSp>
        <p:nvCxnSpPr>
          <p:cNvPr id="13" name="מחבר ישר 12">
            <a:extLst>
              <a:ext uri="{FF2B5EF4-FFF2-40B4-BE49-F238E27FC236}">
                <a16:creationId xmlns:a16="http://schemas.microsoft.com/office/drawing/2014/main" id="{45FE683D-AA5E-7245-B96D-F79544548BE7}"/>
              </a:ext>
            </a:extLst>
          </p:cNvPr>
          <p:cNvCxnSpPr>
            <a:cxnSpLocks/>
          </p:cNvCxnSpPr>
          <p:nvPr/>
        </p:nvCxnSpPr>
        <p:spPr>
          <a:xfrm flipV="1">
            <a:off x="1045209" y="2187200"/>
            <a:ext cx="0" cy="225910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תיאור התקדמות המאמצים השונים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5858DAC6-F236-2747-A72F-5D4AE999E729}"/>
              </a:ext>
            </a:extLst>
          </p:cNvPr>
          <p:cNvSpPr txBox="1"/>
          <p:nvPr/>
        </p:nvSpPr>
        <p:spPr>
          <a:xfrm>
            <a:off x="2039657" y="1131454"/>
            <a:ext cx="15553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אנחנו כאן</a:t>
            </a: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90745212-04B4-354C-AE64-70338CE3EF55}"/>
              </a:ext>
            </a:extLst>
          </p:cNvPr>
          <p:cNvSpPr txBox="1"/>
          <p:nvPr/>
        </p:nvSpPr>
        <p:spPr>
          <a:xfrm>
            <a:off x="9856865" y="3114719"/>
            <a:ext cx="22315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צוותי חיים בשותפות</a:t>
            </a:r>
          </a:p>
          <a:p>
            <a:pPr algn="ctr"/>
            <a:r>
              <a:rPr lang="he-IL" b="1" dirty="0"/>
              <a:t>ומניעת גזענות</a:t>
            </a:r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id="{ACB76D88-5569-DD4C-A975-B7ACD1B00165}"/>
              </a:ext>
            </a:extLst>
          </p:cNvPr>
          <p:cNvSpPr txBox="1"/>
          <p:nvPr/>
        </p:nvSpPr>
        <p:spPr>
          <a:xfrm>
            <a:off x="9611503" y="1996405"/>
            <a:ext cx="25731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he-IL" b="1" dirty="0"/>
              <a:t>צוות מיפוי איתור ואפיון </a:t>
            </a:r>
          </a:p>
        </p:txBody>
      </p:sp>
      <p:graphicFrame>
        <p:nvGraphicFramePr>
          <p:cNvPr id="10" name="דיאגרמה 9">
            <a:extLst>
              <a:ext uri="{FF2B5EF4-FFF2-40B4-BE49-F238E27FC236}">
                <a16:creationId xmlns:a16="http://schemas.microsoft.com/office/drawing/2014/main" id="{4906F058-C089-9C17-1776-CE907BF7C4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9979362"/>
              </p:ext>
            </p:extLst>
          </p:nvPr>
        </p:nvGraphicFramePr>
        <p:xfrm>
          <a:off x="2910751" y="1484351"/>
          <a:ext cx="6798808" cy="62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דיאגרמה 27">
            <a:extLst>
              <a:ext uri="{FF2B5EF4-FFF2-40B4-BE49-F238E27FC236}">
                <a16:creationId xmlns:a16="http://schemas.microsoft.com/office/drawing/2014/main" id="{DD70E2F5-2606-9994-4322-F8882C2DCD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4347601"/>
              </p:ext>
            </p:extLst>
          </p:nvPr>
        </p:nvGraphicFramePr>
        <p:xfrm>
          <a:off x="2039657" y="2683711"/>
          <a:ext cx="7767956" cy="717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098" name="Picture 2" descr="שותפות ואחדות">
            <a:extLst>
              <a:ext uri="{FF2B5EF4-FFF2-40B4-BE49-F238E27FC236}">
                <a16:creationId xmlns:a16="http://schemas.microsoft.com/office/drawing/2014/main" id="{C88CECFE-C26E-D23E-3BA7-5725FF113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61" y="2380118"/>
            <a:ext cx="2231563" cy="836836"/>
          </a:xfrm>
          <a:prstGeom prst="rect">
            <a:avLst/>
          </a:prstGeom>
          <a:noFill/>
          <a:effectLst>
            <a:softEdge rad="137033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טרפז 2">
            <a:extLst>
              <a:ext uri="{FF2B5EF4-FFF2-40B4-BE49-F238E27FC236}">
                <a16:creationId xmlns:a16="http://schemas.microsoft.com/office/drawing/2014/main" id="{8B108134-CBAB-0309-ABEB-C23181341FFE}"/>
              </a:ext>
            </a:extLst>
          </p:cNvPr>
          <p:cNvSpPr/>
          <p:nvPr/>
        </p:nvSpPr>
        <p:spPr>
          <a:xfrm rot="16200000">
            <a:off x="681946" y="2899185"/>
            <a:ext cx="1762287" cy="724152"/>
          </a:xfrm>
          <a:prstGeom prst="trapezoid">
            <a:avLst>
              <a:gd name="adj" fmla="val 2381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טיוטה מסכמת להתייחסות </a:t>
            </a:r>
          </a:p>
        </p:txBody>
      </p:sp>
      <p:graphicFrame>
        <p:nvGraphicFramePr>
          <p:cNvPr id="29" name="דיאגרמה 28">
            <a:extLst>
              <a:ext uri="{FF2B5EF4-FFF2-40B4-BE49-F238E27FC236}">
                <a16:creationId xmlns:a16="http://schemas.microsoft.com/office/drawing/2014/main" id="{E4E31066-BE00-5F30-67B1-889E716F59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8236212"/>
              </p:ext>
            </p:extLst>
          </p:nvPr>
        </p:nvGraphicFramePr>
        <p:xfrm>
          <a:off x="2013245" y="3425174"/>
          <a:ext cx="2630846" cy="791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39" name="תיבת טקסט 38">
            <a:extLst>
              <a:ext uri="{FF2B5EF4-FFF2-40B4-BE49-F238E27FC236}">
                <a16:creationId xmlns:a16="http://schemas.microsoft.com/office/drawing/2014/main" id="{413AE482-AB82-E0FA-BB68-971E7FB58A07}"/>
              </a:ext>
            </a:extLst>
          </p:cNvPr>
          <p:cNvSpPr txBox="1"/>
          <p:nvPr/>
        </p:nvSpPr>
        <p:spPr>
          <a:xfrm>
            <a:off x="83794" y="1689913"/>
            <a:ext cx="200986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מפגש מסכם </a:t>
            </a:r>
          </a:p>
        </p:txBody>
      </p:sp>
    </p:spTree>
    <p:extLst>
      <p:ext uri="{BB962C8B-B14F-4D97-AF65-F5344CB8AC3E}">
        <p14:creationId xmlns:p14="http://schemas.microsoft.com/office/powerpoint/2010/main" val="1289220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מחבר ישר 26">
            <a:extLst>
              <a:ext uri="{FF2B5EF4-FFF2-40B4-BE49-F238E27FC236}">
                <a16:creationId xmlns:a16="http://schemas.microsoft.com/office/drawing/2014/main" id="{CD7C0951-5284-7B48-9087-8830F0D0EC0C}"/>
              </a:ext>
            </a:extLst>
          </p:cNvPr>
          <p:cNvCxnSpPr>
            <a:cxnSpLocks/>
          </p:cNvCxnSpPr>
          <p:nvPr/>
        </p:nvCxnSpPr>
        <p:spPr>
          <a:xfrm flipV="1">
            <a:off x="2714639" y="2092565"/>
            <a:ext cx="1" cy="425472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תמונה 7" descr="משקפת">
            <a:extLst>
              <a:ext uri="{FF2B5EF4-FFF2-40B4-BE49-F238E27FC236}">
                <a16:creationId xmlns:a16="http://schemas.microsoft.com/office/drawing/2014/main" id="{017FE2D9-B28B-E287-DC4B-0D27A35E8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613" y="1250685"/>
            <a:ext cx="2180911" cy="936515"/>
          </a:xfrm>
          <a:prstGeom prst="rect">
            <a:avLst/>
          </a:prstGeom>
          <a:effectLst>
            <a:softEdge rad="228051"/>
          </a:effectLst>
        </p:spPr>
      </p:pic>
      <p:cxnSp>
        <p:nvCxnSpPr>
          <p:cNvPr id="13" name="מחבר ישר 12">
            <a:extLst>
              <a:ext uri="{FF2B5EF4-FFF2-40B4-BE49-F238E27FC236}">
                <a16:creationId xmlns:a16="http://schemas.microsoft.com/office/drawing/2014/main" id="{45FE683D-AA5E-7245-B96D-F79544548BE7}"/>
              </a:ext>
            </a:extLst>
          </p:cNvPr>
          <p:cNvCxnSpPr>
            <a:cxnSpLocks/>
          </p:cNvCxnSpPr>
          <p:nvPr/>
        </p:nvCxnSpPr>
        <p:spPr>
          <a:xfrm flipV="1">
            <a:off x="1111381" y="2161861"/>
            <a:ext cx="0" cy="225910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תיאור התקדמות המאמצים השונים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5858DAC6-F236-2747-A72F-5D4AE999E729}"/>
              </a:ext>
            </a:extLst>
          </p:cNvPr>
          <p:cNvSpPr txBox="1"/>
          <p:nvPr/>
        </p:nvSpPr>
        <p:spPr>
          <a:xfrm>
            <a:off x="2039657" y="1131454"/>
            <a:ext cx="15553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אנחנו כאן</a:t>
            </a: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90745212-04B4-354C-AE64-70338CE3EF55}"/>
              </a:ext>
            </a:extLst>
          </p:cNvPr>
          <p:cNvSpPr txBox="1"/>
          <p:nvPr/>
        </p:nvSpPr>
        <p:spPr>
          <a:xfrm>
            <a:off x="9856865" y="3114719"/>
            <a:ext cx="22315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צוותי חיים בשותפות</a:t>
            </a:r>
          </a:p>
          <a:p>
            <a:pPr algn="ctr"/>
            <a:r>
              <a:rPr lang="he-IL" b="1" dirty="0"/>
              <a:t>ומניעת גזענות</a:t>
            </a:r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id="{ACB76D88-5569-DD4C-A975-B7ACD1B00165}"/>
              </a:ext>
            </a:extLst>
          </p:cNvPr>
          <p:cNvSpPr txBox="1"/>
          <p:nvPr/>
        </p:nvSpPr>
        <p:spPr>
          <a:xfrm>
            <a:off x="9611503" y="1996405"/>
            <a:ext cx="25731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he-IL" b="1" dirty="0"/>
              <a:t>צוות מיפוי איתור ואפיון </a:t>
            </a:r>
          </a:p>
        </p:txBody>
      </p:sp>
      <p:sp>
        <p:nvSpPr>
          <p:cNvPr id="26" name="תיבת טקסט 25">
            <a:extLst>
              <a:ext uri="{FF2B5EF4-FFF2-40B4-BE49-F238E27FC236}">
                <a16:creationId xmlns:a16="http://schemas.microsoft.com/office/drawing/2014/main" id="{4C076763-0E66-194B-94FA-668D3F74F40F}"/>
              </a:ext>
            </a:extLst>
          </p:cNvPr>
          <p:cNvSpPr txBox="1"/>
          <p:nvPr/>
        </p:nvSpPr>
        <p:spPr>
          <a:xfrm>
            <a:off x="9914622" y="4567664"/>
            <a:ext cx="16270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dirty="0"/>
              <a:t>שיתוף ציבור וחברה אזרחית</a:t>
            </a:r>
          </a:p>
        </p:txBody>
      </p:sp>
      <p:graphicFrame>
        <p:nvGraphicFramePr>
          <p:cNvPr id="10" name="דיאגרמה 9">
            <a:extLst>
              <a:ext uri="{FF2B5EF4-FFF2-40B4-BE49-F238E27FC236}">
                <a16:creationId xmlns:a16="http://schemas.microsoft.com/office/drawing/2014/main" id="{4906F058-C089-9C17-1776-CE907BF7C469}"/>
              </a:ext>
            </a:extLst>
          </p:cNvPr>
          <p:cNvGraphicFramePr/>
          <p:nvPr/>
        </p:nvGraphicFramePr>
        <p:xfrm>
          <a:off x="2910751" y="1484351"/>
          <a:ext cx="6798808" cy="62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דיאגרמה 27">
            <a:extLst>
              <a:ext uri="{FF2B5EF4-FFF2-40B4-BE49-F238E27FC236}">
                <a16:creationId xmlns:a16="http://schemas.microsoft.com/office/drawing/2014/main" id="{DD70E2F5-2606-9994-4322-F8882C2DCD8A}"/>
              </a:ext>
            </a:extLst>
          </p:cNvPr>
          <p:cNvGraphicFramePr/>
          <p:nvPr/>
        </p:nvGraphicFramePr>
        <p:xfrm>
          <a:off x="2039657" y="2683711"/>
          <a:ext cx="7767956" cy="717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098" name="Picture 2" descr="שותפות ואחדות ">
            <a:extLst>
              <a:ext uri="{FF2B5EF4-FFF2-40B4-BE49-F238E27FC236}">
                <a16:creationId xmlns:a16="http://schemas.microsoft.com/office/drawing/2014/main" id="{C88CECFE-C26E-D23E-3BA7-5725FF113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61" y="2380118"/>
            <a:ext cx="2231563" cy="836836"/>
          </a:xfrm>
          <a:prstGeom prst="rect">
            <a:avLst/>
          </a:prstGeom>
          <a:noFill/>
          <a:effectLst>
            <a:softEdge rad="137033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טרפז 2">
            <a:extLst>
              <a:ext uri="{FF2B5EF4-FFF2-40B4-BE49-F238E27FC236}">
                <a16:creationId xmlns:a16="http://schemas.microsoft.com/office/drawing/2014/main" id="{8B108134-CBAB-0309-ABEB-C23181341FFE}"/>
              </a:ext>
            </a:extLst>
          </p:cNvPr>
          <p:cNvSpPr/>
          <p:nvPr/>
        </p:nvSpPr>
        <p:spPr>
          <a:xfrm rot="16200000">
            <a:off x="676005" y="2987335"/>
            <a:ext cx="1762287" cy="724152"/>
          </a:xfrm>
          <a:prstGeom prst="trapezoid">
            <a:avLst>
              <a:gd name="adj" fmla="val 2381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טיוטה מסכמת להתייחסות </a:t>
            </a:r>
          </a:p>
        </p:txBody>
      </p:sp>
      <p:graphicFrame>
        <p:nvGraphicFramePr>
          <p:cNvPr id="29" name="דיאגרמה 28">
            <a:extLst>
              <a:ext uri="{FF2B5EF4-FFF2-40B4-BE49-F238E27FC236}">
                <a16:creationId xmlns:a16="http://schemas.microsoft.com/office/drawing/2014/main" id="{E4E31066-BE00-5F30-67B1-889E716F59D7}"/>
              </a:ext>
            </a:extLst>
          </p:cNvPr>
          <p:cNvGraphicFramePr/>
          <p:nvPr/>
        </p:nvGraphicFramePr>
        <p:xfrm>
          <a:off x="2013245" y="3425174"/>
          <a:ext cx="2630846" cy="791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31" name="דיאגרמה 30">
            <a:extLst>
              <a:ext uri="{FF2B5EF4-FFF2-40B4-BE49-F238E27FC236}">
                <a16:creationId xmlns:a16="http://schemas.microsoft.com/office/drawing/2014/main" id="{8816B456-D3A7-A9F7-F9DA-2F2654A86E15}"/>
              </a:ext>
            </a:extLst>
          </p:cNvPr>
          <p:cNvGraphicFramePr/>
          <p:nvPr/>
        </p:nvGraphicFramePr>
        <p:xfrm>
          <a:off x="7176767" y="4336305"/>
          <a:ext cx="2630846" cy="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graphicFrame>
        <p:nvGraphicFramePr>
          <p:cNvPr id="32" name="דיאגרמה 31">
            <a:extLst>
              <a:ext uri="{FF2B5EF4-FFF2-40B4-BE49-F238E27FC236}">
                <a16:creationId xmlns:a16="http://schemas.microsoft.com/office/drawing/2014/main" id="{7AC25762-0217-87B7-95FA-B032129921B6}"/>
              </a:ext>
            </a:extLst>
          </p:cNvPr>
          <p:cNvGraphicFramePr/>
          <p:nvPr/>
        </p:nvGraphicFramePr>
        <p:xfrm>
          <a:off x="2714639" y="4344540"/>
          <a:ext cx="2630846" cy="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graphicFrame>
        <p:nvGraphicFramePr>
          <p:cNvPr id="34" name="דיאגרמה 33">
            <a:extLst>
              <a:ext uri="{FF2B5EF4-FFF2-40B4-BE49-F238E27FC236}">
                <a16:creationId xmlns:a16="http://schemas.microsoft.com/office/drawing/2014/main" id="{2B37D5BD-66C9-DFB4-BA83-7BA3AAD594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4179033"/>
              </p:ext>
            </p:extLst>
          </p:nvPr>
        </p:nvGraphicFramePr>
        <p:xfrm>
          <a:off x="7176891" y="4933725"/>
          <a:ext cx="2630846" cy="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graphicFrame>
        <p:nvGraphicFramePr>
          <p:cNvPr id="37" name="דיאגרמה 36">
            <a:extLst>
              <a:ext uri="{FF2B5EF4-FFF2-40B4-BE49-F238E27FC236}">
                <a16:creationId xmlns:a16="http://schemas.microsoft.com/office/drawing/2014/main" id="{EA72CC60-4BD6-EC86-1209-E957541F3B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6308864"/>
              </p:ext>
            </p:extLst>
          </p:nvPr>
        </p:nvGraphicFramePr>
        <p:xfrm>
          <a:off x="-63463" y="4837753"/>
          <a:ext cx="2023993" cy="1067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sp>
        <p:nvSpPr>
          <p:cNvPr id="39" name="תיבת טקסט 38">
            <a:extLst>
              <a:ext uri="{FF2B5EF4-FFF2-40B4-BE49-F238E27FC236}">
                <a16:creationId xmlns:a16="http://schemas.microsoft.com/office/drawing/2014/main" id="{413AE482-AB82-E0FA-BB68-971E7FB58A07}"/>
              </a:ext>
            </a:extLst>
          </p:cNvPr>
          <p:cNvSpPr txBox="1"/>
          <p:nvPr/>
        </p:nvSpPr>
        <p:spPr>
          <a:xfrm>
            <a:off x="83794" y="1689913"/>
            <a:ext cx="200986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מפגש מסכם </a:t>
            </a:r>
          </a:p>
        </p:txBody>
      </p:sp>
    </p:spTree>
    <p:extLst>
      <p:ext uri="{BB962C8B-B14F-4D97-AF65-F5344CB8AC3E}">
        <p14:creationId xmlns:p14="http://schemas.microsoft.com/office/powerpoint/2010/main" val="32479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מחבר ישר 26">
            <a:extLst>
              <a:ext uri="{FF2B5EF4-FFF2-40B4-BE49-F238E27FC236}">
                <a16:creationId xmlns:a16="http://schemas.microsoft.com/office/drawing/2014/main" id="{CD7C0951-5284-7B48-9087-8830F0D0EC0C}"/>
              </a:ext>
            </a:extLst>
          </p:cNvPr>
          <p:cNvCxnSpPr>
            <a:cxnSpLocks/>
          </p:cNvCxnSpPr>
          <p:nvPr/>
        </p:nvCxnSpPr>
        <p:spPr>
          <a:xfrm flipV="1">
            <a:off x="2714639" y="2092565"/>
            <a:ext cx="1" cy="425472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תמונה 7" descr="משקפת">
            <a:extLst>
              <a:ext uri="{FF2B5EF4-FFF2-40B4-BE49-F238E27FC236}">
                <a16:creationId xmlns:a16="http://schemas.microsoft.com/office/drawing/2014/main" id="{017FE2D9-B28B-E287-DC4B-0D27A35E8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613" y="1250685"/>
            <a:ext cx="2180911" cy="936515"/>
          </a:xfrm>
          <a:prstGeom prst="rect">
            <a:avLst/>
          </a:prstGeom>
          <a:effectLst>
            <a:softEdge rad="228051"/>
          </a:effectLst>
        </p:spPr>
      </p:pic>
      <p:cxnSp>
        <p:nvCxnSpPr>
          <p:cNvPr id="13" name="מחבר ישר 12">
            <a:extLst>
              <a:ext uri="{FF2B5EF4-FFF2-40B4-BE49-F238E27FC236}">
                <a16:creationId xmlns:a16="http://schemas.microsoft.com/office/drawing/2014/main" id="{45FE683D-AA5E-7245-B96D-F79544548BE7}"/>
              </a:ext>
            </a:extLst>
          </p:cNvPr>
          <p:cNvCxnSpPr>
            <a:cxnSpLocks/>
          </p:cNvCxnSpPr>
          <p:nvPr/>
        </p:nvCxnSpPr>
        <p:spPr>
          <a:xfrm flipV="1">
            <a:off x="1045209" y="2187200"/>
            <a:ext cx="0" cy="225910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תיאור התקדמות המאמצים השונים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5858DAC6-F236-2747-A72F-5D4AE999E729}"/>
              </a:ext>
            </a:extLst>
          </p:cNvPr>
          <p:cNvSpPr txBox="1"/>
          <p:nvPr/>
        </p:nvSpPr>
        <p:spPr>
          <a:xfrm>
            <a:off x="2039657" y="1131454"/>
            <a:ext cx="15553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אנחנו כאן</a:t>
            </a: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90745212-04B4-354C-AE64-70338CE3EF55}"/>
              </a:ext>
            </a:extLst>
          </p:cNvPr>
          <p:cNvSpPr txBox="1"/>
          <p:nvPr/>
        </p:nvSpPr>
        <p:spPr>
          <a:xfrm>
            <a:off x="9856865" y="3114719"/>
            <a:ext cx="22315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צוותי חיים בשותפות</a:t>
            </a:r>
          </a:p>
          <a:p>
            <a:pPr algn="ctr"/>
            <a:r>
              <a:rPr lang="he-IL" b="1" dirty="0"/>
              <a:t>ומניעת גזענות</a:t>
            </a:r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id="{ACB76D88-5569-DD4C-A975-B7ACD1B00165}"/>
              </a:ext>
            </a:extLst>
          </p:cNvPr>
          <p:cNvSpPr txBox="1"/>
          <p:nvPr/>
        </p:nvSpPr>
        <p:spPr>
          <a:xfrm>
            <a:off x="9611503" y="1996405"/>
            <a:ext cx="25731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he-IL" b="1" dirty="0"/>
              <a:t>צוות מיפוי איתור ואפיון </a:t>
            </a:r>
          </a:p>
        </p:txBody>
      </p:sp>
      <p:sp>
        <p:nvSpPr>
          <p:cNvPr id="26" name="תיבת טקסט 25">
            <a:extLst>
              <a:ext uri="{FF2B5EF4-FFF2-40B4-BE49-F238E27FC236}">
                <a16:creationId xmlns:a16="http://schemas.microsoft.com/office/drawing/2014/main" id="{4C076763-0E66-194B-94FA-668D3F74F40F}"/>
              </a:ext>
            </a:extLst>
          </p:cNvPr>
          <p:cNvSpPr txBox="1"/>
          <p:nvPr/>
        </p:nvSpPr>
        <p:spPr>
          <a:xfrm>
            <a:off x="9914622" y="4567664"/>
            <a:ext cx="16270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dirty="0"/>
              <a:t>שיתוף ציבור וחברה אזרחית</a:t>
            </a:r>
          </a:p>
        </p:txBody>
      </p:sp>
      <p:graphicFrame>
        <p:nvGraphicFramePr>
          <p:cNvPr id="10" name="דיאגרמה 9">
            <a:extLst>
              <a:ext uri="{FF2B5EF4-FFF2-40B4-BE49-F238E27FC236}">
                <a16:creationId xmlns:a16="http://schemas.microsoft.com/office/drawing/2014/main" id="{4906F058-C089-9C17-1776-CE907BF7C469}"/>
              </a:ext>
            </a:extLst>
          </p:cNvPr>
          <p:cNvGraphicFramePr/>
          <p:nvPr/>
        </p:nvGraphicFramePr>
        <p:xfrm>
          <a:off x="2910751" y="1484351"/>
          <a:ext cx="6798808" cy="62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דיאגרמה 27">
            <a:extLst>
              <a:ext uri="{FF2B5EF4-FFF2-40B4-BE49-F238E27FC236}">
                <a16:creationId xmlns:a16="http://schemas.microsoft.com/office/drawing/2014/main" id="{DD70E2F5-2606-9994-4322-F8882C2DCD8A}"/>
              </a:ext>
            </a:extLst>
          </p:cNvPr>
          <p:cNvGraphicFramePr/>
          <p:nvPr/>
        </p:nvGraphicFramePr>
        <p:xfrm>
          <a:off x="2039657" y="2683711"/>
          <a:ext cx="7767956" cy="717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098" name="Picture 2" descr="שותפות ואחדות">
            <a:extLst>
              <a:ext uri="{FF2B5EF4-FFF2-40B4-BE49-F238E27FC236}">
                <a16:creationId xmlns:a16="http://schemas.microsoft.com/office/drawing/2014/main" id="{C88CECFE-C26E-D23E-3BA7-5725FF113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61" y="2380118"/>
            <a:ext cx="2231563" cy="836836"/>
          </a:xfrm>
          <a:prstGeom prst="rect">
            <a:avLst/>
          </a:prstGeom>
          <a:noFill/>
          <a:effectLst>
            <a:softEdge rad="137033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תיבת טקסט 19">
            <a:extLst>
              <a:ext uri="{FF2B5EF4-FFF2-40B4-BE49-F238E27FC236}">
                <a16:creationId xmlns:a16="http://schemas.microsoft.com/office/drawing/2014/main" id="{40DE313C-72D9-F1C6-3AEB-546FFBA17AF9}"/>
              </a:ext>
            </a:extLst>
          </p:cNvPr>
          <p:cNvSpPr txBox="1"/>
          <p:nvPr/>
        </p:nvSpPr>
        <p:spPr>
          <a:xfrm>
            <a:off x="9756961" y="5659808"/>
            <a:ext cx="178475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dirty="0"/>
              <a:t>המלצות מהירות לתשפ״ג </a:t>
            </a:r>
          </a:p>
        </p:txBody>
      </p:sp>
      <p:sp>
        <p:nvSpPr>
          <p:cNvPr id="3" name="טרפז 2">
            <a:extLst>
              <a:ext uri="{FF2B5EF4-FFF2-40B4-BE49-F238E27FC236}">
                <a16:creationId xmlns:a16="http://schemas.microsoft.com/office/drawing/2014/main" id="{8B108134-CBAB-0309-ABEB-C23181341FFE}"/>
              </a:ext>
            </a:extLst>
          </p:cNvPr>
          <p:cNvSpPr/>
          <p:nvPr/>
        </p:nvSpPr>
        <p:spPr>
          <a:xfrm rot="16200000">
            <a:off x="681946" y="2899185"/>
            <a:ext cx="1762287" cy="724152"/>
          </a:xfrm>
          <a:prstGeom prst="trapezoid">
            <a:avLst>
              <a:gd name="adj" fmla="val 2381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טיוטה מסכמת להתייחסות </a:t>
            </a:r>
          </a:p>
        </p:txBody>
      </p:sp>
      <p:graphicFrame>
        <p:nvGraphicFramePr>
          <p:cNvPr id="29" name="דיאגרמה 28">
            <a:extLst>
              <a:ext uri="{FF2B5EF4-FFF2-40B4-BE49-F238E27FC236}">
                <a16:creationId xmlns:a16="http://schemas.microsoft.com/office/drawing/2014/main" id="{E4E31066-BE00-5F30-67B1-889E716F59D7}"/>
              </a:ext>
            </a:extLst>
          </p:cNvPr>
          <p:cNvGraphicFramePr/>
          <p:nvPr/>
        </p:nvGraphicFramePr>
        <p:xfrm>
          <a:off x="2013245" y="3425174"/>
          <a:ext cx="2630846" cy="791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31" name="דיאגרמה 30">
            <a:extLst>
              <a:ext uri="{FF2B5EF4-FFF2-40B4-BE49-F238E27FC236}">
                <a16:creationId xmlns:a16="http://schemas.microsoft.com/office/drawing/2014/main" id="{8816B456-D3A7-A9F7-F9DA-2F2654A86E15}"/>
              </a:ext>
            </a:extLst>
          </p:cNvPr>
          <p:cNvGraphicFramePr/>
          <p:nvPr/>
        </p:nvGraphicFramePr>
        <p:xfrm>
          <a:off x="7176767" y="4336305"/>
          <a:ext cx="2630846" cy="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graphicFrame>
        <p:nvGraphicFramePr>
          <p:cNvPr id="32" name="דיאגרמה 31">
            <a:extLst>
              <a:ext uri="{FF2B5EF4-FFF2-40B4-BE49-F238E27FC236}">
                <a16:creationId xmlns:a16="http://schemas.microsoft.com/office/drawing/2014/main" id="{7AC25762-0217-87B7-95FA-B032129921B6}"/>
              </a:ext>
            </a:extLst>
          </p:cNvPr>
          <p:cNvGraphicFramePr/>
          <p:nvPr/>
        </p:nvGraphicFramePr>
        <p:xfrm>
          <a:off x="2714639" y="4344540"/>
          <a:ext cx="2630846" cy="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graphicFrame>
        <p:nvGraphicFramePr>
          <p:cNvPr id="34" name="דיאגרמה 33">
            <a:extLst>
              <a:ext uri="{FF2B5EF4-FFF2-40B4-BE49-F238E27FC236}">
                <a16:creationId xmlns:a16="http://schemas.microsoft.com/office/drawing/2014/main" id="{2B37D5BD-66C9-DFB4-BA83-7BA3AAD594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9369333"/>
              </p:ext>
            </p:extLst>
          </p:nvPr>
        </p:nvGraphicFramePr>
        <p:xfrm>
          <a:off x="7176891" y="4933725"/>
          <a:ext cx="2630846" cy="560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graphicFrame>
        <p:nvGraphicFramePr>
          <p:cNvPr id="37" name="דיאגרמה 36">
            <a:extLst>
              <a:ext uri="{FF2B5EF4-FFF2-40B4-BE49-F238E27FC236}">
                <a16:creationId xmlns:a16="http://schemas.microsoft.com/office/drawing/2014/main" id="{EA72CC60-4BD6-EC86-1209-E957541F3B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5641798"/>
              </p:ext>
            </p:extLst>
          </p:nvPr>
        </p:nvGraphicFramePr>
        <p:xfrm>
          <a:off x="153989" y="4463277"/>
          <a:ext cx="1693585" cy="1030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graphicFrame>
        <p:nvGraphicFramePr>
          <p:cNvPr id="38" name="דיאגרמה 37">
            <a:extLst>
              <a:ext uri="{FF2B5EF4-FFF2-40B4-BE49-F238E27FC236}">
                <a16:creationId xmlns:a16="http://schemas.microsoft.com/office/drawing/2014/main" id="{3731B7EC-DC87-317C-E219-925F6B38E1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2696029"/>
              </p:ext>
            </p:extLst>
          </p:nvPr>
        </p:nvGraphicFramePr>
        <p:xfrm>
          <a:off x="545913" y="5722106"/>
          <a:ext cx="6059592" cy="560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0" r:lo="rId41" r:qs="rId42" r:cs="rId43"/>
          </a:graphicData>
        </a:graphic>
      </p:graphicFrame>
      <p:sp>
        <p:nvSpPr>
          <p:cNvPr id="39" name="תיבת טקסט 38">
            <a:extLst>
              <a:ext uri="{FF2B5EF4-FFF2-40B4-BE49-F238E27FC236}">
                <a16:creationId xmlns:a16="http://schemas.microsoft.com/office/drawing/2014/main" id="{413AE482-AB82-E0FA-BB68-971E7FB58A07}"/>
              </a:ext>
            </a:extLst>
          </p:cNvPr>
          <p:cNvSpPr txBox="1"/>
          <p:nvPr/>
        </p:nvSpPr>
        <p:spPr>
          <a:xfrm>
            <a:off x="83794" y="1689913"/>
            <a:ext cx="200986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מפגש מסכם </a:t>
            </a:r>
          </a:p>
        </p:txBody>
      </p:sp>
    </p:spTree>
    <p:extLst>
      <p:ext uri="{BB962C8B-B14F-4D97-AF65-F5344CB8AC3E}">
        <p14:creationId xmlns:p14="http://schemas.microsoft.com/office/powerpoint/2010/main" val="3983942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דגשים </a:t>
            </a:r>
          </a:p>
        </p:txBody>
      </p:sp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907EADD4-5E5F-9BA7-5FC9-AF1BB834DAC3}"/>
              </a:ext>
            </a:extLst>
          </p:cNvPr>
          <p:cNvSpPr/>
          <p:nvPr/>
        </p:nvSpPr>
        <p:spPr>
          <a:xfrm>
            <a:off x="1282390" y="1639229"/>
            <a:ext cx="9879981" cy="5798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/>
              <a:t>הערכה רבה לכלל השותפים על מאמץ מרוכז עד כה </a:t>
            </a:r>
          </a:p>
        </p:txBody>
      </p:sp>
      <p:sp>
        <p:nvSpPr>
          <p:cNvPr id="23" name="מלבן מעוגל 22">
            <a:extLst>
              <a:ext uri="{FF2B5EF4-FFF2-40B4-BE49-F238E27FC236}">
                <a16:creationId xmlns:a16="http://schemas.microsoft.com/office/drawing/2014/main" id="{1667379B-6377-0DC0-92CB-2DE394BDD4D5}"/>
              </a:ext>
            </a:extLst>
          </p:cNvPr>
          <p:cNvSpPr/>
          <p:nvPr/>
        </p:nvSpPr>
        <p:spPr>
          <a:xfrm>
            <a:off x="1282390" y="2577432"/>
            <a:ext cx="9879981" cy="5798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/>
              <a:t>הצלחה משמעותית במימוש ההמלצות המהירות לתשפ״ג – מסמך ׳אבני הדרך׳ </a:t>
            </a:r>
          </a:p>
        </p:txBody>
      </p:sp>
      <p:sp>
        <p:nvSpPr>
          <p:cNvPr id="24" name="מלבן מעוגל 23">
            <a:extLst>
              <a:ext uri="{FF2B5EF4-FFF2-40B4-BE49-F238E27FC236}">
                <a16:creationId xmlns:a16="http://schemas.microsoft.com/office/drawing/2014/main" id="{4E3E990B-C990-394B-7E13-45A38A3A3AD6}"/>
              </a:ext>
            </a:extLst>
          </p:cNvPr>
          <p:cNvSpPr/>
          <p:nvPr/>
        </p:nvSpPr>
        <p:spPr>
          <a:xfrm>
            <a:off x="1282390" y="3515635"/>
            <a:ext cx="9879981" cy="5798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/>
              <a:t>׳ההתחלה של הסוף׳ – עבודה משמעותית לפנינו | דיוק וטיוב ההמלצות </a:t>
            </a:r>
          </a:p>
        </p:txBody>
      </p:sp>
      <p:sp>
        <p:nvSpPr>
          <p:cNvPr id="25" name="מלבן מעוגל 24">
            <a:extLst>
              <a:ext uri="{FF2B5EF4-FFF2-40B4-BE49-F238E27FC236}">
                <a16:creationId xmlns:a16="http://schemas.microsoft.com/office/drawing/2014/main" id="{A9567B39-255D-5230-B2D6-520E418D3267}"/>
              </a:ext>
            </a:extLst>
          </p:cNvPr>
          <p:cNvSpPr/>
          <p:nvPr/>
        </p:nvSpPr>
        <p:spPr>
          <a:xfrm>
            <a:off x="1282390" y="4453838"/>
            <a:ext cx="9879981" cy="5798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/>
              <a:t>אתיקה מקצועית וגילוי אחריות שלא להדליף את ההמלצות טרם מסירתן לשרה </a:t>
            </a:r>
            <a:r>
              <a:rPr lang="he-IL" dirty="0" err="1"/>
              <a:t>ולמנכלית</a:t>
            </a:r>
            <a:r>
              <a:rPr lang="he-I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252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 descr="שקף מודל 4 הממדים">
            <a:extLst>
              <a:ext uri="{FF2B5EF4-FFF2-40B4-BE49-F238E27FC236}">
                <a16:creationId xmlns:a16="http://schemas.microsoft.com/office/drawing/2014/main" id="{0D382AE5-F706-C810-AA26-C116F9C7F5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4008480"/>
            <a:ext cx="3622358" cy="2046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תמונה 4" descr="שקף וועדת חיים בשותפות - צוות מיגור, מניעה וחינוך נגד גזענות">
            <a:extLst>
              <a:ext uri="{FF2B5EF4-FFF2-40B4-BE49-F238E27FC236}">
                <a16:creationId xmlns:a16="http://schemas.microsoft.com/office/drawing/2014/main" id="{DE9ECD38-2100-3F75-BCDB-E0BC4D2D70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5" y="1559187"/>
            <a:ext cx="3626833" cy="20038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תמונה 5" descr="שקף הגדרות והמשגה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060" y="1559187"/>
            <a:ext cx="3608565" cy="2000940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lumMod val="75000"/>
                <a:alpha val="40000"/>
              </a:schemeClr>
            </a:glow>
          </a:effectLst>
        </p:spPr>
      </p:pic>
      <p:pic>
        <p:nvPicPr>
          <p:cNvPr id="7" name="תמונה 6" descr="שקף תמונת מצב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014" y="4008480"/>
            <a:ext cx="3638457" cy="20466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976360" y="446760"/>
            <a:ext cx="8380423" cy="1651547"/>
          </a:xfrm>
        </p:spPr>
        <p:txBody>
          <a:bodyPr>
            <a:normAutofit fontScale="90000"/>
          </a:bodyPr>
          <a:lstStyle/>
          <a:p>
            <a:r>
              <a:rPr lang="he-IL" dirty="0"/>
              <a:t>סדר ההצגות </a:t>
            </a:r>
            <a:br>
              <a:rPr lang="he-IL" dirty="0"/>
            </a:br>
            <a:endParaRPr lang="he-IL" dirty="0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67332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1432556" y="1145909"/>
            <a:ext cx="9586746" cy="295992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he-IL" sz="4400" b="1" spc="-150" dirty="0">
                <a:solidFill>
                  <a:srgbClr val="10607E"/>
                </a:solidFill>
                <a:latin typeface="Fb Bloomfield" panose="02020503050405020304" pitchFamily="18" charset="-79"/>
                <a:cs typeface="+mn-cs"/>
              </a:rPr>
              <a:t>הגדרות והמשגה  - חיים בשותפות</a:t>
            </a:r>
            <a:br>
              <a:rPr lang="he-IL" sz="4400" b="1" spc="-150" dirty="0">
                <a:solidFill>
                  <a:srgbClr val="10607E"/>
                </a:solidFill>
                <a:latin typeface="Fb Bloomfield" panose="02020503050405020304" pitchFamily="18" charset="-79"/>
                <a:cs typeface="+mn-cs"/>
              </a:rPr>
            </a:br>
            <a:r>
              <a:rPr lang="he-IL" sz="3600" dirty="0">
                <a:solidFill>
                  <a:srgbClr val="10607E"/>
                </a:solidFill>
                <a:latin typeface="Fb Bloomfield" panose="02020503050405020304" pitchFamily="18" charset="-79"/>
                <a:cs typeface="+mn-cs"/>
              </a:rPr>
              <a:t>ד"ר תמי הופמן, המכון הישראלי לדמוקרטיה</a:t>
            </a:r>
            <a:br>
              <a:rPr lang="he-IL" sz="3600" dirty="0">
                <a:solidFill>
                  <a:srgbClr val="10607E"/>
                </a:solidFill>
                <a:latin typeface="Fb Bloomfield" panose="02020503050405020304" pitchFamily="18" charset="-79"/>
                <a:cs typeface="+mn-cs"/>
              </a:rPr>
            </a:br>
            <a:r>
              <a:rPr lang="he-IL" sz="3600" dirty="0">
                <a:solidFill>
                  <a:srgbClr val="10607E"/>
                </a:solidFill>
                <a:latin typeface="Fb Bloomfield" panose="02020503050405020304" pitchFamily="18" charset="-79"/>
                <a:cs typeface="+mn-cs"/>
              </a:rPr>
              <a:t/>
            </a:r>
            <a:br>
              <a:rPr lang="he-IL" sz="3600" dirty="0">
                <a:solidFill>
                  <a:srgbClr val="10607E"/>
                </a:solidFill>
                <a:latin typeface="Fb Bloomfield" panose="02020503050405020304" pitchFamily="18" charset="-79"/>
                <a:cs typeface="+mn-cs"/>
              </a:rPr>
            </a:br>
            <a:r>
              <a:rPr lang="en-US" sz="2400" b="1" dirty="0">
                <a:solidFill>
                  <a:srgbClr val="10607E"/>
                </a:solidFill>
                <a:cs typeface="+mn-cs"/>
              </a:rPr>
              <a:t>14/6</a:t>
            </a:r>
            <a:r>
              <a:rPr lang="en-US" sz="2400" b="1" dirty="0">
                <a:solidFill>
                  <a:srgbClr val="10607E"/>
                </a:solidFill>
              </a:rPr>
              <a:t>/2022</a:t>
            </a:r>
            <a:endParaRPr lang="en-US" sz="2400" b="1" spc="-150" dirty="0">
              <a:solidFill>
                <a:srgbClr val="10607E"/>
              </a:solidFill>
              <a:latin typeface="Fb Bloomfield" panose="02020503050405020304" pitchFamily="18" charset="-79"/>
              <a:ea typeface="Tahoma" pitchFamily="34" charset="0"/>
              <a:cs typeface="Fb Bloomfield" panose="02020503050405020304" pitchFamily="18" charset="-79"/>
            </a:endParaRPr>
          </a:p>
        </p:txBody>
      </p:sp>
      <p:pic>
        <p:nvPicPr>
          <p:cNvPr id="23" name="Picture 30" descr="לוגו המכון הישראלי לדמוקרטיה">
            <a:extLst>
              <a:ext uri="{FF2B5EF4-FFF2-40B4-BE49-F238E27FC236}">
                <a16:creationId xmlns:a16="http://schemas.microsoft.com/office/drawing/2014/main" id="{95843041-CFA4-924A-B74A-21B20E281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80494" y="4751333"/>
            <a:ext cx="2033939" cy="172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מציין מיקום תוכן 4">
            <a:extLst>
              <a:ext uri="{FF2B5EF4-FFF2-40B4-BE49-F238E27FC236}">
                <a16:creationId xmlns:a16="http://schemas.microsoft.com/office/drawing/2014/main" id="{809C439C-D2B7-3B4E-8852-29E22CD2E0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3211476" y="3211480"/>
            <a:ext cx="6858000" cy="43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53506"/>
      </p:ext>
    </p:extLst>
  </p:cSld>
  <p:clrMapOvr>
    <a:masterClrMapping/>
  </p:clrMapOvr>
</p:sld>
</file>

<file path=ppt/theme/theme1.xml><?xml version="1.0" encoding="utf-8"?>
<a:theme xmlns:a="http://schemas.openxmlformats.org/drawingml/2006/main" name="עשן מתפתל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ת ועדת מיפוי 14.6.22" id="{CC52697E-220B-4B4B-989C-6C41ABB81C09}" vid="{A710FEE6-A2F4-B24D-9D96-05BDC00921C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44781794_Research presentation_RVA_v3" id="{DF2794B4-2314-4F87-8639-5DCB9EEE28EE}" vid="{3B969E49-204F-4FF6-BD10-D26195B8D4D7}"/>
    </a:ext>
  </a:extLst>
</a:theme>
</file>

<file path=ppt/theme/theme5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עיצוב מותאם אישית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11924</TotalTime>
  <Words>1754</Words>
  <Application>Microsoft Office PowerPoint</Application>
  <PresentationFormat>מסך רחב</PresentationFormat>
  <Paragraphs>344</Paragraphs>
  <Slides>37</Slides>
  <Notes>16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19</vt:i4>
      </vt:variant>
      <vt:variant>
        <vt:lpstr>ערכת נושא</vt:lpstr>
      </vt:variant>
      <vt:variant>
        <vt:i4>7</vt:i4>
      </vt:variant>
      <vt:variant>
        <vt:lpstr>כותרות שקופיות</vt:lpstr>
      </vt:variant>
      <vt:variant>
        <vt:i4>37</vt:i4>
      </vt:variant>
    </vt:vector>
  </HeadingPairs>
  <TitlesOfParts>
    <vt:vector size="63" baseType="lpstr">
      <vt:lpstr>Yu Gothic Light</vt:lpstr>
      <vt:lpstr>Arial</vt:lpstr>
      <vt:lpstr>Calibri</vt:lpstr>
      <vt:lpstr>Calibri Light</vt:lpstr>
      <vt:lpstr>Century Gothic</vt:lpstr>
      <vt:lpstr>Fb Bloomfield</vt:lpstr>
      <vt:lpstr>Franklin Gothic Book</vt:lpstr>
      <vt:lpstr>Gisha</vt:lpstr>
      <vt:lpstr>Guttman Yad-Brush</vt:lpstr>
      <vt:lpstr>Rubik</vt:lpstr>
      <vt:lpstr>Rubik Medium</vt:lpstr>
      <vt:lpstr>Segoe UI Light</vt:lpstr>
      <vt:lpstr>Segoe UI Semibold</vt:lpstr>
      <vt:lpstr>Tahoma</vt:lpstr>
      <vt:lpstr>Times New Roman</vt:lpstr>
      <vt:lpstr>Tw Cen MT</vt:lpstr>
      <vt:lpstr>Tw Cen MT Condensed</vt:lpstr>
      <vt:lpstr>Wingdings</vt:lpstr>
      <vt:lpstr>Wingdings 3</vt:lpstr>
      <vt:lpstr>עשן מתפתל</vt:lpstr>
      <vt:lpstr>ערכת נושא Office</vt:lpstr>
      <vt:lpstr>Office Theme</vt:lpstr>
      <vt:lpstr>1_Office Theme</vt:lpstr>
      <vt:lpstr>2_Office Theme</vt:lpstr>
      <vt:lpstr>עיצוב מותאם אישית</vt:lpstr>
      <vt:lpstr>2_ערכת נושא Office</vt:lpstr>
      <vt:lpstr>ועדת ״חיים בשותפות״ מפגש מליאה מספר 5     יום שלישי, ט״ו בסיון תשפ"ב, 14 ביוני 2022  </vt:lpstr>
      <vt:lpstr>מטרה ומבנה המפגש </vt:lpstr>
      <vt:lpstr>תיאור התקדמות המאמצים השונים</vt:lpstr>
      <vt:lpstr>תיאור התקדמות המאמצים השונים</vt:lpstr>
      <vt:lpstr>תיאור התקדמות המאמצים השונים</vt:lpstr>
      <vt:lpstr>תיאור התקדמות המאמצים השונים</vt:lpstr>
      <vt:lpstr>דגשים </vt:lpstr>
      <vt:lpstr>סדר ההצגות  </vt:lpstr>
      <vt:lpstr>הגדרות והמשגה  - חיים בשותפות ד"ר תמי הופמן, המכון הישראלי לדמוקרטיה  14/6/2022</vt:lpstr>
      <vt:lpstr>חינוך אזרחי </vt:lpstr>
      <vt:lpstr>תזכורת:  האם יש הבדל בין ההגדרות של חינוך לחיים משותפים להגדרות של חינוך לשותפות? </vt:lpstr>
      <vt:lpstr>לאורך כל עבודת הועדה שאלנו את עצמנו...</vt:lpstr>
      <vt:lpstr>ולכן, </vt:lpstr>
      <vt:lpstr>סדר ההצגות </vt:lpstr>
      <vt:lpstr>ועדת חיים בשותפות  צוות מיגור, מניעה וחינוך נגד גזענות</vt:lpstr>
      <vt:lpstr>גזענות היא פגיעה בכבוד, זכויות והזדמנויות על בסיס שיוך קבוצתי. הגזענות מבוססת על תפיסה של עליונות ביולוגית או תרבותית, המוטמעת במוסדות החברה והמדינה, בנורמות החברתיות ובתרבות. </vt:lpstr>
      <vt:lpstr>"קבוצת הרוב בונה את הדימוי העצמי שלה על בסיס קומץ הטובים ביותר שלה, ואת הדימוי של קבוצת החוץ השנואה, על בסיס קומץ הגרועים ביותר שלה"  נורברט אליאס, 1933  </vt:lpstr>
      <vt:lpstr>מיגור גזענות</vt:lpstr>
      <vt:lpstr>חינוך נגד גזענות  קידום שוויון, כבוד והכללה (inclusion), באמצעות הבנה של תופעת הגזענות, זיהוייה ומיגורה.</vt:lpstr>
      <vt:lpstr>מודל ארבעת הממדים</vt:lpstr>
      <vt:lpstr>מצגת של PowerPoint‏</vt:lpstr>
      <vt:lpstr>סדר ההצגות </vt:lpstr>
      <vt:lpstr>מודל ארבעת הממדים של 'תו תקווה ישראלית'  בחינוך לחיים משותפים</vt:lpstr>
      <vt:lpstr>השימוש במדד:</vt:lpstr>
      <vt:lpstr>מדדים לדוגמא בשאלון מדד השותפות</vt:lpstr>
      <vt:lpstr>סדר ההצגות </vt:lpstr>
      <vt:lpstr>מדד השותפות</vt:lpstr>
      <vt:lpstr>מה ראינו?</vt:lpstr>
      <vt:lpstr>איך מודדים?</vt:lpstr>
      <vt:lpstr>שילוב מדד "חיים בשותפות" בשאלוני האקלים והסביבה הפדגוגית בתמונת מצב – תשפ"ג</vt:lpstr>
      <vt:lpstr>פיתוח שאלון פנימי לרשות בתי הספר – תשפ"ג</vt:lpstr>
      <vt:lpstr>ניטור מגוון היבטים בסקר ארצי עתי</vt:lpstr>
      <vt:lpstr>ועדת ״חיים בשותפות״ כתיבת דו"ח הוועדה – הנחיות והיוועצות  ראשי צוותים וצוות כתיבה  </vt:lpstr>
      <vt:lpstr>עקרונות  מרכזיים בתהליך הכתיבה </vt:lpstr>
      <vt:lpstr>מכתיבה לעריכה – לקראת הגשת הדוח</vt:lpstr>
      <vt:lpstr>  חלוקה לקבוצות להמשך עבודה 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יוסי ברק</dc:creator>
  <cp:lastModifiedBy>איילת רייך</cp:lastModifiedBy>
  <cp:revision>457</cp:revision>
  <cp:lastPrinted>2022-05-09T10:53:57Z</cp:lastPrinted>
  <dcterms:created xsi:type="dcterms:W3CDTF">2021-07-01T07:32:53Z</dcterms:created>
  <dcterms:modified xsi:type="dcterms:W3CDTF">2022-06-20T09:04:42Z</dcterms:modified>
</cp:coreProperties>
</file>