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93" r:id="rId3"/>
    <p:sldId id="486" r:id="rId4"/>
    <p:sldId id="716" r:id="rId5"/>
    <p:sldId id="591" r:id="rId6"/>
    <p:sldId id="703" r:id="rId7"/>
    <p:sldId id="620" r:id="rId8"/>
    <p:sldId id="697" r:id="rId9"/>
    <p:sldId id="717" r:id="rId10"/>
    <p:sldId id="655" r:id="rId11"/>
    <p:sldId id="627" r:id="rId12"/>
    <p:sldId id="686" r:id="rId13"/>
    <p:sldId id="718" r:id="rId14"/>
    <p:sldId id="705" r:id="rId15"/>
    <p:sldId id="719" r:id="rId16"/>
    <p:sldId id="680" r:id="rId17"/>
    <p:sldId id="698" r:id="rId18"/>
    <p:sldId id="692" r:id="rId19"/>
    <p:sldId id="660" r:id="rId20"/>
    <p:sldId id="715" r:id="rId21"/>
  </p:sldIdLst>
  <p:sldSz cx="13439775" cy="7561263"/>
  <p:notesSz cx="6797675" cy="9926638"/>
  <p:custDataLst>
    <p:tags r:id="rId24"/>
  </p:custDataLst>
  <p:defaultTextStyle>
    <a:defPPr>
      <a:defRPr lang="en-US"/>
    </a:defPPr>
    <a:lvl1pPr marL="0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919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9839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9758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9678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9597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9516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9436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9355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FC5BEC0A-D7A2-4B09-8404-28580EC248EC}">
          <p14:sldIdLst>
            <p14:sldId id="256"/>
            <p14:sldId id="693"/>
            <p14:sldId id="486"/>
            <p14:sldId id="716"/>
            <p14:sldId id="591"/>
            <p14:sldId id="703"/>
            <p14:sldId id="620"/>
            <p14:sldId id="697"/>
            <p14:sldId id="717"/>
            <p14:sldId id="655"/>
            <p14:sldId id="627"/>
            <p14:sldId id="686"/>
            <p14:sldId id="718"/>
            <p14:sldId id="705"/>
            <p14:sldId id="719"/>
            <p14:sldId id="680"/>
            <p14:sldId id="698"/>
            <p14:sldId id="692"/>
            <p14:sldId id="660"/>
            <p14:sldId id="7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05">
          <p15:clr>
            <a:srgbClr val="A4A3A4"/>
          </p15:clr>
        </p15:guide>
        <p15:guide id="2" orient="horz" pos="4535">
          <p15:clr>
            <a:srgbClr val="A4A3A4"/>
          </p15:clr>
        </p15:guide>
        <p15:guide id="3" orient="horz" pos="1327">
          <p15:clr>
            <a:srgbClr val="A4A3A4"/>
          </p15:clr>
        </p15:guide>
        <p15:guide id="4" orient="horz" pos="1481">
          <p15:clr>
            <a:srgbClr val="A4A3A4"/>
          </p15:clr>
        </p15:guide>
        <p15:guide id="5" orient="horz" pos="3937">
          <p15:clr>
            <a:srgbClr val="A4A3A4"/>
          </p15:clr>
        </p15:guide>
        <p15:guide id="6" pos="236">
          <p15:clr>
            <a:srgbClr val="A4A3A4"/>
          </p15:clr>
        </p15:guide>
        <p15:guide id="7" pos="8199">
          <p15:clr>
            <a:srgbClr val="A4A3A4"/>
          </p15:clr>
        </p15:guide>
        <p15:guide id="8" pos="1307" userDrawn="1">
          <p15:clr>
            <a:srgbClr val="A4A3A4"/>
          </p15:clr>
        </p15:guide>
        <p15:guide id="9" pos="1605">
          <p15:clr>
            <a:srgbClr val="A4A3A4"/>
          </p15:clr>
        </p15:guide>
        <p15:guide id="10" pos="2785">
          <p15:clr>
            <a:srgbClr val="A4A3A4"/>
          </p15:clr>
        </p15:guide>
        <p15:guide id="11" pos="4159">
          <p15:clr>
            <a:srgbClr val="A4A3A4"/>
          </p15:clr>
        </p15:guide>
        <p15:guide id="12" pos="5522">
          <p15:clr>
            <a:srgbClr val="A4A3A4"/>
          </p15:clr>
        </p15:guide>
        <p15:guide id="13" pos="6280">
          <p15:clr>
            <a:srgbClr val="A4A3A4"/>
          </p15:clr>
        </p15:guide>
        <p15:guide id="14" pos="6885">
          <p15:clr>
            <a:srgbClr val="A4A3A4"/>
          </p15:clr>
        </p15:guide>
        <p15:guide id="15" pos="7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77AF"/>
    <a:srgbClr val="FFFFFF"/>
    <a:srgbClr val="1F497D"/>
    <a:srgbClr val="008E94"/>
    <a:srgbClr val="1FADED"/>
    <a:srgbClr val="E33626"/>
    <a:srgbClr val="86C440"/>
    <a:srgbClr val="FDB913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סגנון ערכת נושא 2 - הדגשה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9" autoAdjust="0"/>
    <p:restoredTop sz="99376" autoAdjust="0"/>
  </p:normalViewPr>
  <p:slideViewPr>
    <p:cSldViewPr snapToGrid="0" snapToObjects="1">
      <p:cViewPr varScale="1">
        <p:scale>
          <a:sx n="76" d="100"/>
          <a:sy n="76" d="100"/>
        </p:scale>
        <p:origin x="634" y="77"/>
      </p:cViewPr>
      <p:guideLst>
        <p:guide orient="horz" pos="3005"/>
        <p:guide orient="horz" pos="4535"/>
        <p:guide orient="horz" pos="1327"/>
        <p:guide orient="horz" pos="1481"/>
        <p:guide orient="horz" pos="3937"/>
        <p:guide pos="236"/>
        <p:guide pos="8199"/>
        <p:guide pos="1307"/>
        <p:guide pos="1605"/>
        <p:guide pos="2785"/>
        <p:guide pos="4159"/>
        <p:guide pos="5522"/>
        <p:guide pos="6280"/>
        <p:guide pos="6885"/>
        <p:guide pos="70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10847292737074E-2"/>
          <c:y val="0.12098927595242763"/>
          <c:w val="0.93371021189918912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אוג-16</c:v>
                </c:pt>
              </c:strCache>
            </c:strRef>
          </c:tx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ציינו שראו</c:v>
                </c:pt>
                <c:pt idx="1">
                  <c:v>סה"כ חשיפה מוכחת (ציינו פרטים נכונים)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5A3-4BCE-AEB2-0365DC2A57CF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יול-15</c:v>
                </c:pt>
              </c:strCache>
            </c:strRef>
          </c:tx>
          <c:spPr>
            <a:solidFill>
              <a:srgbClr val="558ED5"/>
            </a:solidFill>
          </c:spPr>
          <c:invertIfNegative val="0"/>
          <c:dLbls>
            <c:dLbl>
              <c:idx val="0"/>
              <c:layout>
                <c:manualLayout>
                  <c:x val="-4.09636078202245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3-4BCE-AEB2-0365DC2A5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ציינו שראו</c:v>
                </c:pt>
                <c:pt idx="1">
                  <c:v>סה"כ חשיפה מוכחת (ציינו פרטים נכונים)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65A3-4BCE-AEB2-0365DC2A5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2346248"/>
        <c:axId val="82344288"/>
      </c:barChart>
      <c:valAx>
        <c:axId val="82344288"/>
        <c:scaling>
          <c:orientation val="minMax"/>
          <c:max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82346248"/>
        <c:crosses val="autoZero"/>
        <c:crossBetween val="between"/>
      </c:valAx>
      <c:catAx>
        <c:axId val="823462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82344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15E-2"/>
          <c:y val="0.15339028769737426"/>
          <c:w val="0.86122162717394046"/>
          <c:h val="0.45220745130562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558ED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</c:spPr>
            <c:extLst>
              <c:ext xmlns:c16="http://schemas.microsoft.com/office/drawing/2014/chart" uri="{C3380CC4-5D6E-409C-BE32-E72D297353CC}">
                <c16:uniqueId val="{00000002-95C1-4452-8EA6-B75858972A8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A877-4FAD-ACC6-CBCB5BCCCB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7.6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56750920"/>
        <c:axId val="256752488"/>
      </c:barChart>
      <c:catAx>
        <c:axId val="25675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256752488"/>
        <c:crosses val="autoZero"/>
        <c:auto val="1"/>
        <c:lblAlgn val="ctr"/>
        <c:lblOffset val="100"/>
        <c:noMultiLvlLbl val="0"/>
      </c:catAx>
      <c:valAx>
        <c:axId val="25675248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567509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15E-2"/>
          <c:y val="0.15339028769737426"/>
          <c:w val="0.86122162717394046"/>
          <c:h val="0.45220745130562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558ED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</c:spPr>
            <c:extLst>
              <c:ext xmlns:c16="http://schemas.microsoft.com/office/drawing/2014/chart" uri="{C3380CC4-5D6E-409C-BE32-E72D297353CC}">
                <c16:uniqueId val="{00000002-4BCF-4E3A-B562-F32F5D651AD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DF33-4833-853B-29D6DEEE5A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7.9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56748960"/>
        <c:axId val="256750528"/>
      </c:barChart>
      <c:catAx>
        <c:axId val="25674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256750528"/>
        <c:crosses val="autoZero"/>
        <c:auto val="1"/>
        <c:lblAlgn val="ctr"/>
        <c:lblOffset val="100"/>
        <c:noMultiLvlLbl val="0"/>
      </c:catAx>
      <c:valAx>
        <c:axId val="25675052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567489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632578799296915"/>
          <c:y val="6.4929645772774908E-2"/>
          <c:w val="0.44366668725677932"/>
          <c:h val="0.91580838559662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עמודה2</c:v>
                </c:pt>
              </c:strCache>
            </c:strRef>
          </c:tx>
          <c:spPr>
            <a:solidFill>
              <a:srgbClr val="86C44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A4-4119-A697-55A1EE6807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A4-4119-A697-55A1EE6807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A4-4119-A697-55A1EE6807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1A4-4119-A697-55A1EE6807E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1A4-4119-A697-55A1EE6807E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1A4-4119-A697-55A1EE6807E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1A4-4119-A697-55A1EE6807E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1A4-4119-A697-55A1EE6807E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1A4-4119-A697-55A1EE6807E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1A4-4119-A697-55A1EE6807E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1A4-4119-A697-55A1EE6807E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1A4-4119-A697-55A1EE6807E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1A4-4119-A697-55A1EE6807E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1A4-4119-A697-55A1EE6807E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1A4-4119-A697-55A1EE6807E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1A4-4119-A697-55A1EE6807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גיליון1!$A$2:$A$13</c:f>
              <c:strCache>
                <c:ptCount val="12"/>
                <c:pt idx="0">
                  <c:v>שימוש במגוון אוכלוסיות/ייצוג של כל המגזרים</c:v>
                </c:pt>
                <c:pt idx="1">
                  <c:v>אהבתי את המסר/מסר חשוב/מסר ברור</c:v>
                </c:pt>
                <c:pt idx="2">
                  <c:v>קמפיין שמדגיש את חשיבות הנושא/עידוד ההצבעה</c:v>
                </c:pt>
                <c:pt idx="3">
                  <c:v>אהבתי את השימוש בילדים ובבני נוער</c:v>
                </c:pt>
                <c:pt idx="4">
                  <c:v>הפנייה להורים דרך הילדים ללכת להצביע</c:v>
                </c:pt>
                <c:pt idx="5">
                  <c:v>פרסומת פשוטה/קצרה וקולעת/קולעת למטרה</c:v>
                </c:pt>
                <c:pt idx="6">
                  <c:v>פרסומת יעילה/משכנעת/אפקטיבית</c:v>
                </c:pt>
                <c:pt idx="7">
                  <c:v>פרסומת מרגשת/פונה ללב/פונה לרגש</c:v>
                </c:pt>
                <c:pt idx="8">
                  <c:v>קמפיין קליט וקל</c:v>
                </c:pt>
                <c:pt idx="9">
                  <c:v>קמפיין מצוין/מעולה/נחמד/טוב/אחלה</c:v>
                </c:pt>
                <c:pt idx="10">
                  <c:v>קמפיין אותנטי/אמיתי/כנה</c:v>
                </c:pt>
                <c:pt idx="11">
                  <c:v>פרסומת שמדברת בגובה העיניים/בצורה ישירה</c:v>
                </c:pt>
              </c:strCache>
            </c:strRef>
          </c:cat>
          <c:val>
            <c:numRef>
              <c:f>גיליון1!$B$2:$B$13</c:f>
              <c:numCache>
                <c:formatCode>0%</c:formatCode>
                <c:ptCount val="12"/>
                <c:pt idx="0">
                  <c:v>0.19</c:v>
                </c:pt>
                <c:pt idx="1">
                  <c:v>0.15</c:v>
                </c:pt>
                <c:pt idx="2">
                  <c:v>0.12</c:v>
                </c:pt>
                <c:pt idx="3">
                  <c:v>0.12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 formatCode="#,##0%">
                  <c:v>0.04</c:v>
                </c:pt>
                <c:pt idx="9" formatCode="#,##0%">
                  <c:v>0.03</c:v>
                </c:pt>
                <c:pt idx="10" formatCode="#,##0%">
                  <c:v>0.03</c:v>
                </c:pt>
                <c:pt idx="11" formatCode="#,##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1A4-4119-A697-55A1EE680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2345856"/>
        <c:axId val="257016576"/>
      </c:barChart>
      <c:catAx>
        <c:axId val="823458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200" b="0">
                <a:solidFill>
                  <a:schemeClr val="tx2"/>
                </a:solidFill>
              </a:defRPr>
            </a:pPr>
            <a:endParaRPr lang="en-US"/>
          </a:p>
        </c:txPr>
        <c:crossAx val="257016576"/>
        <c:crosses val="autoZero"/>
        <c:auto val="1"/>
        <c:lblAlgn val="ctr"/>
        <c:lblOffset val="100"/>
        <c:noMultiLvlLbl val="0"/>
      </c:catAx>
      <c:valAx>
        <c:axId val="257016576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234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632578799296915"/>
          <c:y val="0.14142675743644975"/>
          <c:w val="0.44366668725677932"/>
          <c:h val="0.839311388027113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284-4624-B73E-A00F5CA165D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84-4624-B73E-A00F5CA165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84-4624-B73E-A00F5CA165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84-4624-B73E-A00F5CA165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284-4624-B73E-A00F5CA165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284-4624-B73E-A00F5CA165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284-4624-B73E-A00F5CA165D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284-4624-B73E-A00F5CA165D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284-4624-B73E-A00F5CA165D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284-4624-B73E-A00F5CA165D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284-4624-B73E-A00F5CA165D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284-4624-B73E-A00F5CA165D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284-4624-B73E-A00F5CA165D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284-4624-B73E-A00F5CA165D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284-4624-B73E-A00F5CA165D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284-4624-B73E-A00F5CA165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גיליון1!$A$2:$A$11</c:f>
              <c:strCache>
                <c:ptCount val="10"/>
                <c:pt idx="0">
                  <c:v>החזרה ע הנאמר/חזרות מעצבנות/חוזר על עצמו יותר מדי</c:v>
                </c:pt>
                <c:pt idx="1">
                  <c:v>חסר תועלת/נועד לכישלון/לא משכנע/לא מעודד הצבעה</c:v>
                </c:pt>
                <c:pt idx="2">
                  <c:v>מיותר/חבל על הכסף/בזבוז כסף</c:v>
                </c:pt>
                <c:pt idx="3">
                  <c:v>לא היה מספיק ברור </c:v>
                </c:pt>
                <c:pt idx="4">
                  <c:v>חסר כיתוב בשפות נוספות</c:v>
                </c:pt>
                <c:pt idx="5">
                  <c:v>ארוכה מדי</c:v>
                </c:pt>
                <c:pt idx="6">
                  <c:v>מקיף מדי/לא הסבירו מספיק טוב</c:v>
                </c:pt>
                <c:pt idx="7">
                  <c:v>לא פנו לכל המגזרים</c:v>
                </c:pt>
                <c:pt idx="8">
                  <c:v>השימוש בילדים</c:v>
                </c:pt>
                <c:pt idx="9">
                  <c:v>לא התייחסו למבוגרים</c:v>
                </c:pt>
              </c:strCache>
            </c:strRef>
          </c:cat>
          <c:val>
            <c:numRef>
              <c:f>גיליון1!$B$2:$B$11</c:f>
              <c:numCache>
                <c:formatCode>#,##0%</c:formatCode>
                <c:ptCount val="10"/>
                <c:pt idx="0">
                  <c:v>0.03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284-4624-B73E-A00F5CA165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61349376"/>
        <c:axId val="261353296"/>
      </c:barChart>
      <c:catAx>
        <c:axId val="261349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2"/>
                </a:solidFill>
              </a:defRPr>
            </a:pPr>
            <a:endParaRPr lang="en-US"/>
          </a:p>
        </c:txPr>
        <c:crossAx val="261353296"/>
        <c:crosses val="autoZero"/>
        <c:auto val="1"/>
        <c:lblAlgn val="ctr"/>
        <c:lblOffset val="100"/>
        <c:noMultiLvlLbl val="0"/>
      </c:catAx>
      <c:valAx>
        <c:axId val="261353296"/>
        <c:scaling>
          <c:orientation val="minMax"/>
          <c:max val="0.5"/>
          <c:min val="0"/>
        </c:scaling>
        <c:delete val="1"/>
        <c:axPos val="t"/>
        <c:numFmt formatCode="#,##0%" sourceLinked="1"/>
        <c:majorTickMark val="out"/>
        <c:minorTickMark val="none"/>
        <c:tickLblPos val="nextTo"/>
        <c:crossAx val="26134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/>
              <a:t>אינדקס חסמים-מניעים לאהדה*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9389349951243726E-2"/>
          <c:y val="0.37814290060223182"/>
          <c:w val="0.86122162717394113"/>
          <c:h val="0.33339148513452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558ED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</c:spPr>
            <c:extLst>
              <c:ext xmlns:c16="http://schemas.microsoft.com/office/drawing/2014/chart" uri="{C3380CC4-5D6E-409C-BE32-E72D297353CC}">
                <c16:uniqueId val="{00000001-CDB8-4C52-A9E6-850F1E82EBD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CDB8-4C52-A9E6-850F1E82EBD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8328-4DD5-8A29-50169AB3C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</c:formatCode>
                <c:ptCount val="2"/>
                <c:pt idx="0">
                  <c:v>456</c:v>
                </c:pt>
                <c:pt idx="1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8-4C52-A9E6-850F1E82E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9051344"/>
        <c:axId val="119051736"/>
      </c:barChart>
      <c:catAx>
        <c:axId val="11905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19051736"/>
        <c:crosses val="autoZero"/>
        <c:auto val="1"/>
        <c:lblAlgn val="ctr"/>
        <c:lblOffset val="100"/>
        <c:noMultiLvlLbl val="0"/>
      </c:catAx>
      <c:valAx>
        <c:axId val="119051736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1190513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96856906534328E-2"/>
          <c:y val="0.32623806726355015"/>
          <c:w val="0.9691488570140403"/>
          <c:h val="0.58563664391585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טרום קמפיין</c:v>
                </c:pt>
              </c:strCache>
            </c:strRef>
          </c:tx>
          <c:spPr>
            <a:solidFill>
              <a:srgbClr val="1FADED"/>
            </a:solidFill>
            <a:ln w="38048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E9-41F3-8F53-3FB4D3B3A4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E9-41F3-8F53-3FB4D3B3A4D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E9-41F3-8F53-3FB4D3B3A4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cs typeface="Typograph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משכנע</c:v>
                </c:pt>
                <c:pt idx="1">
                  <c:v>רלבנטי</c:v>
                </c:pt>
                <c:pt idx="2">
                  <c:v>מחדש</c:v>
                </c:pt>
              </c:strCache>
            </c:strRef>
          </c:cat>
          <c:val>
            <c:numRef>
              <c:f>גיליון1!$B$2:$B$4</c:f>
              <c:numCache>
                <c:formatCode>#,##0%</c:formatCode>
                <c:ptCount val="3"/>
                <c:pt idx="0">
                  <c:v>0.91</c:v>
                </c:pt>
                <c:pt idx="1">
                  <c:v>0.71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E9-41F3-8F53-3FB4D3B3A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61345456"/>
        <c:axId val="261348200"/>
      </c:barChart>
      <c:catAx>
        <c:axId val="26134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61348200"/>
        <c:crosses val="autoZero"/>
        <c:auto val="0"/>
        <c:lblAlgn val="ctr"/>
        <c:lblOffset val="100"/>
        <c:noMultiLvlLbl val="0"/>
      </c:catAx>
      <c:valAx>
        <c:axId val="261348200"/>
        <c:scaling>
          <c:orientation val="minMax"/>
          <c:max val="1"/>
          <c:min val="0"/>
        </c:scaling>
        <c:delete val="1"/>
        <c:axPos val="l"/>
        <c:numFmt formatCode="#,##0%" sourceLinked="1"/>
        <c:majorTickMark val="out"/>
        <c:minorTickMark val="none"/>
        <c:tickLblPos val="nextTo"/>
        <c:crossAx val="261345456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txPr>
    <a:bodyPr/>
    <a:lstStyle/>
    <a:p>
      <a:pPr>
        <a:defRPr sz="1398">
          <a:solidFill>
            <a:srgbClr val="000099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15E-2"/>
          <c:y val="0.29688230236931873"/>
          <c:w val="0.86122162717394046"/>
          <c:h val="0.30073102013104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558ED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</c:spPr>
            <c:extLst>
              <c:ext xmlns:c16="http://schemas.microsoft.com/office/drawing/2014/chart" uri="{C3380CC4-5D6E-409C-BE32-E72D297353CC}">
                <c16:uniqueId val="{00000001-041F-431A-872B-57FD61231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1F-431A-872B-57FD612319B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55C2-48F8-90F0-497EF674AE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0.91</c:v>
                </c:pt>
                <c:pt idx="1">
                  <c:v>0.91700000000000004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1F-431A-872B-57FD61231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56750920"/>
        <c:axId val="256752488"/>
      </c:barChart>
      <c:catAx>
        <c:axId val="25675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256752488"/>
        <c:crosses val="autoZero"/>
        <c:auto val="1"/>
        <c:lblAlgn val="ctr"/>
        <c:lblOffset val="100"/>
        <c:noMultiLvlLbl val="0"/>
      </c:catAx>
      <c:valAx>
        <c:axId val="25675248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567509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15E-2"/>
          <c:y val="0.29688230236931873"/>
          <c:w val="0.86122162717394046"/>
          <c:h val="0.30073102013104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E977A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8B-4BF8-B044-9F98F9F78C6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98B-4BF8-B044-9F98F9F78C64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1E1C-4DA0-A595-38B5117133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0.71</c:v>
                </c:pt>
                <c:pt idx="1">
                  <c:v>0.93500000000000005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B-4BF8-B044-9F98F9F78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56750920"/>
        <c:axId val="256752488"/>
      </c:barChart>
      <c:catAx>
        <c:axId val="25675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256752488"/>
        <c:crosses val="autoZero"/>
        <c:auto val="1"/>
        <c:lblAlgn val="ctr"/>
        <c:lblOffset val="100"/>
        <c:noMultiLvlLbl val="0"/>
      </c:catAx>
      <c:valAx>
        <c:axId val="25675248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567509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15E-2"/>
          <c:y val="0.29688230236931873"/>
          <c:w val="0.86122162717394046"/>
          <c:h val="0.30073102013104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E977A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CD-4B55-A5F3-E3BE7877BA8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3CD-4B55-A5F3-E3BE7877BA8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D3CD-4B55-A5F3-E3BE7877B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 formatCode="0%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CD-4B55-A5F3-E3BE7877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56750920"/>
        <c:axId val="256752488"/>
      </c:barChart>
      <c:catAx>
        <c:axId val="25675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256752488"/>
        <c:crosses val="autoZero"/>
        <c:auto val="1"/>
        <c:lblAlgn val="ctr"/>
        <c:lblOffset val="100"/>
        <c:noMultiLvlLbl val="0"/>
      </c:catAx>
      <c:valAx>
        <c:axId val="25675248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567509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89255358748048E-3"/>
          <c:y val="8.95371381833827E-2"/>
          <c:w val="0.99124672116510049"/>
          <c:h val="0.821882387534993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קמפיין עידוד הצבעה 09/19</c:v>
                </c:pt>
              </c:strCache>
            </c:strRef>
          </c:tx>
          <c:spPr>
            <a:ln>
              <a:solidFill>
                <a:srgbClr val="E977AF"/>
              </a:solidFill>
            </a:ln>
          </c:spPr>
          <c:marker>
            <c:symbol val="circle"/>
            <c:size val="25"/>
            <c:spPr>
              <a:solidFill>
                <a:srgbClr val="E977AF"/>
              </a:solidFill>
              <a:ln w="38100" cap="rnd">
                <a:solidFill>
                  <a:srgbClr val="E977AF"/>
                </a:solidFill>
              </a:ln>
            </c:spPr>
          </c:marker>
          <c:dLbls>
            <c:dLbl>
              <c:idx val="0"/>
              <c:layout>
                <c:manualLayout>
                  <c:x val="-3.4672462623163293E-2"/>
                  <c:y val="-6.6789978948760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BE-45D4-805A-255CC5F572F0}"/>
                </c:ext>
              </c:extLst>
            </c:dLbl>
            <c:dLbl>
              <c:idx val="1"/>
              <c:layout>
                <c:manualLayout>
                  <c:x val="-2.7737970098530636E-2"/>
                  <c:y val="1.272190075214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DBE-45D4-805A-255CC5F572F0}"/>
                </c:ext>
              </c:extLst>
            </c:dLbl>
            <c:dLbl>
              <c:idx val="2"/>
              <c:layout>
                <c:manualLayout>
                  <c:x val="-3.0709895466230347E-2"/>
                  <c:y val="-6.0429028572687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DBE-45D4-805A-255CC5F572F0}"/>
                </c:ext>
              </c:extLst>
            </c:dLbl>
            <c:dLbl>
              <c:idx val="3"/>
              <c:layout>
                <c:manualLayout>
                  <c:x val="-2.7737970098530636E-2"/>
                  <c:y val="-2.544380150428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DBE-45D4-805A-255CC5F572F0}"/>
                </c:ext>
              </c:extLst>
            </c:dLbl>
            <c:dLbl>
              <c:idx val="4"/>
              <c:layout>
                <c:manualLayout>
                  <c:x val="-2.9719253676997112E-2"/>
                  <c:y val="-5.83080382012308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DBE-45D4-805A-255CC5F572F0}"/>
                </c:ext>
              </c:extLst>
            </c:dLbl>
            <c:dLbl>
              <c:idx val="5"/>
              <c:layout>
                <c:manualLayout>
                  <c:x val="-2.7737970098530636E-2"/>
                  <c:y val="-9.5414255641086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DBE-45D4-805A-255CC5F572F0}"/>
                </c:ext>
              </c:extLst>
            </c:dLbl>
            <c:dLbl>
              <c:idx val="6"/>
              <c:layout>
                <c:manualLayout>
                  <c:x val="-2.8728611887763947E-2"/>
                  <c:y val="-6.36095037607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E-45D4-805A-255CC5F572F0}"/>
                </c:ext>
              </c:extLst>
            </c:dLbl>
            <c:dLbl>
              <c:idx val="7"/>
              <c:layout>
                <c:manualLayout>
                  <c:x val="-3.070989546623042E-2"/>
                  <c:y val="-3.1804751880362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E-45D4-805A-255CC5F572F0}"/>
                </c:ext>
              </c:extLst>
            </c:dLbl>
            <c:dLbl>
              <c:idx val="8"/>
              <c:layout>
                <c:manualLayout>
                  <c:x val="-2.77379700985306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E-45D4-805A-255CC5F572F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DBE-45D4-805A-255CC5F572F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DBE-45D4-805A-255CC5F572F0}"/>
                </c:ext>
              </c:extLst>
            </c:dLbl>
            <c:dLbl>
              <c:idx val="11"/>
              <c:layout>
                <c:manualLayout>
                  <c:x val="-5.3494656618594802E-2"/>
                  <c:y val="-6.3609503760724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E-45D4-805A-255CC5F572F0}"/>
                </c:ext>
              </c:extLst>
            </c:dLbl>
            <c:dLbl>
              <c:idx val="12"/>
              <c:layout>
                <c:manualLayout>
                  <c:x val="-3.0709895466230347E-2"/>
                  <c:y val="-1.272190075214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DBE-45D4-805A-255CC5F572F0}"/>
                </c:ext>
              </c:extLst>
            </c:dLbl>
            <c:dLbl>
              <c:idx val="13"/>
              <c:layout>
                <c:manualLayout>
                  <c:x val="-2.0308078675990868E-2"/>
                  <c:y val="-7.95093753897334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42970390262941E-2"/>
                      <c:h val="4.34134863166941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CDBE-45D4-805A-255CC5F57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זכירה מוכחת</c:v>
                </c:pt>
                <c:pt idx="1">
                  <c:v>זכירה נעזרת למחצה</c:v>
                </c:pt>
                <c:pt idx="2">
                  <c:v>זכירה נעזרת בטלוויזיה</c:v>
                </c:pt>
                <c:pt idx="3">
                  <c:v>זכירה נעזרת ברדיו</c:v>
                </c:pt>
                <c:pt idx="4">
                  <c:v>זכירה נעזרת בדיגיטל -בנארים</c:v>
                </c:pt>
                <c:pt idx="5">
                  <c:v>זכירה נעזרת בשילוט חוצות</c:v>
                </c:pt>
                <c:pt idx="6">
                  <c:v>זכירה נעזרת בסלולארי-מעברונים</c:v>
                </c:pt>
                <c:pt idx="7">
                  <c:v>סה"כ זכירה נעזרת</c:v>
                </c:pt>
                <c:pt idx="8">
                  <c:v>הבנת מסר</c:v>
                </c:pt>
                <c:pt idx="9">
                  <c:v>חשיבות ותרומה לציבור</c:v>
                </c:pt>
                <c:pt idx="10">
                  <c:v>אטרקטיביות</c:v>
                </c:pt>
                <c:pt idx="11">
                  <c:v>משכנע</c:v>
                </c:pt>
                <c:pt idx="12">
                  <c:v>רלוונטי</c:v>
                </c:pt>
                <c:pt idx="13">
                  <c:v>מחדש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0.19</c:v>
                </c:pt>
                <c:pt idx="1">
                  <c:v>0.61</c:v>
                </c:pt>
                <c:pt idx="2">
                  <c:v>0.71</c:v>
                </c:pt>
                <c:pt idx="3">
                  <c:v>0.45</c:v>
                </c:pt>
                <c:pt idx="4">
                  <c:v>0.36</c:v>
                </c:pt>
                <c:pt idx="5" formatCode="#,##0%">
                  <c:v>0.34</c:v>
                </c:pt>
                <c:pt idx="6" formatCode="#,##0%">
                  <c:v>0.23</c:v>
                </c:pt>
                <c:pt idx="7">
                  <c:v>0.85</c:v>
                </c:pt>
                <c:pt idx="8">
                  <c:v>0.97</c:v>
                </c:pt>
                <c:pt idx="9">
                  <c:v>0.79</c:v>
                </c:pt>
                <c:pt idx="10" formatCode="#,##0%">
                  <c:v>0.76</c:v>
                </c:pt>
                <c:pt idx="11" formatCode="#,##0%">
                  <c:v>0.91</c:v>
                </c:pt>
                <c:pt idx="12" formatCode="#,##0%">
                  <c:v>0.71</c:v>
                </c:pt>
                <c:pt idx="13" formatCode="#,##0%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E-45D4-805A-255CC5F572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קמפיין עידוד הצבעה 04/19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circle"/>
            <c:size val="25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8728611887763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BE-45D4-805A-255CC5F572F0}"/>
                </c:ext>
              </c:extLst>
            </c:dLbl>
            <c:dLbl>
              <c:idx val="1"/>
              <c:layout>
                <c:manualLayout>
                  <c:x val="-3.3186460937668194E-2"/>
                  <c:y val="-1.272190075214487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solidFill>
                          <a:srgbClr val="000000"/>
                        </a:solidFill>
                      </a:defRPr>
                    </a:pPr>
                    <a:fld id="{8AFEFAEF-BE09-4139-89A5-F5592A0A7D89}" type="VALUE">
                      <a:rPr lang="en-US" b="1" smtClean="0">
                        <a:solidFill>
                          <a:srgbClr val="000000"/>
                        </a:solidFill>
                      </a:rPr>
                      <a:pPr>
                        <a:defRPr b="1">
                          <a:solidFill>
                            <a:srgbClr val="000000"/>
                          </a:solidFill>
                        </a:defRPr>
                      </a:pPr>
                      <a:t>[ערך]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349388282595302E-2"/>
                      <c:h val="6.88572878209838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DBE-45D4-805A-255CC5F572F0}"/>
                </c:ext>
              </c:extLst>
            </c:dLbl>
            <c:dLbl>
              <c:idx val="2"/>
              <c:layout>
                <c:manualLayout>
                  <c:x val="-2.9719253676997112E-2"/>
                  <c:y val="3.1804751880362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BE-45D4-805A-255CC5F572F0}"/>
                </c:ext>
              </c:extLst>
            </c:dLbl>
            <c:dLbl>
              <c:idx val="3"/>
              <c:layout>
                <c:manualLayout>
                  <c:x val="-3.1700537255463623E-2"/>
                  <c:y val="3.1804751880362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BE-45D4-805A-255CC5F572F0}"/>
                </c:ext>
              </c:extLst>
            </c:dLbl>
            <c:dLbl>
              <c:idx val="4"/>
              <c:layout>
                <c:manualLayout>
                  <c:x val="-2.9719253676997112E-2"/>
                  <c:y val="3.1804751880362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E-45D4-805A-255CC5F572F0}"/>
                </c:ext>
              </c:extLst>
            </c:dLbl>
            <c:dLbl>
              <c:idx val="5"/>
              <c:layout>
                <c:manualLayout>
                  <c:x val="-2.5756686520064236E-2"/>
                  <c:y val="6.3609503760723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E-45D4-805A-255CC5F572F0}"/>
                </c:ext>
              </c:extLst>
            </c:dLbl>
            <c:dLbl>
              <c:idx val="6"/>
              <c:layout>
                <c:manualLayout>
                  <c:x val="-2.674732830929747E-2"/>
                  <c:y val="-1.166160764024616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E-45D4-805A-255CC5F572F0}"/>
                </c:ext>
              </c:extLst>
            </c:dLbl>
            <c:dLbl>
              <c:idx val="7"/>
              <c:layout>
                <c:manualLayout>
                  <c:x val="-3.1700537255463665E-2"/>
                  <c:y val="1.252155585589748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77462914895598E-2"/>
                      <c:h val="6.88572878209838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DBE-45D4-805A-255CC5F572F0}"/>
                </c:ext>
              </c:extLst>
            </c:dLbl>
            <c:dLbl>
              <c:idx val="8"/>
              <c:layout>
                <c:manualLayout>
                  <c:x val="-2.7737970098530636E-2"/>
                  <c:y val="-3.1804751880362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BE-45D4-805A-255CC5F572F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BE-45D4-805A-255CC5F572F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BE-45D4-805A-255CC5F572F0}"/>
                </c:ext>
              </c:extLst>
            </c:dLbl>
            <c:dLbl>
              <c:idx val="11"/>
              <c:layout>
                <c:manualLayout>
                  <c:x val="-2.6747328309297401E-2"/>
                  <c:y val="3.18047518803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BE-45D4-805A-255CC5F572F0}"/>
                </c:ext>
              </c:extLst>
            </c:dLbl>
            <c:dLbl>
              <c:idx val="12"/>
              <c:layout>
                <c:manualLayout>
                  <c:x val="-2.872861188776402E-2"/>
                  <c:y val="-2.91540191006154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BE-45D4-805A-255CC5F572F0}"/>
                </c:ext>
              </c:extLst>
            </c:dLbl>
            <c:dLbl>
              <c:idx val="13"/>
              <c:layout>
                <c:manualLayout>
                  <c:x val="-3.17005372554637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BE-45D4-805A-255CC5F57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זכירה מוכחת</c:v>
                </c:pt>
                <c:pt idx="1">
                  <c:v>זכירה נעזרת למחצה</c:v>
                </c:pt>
                <c:pt idx="2">
                  <c:v>זכירה נעזרת בטלוויזיה</c:v>
                </c:pt>
                <c:pt idx="3">
                  <c:v>זכירה נעזרת ברדיו</c:v>
                </c:pt>
                <c:pt idx="4">
                  <c:v>זכירה נעזרת בדיגיטל -בנארים</c:v>
                </c:pt>
                <c:pt idx="5">
                  <c:v>זכירה נעזרת בשילוט חוצות</c:v>
                </c:pt>
                <c:pt idx="6">
                  <c:v>זכירה נעזרת בסלולארי-מעברונים</c:v>
                </c:pt>
                <c:pt idx="7">
                  <c:v>סה"כ זכירה נעזרת</c:v>
                </c:pt>
                <c:pt idx="8">
                  <c:v>הבנת מסר</c:v>
                </c:pt>
                <c:pt idx="9">
                  <c:v>חשיבות ותרומה לציבור</c:v>
                </c:pt>
                <c:pt idx="10">
                  <c:v>אטרקטיביות</c:v>
                </c:pt>
                <c:pt idx="11">
                  <c:v>משכנע</c:v>
                </c:pt>
                <c:pt idx="12">
                  <c:v>רלוונטי</c:v>
                </c:pt>
                <c:pt idx="13">
                  <c:v>מחדש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0.17</c:v>
                </c:pt>
                <c:pt idx="1">
                  <c:v>0.68</c:v>
                </c:pt>
                <c:pt idx="2">
                  <c:v>0.68</c:v>
                </c:pt>
                <c:pt idx="3">
                  <c:v>0.41</c:v>
                </c:pt>
                <c:pt idx="4">
                  <c:v>0.26</c:v>
                </c:pt>
                <c:pt idx="7">
                  <c:v>0.76</c:v>
                </c:pt>
                <c:pt idx="8">
                  <c:v>0.46</c:v>
                </c:pt>
                <c:pt idx="9">
                  <c:v>0.66</c:v>
                </c:pt>
                <c:pt idx="10" formatCode="#,##0%">
                  <c:v>0.65</c:v>
                </c:pt>
                <c:pt idx="11" formatCode="#,##0%">
                  <c:v>0.92</c:v>
                </c:pt>
                <c:pt idx="12" formatCode="#,##0%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DBE-45D4-805A-255CC5F57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343104"/>
        <c:axId val="261352512"/>
      </c:lineChart>
      <c:catAx>
        <c:axId val="26134310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850" b="1">
                <a:solidFill>
                  <a:srgbClr val="002060"/>
                </a:solidFill>
              </a:defRPr>
            </a:pPr>
            <a:endParaRPr lang="en-US"/>
          </a:p>
        </c:txPr>
        <c:crossAx val="261352512"/>
        <c:crosses val="autoZero"/>
        <c:auto val="1"/>
        <c:lblAlgn val="ctr"/>
        <c:lblOffset val="100"/>
        <c:noMultiLvlLbl val="0"/>
      </c:catAx>
      <c:valAx>
        <c:axId val="261352512"/>
        <c:scaling>
          <c:orientation val="minMax"/>
          <c:max val="1"/>
          <c:min val="-0.2"/>
        </c:scaling>
        <c:delete val="1"/>
        <c:axPos val="l"/>
        <c:numFmt formatCode="0%" sourceLinked="1"/>
        <c:majorTickMark val="out"/>
        <c:minorTickMark val="none"/>
        <c:tickLblPos val="none"/>
        <c:crossAx val="261343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466245324092748"/>
          <c:y val="0.76873888398878665"/>
          <c:w val="0.15533754675907249"/>
          <c:h val="0.130422021510029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37872152515539E-4"/>
          <c:y val="1.1262918206901269E-2"/>
          <c:w val="0.55587051258588771"/>
          <c:h val="0.96656906912603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spPr>
            <a:solidFill>
              <a:srgbClr val="1FADED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377-49C4-85B7-83BCF589863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77-49C4-85B7-83BCF589863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E20-4766-9C39-D61F4BBE6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he-IL" sz="1400" b="1" i="0" u="none" strike="noStrike" kern="1200" baseline="0">
                    <a:solidFill>
                      <a:srgbClr val="1E497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גיליון1!$A$2:$A$9</c:f>
              <c:strCache>
                <c:ptCount val="8"/>
                <c:pt idx="0">
                  <c:v>סה"כ זכירה מוכחת - קמפיין עידוד הצבעה</c:v>
                </c:pt>
                <c:pt idx="1">
                  <c:v>עידוד הציבור ללכת להצביע</c:v>
                </c:pt>
                <c:pt idx="2">
                  <c:v>נערים וילדים שמבקשים מהוריהם להצביע</c:v>
                </c:pt>
                <c:pt idx="3">
                  <c:v>אין לי זכות לוותר על הזכות</c:v>
                </c:pt>
                <c:pt idx="4">
                  <c:v>פרסומת של ועדת הבחירות</c:v>
                </c:pt>
                <c:pt idx="5">
                  <c:v>לא לתת לאחרים להחליט עבורי</c:v>
                </c:pt>
                <c:pt idx="6">
                  <c:v>תשדירי תעמולה</c:v>
                </c:pt>
                <c:pt idx="7">
                  <c:v>איפה להצביע</c:v>
                </c:pt>
              </c:strCache>
            </c:strRef>
          </c:cat>
          <c:val>
            <c:numRef>
              <c:f>גיליון1!$B$2:$B$9</c:f>
              <c:numCache>
                <c:formatCode>0%</c:formatCode>
                <c:ptCount val="8"/>
                <c:pt idx="0">
                  <c:v>0.19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D-4011-B283-D416629B4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24"/>
        <c:axId val="137073328"/>
        <c:axId val="189627360"/>
      </c:barChart>
      <c:valAx>
        <c:axId val="18962736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7073328"/>
        <c:crosses val="autoZero"/>
        <c:crossBetween val="between"/>
      </c:valAx>
      <c:catAx>
        <c:axId val="1370733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e-IL" sz="1600" b="0" i="0" u="none" strike="noStrike" kern="1200" baseline="0">
                <a:solidFill>
                  <a:srgbClr val="1E497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27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97222222222224E-2"/>
          <c:y val="0.35909884628295985"/>
          <c:w val="0.22419531489633102"/>
          <c:h val="0.50443244659862529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קמפיין עידוד הצבעה 09/19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rgbClr val="E977AF"/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9.2043045415923005E-3"/>
                  <c:y val="1.95958396643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EB-45A5-A679-5CA80CC339C3}"/>
                </c:ext>
              </c:extLst>
            </c:dLbl>
            <c:dLbl>
              <c:idx val="2"/>
              <c:layout>
                <c:manualLayout>
                  <c:x val="-4.4450286992403609E-2"/>
                  <c:y val="-4.8989599160926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EB-45A5-A679-5CA80CC33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just" rtl="0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גיליון1!$A$2:$A$5</c:f>
              <c:numCache>
                <c:formatCode>General</c:formatCode>
                <c:ptCount val="4"/>
              </c:numCache>
            </c:numRef>
          </c:cat>
          <c:val>
            <c:numRef>
              <c:f>גיליון1!$B$2:$B$5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EB-45A5-A679-5CA80CC339C3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קמפיין עידוד הצבעה 04/19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5.2487788739829493E-3"/>
                  <c:y val="1.469687974827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EB-45A5-A679-5CA80CC339C3}"/>
                </c:ext>
              </c:extLst>
            </c:dLbl>
            <c:dLbl>
              <c:idx val="1"/>
              <c:layout>
                <c:manualLayout>
                  <c:x val="4.8940809219263351E-3"/>
                  <c:y val="5.3888559077020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EB-45A5-A679-5CA80CC339C3}"/>
                </c:ext>
              </c:extLst>
            </c:dLbl>
            <c:dLbl>
              <c:idx val="2"/>
              <c:layout>
                <c:manualLayout>
                  <c:x val="5.5225827249553794E-3"/>
                  <c:y val="2.939375949655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EB-45A5-A679-5CA80CC339C3}"/>
                </c:ext>
              </c:extLst>
            </c:dLbl>
            <c:dLbl>
              <c:idx val="3"/>
              <c:layout>
                <c:manualLayout>
                  <c:x val="-3.4922150508138387E-3"/>
                  <c:y val="1.469687974827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EB-45A5-A679-5CA80CC33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 rtl="0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גיליון1!$A$2:$A$5</c:f>
              <c:numCache>
                <c:formatCode>General</c:formatCode>
                <c:ptCount val="4"/>
              </c:numCache>
            </c:numRef>
          </c:cat>
          <c:val>
            <c:numRef>
              <c:f>גיליון1!$C$2:$C$5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EEB-45A5-A679-5CA80CC33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847456"/>
        <c:axId val="504846280"/>
      </c:lineChart>
      <c:catAx>
        <c:axId val="50484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04846280"/>
        <c:crosses val="autoZero"/>
        <c:auto val="1"/>
        <c:lblAlgn val="ctr"/>
        <c:lblOffset val="100"/>
        <c:noMultiLvlLbl val="0"/>
      </c:catAx>
      <c:valAx>
        <c:axId val="504846280"/>
        <c:scaling>
          <c:orientation val="minMax"/>
          <c:max val="25000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504847456"/>
        <c:crosses val="autoZero"/>
        <c:crossBetween val="between"/>
        <c:minorUnit val="10000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0517569606821785"/>
          <c:y val="0.23235762949478217"/>
          <c:w val="0.8296340400926987"/>
          <c:h val="0.73379042531051986"/>
        </c:manualLayout>
      </c:layout>
      <c:overlay val="0"/>
      <c:spPr>
        <a:ln>
          <a:noFill/>
        </a:ln>
      </c:spPr>
      <c:txPr>
        <a:bodyPr/>
        <a:lstStyle/>
        <a:p>
          <a:pPr algn="ctr">
            <a:defRPr lang="he-IL" sz="1400" b="1" i="0" u="none" strike="noStrike" kern="1200" baseline="0">
              <a:solidFill>
                <a:srgbClr val="1F497D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/>
              <a:t>השקעה</a:t>
            </a:r>
            <a:r>
              <a:rPr lang="he-IL" sz="1600" baseline="0" dirty="0"/>
              <a:t> כספית כוללת (₪)</a:t>
            </a:r>
            <a:endParaRPr lang="he-IL" sz="1600" dirty="0"/>
          </a:p>
        </c:rich>
      </c:tx>
      <c:layout>
        <c:manualLayout>
          <c:xMode val="edge"/>
          <c:yMode val="edge"/>
          <c:x val="0.40115021159401831"/>
          <c:y val="0.1273729578184121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097222222222224E-2"/>
          <c:y val="0.24690757977107591"/>
          <c:w val="0.90156455537556757"/>
          <c:h val="0.61662359825134161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קמפיין עידוד הצבעה 09/19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rgbClr val="E977AF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4.1754792841979154E-3"/>
                  <c:y val="-1.9596225409246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F-459E-9EB8-589DA451C104}"/>
                </c:ext>
              </c:extLst>
            </c:dLbl>
            <c:dLbl>
              <c:idx val="1"/>
              <c:layout>
                <c:manualLayout>
                  <c:x val="1.0438698210494788E-3"/>
                  <c:y val="1.95958396643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F-459E-9EB8-589DA451C104}"/>
                </c:ext>
              </c:extLst>
            </c:dLbl>
            <c:dLbl>
              <c:idx val="2"/>
              <c:layout>
                <c:manualLayout>
                  <c:x val="-2.0877396420989577E-3"/>
                  <c:y val="-1.95958396643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18-4CF2-8578-1B113043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just" rtl="0">
                  <a:defRPr lang="he-IL" sz="1197" b="1" i="0" u="none" strike="noStrike" kern="1200" baseline="0">
                    <a:solidFill>
                      <a:srgbClr val="E977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גיליון1!$A$2:$A$6</c:f>
              <c:strCache>
                <c:ptCount val="5"/>
                <c:pt idx="0">
                  <c:v>טלוויזיה</c:v>
                </c:pt>
                <c:pt idx="1">
                  <c:v>דיגיטל</c:v>
                </c:pt>
                <c:pt idx="2">
                  <c:v>רדיו</c:v>
                </c:pt>
                <c:pt idx="3">
                  <c:v>שילוט חוצות</c:v>
                </c:pt>
                <c:pt idx="4">
                  <c:v>כללי</c:v>
                </c:pt>
              </c:strCache>
            </c:strRef>
          </c:cat>
          <c:val>
            <c:numRef>
              <c:f>גיליון1!$B$2:$B$6</c:f>
              <c:numCache>
                <c:formatCode>_ * #,##0_ ;_ * \-#,##0_ ;_ * "-"??_ ;_ @_ </c:formatCode>
                <c:ptCount val="5"/>
                <c:pt idx="0" formatCode="#,##0">
                  <c:v>3050000</c:v>
                </c:pt>
                <c:pt idx="1">
                  <c:v>700000</c:v>
                </c:pt>
                <c:pt idx="2">
                  <c:v>350000</c:v>
                </c:pt>
                <c:pt idx="3">
                  <c:v>800000</c:v>
                </c:pt>
                <c:pt idx="4">
                  <c:v>4900000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FF-459E-9EB8-589DA451C104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קמפיין עידוד הצבעה 04/19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chemeClr val="bg1">
                  <a:lumMod val="65000"/>
                  <a:alpha val="8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 rtl="0">
                  <a:defRPr lang="he-IL"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גיליון1!$A$2:$A$6</c:f>
              <c:strCache>
                <c:ptCount val="5"/>
                <c:pt idx="0">
                  <c:v>טלוויזיה</c:v>
                </c:pt>
                <c:pt idx="1">
                  <c:v>דיגיטל</c:v>
                </c:pt>
                <c:pt idx="2">
                  <c:v>רדיו</c:v>
                </c:pt>
                <c:pt idx="3">
                  <c:v>שילוט חוצות</c:v>
                </c:pt>
                <c:pt idx="4">
                  <c:v>כללי</c:v>
                </c:pt>
              </c:strCache>
            </c:strRef>
          </c:cat>
          <c:val>
            <c:numRef>
              <c:f>גיליון1!$C$2:$C$6</c:f>
              <c:numCache>
                <c:formatCode>#,##0</c:formatCode>
                <c:ptCount val="5"/>
                <c:pt idx="0">
                  <c:v>2140000</c:v>
                </c:pt>
                <c:pt idx="1">
                  <c:v>1530050</c:v>
                </c:pt>
                <c:pt idx="2">
                  <c:v>340000</c:v>
                </c:pt>
                <c:pt idx="3">
                  <c:v>0</c:v>
                </c:pt>
                <c:pt idx="4">
                  <c:v>4010050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FF-459E-9EB8-589DA451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838440"/>
        <c:axId val="504839616"/>
      </c:lineChart>
      <c:catAx>
        <c:axId val="50483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839616"/>
        <c:crosses val="autoZero"/>
        <c:auto val="1"/>
        <c:lblAlgn val="ctr"/>
        <c:lblOffset val="100"/>
        <c:noMultiLvlLbl val="0"/>
      </c:catAx>
      <c:valAx>
        <c:axId val="504839616"/>
        <c:scaling>
          <c:orientation val="minMax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50483844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125578286795531E-2"/>
          <c:y val="2.6372739664867445E-2"/>
          <c:w val="0.97574884342640889"/>
          <c:h val="0.74004013758916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קמפיין עידוד הצבעה 09/19</c:v>
                </c:pt>
              </c:strCache>
            </c:strRef>
          </c:tx>
          <c:spPr>
            <a:solidFill>
              <a:srgbClr val="E977A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962-49A3-9E92-9B0489D366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כלל המשיבים</c:v>
                </c:pt>
                <c:pt idx="1">
                  <c:v>נחשפו לקמפיין לפחות באמצעי מדיה אחד</c:v>
                </c:pt>
                <c:pt idx="2">
                  <c:v>לא נחשפו כלל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0.96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2-49A3-9E92-9B0489D366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קמפיין עידוד הצבעה 04/19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כלל המשיבים</c:v>
                </c:pt>
                <c:pt idx="1">
                  <c:v>נחשפו לקמפיין לפחות באמצעי מדיה אחד</c:v>
                </c:pt>
                <c:pt idx="2">
                  <c:v>לא נחשפו כלל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0.96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62-49A3-9E92-9B0489D36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0189680"/>
        <c:axId val="650190664"/>
      </c:barChart>
      <c:catAx>
        <c:axId val="65018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190664"/>
        <c:crosses val="autoZero"/>
        <c:auto val="1"/>
        <c:lblAlgn val="ctr"/>
        <c:lblOffset val="100"/>
        <c:noMultiLvlLbl val="0"/>
      </c:catAx>
      <c:valAx>
        <c:axId val="650190664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65018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/>
              <a:t>זכירה מוכחת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9389349951243476E-2"/>
          <c:y val="0.37814290060223182"/>
          <c:w val="0.86122162717393924"/>
          <c:h val="0.27901775065413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חשיפה מוכחת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</c:spPr>
            <c:extLst>
              <c:ext xmlns:c16="http://schemas.microsoft.com/office/drawing/2014/chart" uri="{C3380CC4-5D6E-409C-BE32-E72D297353CC}">
                <c16:uniqueId val="{00000001-86A9-4FB4-9E05-30D5B85B566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A9-4FB4-9E05-30D5B85B566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624B-4356-A4BC-FE65DD200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0.19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A9-4FB4-9E05-30D5B85B5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56748568"/>
        <c:axId val="256754056"/>
      </c:barChart>
      <c:catAx>
        <c:axId val="256748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56754056"/>
        <c:crosses val="autoZero"/>
        <c:auto val="1"/>
        <c:lblAlgn val="ctr"/>
        <c:lblOffset val="100"/>
        <c:noMultiLvlLbl val="0"/>
      </c:catAx>
      <c:valAx>
        <c:axId val="2567540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56748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476E-2"/>
          <c:y val="0.20469785520029932"/>
          <c:w val="0.86122162717393924"/>
          <c:h val="0.57965585966343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חשיפה מוכחת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</c:spPr>
            <c:extLst>
              <c:ext xmlns:c16="http://schemas.microsoft.com/office/drawing/2014/chart" uri="{C3380CC4-5D6E-409C-BE32-E72D297353CC}">
                <c16:uniqueId val="{00000001-AF05-47F0-8AB0-7F9B144F1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F05-47F0-8AB0-7F9B144F1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AF05-47F0-8AB0-7F9B144F18B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0.61</c:v>
                </c:pt>
                <c:pt idx="1">
                  <c:v>0.67900000000000005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05-47F0-8AB0-7F9B144F1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6748568"/>
        <c:axId val="256754056"/>
      </c:barChart>
      <c:catAx>
        <c:axId val="256748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56754056"/>
        <c:crosses val="autoZero"/>
        <c:auto val="1"/>
        <c:lblAlgn val="ctr"/>
        <c:lblOffset val="100"/>
        <c:noMultiLvlLbl val="0"/>
      </c:catAx>
      <c:valAx>
        <c:axId val="2567540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56748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95453227436942"/>
          <c:y val="0.10934097053273135"/>
          <c:w val="0.4676279003557417"/>
          <c:h val="0.85062616448410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כלל מדגם</c:v>
                </c:pt>
              </c:strCache>
            </c:strRef>
          </c:tx>
          <c:spPr>
            <a:solidFill>
              <a:srgbClr val="1FADED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AA-4F3F-AAB1-FC331D199D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5AA-4F3F-AAB1-FC331D199D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0FF-4EF9-AE56-E8D23C0C25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0FF-4EF9-AE56-E8D23C0C25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0FF-4EF9-AE56-E8D23C0C25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0FF-4EF9-AE56-E8D23C0C25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0FF-4EF9-AE56-E8D23C0C257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486-4848-ABE0-DAA2443E4E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גיליון1!$A$2:$A$7</c:f>
              <c:strCache>
                <c:ptCount val="6"/>
                <c:pt idx="0">
                  <c:v>הבנת מסר מוכחת - קמפיין עידוד הצבעה</c:v>
                </c:pt>
                <c:pt idx="1">
                  <c:v>עידוד ההצבעה/ללכת להצביע/חשוב להצביע</c:v>
                </c:pt>
                <c:pt idx="2">
                  <c:v>להצביע למען ילדינו</c:v>
                </c:pt>
                <c:pt idx="3">
                  <c:v>ילדים/נערים מבקשים מהוריהם להצביע</c:v>
                </c:pt>
                <c:pt idx="4">
                  <c:v>אין לך זכות לוותר על הזכות</c:v>
                </c:pt>
                <c:pt idx="5">
                  <c:v>אחר</c:v>
                </c:pt>
              </c:strCache>
            </c:strRef>
          </c:cat>
          <c:val>
            <c:numRef>
              <c:f>גיליון1!$B$2:$B$7</c:f>
              <c:numCache>
                <c:formatCode>0%</c:formatCode>
                <c:ptCount val="6"/>
                <c:pt idx="0" formatCode="#,##0%">
                  <c:v>0.97</c:v>
                </c:pt>
                <c:pt idx="1">
                  <c:v>0.61</c:v>
                </c:pt>
                <c:pt idx="2">
                  <c:v>0.14000000000000001</c:v>
                </c:pt>
                <c:pt idx="3">
                  <c:v>0.1</c:v>
                </c:pt>
                <c:pt idx="4">
                  <c:v>0.1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AA-4F3F-AAB1-FC331D199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98826496"/>
        <c:axId val="98824960"/>
      </c:barChart>
      <c:valAx>
        <c:axId val="98824960"/>
        <c:scaling>
          <c:orientation val="minMax"/>
          <c:max val="1"/>
        </c:scaling>
        <c:delete val="1"/>
        <c:axPos val="t"/>
        <c:numFmt formatCode="#,##0%" sourceLinked="1"/>
        <c:majorTickMark val="out"/>
        <c:minorTickMark val="none"/>
        <c:tickLblPos val="nextTo"/>
        <c:crossAx val="98826496"/>
        <c:crosses val="autoZero"/>
        <c:crossBetween val="between"/>
      </c:valAx>
      <c:catAx>
        <c:axId val="988264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e-IL" sz="1600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24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/>
              <a:t>הבנת מסר מוכחת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9389349951243476E-2"/>
          <c:y val="0.37814290060223182"/>
          <c:w val="0.86122162717393924"/>
          <c:h val="0.27901775065413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הבנת מסר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</c:spPr>
            <c:extLst>
              <c:ext xmlns:c16="http://schemas.microsoft.com/office/drawing/2014/chart" uri="{C3380CC4-5D6E-409C-BE32-E72D297353CC}">
                <c16:uniqueId val="{00000001-8B40-4999-AC04-5E4FC1DD405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B40-4999-AC04-5E4FC1DD40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עידוד הצבעה 09/19</c:v>
                </c:pt>
                <c:pt idx="1">
                  <c:v>קמפיין עידוד הצבעה 04/19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0.97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40-4999-AC04-5E4FC1DD4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56748568"/>
        <c:axId val="256754056"/>
      </c:barChart>
      <c:catAx>
        <c:axId val="256748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56754056"/>
        <c:crosses val="autoZero"/>
        <c:auto val="1"/>
        <c:lblAlgn val="ctr"/>
        <c:lblOffset val="100"/>
        <c:noMultiLvlLbl val="0"/>
      </c:catAx>
      <c:valAx>
        <c:axId val="2567540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56748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53098571011956"/>
          <c:y val="3.6292441778772139E-2"/>
          <c:w val="0.4676279003557417"/>
          <c:h val="0.93532311659047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כלל מדגם</c:v>
                </c:pt>
              </c:strCache>
            </c:strRef>
          </c:tx>
          <c:spPr>
            <a:solidFill>
              <a:srgbClr val="1FADED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977AF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9-471D-9C1B-BA118566C0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49-471D-9C1B-BA118566C0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49-471D-9C1B-BA118566C0A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549-471D-9C1B-BA118566C0A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549-471D-9C1B-BA118566C0A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49-471D-9C1B-BA118566C0A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49-471D-9C1B-BA118566C0A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549-471D-9C1B-BA118566C0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גיליון1!$A$2:$A$7</c:f>
              <c:strCache>
                <c:ptCount val="6"/>
                <c:pt idx="0">
                  <c:v>סה"כ זכירה נעזרת</c:v>
                </c:pt>
                <c:pt idx="1">
                  <c:v>זכירת הפרסום בטלוויזיה</c:v>
                </c:pt>
                <c:pt idx="2">
                  <c:v>זכירת הפרסום ברדיו</c:v>
                </c:pt>
                <c:pt idx="3">
                  <c:v>זכירת הבאנר האינטרנטי</c:v>
                </c:pt>
                <c:pt idx="4">
                  <c:v>זכירת הפרסום בשילוט חוצות</c:v>
                </c:pt>
                <c:pt idx="5">
                  <c:v>זכירת הפרסום בסלולארי (מעברונים)</c:v>
                </c:pt>
              </c:strCache>
            </c:strRef>
          </c:cat>
          <c:val>
            <c:numRef>
              <c:f>גיליון1!$B$2:$B$7</c:f>
              <c:numCache>
                <c:formatCode>#,##0%</c:formatCode>
                <c:ptCount val="6"/>
                <c:pt idx="0">
                  <c:v>0.85</c:v>
                </c:pt>
                <c:pt idx="1">
                  <c:v>0.71</c:v>
                </c:pt>
                <c:pt idx="2" formatCode="0%">
                  <c:v>0.45</c:v>
                </c:pt>
                <c:pt idx="3" formatCode="0%">
                  <c:v>0.36</c:v>
                </c:pt>
                <c:pt idx="4">
                  <c:v>0.34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549-471D-9C1B-BA118566C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98826496"/>
        <c:axId val="98824960"/>
      </c:barChart>
      <c:valAx>
        <c:axId val="98824960"/>
        <c:scaling>
          <c:orientation val="minMax"/>
          <c:max val="1"/>
        </c:scaling>
        <c:delete val="1"/>
        <c:axPos val="t"/>
        <c:numFmt formatCode="#,##0%" sourceLinked="1"/>
        <c:majorTickMark val="out"/>
        <c:minorTickMark val="none"/>
        <c:tickLblPos val="nextTo"/>
        <c:crossAx val="98826496"/>
        <c:crosses val="autoZero"/>
        <c:crossBetween val="between"/>
      </c:valAx>
      <c:catAx>
        <c:axId val="988264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rgbClr val="1F497D"/>
                </a:solidFill>
              </a:defRPr>
            </a:pPr>
            <a:endParaRPr lang="en-US"/>
          </a:p>
        </c:txPr>
        <c:crossAx val="98824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he-IL" sz="1400" b="1"/>
              <a:t>זכירה נעזרת</a:t>
            </a:r>
            <a:endParaRPr lang="en-US" sz="1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420092961197585E-2"/>
          <c:y val="0.39507718922824669"/>
          <c:w val="0.96515981407760487"/>
          <c:h val="0.2643267885760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קמפיין עידוד הצבעה 09/19</c:v>
                </c:pt>
              </c:strCache>
            </c:strRef>
          </c:tx>
          <c:spPr>
            <a:solidFill>
              <a:srgbClr val="E977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טלוויזיה</c:v>
                </c:pt>
                <c:pt idx="1">
                  <c:v>רדיו</c:v>
                </c:pt>
                <c:pt idx="2">
                  <c:v>בנארים באינטרנט</c:v>
                </c:pt>
                <c:pt idx="3">
                  <c:v>שילוט חוצות</c:v>
                </c:pt>
                <c:pt idx="4">
                  <c:v>סלולארי</c:v>
                </c:pt>
                <c:pt idx="5">
                  <c:v>סה"כ זכירה נעזרת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0.71</c:v>
                </c:pt>
                <c:pt idx="1">
                  <c:v>0.45</c:v>
                </c:pt>
                <c:pt idx="2">
                  <c:v>0.36</c:v>
                </c:pt>
                <c:pt idx="3">
                  <c:v>0.34</c:v>
                </c:pt>
                <c:pt idx="4">
                  <c:v>0.23</c:v>
                </c:pt>
                <c:pt idx="5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F-4601-B6AE-9D2E3FE879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קמפיין עידוד הצבעה 04/19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טלוויזיה</c:v>
                </c:pt>
                <c:pt idx="1">
                  <c:v>רדיו</c:v>
                </c:pt>
                <c:pt idx="2">
                  <c:v>בנארים באינטרנט</c:v>
                </c:pt>
                <c:pt idx="3">
                  <c:v>שילוט חוצות</c:v>
                </c:pt>
                <c:pt idx="4">
                  <c:v>סלולארי</c:v>
                </c:pt>
                <c:pt idx="5">
                  <c:v>סה"כ זכירה נעזרת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0.68</c:v>
                </c:pt>
                <c:pt idx="1">
                  <c:v>0.41</c:v>
                </c:pt>
                <c:pt idx="2">
                  <c:v>0.23</c:v>
                </c:pt>
                <c:pt idx="5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F-4601-B6AE-9D2E3FE87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603136392"/>
        <c:axId val="603138688"/>
      </c:barChart>
      <c:catAx>
        <c:axId val="60313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38688"/>
        <c:crosses val="autoZero"/>
        <c:auto val="1"/>
        <c:lblAlgn val="ctr"/>
        <c:lblOffset val="100"/>
        <c:noMultiLvlLbl val="0"/>
      </c:catAx>
      <c:valAx>
        <c:axId val="603138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313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31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52665811005203E-2"/>
          <c:y val="0.10148547364299389"/>
          <c:w val="0.95100318093522196"/>
          <c:h val="0.7474704795638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1FAD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אהדה לקמפיין</c:v>
                </c:pt>
                <c:pt idx="1">
                  <c:v>חשיבות ותרומה לציבור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7.6</c:v>
                </c:pt>
                <c:pt idx="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A-4EDD-9FB8-922ED6FE8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7020104"/>
        <c:axId val="256746608"/>
      </c:barChart>
      <c:catAx>
        <c:axId val="25702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46608"/>
        <c:crosses val="autoZero"/>
        <c:auto val="1"/>
        <c:lblAlgn val="ctr"/>
        <c:lblOffset val="100"/>
        <c:noMultiLvlLbl val="0"/>
      </c:catAx>
      <c:valAx>
        <c:axId val="256746608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25702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0.00768</cdr:x>
      <cdr:y>0.1325</cdr:y>
    </cdr:from>
    <cdr:to>
      <cdr:x>0.94277</cdr:x>
      <cdr:y>0.1325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204DE33-889C-41D2-935F-B25CA2084D15}"/>
            </a:ext>
          </a:extLst>
        </cdr:cNvPr>
        <cdr:cNvCxnSpPr/>
      </cdr:nvCxnSpPr>
      <cdr:spPr>
        <a:xfrm xmlns:a="http://schemas.openxmlformats.org/drawingml/2006/main">
          <a:off x="65792" y="628067"/>
          <a:ext cx="801463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0.00768</cdr:x>
      <cdr:y>0.73053</cdr:y>
    </cdr:from>
    <cdr:to>
      <cdr:x>0.94277</cdr:x>
      <cdr:y>0.73053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62C3572-E587-4E9C-B510-2D8364869714}"/>
            </a:ext>
          </a:extLst>
        </cdr:cNvPr>
        <cdr:cNvCxnSpPr/>
      </cdr:nvCxnSpPr>
      <cdr:spPr>
        <a:xfrm xmlns:a="http://schemas.openxmlformats.org/drawingml/2006/main">
          <a:off x="65792" y="3462707"/>
          <a:ext cx="801463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0.73039</cdr:x>
      <cdr:y>0.28074</cdr:y>
    </cdr:from>
    <cdr:to>
      <cdr:x>0.77504</cdr:x>
      <cdr:y>0.35011</cdr:y>
    </cdr:to>
    <cdr:sp macro="" textlink="">
      <cdr:nvSpPr>
        <cdr:cNvPr id="2" name="TextBox 24">
          <a:extLst xmlns:a="http://schemas.openxmlformats.org/drawingml/2006/main">
            <a:ext uri="{FF2B5EF4-FFF2-40B4-BE49-F238E27FC236}">
              <a16:creationId xmlns:a16="http://schemas.microsoft.com/office/drawing/2014/main" id="{EF3AAC2D-352D-4C89-BA48-FC5F30B64669}"/>
            </a:ext>
          </a:extLst>
        </cdr:cNvPr>
        <cdr:cNvSpPr txBox="1"/>
      </cdr:nvSpPr>
      <cdr:spPr>
        <a:xfrm xmlns:a="http://schemas.openxmlformats.org/drawingml/2006/main">
          <a:off x="9363606" y="1121039"/>
          <a:ext cx="5724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99919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99839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799758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399678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999597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599516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199436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799355" algn="l" defTabSz="1199839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200" dirty="0">
              <a:solidFill>
                <a:schemeClr val="bg1"/>
              </a:solidFill>
            </a:rPr>
            <a:t>6.5</a:t>
          </a:r>
        </a:p>
      </cdr:txBody>
    </cdr:sp>
  </cdr:relSizeAnchor>
  <cdr:relSizeAnchor xmlns:cdr="http://schemas.openxmlformats.org/drawingml/2006/chartDrawing">
    <cdr:from>
      <cdr:x>0.72876</cdr:x>
      <cdr:y>0.19535</cdr:y>
    </cdr:from>
    <cdr:to>
      <cdr:x>0.77341</cdr:x>
      <cdr:y>0.26471</cdr:y>
    </cdr:to>
    <cdr:sp macro="" textlink="">
      <cdr:nvSpPr>
        <cdr:cNvPr id="3" name="TextBox 24">
          <a:extLst xmlns:a="http://schemas.openxmlformats.org/drawingml/2006/main">
            <a:ext uri="{FF2B5EF4-FFF2-40B4-BE49-F238E27FC236}">
              <a16:creationId xmlns:a16="http://schemas.microsoft.com/office/drawing/2014/main" id="{BCFA0EA5-15B2-40D0-BA2F-F4127AC36FCE}"/>
            </a:ext>
          </a:extLst>
        </cdr:cNvPr>
        <cdr:cNvSpPr txBox="1"/>
      </cdr:nvSpPr>
      <cdr:spPr>
        <a:xfrm xmlns:a="http://schemas.openxmlformats.org/drawingml/2006/main">
          <a:off x="9342679" y="780038"/>
          <a:ext cx="5724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200" dirty="0">
              <a:solidFill>
                <a:schemeClr val="bg1"/>
              </a:solidFill>
            </a:rPr>
            <a:t>7.6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BA24-D3B4-4C46-992A-E80751D48C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F9C65-6D29-487E-A952-16B7E9D3C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6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361D9-CFBB-49F4-A713-185D49E5A8F2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9C518-0EF5-4764-B79E-97BF135AF5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71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21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88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361950" y="6812863"/>
            <a:ext cx="12725400" cy="0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1217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49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1392238"/>
            <a:ext cx="12712700" cy="1107996"/>
          </a:xfrm>
        </p:spPr>
        <p:txBody>
          <a:bodyPr/>
          <a:lstStyle>
            <a:lvl1pPr marL="231775" indent="-2317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000"/>
            </a:lvl6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374650" y="966742"/>
            <a:ext cx="12712700" cy="22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4650" y="1392238"/>
            <a:ext cx="6227763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83400" y="1392238"/>
            <a:ext cx="620395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9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4650" y="1392238"/>
            <a:ext cx="4046538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19638" y="1392238"/>
            <a:ext cx="4046537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55100" y="1392238"/>
            <a:ext cx="403225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9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74650" y="1466851"/>
            <a:ext cx="2954338" cy="2219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27518" y="1392237"/>
            <a:ext cx="2954102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880225" y="1392237"/>
            <a:ext cx="2954338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0133248" y="1392237"/>
            <a:ext cx="2954102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1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650" y="1392237"/>
            <a:ext cx="2303463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6944" y="1392238"/>
            <a:ext cx="2303082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579236" y="1392238"/>
            <a:ext cx="2303529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81530" y="1392237"/>
            <a:ext cx="2303528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0783821" y="1392237"/>
            <a:ext cx="2303529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5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650" y="1392238"/>
            <a:ext cx="1870075" cy="2389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47938" y="1392238"/>
            <a:ext cx="187325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719638" y="1392238"/>
            <a:ext cx="1882775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883400" y="1392238"/>
            <a:ext cx="1882775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055100" y="1392238"/>
            <a:ext cx="1874838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20450" y="1392238"/>
            <a:ext cx="18669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42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361950" y="6812863"/>
            <a:ext cx="12725400" cy="0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tailEnd type="none" w="lg" len="lg"/>
          </a:ln>
          <a:effectLst/>
        </p:spPr>
      </p:cxnSp>
      <p:sp>
        <p:nvSpPr>
          <p:cNvPr id="32" name="Title Placeholder 31"/>
          <p:cNvSpPr>
            <a:spLocks noGrp="1"/>
          </p:cNvSpPr>
          <p:nvPr>
            <p:ph type="title"/>
          </p:nvPr>
        </p:nvSpPr>
        <p:spPr>
          <a:xfrm>
            <a:off x="1566250" y="339425"/>
            <a:ext cx="11521100" cy="3939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>
          <a:xfrm>
            <a:off x="380422" y="1373766"/>
            <a:ext cx="12725400" cy="15450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>
          <a:xfrm>
            <a:off x="11264727" y="7033974"/>
            <a:ext cx="182262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</p:sldLayoutIdLst>
  <p:hf hdr="0" ftr="0" dt="0"/>
  <p:txStyles>
    <p:titleStyle>
      <a:lvl1pPr algn="l" defTabSz="1199839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99839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199839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975" algn="l" defTabSz="1199839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1199839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20725" indent="-180000" algn="l" defTabSz="1199839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900000" indent="-180000" algn="l" defTabSz="1199839" rtl="0" eaLnBrk="1" latinLnBrk="0" hangingPunct="1">
        <a:spcBef>
          <a:spcPts val="0"/>
        </a:spcBef>
        <a:buFont typeface="Calibri" panose="020F050202020403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3899476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9395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9315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19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839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758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678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597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516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436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355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AB28ED-1849-4923-A6F8-9B83165147F7}"/>
              </a:ext>
            </a:extLst>
          </p:cNvPr>
          <p:cNvSpPr txBox="1"/>
          <p:nvPr/>
        </p:nvSpPr>
        <p:spPr>
          <a:xfrm>
            <a:off x="662775" y="4233908"/>
            <a:ext cx="12202360" cy="6474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>
                <a:solidFill>
                  <a:srgbClr val="EF5996"/>
                </a:solidFill>
              </a:rPr>
              <a:t>סקר אפקטיביות קמפיין ועדת הבחירות המרכזית בנושא "עידוד הצבעה"</a:t>
            </a:r>
          </a:p>
        </p:txBody>
      </p:sp>
      <p:pic>
        <p:nvPicPr>
          <p:cNvPr id="14" name="תמונה 8">
            <a:extLst>
              <a:ext uri="{FF2B5EF4-FFF2-40B4-BE49-F238E27FC236}">
                <a16:creationId xmlns:a16="http://schemas.microsoft.com/office/drawing/2014/main" id="{19213E0F-421F-4373-90A4-06145C127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74" y="6288895"/>
            <a:ext cx="1209212" cy="329682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F0886B3-8B61-4892-8E3C-5DFE842B9887}"/>
              </a:ext>
            </a:extLst>
          </p:cNvPr>
          <p:cNvSpPr txBox="1">
            <a:spLocks/>
          </p:cNvSpPr>
          <p:nvPr/>
        </p:nvSpPr>
        <p:spPr>
          <a:xfrm>
            <a:off x="497456" y="898618"/>
            <a:ext cx="12942319" cy="2206769"/>
          </a:xfrm>
          <a:prstGeom prst="rect">
            <a:avLst/>
          </a:prstGeom>
        </p:spPr>
        <p:txBody>
          <a:bodyPr/>
          <a:lstStyle>
            <a:lvl1pPr algn="l" defTabSz="119983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700" b="1" dirty="0">
                <a:latin typeface="+mn-lt"/>
                <a:ea typeface="+mn-ea"/>
                <a:cs typeface="+mn-cs"/>
              </a:rPr>
              <a:t>מצביעים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F71208B-9047-4ECE-BF4C-53F8DCB2A09B}"/>
              </a:ext>
            </a:extLst>
          </p:cNvPr>
          <p:cNvSpPr txBox="1">
            <a:spLocks/>
          </p:cNvSpPr>
          <p:nvPr/>
        </p:nvSpPr>
        <p:spPr>
          <a:xfrm>
            <a:off x="873642" y="5427333"/>
            <a:ext cx="7000615" cy="330313"/>
          </a:xfrm>
          <a:prstGeom prst="rect">
            <a:avLst/>
          </a:prstGeom>
        </p:spPr>
        <p:txBody>
          <a:bodyPr/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ספטמבר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E9460A-16EF-4889-A4C0-73CBB4D8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4" y="6332332"/>
            <a:ext cx="2928734" cy="33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אהדת הקמפיין וחשיבותו – בקרב הנחשפים לקמפיין עידוד הצבעה (09/19)</a:t>
            </a:r>
            <a:r>
              <a:rPr lang="he-IL" sz="1600" cap="all" dirty="0"/>
              <a:t> (</a:t>
            </a:r>
            <a:r>
              <a:rPr lang="en-US" sz="1600" cap="all" dirty="0"/>
              <a:t>N=431</a:t>
            </a:r>
            <a:r>
              <a:rPr lang="he-IL" sz="1600" cap="all" dirty="0"/>
              <a:t>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10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עד כמה פרסומות אלו של ועדת הבחירות המרכזית לכנסת ה-22 בנושא עידוד הצבעה, שראית או שמעת מצאו או לא מצאו חן בעיניך?</a:t>
            </a:r>
          </a:p>
          <a:p>
            <a:pPr algn="r" rtl="1"/>
            <a:r>
              <a:rPr lang="he-IL" sz="1200" dirty="0"/>
              <a:t>עד כמה אתה חושב שקמפיין זה של ועדת הבחירות המרכזית לכנסת ה- 22 בנושא עידוד הצבעה - חשוב ותורם לציבור? </a:t>
            </a:r>
          </a:p>
        </p:txBody>
      </p:sp>
      <p:graphicFrame>
        <p:nvGraphicFramePr>
          <p:cNvPr id="24" name="תרשים 23"/>
          <p:cNvGraphicFramePr/>
          <p:nvPr>
            <p:extLst>
              <p:ext uri="{D42A27DB-BD31-4B8C-83A1-F6EECF244321}">
                <p14:modId xmlns:p14="http://schemas.microsoft.com/office/powerpoint/2010/main" val="792804645"/>
              </p:ext>
            </p:extLst>
          </p:nvPr>
        </p:nvGraphicFramePr>
        <p:xfrm>
          <a:off x="4780995" y="1757835"/>
          <a:ext cx="5702411" cy="400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תרשים 24"/>
          <p:cNvGraphicFramePr/>
          <p:nvPr>
            <p:extLst>
              <p:ext uri="{D42A27DB-BD31-4B8C-83A1-F6EECF244321}">
                <p14:modId xmlns:p14="http://schemas.microsoft.com/office/powerpoint/2010/main" val="3439610554"/>
              </p:ext>
            </p:extLst>
          </p:nvPr>
        </p:nvGraphicFramePr>
        <p:xfrm>
          <a:off x="5121669" y="5837070"/>
          <a:ext cx="2339163" cy="89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תרשים 25"/>
          <p:cNvGraphicFramePr/>
          <p:nvPr>
            <p:extLst>
              <p:ext uri="{D42A27DB-BD31-4B8C-83A1-F6EECF244321}">
                <p14:modId xmlns:p14="http://schemas.microsoft.com/office/powerpoint/2010/main" val="3082501951"/>
              </p:ext>
            </p:extLst>
          </p:nvPr>
        </p:nvGraphicFramePr>
        <p:xfrm>
          <a:off x="7852699" y="5837070"/>
          <a:ext cx="2339163" cy="89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B2C3A9-FA7A-4648-8A7E-2025AE35AF71}"/>
              </a:ext>
            </a:extLst>
          </p:cNvPr>
          <p:cNvSpPr/>
          <p:nvPr/>
        </p:nvSpPr>
        <p:spPr>
          <a:xfrm>
            <a:off x="5044549" y="1524744"/>
            <a:ext cx="2498327" cy="72609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1200" dirty="0">
                <a:solidFill>
                  <a:srgbClr val="002060"/>
                </a:solidFill>
              </a:rPr>
              <a:t>*נשים יותר מגברים אהדו את הקמפיין.</a:t>
            </a:r>
          </a:p>
          <a:p>
            <a:pPr marL="88900" indent="-88900" algn="r" rtl="1"/>
            <a:r>
              <a:rPr lang="he-IL" sz="1200" dirty="0">
                <a:solidFill>
                  <a:srgbClr val="002060"/>
                </a:solidFill>
              </a:rPr>
              <a:t>*משיבים שנחשפו לקמפיין לפחות באמצעי מדיה אחד אהדו יותר לעומת אילו לא נחשפו כלל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C6A8CF-FA4E-4615-AE07-BB98DEE6C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85" y="2189316"/>
            <a:ext cx="3483040" cy="289995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AFDE717-1CC2-4793-A0F9-A1E1BCD291E1}"/>
              </a:ext>
            </a:extLst>
          </p:cNvPr>
          <p:cNvSpPr/>
          <p:nvPr/>
        </p:nvSpPr>
        <p:spPr>
          <a:xfrm>
            <a:off x="7773379" y="1524745"/>
            <a:ext cx="2498327" cy="72609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algn="r" rtl="1"/>
            <a:r>
              <a:rPr lang="he-IL" sz="1200" dirty="0">
                <a:solidFill>
                  <a:srgbClr val="002060"/>
                </a:solidFill>
              </a:rPr>
              <a:t>* משיבים שנחשפו לקמפיין לפחות  באמצעי מדיה אחד אהדו יותר לעומת אלו שלא נחשפו כלל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AC2D1062-A22E-40AE-8B36-599B7C25BABE}"/>
              </a:ext>
            </a:extLst>
          </p:cNvPr>
          <p:cNvSpPr txBox="1">
            <a:spLocks/>
          </p:cNvSpPr>
          <p:nvPr/>
        </p:nvSpPr>
        <p:spPr>
          <a:xfrm>
            <a:off x="1015891" y="420693"/>
            <a:ext cx="11747608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קמפיין עידוד הצבעה (09/19), מדורג גבוה יותר מקמפיין קודם במדדי האהדה והחשיבות</a:t>
            </a:r>
            <a:endParaRPr lang="he-IL" sz="1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5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11</a:t>
            </a:fld>
            <a:endParaRPr lang="en-GB" dirty="0"/>
          </a:p>
        </p:txBody>
      </p:sp>
      <p:sp>
        <p:nvSpPr>
          <p:cNvPr id="42" name="כותרת 1"/>
          <p:cNvSpPr>
            <a:spLocks noGrp="1"/>
          </p:cNvSpPr>
          <p:nvPr>
            <p:ph type="title"/>
          </p:nvPr>
        </p:nvSpPr>
        <p:spPr>
          <a:xfrm>
            <a:off x="1566250" y="1071575"/>
            <a:ext cx="11521100" cy="200248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סיבות לאהדה/חוסר אהדה לקמפיין עידוד הצבעה</a:t>
            </a:r>
            <a:r>
              <a:rPr lang="he-IL" sz="1600" cap="all" dirty="0"/>
              <a:t>– בקרב הנחשפים לקמפיין (</a:t>
            </a:r>
            <a:r>
              <a:rPr lang="en-US" sz="1600" cap="all" dirty="0"/>
              <a:t>N=431</a:t>
            </a:r>
            <a:r>
              <a:rPr lang="he-IL" sz="1600" cap="all" dirty="0"/>
              <a:t>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326951" y="6901188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האם היו דברים שאהבת במיוחד בקמפיין?</a:t>
            </a:r>
          </a:p>
          <a:p>
            <a:pPr algn="r" rtl="1"/>
            <a:r>
              <a:rPr lang="he-IL" sz="1200" dirty="0"/>
              <a:t>האם היו דברים שהפריעו לך, הרגיזו אותך או שהיו לא מובנים בקמפיין זה?</a:t>
            </a:r>
          </a:p>
        </p:txBody>
      </p:sp>
      <p:graphicFrame>
        <p:nvGraphicFramePr>
          <p:cNvPr id="19" name="תרשים 18"/>
          <p:cNvGraphicFramePr/>
          <p:nvPr>
            <p:extLst>
              <p:ext uri="{D42A27DB-BD31-4B8C-83A1-F6EECF244321}">
                <p14:modId xmlns:p14="http://schemas.microsoft.com/office/powerpoint/2010/main" val="2421295585"/>
              </p:ext>
            </p:extLst>
          </p:nvPr>
        </p:nvGraphicFramePr>
        <p:xfrm>
          <a:off x="862612" y="1836249"/>
          <a:ext cx="4925263" cy="481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Freeform 17"/>
          <p:cNvSpPr>
            <a:spLocks noChangeAspect="1" noEditPoints="1"/>
          </p:cNvSpPr>
          <p:nvPr/>
        </p:nvSpPr>
        <p:spPr bwMode="auto">
          <a:xfrm>
            <a:off x="3444926" y="1159799"/>
            <a:ext cx="811794" cy="720000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rgbClr val="86C4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5" name="תרשים 24"/>
          <p:cNvGraphicFramePr/>
          <p:nvPr>
            <p:extLst>
              <p:ext uri="{D42A27DB-BD31-4B8C-83A1-F6EECF244321}">
                <p14:modId xmlns:p14="http://schemas.microsoft.com/office/powerpoint/2010/main" val="3016032333"/>
              </p:ext>
            </p:extLst>
          </p:nvPr>
        </p:nvGraphicFramePr>
        <p:xfrm>
          <a:off x="5578811" y="1682359"/>
          <a:ext cx="4925263" cy="467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Freeform 19"/>
          <p:cNvSpPr>
            <a:spLocks noChangeAspect="1" noEditPoints="1"/>
          </p:cNvSpPr>
          <p:nvPr/>
        </p:nvSpPr>
        <p:spPr bwMode="auto">
          <a:xfrm>
            <a:off x="7993283" y="1537049"/>
            <a:ext cx="832056" cy="720000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rgbClr val="E3362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58867" y="147968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1600" b="1" dirty="0">
                <a:solidFill>
                  <a:srgbClr val="86C440"/>
                </a:solidFill>
              </a:rPr>
              <a:t>73%</a:t>
            </a:r>
            <a:endParaRPr lang="en-US" sz="1600" b="1" dirty="0">
              <a:solidFill>
                <a:srgbClr val="86C44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38860" y="161322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1600" b="1" dirty="0">
                <a:solidFill>
                  <a:srgbClr val="E33626"/>
                </a:solidFill>
              </a:rPr>
              <a:t>16%</a:t>
            </a:r>
            <a:endParaRPr lang="en-US" sz="1600" b="1" dirty="0">
              <a:solidFill>
                <a:srgbClr val="E33626"/>
              </a:solidFill>
            </a:endParaRPr>
          </a:p>
        </p:txBody>
      </p:sp>
      <p:graphicFrame>
        <p:nvGraphicFramePr>
          <p:cNvPr id="12" name="תרשים 12"/>
          <p:cNvGraphicFramePr/>
          <p:nvPr>
            <p:extLst>
              <p:ext uri="{D42A27DB-BD31-4B8C-83A1-F6EECF244321}">
                <p14:modId xmlns:p14="http://schemas.microsoft.com/office/powerpoint/2010/main" val="2471236002"/>
              </p:ext>
            </p:extLst>
          </p:nvPr>
        </p:nvGraphicFramePr>
        <p:xfrm>
          <a:off x="10332273" y="5275489"/>
          <a:ext cx="2855951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peech Bubble: Rectangle with Corners Rounded 13"/>
          <p:cNvSpPr/>
          <p:nvPr/>
        </p:nvSpPr>
        <p:spPr>
          <a:xfrm>
            <a:off x="10336280" y="1682359"/>
            <a:ext cx="2855951" cy="3506499"/>
          </a:xfrm>
          <a:prstGeom prst="wedgeRoundRectCallout">
            <a:avLst>
              <a:gd name="adj1" fmla="val -32522"/>
              <a:gd name="adj2" fmla="val 52654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1400" dirty="0">
                <a:solidFill>
                  <a:schemeClr val="tx1"/>
                </a:solidFill>
              </a:rPr>
              <a:t>* </a:t>
            </a:r>
            <a:r>
              <a:rPr lang="he-IL" sz="1400" b="1" dirty="0">
                <a:solidFill>
                  <a:schemeClr val="tx1"/>
                </a:solidFill>
              </a:rPr>
              <a:t>אינדקס חסמים-מניעים לאהדה</a:t>
            </a:r>
            <a:r>
              <a:rPr lang="he-IL" sz="1400" dirty="0">
                <a:solidFill>
                  <a:schemeClr val="tx1"/>
                </a:solidFill>
              </a:rPr>
              <a:t>:</a:t>
            </a:r>
          </a:p>
          <a:p>
            <a:pPr algn="r" rtl="1"/>
            <a:r>
              <a:rPr lang="he-IL" sz="1400" dirty="0">
                <a:solidFill>
                  <a:schemeClr val="tx1"/>
                </a:solidFill>
              </a:rPr>
              <a:t>מצביע על הפער שבין סה"כ המניעים לאהדת הקמפיין לבין סה"כ החסמים לאהדתו.</a:t>
            </a:r>
          </a:p>
          <a:p>
            <a:pPr algn="r" rtl="1"/>
            <a:r>
              <a:rPr lang="he-IL" sz="1400" dirty="0">
                <a:solidFill>
                  <a:schemeClr val="tx1"/>
                </a:solidFill>
              </a:rPr>
              <a:t>ככל שהאינדקס של הקמפיין הנוכחי גבוה </a:t>
            </a:r>
            <a:r>
              <a:rPr lang="he-IL" sz="1400" dirty="0" err="1">
                <a:solidFill>
                  <a:schemeClr val="tx1"/>
                </a:solidFill>
              </a:rPr>
              <a:t>מהבנצ'מרק</a:t>
            </a:r>
            <a:r>
              <a:rPr lang="he-IL" sz="1400" dirty="0">
                <a:solidFill>
                  <a:schemeClr val="tx1"/>
                </a:solidFill>
              </a:rPr>
              <a:t> המשמעות היא שהקמפיין נהנה מיחס טוב יותר (יותר מניעים ופחות חסמים בהשוואה לממוצע).</a:t>
            </a:r>
          </a:p>
          <a:p>
            <a:pPr algn="r" rtl="1"/>
            <a:endParaRPr lang="he-IL" sz="1400" dirty="0">
              <a:solidFill>
                <a:schemeClr val="tx1"/>
              </a:solidFill>
            </a:endParaRPr>
          </a:p>
          <a:p>
            <a:pPr algn="r" rtl="1"/>
            <a:r>
              <a:rPr lang="he-IL" sz="1400" b="1" dirty="0">
                <a:solidFill>
                  <a:schemeClr val="tx1"/>
                </a:solidFill>
              </a:rPr>
              <a:t>הקמפיין הנוכחי משיג אינדקס גבוה מהנורמה. זהו ממצא הנובע משכיחות גבוהה יחסית של מניעים לאהדת הפרסומת מחד ושכיחות נמוכה יחסית של חסמים מאידך.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C955BB3-A615-409D-97F1-E2F54C260DCA}"/>
              </a:ext>
            </a:extLst>
          </p:cNvPr>
          <p:cNvSpPr/>
          <p:nvPr/>
        </p:nvSpPr>
        <p:spPr>
          <a:xfrm>
            <a:off x="1361440" y="1054325"/>
            <a:ext cx="1853428" cy="465474"/>
          </a:xfrm>
          <a:prstGeom prst="wedgeRoundRectCallout">
            <a:avLst>
              <a:gd name="adj1" fmla="val 58067"/>
              <a:gd name="adj2" fmla="val 82145"/>
              <a:gd name="adj3" fmla="val 16667"/>
            </a:avLst>
          </a:prstGeom>
          <a:solidFill>
            <a:schemeClr val="bg1"/>
          </a:solidFill>
          <a:ln>
            <a:solidFill>
              <a:srgbClr val="86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rgbClr val="000000"/>
                </a:solidFill>
              </a:rPr>
              <a:t>דומה לקמפיין הקודם: 72%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736B462-A92E-43D6-B477-CA5A719804AB}"/>
              </a:ext>
            </a:extLst>
          </p:cNvPr>
          <p:cNvSpPr/>
          <p:nvPr/>
        </p:nvSpPr>
        <p:spPr>
          <a:xfrm>
            <a:off x="5963865" y="1408652"/>
            <a:ext cx="1853428" cy="465474"/>
          </a:xfrm>
          <a:prstGeom prst="wedgeRoundRectCallout">
            <a:avLst>
              <a:gd name="adj1" fmla="val 58067"/>
              <a:gd name="adj2" fmla="val 82145"/>
              <a:gd name="adj3" fmla="val 16667"/>
            </a:avLst>
          </a:prstGeom>
          <a:solidFill>
            <a:schemeClr val="bg1"/>
          </a:solidFill>
          <a:ln>
            <a:solidFill>
              <a:srgbClr val="E33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rgbClr val="000000"/>
                </a:solidFill>
              </a:rPr>
              <a:t>דומה לקמפיין הקודם: 15%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1FF5F146-99D8-4B04-9BA3-E0DE98539805}"/>
              </a:ext>
            </a:extLst>
          </p:cNvPr>
          <p:cNvSpPr txBox="1">
            <a:spLocks/>
          </p:cNvSpPr>
          <p:nvPr/>
        </p:nvSpPr>
        <p:spPr>
          <a:xfrm>
            <a:off x="1114171" y="397643"/>
            <a:ext cx="120826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lnSpc>
                <a:spcPct val="100000"/>
              </a:lnSpc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שיעור הסנטימנט החיובי שמייצרת הפרסומת גבוה משיעור הסנטימנט השלילי.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האהדה לקמפיין מונעת בעיקר משימוש במגוון דמויות, העברת מסר ונושא חשוב וכן שימוש בילדים ובבני נוער</a:t>
            </a:r>
          </a:p>
        </p:txBody>
      </p:sp>
    </p:spTree>
    <p:extLst>
      <p:ext uri="{BB962C8B-B14F-4D97-AF65-F5344CB8AC3E}">
        <p14:creationId xmlns:p14="http://schemas.microsoft.com/office/powerpoint/2010/main" val="146583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091300" y="102642"/>
            <a:ext cx="119822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בהשוואה לקמפיין קודם: במדד השכנוע התקבלות </a:t>
            </a:r>
            <a:r>
              <a:rPr lang="he-IL" sz="1800" b="1" u="sng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דומה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לעומת </a:t>
            </a:r>
            <a:r>
              <a:rPr lang="he-IL" sz="1800" b="1" u="sng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ירידה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במדד הרלוונטיות (ייתכן ובגלל העובדה שמדובר היה על בחירות חוזרות באותה השנה)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398827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תפיסות לגבי קמפיין עידוד הצבעה – בקרב הנחשפים (</a:t>
            </a:r>
            <a:r>
              <a:rPr lang="en-US" sz="1600" cap="all" dirty="0">
                <a:latin typeface="+mn-lt"/>
                <a:ea typeface="+mn-ea"/>
                <a:cs typeface="+mn-cs"/>
              </a:rPr>
              <a:t>N=431</a:t>
            </a:r>
            <a:r>
              <a:rPr lang="he-IL" sz="1600" cap="all" dirty="0">
                <a:latin typeface="+mn-lt"/>
                <a:ea typeface="+mn-ea"/>
                <a:cs typeface="+mn-cs"/>
              </a:rPr>
              <a:t>)</a:t>
            </a:r>
            <a:br>
              <a:rPr lang="he-IL" sz="1600" cap="all" dirty="0">
                <a:latin typeface="+mn-lt"/>
                <a:ea typeface="+mn-ea"/>
                <a:cs typeface="+mn-cs"/>
              </a:rPr>
            </a:br>
            <a:r>
              <a:rPr lang="en-US" sz="1600" cap="all" dirty="0">
                <a:latin typeface="+mn-lt"/>
                <a:ea typeface="+mn-ea"/>
                <a:cs typeface="+mn-cs"/>
              </a:rPr>
              <a:t>TOP3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12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באיזו מידה לדעתך הקמפיין של ועדת הבחירות המרכזית לכנסת ה-22 בנושא עידוד הצבעה הניע (שכנע) אנשים לבוא ולהצביע בבחירות לכנסת? </a:t>
            </a:r>
          </a:p>
          <a:p>
            <a:pPr lvl="0" algn="r" rtl="1"/>
            <a:r>
              <a:rPr lang="he-IL" sz="1200" dirty="0"/>
              <a:t>באיזו מידה נכון או לא נכון לומר שהנושא של עידוד הצבעה של הציבור בבחירות לכנסת העסיק אותך באופן אישי? </a:t>
            </a:r>
          </a:p>
          <a:p>
            <a:pPr lvl="0" algn="r" rtl="1"/>
            <a:r>
              <a:rPr lang="he-IL" sz="1200" dirty="0"/>
              <a:t>באיזו מידה נכון או לא נכון לומר שהפרסומת הביאה מסר חדש ושונה ביחס לעידוד ההצבעה בבחירות לכנסת?</a:t>
            </a:r>
            <a:endParaRPr lang="en-US" sz="1200" dirty="0"/>
          </a:p>
        </p:txBody>
      </p:sp>
      <p:graphicFrame>
        <p:nvGraphicFramePr>
          <p:cNvPr id="16" name="תרשים 23">
            <a:extLst>
              <a:ext uri="{FF2B5EF4-FFF2-40B4-BE49-F238E27FC236}">
                <a16:creationId xmlns:a16="http://schemas.microsoft.com/office/drawing/2014/main" id="{8DF55516-0582-41D1-8937-B596B909C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662899"/>
              </p:ext>
            </p:extLst>
          </p:nvPr>
        </p:nvGraphicFramePr>
        <p:xfrm>
          <a:off x="1765738" y="1549755"/>
          <a:ext cx="9498989" cy="402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4F4FF5C-270B-4585-A4D5-3424879CFB61}"/>
              </a:ext>
            </a:extLst>
          </p:cNvPr>
          <p:cNvSpPr txBox="1"/>
          <p:nvPr/>
        </p:nvSpPr>
        <p:spPr>
          <a:xfrm>
            <a:off x="2396008" y="2006670"/>
            <a:ext cx="212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i="1" u="sng" dirty="0"/>
              <a:t>משכנע</a:t>
            </a:r>
            <a:endParaRPr lang="en-US" sz="1600" b="1" i="1" u="sn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B32995-1071-4C77-9BA7-F3334A48DEB4}"/>
              </a:ext>
            </a:extLst>
          </p:cNvPr>
          <p:cNvSpPr txBox="1"/>
          <p:nvPr/>
        </p:nvSpPr>
        <p:spPr>
          <a:xfrm>
            <a:off x="5474488" y="2006670"/>
            <a:ext cx="212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b="1" i="1" u="sng" dirty="0"/>
              <a:t>רלוונטי</a:t>
            </a:r>
            <a:endParaRPr lang="en-US" sz="16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ABB51C-E332-43D2-9C03-EA1B5FE99684}"/>
              </a:ext>
            </a:extLst>
          </p:cNvPr>
          <p:cNvSpPr txBox="1"/>
          <p:nvPr/>
        </p:nvSpPr>
        <p:spPr>
          <a:xfrm>
            <a:off x="2205114" y="2400851"/>
            <a:ext cx="2508151" cy="46166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rgbClr val="002060"/>
                </a:solidFill>
              </a:rPr>
              <a:t>יותר חילונים מאשר דתיים תפסו את הקמפיין כמשכנע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9A3B7C-CEAA-4E09-AF21-BCA2ED33B78B}"/>
              </a:ext>
            </a:extLst>
          </p:cNvPr>
          <p:cNvSpPr txBox="1"/>
          <p:nvPr/>
        </p:nvSpPr>
        <p:spPr>
          <a:xfrm>
            <a:off x="5261155" y="2400851"/>
            <a:ext cx="2508151" cy="46166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rgbClr val="002060"/>
                </a:solidFill>
              </a:rPr>
              <a:t>יותר מסורתיים מאשר דתיים תפסו את הקמפיין כרלוונטי</a:t>
            </a:r>
            <a:endParaRPr 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30" name="תרשים 24">
            <a:extLst>
              <a:ext uri="{FF2B5EF4-FFF2-40B4-BE49-F238E27FC236}">
                <a16:creationId xmlns:a16="http://schemas.microsoft.com/office/drawing/2014/main" id="{9CC71C6B-8EA2-45FF-B1A8-29FA8F8C0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055532"/>
              </p:ext>
            </p:extLst>
          </p:nvPr>
        </p:nvGraphicFramePr>
        <p:xfrm>
          <a:off x="2289609" y="5527099"/>
          <a:ext cx="2339163" cy="97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תרשים 24">
            <a:extLst>
              <a:ext uri="{FF2B5EF4-FFF2-40B4-BE49-F238E27FC236}">
                <a16:creationId xmlns:a16="http://schemas.microsoft.com/office/drawing/2014/main" id="{C896E128-C42E-447D-9200-519D99535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657687"/>
              </p:ext>
            </p:extLst>
          </p:nvPr>
        </p:nvGraphicFramePr>
        <p:xfrm>
          <a:off x="5345650" y="5527099"/>
          <a:ext cx="2339163" cy="97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תיבת טקסט 3">
            <a:extLst>
              <a:ext uri="{FF2B5EF4-FFF2-40B4-BE49-F238E27FC236}">
                <a16:creationId xmlns:a16="http://schemas.microsoft.com/office/drawing/2014/main" id="{F9BDB40E-5304-4861-9875-39171A14F3DD}"/>
              </a:ext>
            </a:extLst>
          </p:cNvPr>
          <p:cNvSpPr txBox="1"/>
          <p:nvPr/>
        </p:nvSpPr>
        <p:spPr>
          <a:xfrm>
            <a:off x="11137068" y="4724594"/>
            <a:ext cx="2077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האחוז המוצג הינו </a:t>
            </a:r>
            <a:r>
              <a:rPr lang="he-IL" sz="1200" dirty="0" err="1"/>
              <a:t>סכימה</a:t>
            </a:r>
            <a:r>
              <a:rPr lang="he-IL" sz="1200" dirty="0"/>
              <a:t> של מאוד נכון + די נכון + ככה ככה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72D95-F918-467F-9130-F77FEC72EC21}"/>
              </a:ext>
            </a:extLst>
          </p:cNvPr>
          <p:cNvSpPr txBox="1"/>
          <p:nvPr/>
        </p:nvSpPr>
        <p:spPr>
          <a:xfrm>
            <a:off x="8552968" y="2006670"/>
            <a:ext cx="212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i="1" u="sng" dirty="0"/>
              <a:t>מחדש</a:t>
            </a:r>
            <a:endParaRPr lang="en-US" sz="1600" b="1" i="1" u="sng" dirty="0"/>
          </a:p>
        </p:txBody>
      </p:sp>
      <p:graphicFrame>
        <p:nvGraphicFramePr>
          <p:cNvPr id="20" name="תרשים 24">
            <a:extLst>
              <a:ext uri="{FF2B5EF4-FFF2-40B4-BE49-F238E27FC236}">
                <a16:creationId xmlns:a16="http://schemas.microsoft.com/office/drawing/2014/main" id="{F67EB61F-40A0-48C3-A678-853D60B9C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325389"/>
              </p:ext>
            </p:extLst>
          </p:nvPr>
        </p:nvGraphicFramePr>
        <p:xfrm>
          <a:off x="8552968" y="5527099"/>
          <a:ext cx="2339163" cy="97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1B1EF1F-E2E5-4576-BCD6-7E3CB8789901}"/>
              </a:ext>
            </a:extLst>
          </p:cNvPr>
          <p:cNvSpPr txBox="1"/>
          <p:nvPr/>
        </p:nvSpPr>
        <p:spPr>
          <a:xfrm>
            <a:off x="8363888" y="2377260"/>
            <a:ext cx="2669872" cy="646331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rgbClr val="002060"/>
                </a:solidFill>
              </a:rPr>
              <a:t>יותר נשים מגברים, יותר גילאי 45-54 לעומת גילאי 25-34 ויותר חילונים מאשר דתיים תפסו יותר את הקמפיין כמחדש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429C6-108E-4D7D-AED7-B775EFED9902}"/>
              </a:ext>
            </a:extLst>
          </p:cNvPr>
          <p:cNvSpPr/>
          <p:nvPr/>
        </p:nvSpPr>
        <p:spPr>
          <a:xfrm>
            <a:off x="10062981" y="5795943"/>
            <a:ext cx="429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dirty="0"/>
              <a:t>ל.נ.</a:t>
            </a:r>
          </a:p>
        </p:txBody>
      </p:sp>
    </p:spTree>
    <p:extLst>
      <p:ext uri="{BB962C8B-B14F-4D97-AF65-F5344CB8AC3E}">
        <p14:creationId xmlns:p14="http://schemas.microsoft.com/office/powerpoint/2010/main" val="112064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29919-89E9-4F96-92C1-535803D7D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13</a:t>
            </a:fld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57A942-96CC-4628-9AE4-1D4407CB33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98482" y="2208073"/>
            <a:ext cx="3200400" cy="1146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B30E8802-85B9-4B2C-8FFA-51E8E834F88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04970" y="2346186"/>
            <a:ext cx="15906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כיסוי</a:t>
            </a:r>
          </a:p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Reach</a:t>
            </a: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5101D73-3733-49A8-A0D2-A74434752D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6207" y="2208073"/>
            <a:ext cx="4233863" cy="1146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ACEE47A2-ADCA-4367-A88C-E19EB4844E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50170" y="1888986"/>
            <a:ext cx="1892300" cy="1784350"/>
          </a:xfrm>
          <a:prstGeom prst="ellipse">
            <a:avLst/>
          </a:prstGeom>
          <a:solidFill>
            <a:srgbClr val="3188A0"/>
          </a:soli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1EA4B341-EB46-4C47-B26C-A4A02DBA6E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05733" y="2535098"/>
            <a:ext cx="1752600" cy="4619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491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אפקטיביות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3EFF8780-E39C-4F07-B462-31D3BC59793C}"/>
              </a:ext>
            </a:extLst>
          </p:cNvPr>
          <p:cNvSpPr>
            <a:spLocks/>
          </p:cNvSpPr>
          <p:nvPr/>
        </p:nvSpPr>
        <p:spPr bwMode="auto">
          <a:xfrm flipH="1">
            <a:off x="3915507" y="2195373"/>
            <a:ext cx="603250" cy="1160463"/>
          </a:xfrm>
          <a:custGeom>
            <a:avLst/>
            <a:gdLst>
              <a:gd name="T0" fmla="*/ 2 w 380"/>
              <a:gd name="T1" fmla="*/ 0 h 723"/>
              <a:gd name="T2" fmla="*/ 207 w 380"/>
              <a:gd name="T3" fmla="*/ 0 h 723"/>
              <a:gd name="T4" fmla="*/ 380 w 380"/>
              <a:gd name="T5" fmla="*/ 362 h 723"/>
              <a:gd name="T6" fmla="*/ 201 w 380"/>
              <a:gd name="T7" fmla="*/ 723 h 723"/>
              <a:gd name="T8" fmla="*/ 0 w 380"/>
              <a:gd name="T9" fmla="*/ 723 h 723"/>
              <a:gd name="T10" fmla="*/ 183 w 380"/>
              <a:gd name="T11" fmla="*/ 360 h 723"/>
              <a:gd name="T12" fmla="*/ 2 w 380"/>
              <a:gd name="T13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723">
                <a:moveTo>
                  <a:pt x="2" y="0"/>
                </a:moveTo>
                <a:lnTo>
                  <a:pt x="207" y="0"/>
                </a:lnTo>
                <a:lnTo>
                  <a:pt x="380" y="362"/>
                </a:lnTo>
                <a:lnTo>
                  <a:pt x="201" y="723"/>
                </a:lnTo>
                <a:lnTo>
                  <a:pt x="0" y="723"/>
                </a:lnTo>
                <a:lnTo>
                  <a:pt x="183" y="36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E446E96A-DBE9-4894-85A3-7896149FB86A}"/>
              </a:ext>
            </a:extLst>
          </p:cNvPr>
          <p:cNvSpPr>
            <a:spLocks/>
          </p:cNvSpPr>
          <p:nvPr/>
        </p:nvSpPr>
        <p:spPr bwMode="auto">
          <a:xfrm flipH="1">
            <a:off x="7092095" y="2196961"/>
            <a:ext cx="890587" cy="1160462"/>
          </a:xfrm>
          <a:custGeom>
            <a:avLst/>
            <a:gdLst>
              <a:gd name="T0" fmla="*/ 15 w 561"/>
              <a:gd name="T1" fmla="*/ 0 h 726"/>
              <a:gd name="T2" fmla="*/ 205 w 561"/>
              <a:gd name="T3" fmla="*/ 0 h 726"/>
              <a:gd name="T4" fmla="*/ 283 w 561"/>
              <a:gd name="T5" fmla="*/ 160 h 726"/>
              <a:gd name="T6" fmla="*/ 357 w 561"/>
              <a:gd name="T7" fmla="*/ 0 h 726"/>
              <a:gd name="T8" fmla="*/ 553 w 561"/>
              <a:gd name="T9" fmla="*/ 1 h 726"/>
              <a:gd name="T10" fmla="*/ 377 w 561"/>
              <a:gd name="T11" fmla="*/ 348 h 726"/>
              <a:gd name="T12" fmla="*/ 561 w 561"/>
              <a:gd name="T13" fmla="*/ 725 h 726"/>
              <a:gd name="T14" fmla="*/ 370 w 561"/>
              <a:gd name="T15" fmla="*/ 726 h 726"/>
              <a:gd name="T16" fmla="*/ 281 w 561"/>
              <a:gd name="T17" fmla="*/ 550 h 726"/>
              <a:gd name="T18" fmla="*/ 195 w 561"/>
              <a:gd name="T19" fmla="*/ 726 h 726"/>
              <a:gd name="T20" fmla="*/ 0 w 561"/>
              <a:gd name="T21" fmla="*/ 725 h 726"/>
              <a:gd name="T22" fmla="*/ 183 w 561"/>
              <a:gd name="T23" fmla="*/ 348 h 726"/>
              <a:gd name="T24" fmla="*/ 15 w 561"/>
              <a:gd name="T25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1" h="726">
                <a:moveTo>
                  <a:pt x="15" y="0"/>
                </a:moveTo>
                <a:lnTo>
                  <a:pt x="205" y="0"/>
                </a:lnTo>
                <a:lnTo>
                  <a:pt x="283" y="160"/>
                </a:lnTo>
                <a:lnTo>
                  <a:pt x="357" y="0"/>
                </a:lnTo>
                <a:lnTo>
                  <a:pt x="553" y="1"/>
                </a:lnTo>
                <a:lnTo>
                  <a:pt x="377" y="348"/>
                </a:lnTo>
                <a:lnTo>
                  <a:pt x="561" y="725"/>
                </a:lnTo>
                <a:lnTo>
                  <a:pt x="370" y="726"/>
                </a:lnTo>
                <a:lnTo>
                  <a:pt x="281" y="550"/>
                </a:lnTo>
                <a:lnTo>
                  <a:pt x="195" y="726"/>
                </a:lnTo>
                <a:lnTo>
                  <a:pt x="0" y="725"/>
                </a:lnTo>
                <a:lnTo>
                  <a:pt x="183" y="348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D464CD6F-3559-4015-B4D9-DB0A829F3D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3070" y="2212836"/>
            <a:ext cx="1206500" cy="1136650"/>
          </a:xfrm>
          <a:prstGeom prst="ellipse">
            <a:avLst/>
          </a:prstGeom>
          <a:solidFill>
            <a:srgbClr val="FCF2F2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B0C0AC0-6246-49DE-8BC7-E7C314A097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9120" y="2317611"/>
            <a:ext cx="18319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תגובה</a:t>
            </a:r>
          </a:p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Response</a:t>
            </a: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C3E2FF4A-95D6-41B3-8F66-A26B4F1E9C2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14751" y="2535193"/>
            <a:ext cx="1752600" cy="4619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491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אפקטיביות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E53788-897D-47AD-8CB7-E4B604D6A058}"/>
              </a:ext>
            </a:extLst>
          </p:cNvPr>
          <p:cNvSpPr txBox="1"/>
          <p:nvPr/>
        </p:nvSpPr>
        <p:spPr>
          <a:xfrm>
            <a:off x="7366734" y="148814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b="1" dirty="0"/>
              <a:t>איזה אפקט היה לקמפיין?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C9C731-AD6E-465C-AB4E-85D76E0899FD}"/>
              </a:ext>
            </a:extLst>
          </p:cNvPr>
          <p:cNvSpPr/>
          <p:nvPr/>
        </p:nvSpPr>
        <p:spPr>
          <a:xfrm>
            <a:off x="1891051" y="1882951"/>
            <a:ext cx="1800000" cy="180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14</a:t>
            </a:fld>
            <a:endParaRPr lang="en-GB" dirty="0"/>
          </a:p>
        </p:txBody>
      </p:sp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1641772" y="1055027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סיכום מדדי הכיסוי והתגובה לקמפיין 'עידוד הצבעה' (09/19) בהשוואה לקמפיין "עידוד הצבעה" (04/19)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5"/>
          <p:cNvSpPr txBox="1">
            <a:spLocks/>
          </p:cNvSpPr>
          <p:nvPr/>
        </p:nvSpPr>
        <p:spPr>
          <a:xfrm>
            <a:off x="608884" y="98574"/>
            <a:ext cx="1227800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lnSpc>
                <a:spcPct val="100000"/>
              </a:lnSpc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מדדי הכיסוי של הקמפיין הנוכחי גבוהים יותר מהקמפיין הקודם (למעט בזכירה נעזרת למחצה)*.</a:t>
            </a:r>
          </a:p>
          <a:p>
            <a:pPr algn="ctr" defTabSz="914400" rtl="1">
              <a:lnSpc>
                <a:spcPct val="100000"/>
              </a:lnSpc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מדדי התגובה של הקמפיין הנוכחי גבוהים יותר מהקמפיין הקודם 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(למעט שכנוע ששם ההתקבלות היא דומה ותפיסת הקמפיין הקודם כיותר רלוונטי)**</a:t>
            </a:r>
          </a:p>
        </p:txBody>
      </p:sp>
      <p:graphicFrame>
        <p:nvGraphicFramePr>
          <p:cNvPr id="25" name="Chart 19">
            <a:extLst>
              <a:ext uri="{FF2B5EF4-FFF2-40B4-BE49-F238E27FC236}">
                <a16:creationId xmlns:a16="http://schemas.microsoft.com/office/drawing/2014/main" id="{BE637413-708D-448A-BA7C-E41EC7A8A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695570"/>
              </p:ext>
            </p:extLst>
          </p:nvPr>
        </p:nvGraphicFramePr>
        <p:xfrm>
          <a:off x="342900" y="1942365"/>
          <a:ext cx="12819972" cy="399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תרשים זרימה: מחבר 16">
            <a:extLst>
              <a:ext uri="{FF2B5EF4-FFF2-40B4-BE49-F238E27FC236}">
                <a16:creationId xmlns:a16="http://schemas.microsoft.com/office/drawing/2014/main" id="{5F95161A-2EA2-43B8-B0BB-8D5C2AB07FB0}"/>
              </a:ext>
            </a:extLst>
          </p:cNvPr>
          <p:cNvSpPr/>
          <p:nvPr/>
        </p:nvSpPr>
        <p:spPr>
          <a:xfrm>
            <a:off x="697019" y="5959783"/>
            <a:ext cx="213755" cy="21918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תרשים זרימה: מחבר 16">
            <a:extLst>
              <a:ext uri="{FF2B5EF4-FFF2-40B4-BE49-F238E27FC236}">
                <a16:creationId xmlns:a16="http://schemas.microsoft.com/office/drawing/2014/main" id="{0AE99BEE-9A80-4459-AE25-1BF6643230F0}"/>
              </a:ext>
            </a:extLst>
          </p:cNvPr>
          <p:cNvSpPr/>
          <p:nvPr/>
        </p:nvSpPr>
        <p:spPr>
          <a:xfrm>
            <a:off x="7025997" y="5959783"/>
            <a:ext cx="213755" cy="21918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תרשים זרימה: מחבר 16">
            <a:extLst>
              <a:ext uri="{FF2B5EF4-FFF2-40B4-BE49-F238E27FC236}">
                <a16:creationId xmlns:a16="http://schemas.microsoft.com/office/drawing/2014/main" id="{42594F07-A002-4B00-8E60-5925BE533E0D}"/>
              </a:ext>
            </a:extLst>
          </p:cNvPr>
          <p:cNvSpPr/>
          <p:nvPr/>
        </p:nvSpPr>
        <p:spPr>
          <a:xfrm>
            <a:off x="8009206" y="5959783"/>
            <a:ext cx="213755" cy="21918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תרשים זרימה: מחבר 16">
            <a:extLst>
              <a:ext uri="{FF2B5EF4-FFF2-40B4-BE49-F238E27FC236}">
                <a16:creationId xmlns:a16="http://schemas.microsoft.com/office/drawing/2014/main" id="{6E185C9B-747A-4C11-A3C2-FD761CB5E8C9}"/>
              </a:ext>
            </a:extLst>
          </p:cNvPr>
          <p:cNvSpPr/>
          <p:nvPr/>
        </p:nvSpPr>
        <p:spPr>
          <a:xfrm>
            <a:off x="8887776" y="5959783"/>
            <a:ext cx="213755" cy="21918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רשים זרימה: מחבר 16">
            <a:extLst>
              <a:ext uri="{FF2B5EF4-FFF2-40B4-BE49-F238E27FC236}">
                <a16:creationId xmlns:a16="http://schemas.microsoft.com/office/drawing/2014/main" id="{495C7888-9FF4-41A2-A25C-2BBB6996848D}"/>
              </a:ext>
            </a:extLst>
          </p:cNvPr>
          <p:cNvSpPr/>
          <p:nvPr/>
        </p:nvSpPr>
        <p:spPr>
          <a:xfrm>
            <a:off x="9808553" y="5959783"/>
            <a:ext cx="213755" cy="21918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תרשים זרימה: מחבר 16">
            <a:extLst>
              <a:ext uri="{FF2B5EF4-FFF2-40B4-BE49-F238E27FC236}">
                <a16:creationId xmlns:a16="http://schemas.microsoft.com/office/drawing/2014/main" id="{39DDDA15-E662-4088-AF1C-25E11A50C417}"/>
              </a:ext>
            </a:extLst>
          </p:cNvPr>
          <p:cNvSpPr/>
          <p:nvPr/>
        </p:nvSpPr>
        <p:spPr>
          <a:xfrm>
            <a:off x="10729330" y="5959783"/>
            <a:ext cx="213755" cy="21918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תרשים זרימה: מחבר 16">
            <a:extLst>
              <a:ext uri="{FF2B5EF4-FFF2-40B4-BE49-F238E27FC236}">
                <a16:creationId xmlns:a16="http://schemas.microsoft.com/office/drawing/2014/main" id="{3312ACAB-D31C-475F-A9D2-C046744A66BF}"/>
              </a:ext>
            </a:extLst>
          </p:cNvPr>
          <p:cNvSpPr/>
          <p:nvPr/>
        </p:nvSpPr>
        <p:spPr>
          <a:xfrm>
            <a:off x="11650107" y="5959783"/>
            <a:ext cx="213755" cy="21918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BD1932-ABE4-4194-8997-FE944A8BE3B6}"/>
              </a:ext>
            </a:extLst>
          </p:cNvPr>
          <p:cNvSpPr txBox="1"/>
          <p:nvPr/>
        </p:nvSpPr>
        <p:spPr>
          <a:xfrm>
            <a:off x="8092186" y="2539925"/>
            <a:ext cx="4916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8.5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E6AAA1-AC31-44A4-8BB4-FB94FD4DF9AF}"/>
              </a:ext>
            </a:extLst>
          </p:cNvPr>
          <p:cNvSpPr txBox="1"/>
          <p:nvPr/>
        </p:nvSpPr>
        <p:spPr>
          <a:xfrm>
            <a:off x="8801390" y="3022346"/>
            <a:ext cx="4916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6.6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DF9FED-8B42-4A76-9CBC-297D65D7E52C}"/>
              </a:ext>
            </a:extLst>
          </p:cNvPr>
          <p:cNvSpPr txBox="1"/>
          <p:nvPr/>
        </p:nvSpPr>
        <p:spPr>
          <a:xfrm>
            <a:off x="8801390" y="2636964"/>
            <a:ext cx="4916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7.9</a:t>
            </a:r>
          </a:p>
        </p:txBody>
      </p:sp>
      <p:sp>
        <p:nvSpPr>
          <p:cNvPr id="54" name="תרשים זרימה: מחבר 16">
            <a:extLst>
              <a:ext uri="{FF2B5EF4-FFF2-40B4-BE49-F238E27FC236}">
                <a16:creationId xmlns:a16="http://schemas.microsoft.com/office/drawing/2014/main" id="{2D08BE83-EF9A-44DD-96F9-E5EB9DFE7616}"/>
              </a:ext>
            </a:extLst>
          </p:cNvPr>
          <p:cNvSpPr/>
          <p:nvPr/>
        </p:nvSpPr>
        <p:spPr>
          <a:xfrm>
            <a:off x="1641772" y="5959783"/>
            <a:ext cx="213755" cy="21918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תרשים זרימה: מחבר 16">
            <a:extLst>
              <a:ext uri="{FF2B5EF4-FFF2-40B4-BE49-F238E27FC236}">
                <a16:creationId xmlns:a16="http://schemas.microsoft.com/office/drawing/2014/main" id="{D1AE6CC1-792A-422D-A346-2EFA3125F8FF}"/>
              </a:ext>
            </a:extLst>
          </p:cNvPr>
          <p:cNvSpPr/>
          <p:nvPr/>
        </p:nvSpPr>
        <p:spPr>
          <a:xfrm>
            <a:off x="2567475" y="5959783"/>
            <a:ext cx="213755" cy="21918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תרשים זרימה: מחבר 16">
            <a:extLst>
              <a:ext uri="{FF2B5EF4-FFF2-40B4-BE49-F238E27FC236}">
                <a16:creationId xmlns:a16="http://schemas.microsoft.com/office/drawing/2014/main" id="{6C2E68A6-60B6-49FA-8C83-27D301935424}"/>
              </a:ext>
            </a:extLst>
          </p:cNvPr>
          <p:cNvSpPr/>
          <p:nvPr/>
        </p:nvSpPr>
        <p:spPr>
          <a:xfrm>
            <a:off x="3424400" y="5959783"/>
            <a:ext cx="213755" cy="21918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תרשים זרימה: מחבר 16">
            <a:extLst>
              <a:ext uri="{FF2B5EF4-FFF2-40B4-BE49-F238E27FC236}">
                <a16:creationId xmlns:a16="http://schemas.microsoft.com/office/drawing/2014/main" id="{1A23893B-FB6C-4296-BEDA-E6D3F8C3DF56}"/>
              </a:ext>
            </a:extLst>
          </p:cNvPr>
          <p:cNvSpPr/>
          <p:nvPr/>
        </p:nvSpPr>
        <p:spPr>
          <a:xfrm>
            <a:off x="4297620" y="5959783"/>
            <a:ext cx="213755" cy="21918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844201-8EF5-4704-A2A4-8C1E74951B83}"/>
              </a:ext>
            </a:extLst>
          </p:cNvPr>
          <p:cNvCxnSpPr>
            <a:cxnSpLocks/>
          </p:cNvCxnSpPr>
          <p:nvPr/>
        </p:nvCxnSpPr>
        <p:spPr>
          <a:xfrm>
            <a:off x="7696200" y="1585487"/>
            <a:ext cx="0" cy="518414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844072-2123-41E5-BEEE-E116E25550EB}"/>
              </a:ext>
            </a:extLst>
          </p:cNvPr>
          <p:cNvSpPr txBox="1"/>
          <p:nvPr/>
        </p:nvSpPr>
        <p:spPr>
          <a:xfrm>
            <a:off x="3531277" y="1484229"/>
            <a:ext cx="13885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מדדי כיסוי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B9CB07-1CC9-4A06-893D-71146BA928DB}"/>
              </a:ext>
            </a:extLst>
          </p:cNvPr>
          <p:cNvSpPr txBox="1"/>
          <p:nvPr/>
        </p:nvSpPr>
        <p:spPr>
          <a:xfrm>
            <a:off x="9915430" y="1456396"/>
            <a:ext cx="17780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מדדי התגובה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7ABFF8-C7AD-457A-AA2E-24B1EF679D20}"/>
              </a:ext>
            </a:extLst>
          </p:cNvPr>
          <p:cNvSpPr/>
          <p:nvPr/>
        </p:nvSpPr>
        <p:spPr>
          <a:xfrm>
            <a:off x="450461" y="6292900"/>
            <a:ext cx="2171503" cy="475883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algn="r" rtl="1"/>
            <a:r>
              <a:rPr lang="he-IL" sz="1100" dirty="0">
                <a:solidFill>
                  <a:srgbClr val="002060"/>
                </a:solidFill>
              </a:rPr>
              <a:t>* הקמפיין הנוכחי שודר ב-5 אמצעי מדיה בעוד הקמפיין הקודם שודר ב- 3 אמצעי מדיה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935E0-6DFC-49A8-9678-3E3D7C1ACDBF}"/>
              </a:ext>
            </a:extLst>
          </p:cNvPr>
          <p:cNvSpPr txBox="1"/>
          <p:nvPr/>
        </p:nvSpPr>
        <p:spPr>
          <a:xfrm>
            <a:off x="5170840" y="5971259"/>
            <a:ext cx="1300356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000" dirty="0"/>
              <a:t>לא נבדק בקמפיין קודם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BC92E8-CB75-46CE-8EFC-1F13851BC7BD}"/>
              </a:ext>
            </a:extLst>
          </p:cNvPr>
          <p:cNvSpPr txBox="1"/>
          <p:nvPr/>
        </p:nvSpPr>
        <p:spPr>
          <a:xfrm>
            <a:off x="11960993" y="5932748"/>
            <a:ext cx="1300356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000" dirty="0"/>
              <a:t>לא נבדק בקמפיין קודם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0224E3-4069-49C3-AD0F-7E5480F40E46}"/>
              </a:ext>
            </a:extLst>
          </p:cNvPr>
          <p:cNvSpPr/>
          <p:nvPr/>
        </p:nvSpPr>
        <p:spPr>
          <a:xfrm>
            <a:off x="10342865" y="6293752"/>
            <a:ext cx="2828238" cy="475883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algn="r" rtl="1"/>
            <a:r>
              <a:rPr lang="he-IL" sz="1100" dirty="0">
                <a:solidFill>
                  <a:srgbClr val="002060"/>
                </a:solidFill>
              </a:rPr>
              <a:t>** ניתן להסביר את הירידה ברלוונטיות בכך שמדובר היה על בחירות חוזרות באותה שנה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168846" y="7141696"/>
            <a:ext cx="67183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he-I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*חלק מקמפיין זה נתקבלה מדיה ללא תשלום מתוקף חוק בטלוויזיה וברדיו </a:t>
            </a:r>
          </a:p>
        </p:txBody>
      </p:sp>
    </p:spTree>
    <p:extLst>
      <p:ext uri="{BB962C8B-B14F-4D97-AF65-F5344CB8AC3E}">
        <p14:creationId xmlns:p14="http://schemas.microsoft.com/office/powerpoint/2010/main" val="384925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566250" y="1075695"/>
            <a:ext cx="11521100" cy="200248"/>
          </a:xfrm>
        </p:spPr>
        <p:txBody>
          <a:bodyPr/>
          <a:lstStyle/>
          <a:p>
            <a:pPr algn="r" rtl="1"/>
            <a:r>
              <a:rPr lang="en-US" sz="1600" cap="all" dirty="0">
                <a:latin typeface="+mn-lt"/>
                <a:ea typeface="+mn-ea"/>
                <a:cs typeface="+mn-cs"/>
              </a:rPr>
              <a:t>ROI</a:t>
            </a:r>
            <a:r>
              <a:rPr lang="he-IL" sz="1600" cap="all" dirty="0">
                <a:latin typeface="+mn-lt"/>
                <a:ea typeface="+mn-ea"/>
                <a:cs typeface="+mn-cs"/>
              </a:rPr>
              <a:t> – קמפיין עידוד הצבעה (09/19) מול קמפיין עידוד הצבעה (04/19)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22689"/>
              </p:ext>
            </p:extLst>
          </p:nvPr>
        </p:nvGraphicFramePr>
        <p:xfrm>
          <a:off x="3566958" y="1478495"/>
          <a:ext cx="5873239" cy="43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45"/>
          <p:cNvSpPr txBox="1">
            <a:spLocks/>
          </p:cNvSpPr>
          <p:nvPr/>
        </p:nvSpPr>
        <p:spPr>
          <a:xfrm>
            <a:off x="309177" y="510514"/>
            <a:ext cx="1277817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>
              <a:lnSpc>
                <a:spcPct val="100000"/>
              </a:lnSpc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מבחינת שווי המדיה – סה"כ שווי המדיה בקמפיין הנוכחי גבוהים יותר מהקמפיין הקודם </a:t>
            </a:r>
          </a:p>
        </p:txBody>
      </p:sp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522230"/>
              </p:ext>
            </p:extLst>
          </p:nvPr>
        </p:nvGraphicFramePr>
        <p:xfrm>
          <a:off x="795143" y="1554897"/>
          <a:ext cx="12166268" cy="426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llout: Line 15">
            <a:extLst>
              <a:ext uri="{FF2B5EF4-FFF2-40B4-BE49-F238E27FC236}">
                <a16:creationId xmlns:a16="http://schemas.microsoft.com/office/drawing/2014/main" id="{F31410AD-04FB-42F2-84CF-EC61FE5BD3B9}"/>
              </a:ext>
            </a:extLst>
          </p:cNvPr>
          <p:cNvSpPr/>
          <p:nvPr/>
        </p:nvSpPr>
        <p:spPr>
          <a:xfrm>
            <a:off x="11192362" y="2083287"/>
            <a:ext cx="1673243" cy="401087"/>
          </a:xfrm>
          <a:prstGeom prst="borderCallout1">
            <a:avLst>
              <a:gd name="adj1" fmla="val 98516"/>
              <a:gd name="adj2" fmla="val 27223"/>
              <a:gd name="adj3" fmla="val 165406"/>
              <a:gd name="adj4" fmla="val -1309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</a:rPr>
              <a:t>הקמפיין הוצג ב-5 אמצעי מדיה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01C64255-B888-4DCF-A3B3-897981F72F29}"/>
              </a:ext>
            </a:extLst>
          </p:cNvPr>
          <p:cNvSpPr/>
          <p:nvPr/>
        </p:nvSpPr>
        <p:spPr>
          <a:xfrm>
            <a:off x="8886236" y="2580919"/>
            <a:ext cx="1673243" cy="401087"/>
          </a:xfrm>
          <a:prstGeom prst="borderCallout1">
            <a:avLst>
              <a:gd name="adj1" fmla="val 98516"/>
              <a:gd name="adj2" fmla="val 76351"/>
              <a:gd name="adj3" fmla="val 158497"/>
              <a:gd name="adj4" fmla="val 1144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</a:rPr>
              <a:t>הקמפיין הוצג ב-3 אמצעי מדיה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825676D0-5406-4B72-86CB-AA795A9A46F1}"/>
              </a:ext>
            </a:extLst>
          </p:cNvPr>
          <p:cNvSpPr/>
          <p:nvPr/>
        </p:nvSpPr>
        <p:spPr>
          <a:xfrm>
            <a:off x="4642478" y="4066129"/>
            <a:ext cx="1167196" cy="401087"/>
          </a:xfrm>
          <a:prstGeom prst="borderCallout1">
            <a:avLst>
              <a:gd name="adj1" fmla="val 98516"/>
              <a:gd name="adj2" fmla="val 27223"/>
              <a:gd name="adj3" fmla="val 190737"/>
              <a:gd name="adj4" fmla="val -2100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err="1">
                <a:solidFill>
                  <a:schemeClr val="tx1"/>
                </a:solidFill>
              </a:rPr>
              <a:t>בנארים+סלולארי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B894B43C-9419-43EB-8583-6DEABF92CED3}"/>
              </a:ext>
            </a:extLst>
          </p:cNvPr>
          <p:cNvSpPr/>
          <p:nvPr/>
        </p:nvSpPr>
        <p:spPr>
          <a:xfrm>
            <a:off x="3196987" y="3865586"/>
            <a:ext cx="1167196" cy="401087"/>
          </a:xfrm>
          <a:prstGeom prst="borderCallout1">
            <a:avLst>
              <a:gd name="adj1" fmla="val 98516"/>
              <a:gd name="adj2" fmla="val 27223"/>
              <a:gd name="adj3" fmla="val 144681"/>
              <a:gd name="adj4" fmla="val 8819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err="1">
                <a:solidFill>
                  <a:schemeClr val="tx1"/>
                </a:solidFill>
              </a:rPr>
              <a:t>סרטון+בנארים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-168846" y="7141696"/>
            <a:ext cx="67183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he-I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*חלק מקמפיין זה נתקבלה מדיה ללא תשלום מתוקף חוק בטלוויזיה וברדיו </a:t>
            </a:r>
          </a:p>
        </p:txBody>
      </p:sp>
    </p:spTree>
    <p:extLst>
      <p:ext uri="{BB962C8B-B14F-4D97-AF65-F5344CB8AC3E}">
        <p14:creationId xmlns:p14="http://schemas.microsoft.com/office/powerpoint/2010/main" val="268913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16</a:t>
            </a:fld>
            <a:endParaRPr lang="en-GB" dirty="0"/>
          </a:p>
        </p:txBody>
      </p:sp>
      <p:sp>
        <p:nvSpPr>
          <p:cNvPr id="47" name="מציין מיקום של מספר שקופית 2"/>
          <p:cNvSpPr txBox="1">
            <a:spLocks/>
          </p:cNvSpPr>
          <p:nvPr/>
        </p:nvSpPr>
        <p:spPr>
          <a:xfrm>
            <a:off x="8458200" y="640080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1199839" rtl="0" eaLnBrk="1" latinLnBrk="0" hangingPunct="1">
              <a:def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59991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83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75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967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9597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951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943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99355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FBEDFE0-5993-4A12-967F-266BEB8ED0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2" name="קבוצה 71"/>
          <p:cNvGrpSpPr/>
          <p:nvPr/>
        </p:nvGrpSpPr>
        <p:grpSpPr>
          <a:xfrm>
            <a:off x="2516015" y="2134115"/>
            <a:ext cx="8748712" cy="3484562"/>
            <a:chOff x="0" y="2024063"/>
            <a:chExt cx="8748712" cy="3484562"/>
          </a:xfrm>
        </p:grpSpPr>
        <p:grpSp>
          <p:nvGrpSpPr>
            <p:cNvPr id="73" name="קבוצה 72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87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8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rtl="1"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9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9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rtl="1"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90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9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80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1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82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8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8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  <a:alpha val="22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4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6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6" name="אליפסה 25"/>
          <p:cNvSpPr/>
          <p:nvPr/>
        </p:nvSpPr>
        <p:spPr>
          <a:xfrm>
            <a:off x="2620766" y="4237552"/>
            <a:ext cx="1705707" cy="1705707"/>
          </a:xfrm>
          <a:prstGeom prst="ellipse">
            <a:avLst/>
          </a:prstGeom>
          <a:solidFill>
            <a:srgbClr val="3188A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7" name="אליפסה 26"/>
          <p:cNvSpPr/>
          <p:nvPr/>
        </p:nvSpPr>
        <p:spPr>
          <a:xfrm>
            <a:off x="2922635" y="4568729"/>
            <a:ext cx="1087314" cy="1087314"/>
          </a:xfrm>
          <a:prstGeom prst="ellipse">
            <a:avLst/>
          </a:prstGeom>
          <a:solidFill>
            <a:srgbClr val="5D9FB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2988" y="4659583"/>
            <a:ext cx="13276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 rtl="1"/>
            <a:r>
              <a:rPr lang="he-IL" sz="1600" dirty="0">
                <a:solidFill>
                  <a:prstClr val="white"/>
                </a:solidFill>
                <a:cs typeface="Arial"/>
              </a:rPr>
              <a:t>שינוי / חיזוק עמדה או התנהגות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8D85EA-F5B8-458F-8F53-5C7205D153C7}"/>
              </a:ext>
            </a:extLst>
          </p:cNvPr>
          <p:cNvSpPr/>
          <p:nvPr/>
        </p:nvSpPr>
        <p:spPr>
          <a:xfrm>
            <a:off x="2639721" y="4261316"/>
            <a:ext cx="1656000" cy="1656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362721" y="95723"/>
            <a:ext cx="1078026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עפ"י נתוני ועדת הבחירות, שיעור ההצבעה לכנסת ה-22 מקיף 69.83% מכלל בעלי זכות בחירה באוכלוסייה.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שיעור ההצבעה המתקבל במחקר גבוה משמעותית ומקיף 95% (אם כי יש לציין כי מדובר על האוכלוסייה בישובים היהודיים בלבד וכן שעפ"י רוב התשובות לשאלות מסוג זה נוטות להיות מוטות כלפי מעלה בשל אפקט של רצייה חברתית).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שיעור ההצבעה המדווח בקרב מי שנחשפו לקמפיין לפחות באמצעי מדיה אחד מעט יותר גבוה בהשוואה לשיעור המקביל בקרב מי שלא נחשפו לקמפיין.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הצבעה בבחירות לכנסת ה- 22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17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326525" y="6827037"/>
            <a:ext cx="9436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כאמור הבחירות לכנסת ה-22 התקיימו בתאריך 17/09/2019, האם הצבעת בבחירות אלו?</a:t>
            </a:r>
          </a:p>
          <a:p>
            <a:pPr algn="r" rtl="1"/>
            <a:endParaRPr lang="he-IL" sz="1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8F785E-AA5D-48A2-ACB4-B2DF9B1F9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746579"/>
              </p:ext>
            </p:extLst>
          </p:nvPr>
        </p:nvGraphicFramePr>
        <p:xfrm>
          <a:off x="1183095" y="2095178"/>
          <a:ext cx="11521100" cy="337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46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18</a:t>
            </a:fld>
            <a:endParaRPr lang="en-GB" dirty="0"/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1399500" y="165490"/>
            <a:ext cx="11521100" cy="403828"/>
          </a:xfrm>
          <a:prstGeom prst="rect">
            <a:avLst/>
          </a:prstGeom>
        </p:spPr>
        <p:txBody>
          <a:bodyPr/>
          <a:lstStyle>
            <a:lvl1pPr algn="l" defTabSz="119983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cap="all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סיכום</a:t>
            </a:r>
            <a:endParaRPr lang="en-US" b="1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F9AC28A2-6EC8-4FBC-81D0-423517A7D996}"/>
              </a:ext>
            </a:extLst>
          </p:cNvPr>
          <p:cNvSpPr txBox="1">
            <a:spLocks/>
          </p:cNvSpPr>
          <p:nvPr/>
        </p:nvSpPr>
        <p:spPr>
          <a:xfrm>
            <a:off x="1166648" y="568496"/>
            <a:ext cx="11920702" cy="637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כאמור חלק מקמפיין זה נתקבלה מדיה ללא תשלום מתוקף חוק בטלוויזיה וברדיו </a:t>
            </a:r>
            <a:endParaRPr lang="he-IL" sz="18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מדדי הכיסוי </a:t>
            </a:r>
            <a:r>
              <a:rPr lang="he-I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של הקמפיין הנוכחי (עידוד הצבעה 09/19) מעידים על היות 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קמפיין "</a:t>
            </a:r>
            <a:r>
              <a:rPr lang="he-IL" sz="1800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זכיר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 - </a:t>
            </a:r>
            <a:r>
              <a:rPr lang="he-I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בתחומי הזכירה הנעזרת למחצה, הנעזרת והנעזרת המצטברת – כנראה תודות לסרטון בטלוויזיה </a:t>
            </a: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מבחינת מדדי התגובה </a:t>
            </a:r>
            <a:r>
              <a:rPr lang="he-I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ניכר שהקמפיין הנוכחי היטיב 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לחדש ולשכנע </a:t>
            </a:r>
            <a:r>
              <a:rPr lang="he-I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את הציבור שחשוב להצביע ולהשפיע. במקביל, תפיסת 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הרלוונטיות</a:t>
            </a:r>
            <a:r>
              <a:rPr lang="he-I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של הקמפיין 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נמוכה יותר ביחס לשני המדדים האחרים </a:t>
            </a:r>
            <a:r>
              <a:rPr lang="he-I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(ייתכן ואפשר להסביר זאת בשל העובדה שמדובר על בחירות חוזרות באותה שנה). </a:t>
            </a: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בהשוואה לקמפיין קודם (עידוד הצבעה 04/19):</a:t>
            </a:r>
          </a:p>
          <a:p>
            <a:pPr marL="645750" lvl="2" indent="-285750" algn="r" defTabSz="914400" rtl="1">
              <a:lnSpc>
                <a:spcPct val="200000"/>
              </a:lnSpc>
              <a:defRPr/>
            </a:pPr>
            <a:r>
              <a:rPr lang="he-IL" sz="15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מדדי הכיסוי של הקמפיין הנוכחי גבוהים יותר מאשר הקמפיין הקודם (למעט בזכירה נעזרת למחצה) יש לזכור כי הקמפיין הנוכחי שודר ב-5 אמצעי מדיה.</a:t>
            </a:r>
          </a:p>
          <a:p>
            <a:pPr marL="645750" lvl="2" indent="-285750" algn="r" defTabSz="914400" rtl="1">
              <a:lnSpc>
                <a:spcPct val="200000"/>
              </a:lnSpc>
              <a:defRPr/>
            </a:pPr>
            <a:r>
              <a:rPr lang="he-IL" sz="15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מדדי התגובה של הקמפיין הנוכחי גבוהים יותר מאשר הקמפיין הקודם (למעט שכנוע ששם ההתקבלות היא דומה ותפיסת הקמפיין הקודם כיותר רלוונטי)</a:t>
            </a:r>
          </a:p>
          <a:p>
            <a:pPr marL="28575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הבנת המסר גבוהה מאוד (כמעט מקסימלית), גבוהה מהנורמה וגבוהה משמעותית מהבנת המסר בקמפיין הקודם.</a:t>
            </a:r>
          </a:p>
          <a:p>
            <a:pPr marL="28575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שיעור הסנטימנט החיובי שמייצרת הפרסומת גבוה משיעור הסנטימנט השלילי, האהדה לקמפיין מונעת בעיקר משימוש במגוון דמויות, העברת מסר ונושא חשוב וכן שימוש בילדים ובבני נוער</a:t>
            </a:r>
          </a:p>
        </p:txBody>
      </p:sp>
    </p:spTree>
    <p:extLst>
      <p:ext uri="{BB962C8B-B14F-4D97-AF65-F5344CB8AC3E}">
        <p14:creationId xmlns:p14="http://schemas.microsoft.com/office/powerpoint/2010/main" val="340711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19</a:t>
            </a:fld>
            <a:endParaRPr lang="en-GB" dirty="0"/>
          </a:p>
        </p:txBody>
      </p:sp>
      <p:grpSp>
        <p:nvGrpSpPr>
          <p:cNvPr id="3" name="Group 15"/>
          <p:cNvGrpSpPr/>
          <p:nvPr/>
        </p:nvGrpSpPr>
        <p:grpSpPr>
          <a:xfrm>
            <a:off x="4558578" y="947911"/>
            <a:ext cx="4322618" cy="4322618"/>
            <a:chOff x="2946400" y="1459345"/>
            <a:chExt cx="4322618" cy="4322618"/>
          </a:xfrm>
        </p:grpSpPr>
        <p:sp>
          <p:nvSpPr>
            <p:cNvPr id="4" name="Oval 4"/>
            <p:cNvSpPr/>
            <p:nvPr/>
          </p:nvSpPr>
          <p:spPr>
            <a:xfrm>
              <a:off x="2946400" y="1459345"/>
              <a:ext cx="4322618" cy="43226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5" name="Oval 5"/>
            <p:cNvSpPr/>
            <p:nvPr/>
          </p:nvSpPr>
          <p:spPr>
            <a:xfrm>
              <a:off x="2946400" y="1560945"/>
              <a:ext cx="1099128" cy="1099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6" name="Oval 6"/>
            <p:cNvSpPr/>
            <p:nvPr/>
          </p:nvSpPr>
          <p:spPr>
            <a:xfrm>
              <a:off x="6109854" y="4519372"/>
              <a:ext cx="1099128" cy="1099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223360" y="1832245"/>
              <a:ext cx="545208" cy="556529"/>
              <a:chOff x="3118476" y="1722801"/>
              <a:chExt cx="705354" cy="720000"/>
            </a:xfrm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406916" y="1722801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118476" y="1722801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6386814" y="4790672"/>
              <a:ext cx="545208" cy="556529"/>
              <a:chOff x="6306741" y="4685620"/>
              <a:chExt cx="705354" cy="720000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 rot="10800000">
                <a:off x="6306741" y="4685620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 rot="10800000">
                <a:off x="6622216" y="4685620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662436" y="2806802"/>
              <a:ext cx="289054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e-IL" sz="4800" b="1" dirty="0">
                  <a:solidFill>
                    <a:schemeClr val="bg1"/>
                  </a:solidFill>
                </a:rPr>
                <a:t>תודה</a:t>
              </a:r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62436" y="3288266"/>
              <a:ext cx="289054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bg1"/>
                  </a:solidFill>
                </a:rPr>
                <a:t>רבה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88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2"/>
          <p:cNvSpPr/>
          <p:nvPr/>
        </p:nvSpPr>
        <p:spPr bwMode="auto">
          <a:xfrm>
            <a:off x="355506" y="1064789"/>
            <a:ext cx="12908146" cy="5725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5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36"/>
          <p:cNvSpPr/>
          <p:nvPr/>
        </p:nvSpPr>
        <p:spPr bwMode="auto">
          <a:xfrm>
            <a:off x="11278953" y="1130186"/>
            <a:ext cx="1441975" cy="1439907"/>
          </a:xfrm>
          <a:prstGeom prst="ellipse">
            <a:avLst/>
          </a:prstGeom>
          <a:solidFill>
            <a:srgbClr val="C94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135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91E46-BCC4-4EBB-9B49-E997D24BE72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295936" y="2710973"/>
            <a:ext cx="2720621" cy="295466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marL="0" marR="0" lvl="0" indent="0" algn="ctr" defTabSz="135851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8E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המדגם</a:t>
            </a:r>
            <a:endParaRPr kumimoji="0" lang="en-ZA" sz="2400" b="1" i="0" u="none" strike="noStrike" kern="0" cap="none" spc="0" normalizeH="0" baseline="0" noProof="0" dirty="0">
              <a:ln>
                <a:noFill/>
              </a:ln>
              <a:solidFill>
                <a:srgbClr val="008E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36"/>
          <p:cNvSpPr/>
          <p:nvPr/>
        </p:nvSpPr>
        <p:spPr bwMode="auto">
          <a:xfrm>
            <a:off x="5940699" y="1149102"/>
            <a:ext cx="1441975" cy="1439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135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32"/>
          <p:cNvSpPr/>
          <p:nvPr/>
        </p:nvSpPr>
        <p:spPr bwMode="auto">
          <a:xfrm>
            <a:off x="322369" y="1630854"/>
            <a:ext cx="2803766" cy="3945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5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2774070" y="2710973"/>
            <a:ext cx="271731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התהליך</a:t>
            </a:r>
            <a:endParaRPr kumimoji="0" lang="en-ZA" altLang="en-US" sz="2400" b="1" i="0" u="none" strike="noStrike" kern="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9" name="Oval 48"/>
          <p:cNvSpPr/>
          <p:nvPr/>
        </p:nvSpPr>
        <p:spPr bwMode="auto">
          <a:xfrm>
            <a:off x="3411742" y="1128518"/>
            <a:ext cx="1441976" cy="1439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135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3406373" y="3155667"/>
            <a:ext cx="1652977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defTabSz="1043056" rtl="1" fontAlgn="auto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200"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e-IL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סקר כמותי אונליין באמצעות פאנל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אינטרנטי גדול</a:t>
            </a: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58"/>
          <p:cNvSpPr txBox="1">
            <a:spLocks noChangeArrowheads="1"/>
          </p:cNvSpPr>
          <p:nvPr/>
        </p:nvSpPr>
        <p:spPr bwMode="auto">
          <a:xfrm>
            <a:off x="28637" y="2710973"/>
            <a:ext cx="30029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איסוף הנתונים</a:t>
            </a:r>
            <a:endParaRPr kumimoji="0" lang="en-ZA" altLang="en-US" sz="2400" b="1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3" name="Oval 60"/>
          <p:cNvSpPr/>
          <p:nvPr/>
        </p:nvSpPr>
        <p:spPr bwMode="auto">
          <a:xfrm>
            <a:off x="854609" y="1149227"/>
            <a:ext cx="1439641" cy="14399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135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104729" y="1411728"/>
            <a:ext cx="1139825" cy="706438"/>
            <a:chOff x="1524000" y="5257800"/>
            <a:chExt cx="1139825" cy="706438"/>
          </a:xfrm>
          <a:solidFill>
            <a:schemeClr val="bg1"/>
          </a:solidFill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692275" y="5257800"/>
              <a:ext cx="803275" cy="706438"/>
            </a:xfrm>
            <a:custGeom>
              <a:avLst/>
              <a:gdLst/>
              <a:ahLst/>
              <a:cxnLst>
                <a:cxn ang="0">
                  <a:pos x="835" y="641"/>
                </a:cxn>
                <a:cxn ang="0">
                  <a:pos x="835" y="742"/>
                </a:cxn>
                <a:cxn ang="0">
                  <a:pos x="898" y="770"/>
                </a:cxn>
                <a:cxn ang="0">
                  <a:pos x="971" y="802"/>
                </a:cxn>
                <a:cxn ang="0">
                  <a:pos x="1047" y="835"/>
                </a:cxn>
                <a:cxn ang="0">
                  <a:pos x="1120" y="865"/>
                </a:cxn>
                <a:cxn ang="0">
                  <a:pos x="1182" y="891"/>
                </a:cxn>
                <a:cxn ang="0">
                  <a:pos x="1227" y="908"/>
                </a:cxn>
                <a:cxn ang="0">
                  <a:pos x="1286" y="948"/>
                </a:cxn>
                <a:cxn ang="0">
                  <a:pos x="1322" y="1001"/>
                </a:cxn>
                <a:cxn ang="0">
                  <a:pos x="1344" y="1069"/>
                </a:cxn>
                <a:cxn ang="0">
                  <a:pos x="1344" y="1179"/>
                </a:cxn>
                <a:cxn ang="0">
                  <a:pos x="0" y="1179"/>
                </a:cxn>
                <a:cxn ang="0">
                  <a:pos x="0" y="1069"/>
                </a:cxn>
                <a:cxn ang="0">
                  <a:pos x="23" y="1001"/>
                </a:cxn>
                <a:cxn ang="0">
                  <a:pos x="59" y="948"/>
                </a:cxn>
                <a:cxn ang="0">
                  <a:pos x="117" y="908"/>
                </a:cxn>
                <a:cxn ang="0">
                  <a:pos x="164" y="890"/>
                </a:cxn>
                <a:cxn ang="0">
                  <a:pos x="230" y="864"/>
                </a:cxn>
                <a:cxn ang="0">
                  <a:pos x="306" y="831"/>
                </a:cxn>
                <a:cxn ang="0">
                  <a:pos x="386" y="797"/>
                </a:cxn>
                <a:cxn ang="0">
                  <a:pos x="461" y="764"/>
                </a:cxn>
                <a:cxn ang="0">
                  <a:pos x="524" y="736"/>
                </a:cxn>
                <a:cxn ang="0">
                  <a:pos x="524" y="638"/>
                </a:cxn>
                <a:cxn ang="0">
                  <a:pos x="518" y="616"/>
                </a:cxn>
                <a:cxn ang="0">
                  <a:pos x="510" y="587"/>
                </a:cxn>
                <a:cxn ang="0">
                  <a:pos x="498" y="550"/>
                </a:cxn>
                <a:cxn ang="0">
                  <a:pos x="458" y="444"/>
                </a:cxn>
                <a:cxn ang="0">
                  <a:pos x="443" y="319"/>
                </a:cxn>
                <a:cxn ang="0">
                  <a:pos x="462" y="171"/>
                </a:cxn>
                <a:cxn ang="0">
                  <a:pos x="513" y="72"/>
                </a:cxn>
                <a:cxn ang="0">
                  <a:pos x="587" y="17"/>
                </a:cxn>
                <a:cxn ang="0">
                  <a:pos x="679" y="0"/>
                </a:cxn>
                <a:cxn ang="0">
                  <a:pos x="770" y="17"/>
                </a:cxn>
                <a:cxn ang="0">
                  <a:pos x="846" y="71"/>
                </a:cxn>
                <a:cxn ang="0">
                  <a:pos x="897" y="170"/>
                </a:cxn>
                <a:cxn ang="0">
                  <a:pos x="915" y="319"/>
                </a:cxn>
                <a:cxn ang="0">
                  <a:pos x="901" y="442"/>
                </a:cxn>
                <a:cxn ang="0">
                  <a:pos x="862" y="547"/>
                </a:cxn>
                <a:cxn ang="0">
                  <a:pos x="849" y="587"/>
                </a:cxn>
                <a:cxn ang="0">
                  <a:pos x="839" y="619"/>
                </a:cxn>
                <a:cxn ang="0">
                  <a:pos x="835" y="641"/>
                </a:cxn>
              </a:cxnLst>
              <a:rect l="0" t="0" r="r" b="b"/>
              <a:pathLst>
                <a:path w="1344" h="1179">
                  <a:moveTo>
                    <a:pt x="835" y="641"/>
                  </a:moveTo>
                  <a:cubicBezTo>
                    <a:pt x="835" y="742"/>
                    <a:pt x="835" y="742"/>
                    <a:pt x="835" y="742"/>
                  </a:cubicBezTo>
                  <a:cubicBezTo>
                    <a:pt x="853" y="750"/>
                    <a:pt x="874" y="759"/>
                    <a:pt x="898" y="770"/>
                  </a:cubicBezTo>
                  <a:cubicBezTo>
                    <a:pt x="922" y="780"/>
                    <a:pt x="946" y="791"/>
                    <a:pt x="971" y="802"/>
                  </a:cubicBezTo>
                  <a:cubicBezTo>
                    <a:pt x="996" y="813"/>
                    <a:pt x="1021" y="824"/>
                    <a:pt x="1047" y="835"/>
                  </a:cubicBezTo>
                  <a:cubicBezTo>
                    <a:pt x="1073" y="846"/>
                    <a:pt x="1097" y="856"/>
                    <a:pt x="1120" y="865"/>
                  </a:cubicBezTo>
                  <a:cubicBezTo>
                    <a:pt x="1143" y="875"/>
                    <a:pt x="1164" y="883"/>
                    <a:pt x="1182" y="891"/>
                  </a:cubicBezTo>
                  <a:cubicBezTo>
                    <a:pt x="1201" y="898"/>
                    <a:pt x="1216" y="904"/>
                    <a:pt x="1227" y="908"/>
                  </a:cubicBezTo>
                  <a:cubicBezTo>
                    <a:pt x="1251" y="917"/>
                    <a:pt x="1271" y="930"/>
                    <a:pt x="1286" y="948"/>
                  </a:cubicBezTo>
                  <a:cubicBezTo>
                    <a:pt x="1301" y="965"/>
                    <a:pt x="1313" y="983"/>
                    <a:pt x="1322" y="1001"/>
                  </a:cubicBezTo>
                  <a:cubicBezTo>
                    <a:pt x="1332" y="1023"/>
                    <a:pt x="1339" y="1045"/>
                    <a:pt x="1344" y="1069"/>
                  </a:cubicBezTo>
                  <a:cubicBezTo>
                    <a:pt x="1344" y="1179"/>
                    <a:pt x="1344" y="1179"/>
                    <a:pt x="1344" y="1179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" y="1045"/>
                    <a:pt x="13" y="1023"/>
                    <a:pt x="23" y="1001"/>
                  </a:cubicBezTo>
                  <a:cubicBezTo>
                    <a:pt x="32" y="983"/>
                    <a:pt x="44" y="965"/>
                    <a:pt x="59" y="948"/>
                  </a:cubicBezTo>
                  <a:cubicBezTo>
                    <a:pt x="74" y="930"/>
                    <a:pt x="93" y="917"/>
                    <a:pt x="117" y="908"/>
                  </a:cubicBezTo>
                  <a:cubicBezTo>
                    <a:pt x="129" y="904"/>
                    <a:pt x="145" y="898"/>
                    <a:pt x="164" y="890"/>
                  </a:cubicBezTo>
                  <a:cubicBezTo>
                    <a:pt x="184" y="883"/>
                    <a:pt x="206" y="874"/>
                    <a:pt x="230" y="864"/>
                  </a:cubicBezTo>
                  <a:cubicBezTo>
                    <a:pt x="254" y="854"/>
                    <a:pt x="280" y="843"/>
                    <a:pt x="306" y="831"/>
                  </a:cubicBezTo>
                  <a:cubicBezTo>
                    <a:pt x="333" y="820"/>
                    <a:pt x="360" y="808"/>
                    <a:pt x="386" y="797"/>
                  </a:cubicBezTo>
                  <a:cubicBezTo>
                    <a:pt x="413" y="785"/>
                    <a:pt x="438" y="774"/>
                    <a:pt x="461" y="764"/>
                  </a:cubicBezTo>
                  <a:cubicBezTo>
                    <a:pt x="485" y="753"/>
                    <a:pt x="506" y="744"/>
                    <a:pt x="524" y="736"/>
                  </a:cubicBezTo>
                  <a:cubicBezTo>
                    <a:pt x="524" y="638"/>
                    <a:pt x="524" y="638"/>
                    <a:pt x="524" y="638"/>
                  </a:cubicBezTo>
                  <a:cubicBezTo>
                    <a:pt x="523" y="633"/>
                    <a:pt x="521" y="626"/>
                    <a:pt x="518" y="616"/>
                  </a:cubicBezTo>
                  <a:cubicBezTo>
                    <a:pt x="515" y="607"/>
                    <a:pt x="513" y="597"/>
                    <a:pt x="510" y="587"/>
                  </a:cubicBezTo>
                  <a:cubicBezTo>
                    <a:pt x="507" y="576"/>
                    <a:pt x="502" y="564"/>
                    <a:pt x="498" y="550"/>
                  </a:cubicBezTo>
                  <a:cubicBezTo>
                    <a:pt x="481" y="519"/>
                    <a:pt x="468" y="484"/>
                    <a:pt x="458" y="444"/>
                  </a:cubicBezTo>
                  <a:cubicBezTo>
                    <a:pt x="448" y="405"/>
                    <a:pt x="443" y="363"/>
                    <a:pt x="443" y="319"/>
                  </a:cubicBezTo>
                  <a:cubicBezTo>
                    <a:pt x="443" y="260"/>
                    <a:pt x="450" y="211"/>
                    <a:pt x="462" y="171"/>
                  </a:cubicBezTo>
                  <a:cubicBezTo>
                    <a:pt x="474" y="130"/>
                    <a:pt x="491" y="98"/>
                    <a:pt x="513" y="72"/>
                  </a:cubicBezTo>
                  <a:cubicBezTo>
                    <a:pt x="534" y="47"/>
                    <a:pt x="559" y="29"/>
                    <a:pt x="587" y="17"/>
                  </a:cubicBezTo>
                  <a:cubicBezTo>
                    <a:pt x="616" y="5"/>
                    <a:pt x="646" y="0"/>
                    <a:pt x="679" y="0"/>
                  </a:cubicBezTo>
                  <a:cubicBezTo>
                    <a:pt x="712" y="0"/>
                    <a:pt x="742" y="5"/>
                    <a:pt x="770" y="17"/>
                  </a:cubicBezTo>
                  <a:cubicBezTo>
                    <a:pt x="799" y="28"/>
                    <a:pt x="824" y="46"/>
                    <a:pt x="846" y="71"/>
                  </a:cubicBezTo>
                  <a:cubicBezTo>
                    <a:pt x="867" y="96"/>
                    <a:pt x="884" y="129"/>
                    <a:pt x="897" y="170"/>
                  </a:cubicBezTo>
                  <a:cubicBezTo>
                    <a:pt x="909" y="210"/>
                    <a:pt x="915" y="260"/>
                    <a:pt x="915" y="319"/>
                  </a:cubicBezTo>
                  <a:cubicBezTo>
                    <a:pt x="915" y="362"/>
                    <a:pt x="911" y="403"/>
                    <a:pt x="901" y="442"/>
                  </a:cubicBezTo>
                  <a:cubicBezTo>
                    <a:pt x="892" y="481"/>
                    <a:pt x="878" y="516"/>
                    <a:pt x="862" y="547"/>
                  </a:cubicBezTo>
                  <a:cubicBezTo>
                    <a:pt x="857" y="561"/>
                    <a:pt x="853" y="575"/>
                    <a:pt x="849" y="587"/>
                  </a:cubicBezTo>
                  <a:cubicBezTo>
                    <a:pt x="845" y="598"/>
                    <a:pt x="842" y="609"/>
                    <a:pt x="839" y="619"/>
                  </a:cubicBezTo>
                  <a:cubicBezTo>
                    <a:pt x="836" y="629"/>
                    <a:pt x="835" y="637"/>
                    <a:pt x="835" y="6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524000" y="5349875"/>
              <a:ext cx="434975" cy="479425"/>
            </a:xfrm>
            <a:custGeom>
              <a:avLst/>
              <a:gdLst/>
              <a:ahLst/>
              <a:cxnLst>
                <a:cxn ang="0">
                  <a:pos x="283" y="737"/>
                </a:cxn>
                <a:cxn ang="0">
                  <a:pos x="341" y="697"/>
                </a:cxn>
                <a:cxn ang="0">
                  <a:pos x="388" y="679"/>
                </a:cxn>
                <a:cxn ang="0">
                  <a:pos x="454" y="653"/>
                </a:cxn>
                <a:cxn ang="0">
                  <a:pos x="530" y="620"/>
                </a:cxn>
                <a:cxn ang="0">
                  <a:pos x="610" y="586"/>
                </a:cxn>
                <a:cxn ang="0">
                  <a:pos x="685" y="553"/>
                </a:cxn>
                <a:cxn ang="0">
                  <a:pos x="726" y="535"/>
                </a:cxn>
                <a:cxn ang="0">
                  <a:pos x="716" y="530"/>
                </a:cxn>
                <a:cxn ang="0">
                  <a:pos x="690" y="520"/>
                </a:cxn>
                <a:cxn ang="0">
                  <a:pos x="653" y="505"/>
                </a:cxn>
                <a:cxn ang="0">
                  <a:pos x="611" y="487"/>
                </a:cxn>
                <a:cxn ang="0">
                  <a:pos x="566" y="468"/>
                </a:cxn>
                <a:cxn ang="0">
                  <a:pos x="524" y="449"/>
                </a:cxn>
                <a:cxn ang="0">
                  <a:pos x="487" y="433"/>
                </a:cxn>
                <a:cxn ang="0">
                  <a:pos x="487" y="374"/>
                </a:cxn>
                <a:cxn ang="0">
                  <a:pos x="490" y="361"/>
                </a:cxn>
                <a:cxn ang="0">
                  <a:pos x="495" y="343"/>
                </a:cxn>
                <a:cxn ang="0">
                  <a:pos x="503" y="319"/>
                </a:cxn>
                <a:cxn ang="0">
                  <a:pos x="526" y="258"/>
                </a:cxn>
                <a:cxn ang="0">
                  <a:pos x="534" y="186"/>
                </a:cxn>
                <a:cxn ang="0">
                  <a:pos x="523" y="99"/>
                </a:cxn>
                <a:cxn ang="0">
                  <a:pos x="493" y="41"/>
                </a:cxn>
                <a:cxn ang="0">
                  <a:pos x="449" y="10"/>
                </a:cxn>
                <a:cxn ang="0">
                  <a:pos x="396" y="0"/>
                </a:cxn>
                <a:cxn ang="0">
                  <a:pos x="343" y="10"/>
                </a:cxn>
                <a:cxn ang="0">
                  <a:pos x="299" y="42"/>
                </a:cxn>
                <a:cxn ang="0">
                  <a:pos x="269" y="100"/>
                </a:cxn>
                <a:cxn ang="0">
                  <a:pos x="259" y="186"/>
                </a:cxn>
                <a:cxn ang="0">
                  <a:pos x="267" y="259"/>
                </a:cxn>
                <a:cxn ang="0">
                  <a:pos x="290" y="321"/>
                </a:cxn>
                <a:cxn ang="0">
                  <a:pos x="297" y="343"/>
                </a:cxn>
                <a:cxn ang="0">
                  <a:pos x="302" y="360"/>
                </a:cxn>
                <a:cxn ang="0">
                  <a:pos x="305" y="372"/>
                </a:cxn>
                <a:cxn ang="0">
                  <a:pos x="305" y="430"/>
                </a:cxn>
                <a:cxn ang="0">
                  <a:pos x="269" y="446"/>
                </a:cxn>
                <a:cxn ang="0">
                  <a:pos x="225" y="465"/>
                </a:cxn>
                <a:cxn ang="0">
                  <a:pos x="179" y="485"/>
                </a:cxn>
                <a:cxn ang="0">
                  <a:pos x="134" y="504"/>
                </a:cxn>
                <a:cxn ang="0">
                  <a:pos x="96" y="519"/>
                </a:cxn>
                <a:cxn ang="0">
                  <a:pos x="68" y="530"/>
                </a:cxn>
                <a:cxn ang="0">
                  <a:pos x="34" y="553"/>
                </a:cxn>
                <a:cxn ang="0">
                  <a:pos x="14" y="584"/>
                </a:cxn>
                <a:cxn ang="0">
                  <a:pos x="0" y="624"/>
                </a:cxn>
                <a:cxn ang="0">
                  <a:pos x="0" y="800"/>
                </a:cxn>
                <a:cxn ang="0">
                  <a:pos x="243" y="800"/>
                </a:cxn>
                <a:cxn ang="0">
                  <a:pos x="247" y="790"/>
                </a:cxn>
                <a:cxn ang="0">
                  <a:pos x="283" y="737"/>
                </a:cxn>
              </a:cxnLst>
              <a:rect l="0" t="0" r="r" b="b"/>
              <a:pathLst>
                <a:path w="726" h="800">
                  <a:moveTo>
                    <a:pt x="283" y="737"/>
                  </a:moveTo>
                  <a:cubicBezTo>
                    <a:pt x="298" y="719"/>
                    <a:pt x="317" y="706"/>
                    <a:pt x="341" y="697"/>
                  </a:cubicBezTo>
                  <a:cubicBezTo>
                    <a:pt x="353" y="693"/>
                    <a:pt x="369" y="687"/>
                    <a:pt x="388" y="679"/>
                  </a:cubicBezTo>
                  <a:cubicBezTo>
                    <a:pt x="408" y="672"/>
                    <a:pt x="430" y="663"/>
                    <a:pt x="454" y="653"/>
                  </a:cubicBezTo>
                  <a:cubicBezTo>
                    <a:pt x="478" y="643"/>
                    <a:pt x="504" y="632"/>
                    <a:pt x="530" y="620"/>
                  </a:cubicBezTo>
                  <a:cubicBezTo>
                    <a:pt x="557" y="609"/>
                    <a:pt x="584" y="597"/>
                    <a:pt x="610" y="586"/>
                  </a:cubicBezTo>
                  <a:cubicBezTo>
                    <a:pt x="637" y="574"/>
                    <a:pt x="662" y="563"/>
                    <a:pt x="685" y="553"/>
                  </a:cubicBezTo>
                  <a:cubicBezTo>
                    <a:pt x="700" y="546"/>
                    <a:pt x="714" y="540"/>
                    <a:pt x="726" y="535"/>
                  </a:cubicBezTo>
                  <a:cubicBezTo>
                    <a:pt x="723" y="533"/>
                    <a:pt x="720" y="531"/>
                    <a:pt x="716" y="530"/>
                  </a:cubicBezTo>
                  <a:cubicBezTo>
                    <a:pt x="709" y="528"/>
                    <a:pt x="700" y="524"/>
                    <a:pt x="690" y="520"/>
                  </a:cubicBezTo>
                  <a:cubicBezTo>
                    <a:pt x="679" y="515"/>
                    <a:pt x="667" y="510"/>
                    <a:pt x="653" y="505"/>
                  </a:cubicBezTo>
                  <a:cubicBezTo>
                    <a:pt x="640" y="499"/>
                    <a:pt x="626" y="493"/>
                    <a:pt x="611" y="487"/>
                  </a:cubicBezTo>
                  <a:cubicBezTo>
                    <a:pt x="596" y="481"/>
                    <a:pt x="581" y="474"/>
                    <a:pt x="566" y="468"/>
                  </a:cubicBezTo>
                  <a:cubicBezTo>
                    <a:pt x="552" y="461"/>
                    <a:pt x="538" y="455"/>
                    <a:pt x="524" y="449"/>
                  </a:cubicBezTo>
                  <a:cubicBezTo>
                    <a:pt x="510" y="443"/>
                    <a:pt x="498" y="438"/>
                    <a:pt x="487" y="433"/>
                  </a:cubicBezTo>
                  <a:cubicBezTo>
                    <a:pt x="487" y="374"/>
                    <a:pt x="487" y="374"/>
                    <a:pt x="487" y="374"/>
                  </a:cubicBezTo>
                  <a:cubicBezTo>
                    <a:pt x="487" y="371"/>
                    <a:pt x="488" y="367"/>
                    <a:pt x="490" y="361"/>
                  </a:cubicBezTo>
                  <a:cubicBezTo>
                    <a:pt x="491" y="355"/>
                    <a:pt x="493" y="349"/>
                    <a:pt x="495" y="343"/>
                  </a:cubicBezTo>
                  <a:cubicBezTo>
                    <a:pt x="497" y="335"/>
                    <a:pt x="500" y="327"/>
                    <a:pt x="503" y="319"/>
                  </a:cubicBezTo>
                  <a:cubicBezTo>
                    <a:pt x="512" y="301"/>
                    <a:pt x="520" y="280"/>
                    <a:pt x="526" y="258"/>
                  </a:cubicBezTo>
                  <a:cubicBezTo>
                    <a:pt x="531" y="235"/>
                    <a:pt x="534" y="211"/>
                    <a:pt x="534" y="186"/>
                  </a:cubicBezTo>
                  <a:cubicBezTo>
                    <a:pt x="534" y="152"/>
                    <a:pt x="530" y="123"/>
                    <a:pt x="523" y="99"/>
                  </a:cubicBezTo>
                  <a:cubicBezTo>
                    <a:pt x="516" y="75"/>
                    <a:pt x="506" y="56"/>
                    <a:pt x="493" y="41"/>
                  </a:cubicBezTo>
                  <a:cubicBezTo>
                    <a:pt x="481" y="27"/>
                    <a:pt x="466" y="16"/>
                    <a:pt x="449" y="10"/>
                  </a:cubicBezTo>
                  <a:cubicBezTo>
                    <a:pt x="433" y="3"/>
                    <a:pt x="415" y="0"/>
                    <a:pt x="396" y="0"/>
                  </a:cubicBezTo>
                  <a:cubicBezTo>
                    <a:pt x="377" y="0"/>
                    <a:pt x="359" y="3"/>
                    <a:pt x="343" y="10"/>
                  </a:cubicBezTo>
                  <a:cubicBezTo>
                    <a:pt x="326" y="17"/>
                    <a:pt x="311" y="27"/>
                    <a:pt x="299" y="42"/>
                  </a:cubicBezTo>
                  <a:cubicBezTo>
                    <a:pt x="287" y="57"/>
                    <a:pt x="277" y="76"/>
                    <a:pt x="269" y="100"/>
                  </a:cubicBezTo>
                  <a:cubicBezTo>
                    <a:pt x="262" y="123"/>
                    <a:pt x="259" y="152"/>
                    <a:pt x="259" y="186"/>
                  </a:cubicBezTo>
                  <a:cubicBezTo>
                    <a:pt x="259" y="212"/>
                    <a:pt x="262" y="236"/>
                    <a:pt x="267" y="259"/>
                  </a:cubicBezTo>
                  <a:cubicBezTo>
                    <a:pt x="273" y="282"/>
                    <a:pt x="281" y="303"/>
                    <a:pt x="290" y="321"/>
                  </a:cubicBezTo>
                  <a:cubicBezTo>
                    <a:pt x="293" y="329"/>
                    <a:pt x="295" y="336"/>
                    <a:pt x="297" y="343"/>
                  </a:cubicBezTo>
                  <a:cubicBezTo>
                    <a:pt x="299" y="348"/>
                    <a:pt x="301" y="354"/>
                    <a:pt x="302" y="360"/>
                  </a:cubicBezTo>
                  <a:cubicBezTo>
                    <a:pt x="304" y="365"/>
                    <a:pt x="305" y="369"/>
                    <a:pt x="305" y="372"/>
                  </a:cubicBezTo>
                  <a:cubicBezTo>
                    <a:pt x="305" y="430"/>
                    <a:pt x="305" y="430"/>
                    <a:pt x="305" y="430"/>
                  </a:cubicBezTo>
                  <a:cubicBezTo>
                    <a:pt x="295" y="434"/>
                    <a:pt x="283" y="440"/>
                    <a:pt x="269" y="446"/>
                  </a:cubicBezTo>
                  <a:cubicBezTo>
                    <a:pt x="255" y="452"/>
                    <a:pt x="241" y="458"/>
                    <a:pt x="225" y="465"/>
                  </a:cubicBezTo>
                  <a:cubicBezTo>
                    <a:pt x="210" y="472"/>
                    <a:pt x="194" y="478"/>
                    <a:pt x="179" y="485"/>
                  </a:cubicBezTo>
                  <a:cubicBezTo>
                    <a:pt x="163" y="492"/>
                    <a:pt x="148" y="498"/>
                    <a:pt x="134" y="504"/>
                  </a:cubicBezTo>
                  <a:cubicBezTo>
                    <a:pt x="120" y="510"/>
                    <a:pt x="107" y="515"/>
                    <a:pt x="96" y="519"/>
                  </a:cubicBezTo>
                  <a:cubicBezTo>
                    <a:pt x="84" y="524"/>
                    <a:pt x="75" y="528"/>
                    <a:pt x="68" y="530"/>
                  </a:cubicBezTo>
                  <a:cubicBezTo>
                    <a:pt x="54" y="535"/>
                    <a:pt x="43" y="543"/>
                    <a:pt x="34" y="553"/>
                  </a:cubicBezTo>
                  <a:cubicBezTo>
                    <a:pt x="25" y="563"/>
                    <a:pt x="19" y="573"/>
                    <a:pt x="14" y="584"/>
                  </a:cubicBezTo>
                  <a:cubicBezTo>
                    <a:pt x="8" y="597"/>
                    <a:pt x="3" y="610"/>
                    <a:pt x="0" y="624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243" y="800"/>
                    <a:pt x="243" y="800"/>
                    <a:pt x="243" y="800"/>
                  </a:cubicBezTo>
                  <a:cubicBezTo>
                    <a:pt x="245" y="797"/>
                    <a:pt x="246" y="794"/>
                    <a:pt x="247" y="790"/>
                  </a:cubicBezTo>
                  <a:cubicBezTo>
                    <a:pt x="256" y="772"/>
                    <a:pt x="268" y="754"/>
                    <a:pt x="283" y="7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2228850" y="5349875"/>
              <a:ext cx="434975" cy="479425"/>
            </a:xfrm>
            <a:custGeom>
              <a:avLst/>
              <a:gdLst/>
              <a:ahLst/>
              <a:cxnLst>
                <a:cxn ang="0">
                  <a:pos x="725" y="688"/>
                </a:cxn>
                <a:cxn ang="0">
                  <a:pos x="712" y="584"/>
                </a:cxn>
                <a:cxn ang="0">
                  <a:pos x="691" y="553"/>
                </a:cxn>
                <a:cxn ang="0">
                  <a:pos x="657" y="530"/>
                </a:cxn>
                <a:cxn ang="0">
                  <a:pos x="631" y="520"/>
                </a:cxn>
                <a:cxn ang="0">
                  <a:pos x="594" y="505"/>
                </a:cxn>
                <a:cxn ang="0">
                  <a:pos x="552" y="487"/>
                </a:cxn>
                <a:cxn ang="0">
                  <a:pos x="507" y="468"/>
                </a:cxn>
                <a:cxn ang="0">
                  <a:pos x="465" y="449"/>
                </a:cxn>
                <a:cxn ang="0">
                  <a:pos x="428" y="433"/>
                </a:cxn>
                <a:cxn ang="0">
                  <a:pos x="428" y="374"/>
                </a:cxn>
                <a:cxn ang="0">
                  <a:pos x="431" y="361"/>
                </a:cxn>
                <a:cxn ang="0">
                  <a:pos x="436" y="343"/>
                </a:cxn>
                <a:cxn ang="0">
                  <a:pos x="444" y="319"/>
                </a:cxn>
                <a:cxn ang="0">
                  <a:pos x="467" y="258"/>
                </a:cxn>
                <a:cxn ang="0">
                  <a:pos x="475" y="186"/>
                </a:cxn>
                <a:cxn ang="0">
                  <a:pos x="464" y="99"/>
                </a:cxn>
                <a:cxn ang="0">
                  <a:pos x="434" y="41"/>
                </a:cxn>
                <a:cxn ang="0">
                  <a:pos x="390" y="10"/>
                </a:cxn>
                <a:cxn ang="0">
                  <a:pos x="337" y="0"/>
                </a:cxn>
                <a:cxn ang="0">
                  <a:pos x="284" y="10"/>
                </a:cxn>
                <a:cxn ang="0">
                  <a:pos x="240" y="42"/>
                </a:cxn>
                <a:cxn ang="0">
                  <a:pos x="211" y="100"/>
                </a:cxn>
                <a:cxn ang="0">
                  <a:pos x="200" y="186"/>
                </a:cxn>
                <a:cxn ang="0">
                  <a:pos x="208" y="259"/>
                </a:cxn>
                <a:cxn ang="0">
                  <a:pos x="231" y="321"/>
                </a:cxn>
                <a:cxn ang="0">
                  <a:pos x="238" y="343"/>
                </a:cxn>
                <a:cxn ang="0">
                  <a:pos x="243" y="360"/>
                </a:cxn>
                <a:cxn ang="0">
                  <a:pos x="247" y="372"/>
                </a:cxn>
                <a:cxn ang="0">
                  <a:pos x="247" y="430"/>
                </a:cxn>
                <a:cxn ang="0">
                  <a:pos x="210" y="446"/>
                </a:cxn>
                <a:cxn ang="0">
                  <a:pos x="166" y="465"/>
                </a:cxn>
                <a:cxn ang="0">
                  <a:pos x="120" y="485"/>
                </a:cxn>
                <a:cxn ang="0">
                  <a:pos x="75" y="504"/>
                </a:cxn>
                <a:cxn ang="0">
                  <a:pos x="37" y="519"/>
                </a:cxn>
                <a:cxn ang="0">
                  <a:pos x="9" y="530"/>
                </a:cxn>
                <a:cxn ang="0">
                  <a:pos x="0" y="535"/>
                </a:cxn>
                <a:cxn ang="0">
                  <a:pos x="55" y="559"/>
                </a:cxn>
                <a:cxn ang="0">
                  <a:pos x="128" y="591"/>
                </a:cxn>
                <a:cxn ang="0">
                  <a:pos x="204" y="624"/>
                </a:cxn>
                <a:cxn ang="0">
                  <a:pos x="277" y="654"/>
                </a:cxn>
                <a:cxn ang="0">
                  <a:pos x="339" y="680"/>
                </a:cxn>
                <a:cxn ang="0">
                  <a:pos x="384" y="697"/>
                </a:cxn>
                <a:cxn ang="0">
                  <a:pos x="443" y="737"/>
                </a:cxn>
                <a:cxn ang="0">
                  <a:pos x="479" y="790"/>
                </a:cxn>
                <a:cxn ang="0">
                  <a:pos x="482" y="800"/>
                </a:cxn>
                <a:cxn ang="0">
                  <a:pos x="725" y="800"/>
                </a:cxn>
                <a:cxn ang="0">
                  <a:pos x="725" y="688"/>
                </a:cxn>
              </a:cxnLst>
              <a:rect l="0" t="0" r="r" b="b"/>
              <a:pathLst>
                <a:path w="725" h="800">
                  <a:moveTo>
                    <a:pt x="725" y="688"/>
                  </a:moveTo>
                  <a:cubicBezTo>
                    <a:pt x="722" y="610"/>
                    <a:pt x="718" y="597"/>
                    <a:pt x="712" y="584"/>
                  </a:cubicBezTo>
                  <a:cubicBezTo>
                    <a:pt x="707" y="573"/>
                    <a:pt x="700" y="563"/>
                    <a:pt x="691" y="553"/>
                  </a:cubicBezTo>
                  <a:cubicBezTo>
                    <a:pt x="682" y="543"/>
                    <a:pt x="671" y="535"/>
                    <a:pt x="657" y="530"/>
                  </a:cubicBezTo>
                  <a:cubicBezTo>
                    <a:pt x="650" y="528"/>
                    <a:pt x="641" y="524"/>
                    <a:pt x="631" y="520"/>
                  </a:cubicBezTo>
                  <a:cubicBezTo>
                    <a:pt x="620" y="515"/>
                    <a:pt x="608" y="510"/>
                    <a:pt x="594" y="505"/>
                  </a:cubicBezTo>
                  <a:cubicBezTo>
                    <a:pt x="581" y="499"/>
                    <a:pt x="567" y="493"/>
                    <a:pt x="552" y="487"/>
                  </a:cubicBezTo>
                  <a:cubicBezTo>
                    <a:pt x="537" y="481"/>
                    <a:pt x="522" y="474"/>
                    <a:pt x="507" y="468"/>
                  </a:cubicBezTo>
                  <a:cubicBezTo>
                    <a:pt x="493" y="461"/>
                    <a:pt x="479" y="455"/>
                    <a:pt x="465" y="449"/>
                  </a:cubicBezTo>
                  <a:cubicBezTo>
                    <a:pt x="451" y="443"/>
                    <a:pt x="439" y="438"/>
                    <a:pt x="428" y="433"/>
                  </a:cubicBezTo>
                  <a:cubicBezTo>
                    <a:pt x="428" y="374"/>
                    <a:pt x="428" y="374"/>
                    <a:pt x="428" y="374"/>
                  </a:cubicBezTo>
                  <a:cubicBezTo>
                    <a:pt x="428" y="371"/>
                    <a:pt x="429" y="367"/>
                    <a:pt x="431" y="361"/>
                  </a:cubicBezTo>
                  <a:cubicBezTo>
                    <a:pt x="432" y="355"/>
                    <a:pt x="434" y="349"/>
                    <a:pt x="436" y="343"/>
                  </a:cubicBezTo>
                  <a:cubicBezTo>
                    <a:pt x="438" y="335"/>
                    <a:pt x="441" y="327"/>
                    <a:pt x="444" y="319"/>
                  </a:cubicBezTo>
                  <a:cubicBezTo>
                    <a:pt x="453" y="301"/>
                    <a:pt x="461" y="280"/>
                    <a:pt x="467" y="258"/>
                  </a:cubicBezTo>
                  <a:cubicBezTo>
                    <a:pt x="472" y="235"/>
                    <a:pt x="475" y="211"/>
                    <a:pt x="475" y="186"/>
                  </a:cubicBezTo>
                  <a:cubicBezTo>
                    <a:pt x="475" y="152"/>
                    <a:pt x="471" y="123"/>
                    <a:pt x="464" y="99"/>
                  </a:cubicBezTo>
                  <a:cubicBezTo>
                    <a:pt x="457" y="75"/>
                    <a:pt x="447" y="56"/>
                    <a:pt x="434" y="41"/>
                  </a:cubicBezTo>
                  <a:cubicBezTo>
                    <a:pt x="422" y="27"/>
                    <a:pt x="407" y="16"/>
                    <a:pt x="390" y="10"/>
                  </a:cubicBezTo>
                  <a:cubicBezTo>
                    <a:pt x="374" y="3"/>
                    <a:pt x="356" y="0"/>
                    <a:pt x="337" y="0"/>
                  </a:cubicBezTo>
                  <a:cubicBezTo>
                    <a:pt x="318" y="0"/>
                    <a:pt x="300" y="3"/>
                    <a:pt x="284" y="10"/>
                  </a:cubicBezTo>
                  <a:cubicBezTo>
                    <a:pt x="267" y="17"/>
                    <a:pt x="252" y="27"/>
                    <a:pt x="240" y="42"/>
                  </a:cubicBezTo>
                  <a:cubicBezTo>
                    <a:pt x="228" y="57"/>
                    <a:pt x="218" y="76"/>
                    <a:pt x="211" y="100"/>
                  </a:cubicBezTo>
                  <a:cubicBezTo>
                    <a:pt x="203" y="123"/>
                    <a:pt x="200" y="152"/>
                    <a:pt x="200" y="186"/>
                  </a:cubicBezTo>
                  <a:cubicBezTo>
                    <a:pt x="200" y="212"/>
                    <a:pt x="203" y="236"/>
                    <a:pt x="208" y="259"/>
                  </a:cubicBezTo>
                  <a:cubicBezTo>
                    <a:pt x="214" y="282"/>
                    <a:pt x="222" y="303"/>
                    <a:pt x="231" y="321"/>
                  </a:cubicBezTo>
                  <a:cubicBezTo>
                    <a:pt x="234" y="329"/>
                    <a:pt x="236" y="336"/>
                    <a:pt x="238" y="343"/>
                  </a:cubicBezTo>
                  <a:cubicBezTo>
                    <a:pt x="240" y="348"/>
                    <a:pt x="242" y="354"/>
                    <a:pt x="243" y="360"/>
                  </a:cubicBezTo>
                  <a:cubicBezTo>
                    <a:pt x="245" y="365"/>
                    <a:pt x="246" y="369"/>
                    <a:pt x="247" y="372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36" y="434"/>
                    <a:pt x="224" y="440"/>
                    <a:pt x="210" y="446"/>
                  </a:cubicBezTo>
                  <a:cubicBezTo>
                    <a:pt x="196" y="452"/>
                    <a:pt x="182" y="458"/>
                    <a:pt x="166" y="465"/>
                  </a:cubicBezTo>
                  <a:cubicBezTo>
                    <a:pt x="151" y="472"/>
                    <a:pt x="135" y="478"/>
                    <a:pt x="120" y="485"/>
                  </a:cubicBezTo>
                  <a:cubicBezTo>
                    <a:pt x="104" y="492"/>
                    <a:pt x="89" y="498"/>
                    <a:pt x="75" y="504"/>
                  </a:cubicBezTo>
                  <a:cubicBezTo>
                    <a:pt x="61" y="510"/>
                    <a:pt x="48" y="515"/>
                    <a:pt x="37" y="519"/>
                  </a:cubicBezTo>
                  <a:cubicBezTo>
                    <a:pt x="25" y="524"/>
                    <a:pt x="16" y="528"/>
                    <a:pt x="9" y="530"/>
                  </a:cubicBezTo>
                  <a:cubicBezTo>
                    <a:pt x="6" y="531"/>
                    <a:pt x="3" y="533"/>
                    <a:pt x="0" y="535"/>
                  </a:cubicBezTo>
                  <a:cubicBezTo>
                    <a:pt x="16" y="542"/>
                    <a:pt x="34" y="550"/>
                    <a:pt x="55" y="559"/>
                  </a:cubicBezTo>
                  <a:cubicBezTo>
                    <a:pt x="79" y="569"/>
                    <a:pt x="103" y="580"/>
                    <a:pt x="128" y="591"/>
                  </a:cubicBezTo>
                  <a:cubicBezTo>
                    <a:pt x="153" y="602"/>
                    <a:pt x="178" y="613"/>
                    <a:pt x="204" y="624"/>
                  </a:cubicBezTo>
                  <a:cubicBezTo>
                    <a:pt x="230" y="635"/>
                    <a:pt x="254" y="645"/>
                    <a:pt x="277" y="654"/>
                  </a:cubicBezTo>
                  <a:cubicBezTo>
                    <a:pt x="300" y="664"/>
                    <a:pt x="321" y="672"/>
                    <a:pt x="339" y="680"/>
                  </a:cubicBezTo>
                  <a:cubicBezTo>
                    <a:pt x="358" y="687"/>
                    <a:pt x="373" y="693"/>
                    <a:pt x="384" y="697"/>
                  </a:cubicBezTo>
                  <a:cubicBezTo>
                    <a:pt x="408" y="706"/>
                    <a:pt x="428" y="719"/>
                    <a:pt x="443" y="737"/>
                  </a:cubicBezTo>
                  <a:cubicBezTo>
                    <a:pt x="458" y="754"/>
                    <a:pt x="470" y="772"/>
                    <a:pt x="479" y="790"/>
                  </a:cubicBezTo>
                  <a:cubicBezTo>
                    <a:pt x="480" y="794"/>
                    <a:pt x="481" y="797"/>
                    <a:pt x="482" y="800"/>
                  </a:cubicBezTo>
                  <a:cubicBezTo>
                    <a:pt x="725" y="800"/>
                    <a:pt x="725" y="800"/>
                    <a:pt x="725" y="800"/>
                  </a:cubicBezTo>
                  <a:lnTo>
                    <a:pt x="725" y="6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1115763" y="1406994"/>
            <a:ext cx="900971" cy="914445"/>
            <a:chOff x="6295365" y="2052440"/>
            <a:chExt cx="652196" cy="741218"/>
          </a:xfrm>
        </p:grpSpPr>
        <p:grpSp>
          <p:nvGrpSpPr>
            <p:cNvPr id="5" name="Group 144"/>
            <p:cNvGrpSpPr>
              <a:grpSpLocks/>
            </p:cNvGrpSpPr>
            <p:nvPr/>
          </p:nvGrpSpPr>
          <p:grpSpPr bwMode="auto">
            <a:xfrm>
              <a:off x="6295365" y="2052440"/>
              <a:ext cx="652196" cy="741218"/>
              <a:chOff x="4171" y="2496"/>
              <a:chExt cx="337" cy="383"/>
            </a:xfrm>
            <a:solidFill>
              <a:schemeClr val="bg1"/>
            </a:solidFill>
          </p:grpSpPr>
          <p:sp>
            <p:nvSpPr>
              <p:cNvPr id="46" name="Freeform 145"/>
              <p:cNvSpPr>
                <a:spLocks noChangeArrowheads="1"/>
              </p:cNvSpPr>
              <p:nvPr/>
            </p:nvSpPr>
            <p:spPr bwMode="auto">
              <a:xfrm>
                <a:off x="4171" y="2619"/>
                <a:ext cx="337" cy="260"/>
              </a:xfrm>
              <a:custGeom>
                <a:avLst/>
                <a:gdLst>
                  <a:gd name="T0" fmla="*/ 0 w 3044"/>
                  <a:gd name="T1" fmla="*/ 0 h 2350"/>
                  <a:gd name="T2" fmla="*/ 0 w 3044"/>
                  <a:gd name="T3" fmla="*/ 0 h 2350"/>
                  <a:gd name="T4" fmla="*/ 0 w 3044"/>
                  <a:gd name="T5" fmla="*/ 0 h 2350"/>
                  <a:gd name="T6" fmla="*/ 0 w 3044"/>
                  <a:gd name="T7" fmla="*/ 0 h 2350"/>
                  <a:gd name="T8" fmla="*/ 0 w 3044"/>
                  <a:gd name="T9" fmla="*/ 0 h 2350"/>
                  <a:gd name="T10" fmla="*/ 0 w 3044"/>
                  <a:gd name="T11" fmla="*/ 0 h 2350"/>
                  <a:gd name="T12" fmla="*/ 0 w 3044"/>
                  <a:gd name="T13" fmla="*/ 0 h 2350"/>
                  <a:gd name="T14" fmla="*/ 0 w 3044"/>
                  <a:gd name="T15" fmla="*/ 0 h 2350"/>
                  <a:gd name="T16" fmla="*/ 0 w 3044"/>
                  <a:gd name="T17" fmla="*/ 0 h 2350"/>
                  <a:gd name="T18" fmla="*/ 0 w 3044"/>
                  <a:gd name="T19" fmla="*/ 0 h 2350"/>
                  <a:gd name="T20" fmla="*/ 0 w 3044"/>
                  <a:gd name="T21" fmla="*/ 0 h 2350"/>
                  <a:gd name="T22" fmla="*/ 0 w 3044"/>
                  <a:gd name="T23" fmla="*/ 0 h 2350"/>
                  <a:gd name="T24" fmla="*/ 0 w 3044"/>
                  <a:gd name="T25" fmla="*/ 0 h 2350"/>
                  <a:gd name="T26" fmla="*/ 0 w 3044"/>
                  <a:gd name="T27" fmla="*/ 0 h 2350"/>
                  <a:gd name="T28" fmla="*/ 0 w 3044"/>
                  <a:gd name="T29" fmla="*/ 0 h 2350"/>
                  <a:gd name="T30" fmla="*/ 0 w 3044"/>
                  <a:gd name="T31" fmla="*/ 0 h 2350"/>
                  <a:gd name="T32" fmla="*/ 0 w 3044"/>
                  <a:gd name="T33" fmla="*/ 0 h 2350"/>
                  <a:gd name="T34" fmla="*/ 0 w 3044"/>
                  <a:gd name="T35" fmla="*/ 0 h 2350"/>
                  <a:gd name="T36" fmla="*/ 0 w 3044"/>
                  <a:gd name="T37" fmla="*/ 0 h 2350"/>
                  <a:gd name="T38" fmla="*/ 0 w 3044"/>
                  <a:gd name="T39" fmla="*/ 0 h 2350"/>
                  <a:gd name="T40" fmla="*/ 0 w 3044"/>
                  <a:gd name="T41" fmla="*/ 0 h 2350"/>
                  <a:gd name="T42" fmla="*/ 0 w 3044"/>
                  <a:gd name="T43" fmla="*/ 0 h 2350"/>
                  <a:gd name="T44" fmla="*/ 0 w 3044"/>
                  <a:gd name="T45" fmla="*/ 0 h 2350"/>
                  <a:gd name="T46" fmla="*/ 0 w 3044"/>
                  <a:gd name="T47" fmla="*/ 0 h 2350"/>
                  <a:gd name="T48" fmla="*/ 0 w 3044"/>
                  <a:gd name="T49" fmla="*/ 0 h 2350"/>
                  <a:gd name="T50" fmla="*/ 0 w 3044"/>
                  <a:gd name="T51" fmla="*/ 0 h 2350"/>
                  <a:gd name="T52" fmla="*/ 0 w 3044"/>
                  <a:gd name="T53" fmla="*/ 0 h 2350"/>
                  <a:gd name="T54" fmla="*/ 0 w 3044"/>
                  <a:gd name="T55" fmla="*/ 0 h 2350"/>
                  <a:gd name="T56" fmla="*/ 0 w 3044"/>
                  <a:gd name="T57" fmla="*/ 0 h 2350"/>
                  <a:gd name="T58" fmla="*/ 0 w 3044"/>
                  <a:gd name="T59" fmla="*/ 0 h 2350"/>
                  <a:gd name="T60" fmla="*/ 0 w 3044"/>
                  <a:gd name="T61" fmla="*/ 0 h 2350"/>
                  <a:gd name="T62" fmla="*/ 0 w 3044"/>
                  <a:gd name="T63" fmla="*/ 0 h 2350"/>
                  <a:gd name="T64" fmla="*/ 0 w 3044"/>
                  <a:gd name="T65" fmla="*/ 0 h 2350"/>
                  <a:gd name="T66" fmla="*/ 0 w 3044"/>
                  <a:gd name="T67" fmla="*/ 0 h 2350"/>
                  <a:gd name="T68" fmla="*/ 0 w 3044"/>
                  <a:gd name="T69" fmla="*/ 0 h 2350"/>
                  <a:gd name="T70" fmla="*/ 0 w 3044"/>
                  <a:gd name="T71" fmla="*/ 0 h 2350"/>
                  <a:gd name="T72" fmla="*/ 0 w 3044"/>
                  <a:gd name="T73" fmla="*/ 0 h 2350"/>
                  <a:gd name="T74" fmla="*/ 0 w 3044"/>
                  <a:gd name="T75" fmla="*/ 0 h 2350"/>
                  <a:gd name="T76" fmla="*/ 0 w 3044"/>
                  <a:gd name="T77" fmla="*/ 0 h 2350"/>
                  <a:gd name="T78" fmla="*/ 0 w 3044"/>
                  <a:gd name="T79" fmla="*/ 0 h 2350"/>
                  <a:gd name="T80" fmla="*/ 0 w 3044"/>
                  <a:gd name="T81" fmla="*/ 0 h 2350"/>
                  <a:gd name="T82" fmla="*/ 0 w 3044"/>
                  <a:gd name="T83" fmla="*/ 0 h 2350"/>
                  <a:gd name="T84" fmla="*/ 0 w 3044"/>
                  <a:gd name="T85" fmla="*/ 0 h 23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44"/>
                  <a:gd name="T130" fmla="*/ 0 h 2350"/>
                  <a:gd name="T131" fmla="*/ 3044 w 3044"/>
                  <a:gd name="T132" fmla="*/ 2350 h 23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44" h="2350">
                    <a:moveTo>
                      <a:pt x="2283" y="1590"/>
                    </a:moveTo>
                    <a:lnTo>
                      <a:pt x="2283" y="2143"/>
                    </a:lnTo>
                    <a:lnTo>
                      <a:pt x="2836" y="2143"/>
                    </a:lnTo>
                    <a:lnTo>
                      <a:pt x="2836" y="1590"/>
                    </a:lnTo>
                    <a:lnTo>
                      <a:pt x="2283" y="1590"/>
                    </a:lnTo>
                    <a:close/>
                    <a:moveTo>
                      <a:pt x="1591" y="1590"/>
                    </a:moveTo>
                    <a:lnTo>
                      <a:pt x="1591" y="2143"/>
                    </a:lnTo>
                    <a:lnTo>
                      <a:pt x="2145" y="2143"/>
                    </a:lnTo>
                    <a:lnTo>
                      <a:pt x="2145" y="1590"/>
                    </a:lnTo>
                    <a:lnTo>
                      <a:pt x="1591" y="1590"/>
                    </a:lnTo>
                    <a:close/>
                    <a:moveTo>
                      <a:pt x="899" y="1590"/>
                    </a:moveTo>
                    <a:lnTo>
                      <a:pt x="899" y="2143"/>
                    </a:lnTo>
                    <a:lnTo>
                      <a:pt x="1453" y="2143"/>
                    </a:lnTo>
                    <a:lnTo>
                      <a:pt x="1453" y="1590"/>
                    </a:lnTo>
                    <a:lnTo>
                      <a:pt x="899" y="1590"/>
                    </a:lnTo>
                    <a:close/>
                    <a:moveTo>
                      <a:pt x="208" y="1590"/>
                    </a:moveTo>
                    <a:lnTo>
                      <a:pt x="208" y="2143"/>
                    </a:lnTo>
                    <a:lnTo>
                      <a:pt x="761" y="2143"/>
                    </a:lnTo>
                    <a:lnTo>
                      <a:pt x="761" y="1590"/>
                    </a:lnTo>
                    <a:lnTo>
                      <a:pt x="208" y="1590"/>
                    </a:lnTo>
                    <a:close/>
                    <a:moveTo>
                      <a:pt x="2283" y="898"/>
                    </a:moveTo>
                    <a:lnTo>
                      <a:pt x="2283" y="1451"/>
                    </a:lnTo>
                    <a:lnTo>
                      <a:pt x="2836" y="1451"/>
                    </a:lnTo>
                    <a:lnTo>
                      <a:pt x="2836" y="898"/>
                    </a:lnTo>
                    <a:lnTo>
                      <a:pt x="2283" y="898"/>
                    </a:lnTo>
                    <a:close/>
                    <a:moveTo>
                      <a:pt x="1591" y="898"/>
                    </a:moveTo>
                    <a:lnTo>
                      <a:pt x="1591" y="1451"/>
                    </a:lnTo>
                    <a:lnTo>
                      <a:pt x="2145" y="1451"/>
                    </a:lnTo>
                    <a:lnTo>
                      <a:pt x="2145" y="898"/>
                    </a:lnTo>
                    <a:lnTo>
                      <a:pt x="1591" y="898"/>
                    </a:lnTo>
                    <a:close/>
                    <a:moveTo>
                      <a:pt x="899" y="898"/>
                    </a:moveTo>
                    <a:lnTo>
                      <a:pt x="899" y="1451"/>
                    </a:lnTo>
                    <a:lnTo>
                      <a:pt x="1453" y="1451"/>
                    </a:lnTo>
                    <a:lnTo>
                      <a:pt x="1453" y="898"/>
                    </a:lnTo>
                    <a:lnTo>
                      <a:pt x="899" y="898"/>
                    </a:lnTo>
                    <a:close/>
                    <a:moveTo>
                      <a:pt x="208" y="898"/>
                    </a:moveTo>
                    <a:lnTo>
                      <a:pt x="208" y="1451"/>
                    </a:lnTo>
                    <a:lnTo>
                      <a:pt x="761" y="1451"/>
                    </a:lnTo>
                    <a:lnTo>
                      <a:pt x="761" y="898"/>
                    </a:lnTo>
                    <a:lnTo>
                      <a:pt x="208" y="898"/>
                    </a:lnTo>
                    <a:close/>
                    <a:moveTo>
                      <a:pt x="2283" y="207"/>
                    </a:moveTo>
                    <a:lnTo>
                      <a:pt x="2283" y="760"/>
                    </a:lnTo>
                    <a:lnTo>
                      <a:pt x="2836" y="760"/>
                    </a:lnTo>
                    <a:lnTo>
                      <a:pt x="2836" y="207"/>
                    </a:lnTo>
                    <a:lnTo>
                      <a:pt x="2283" y="207"/>
                    </a:lnTo>
                    <a:close/>
                    <a:moveTo>
                      <a:pt x="1591" y="207"/>
                    </a:moveTo>
                    <a:lnTo>
                      <a:pt x="1591" y="760"/>
                    </a:lnTo>
                    <a:lnTo>
                      <a:pt x="2145" y="760"/>
                    </a:lnTo>
                    <a:lnTo>
                      <a:pt x="2145" y="207"/>
                    </a:lnTo>
                    <a:lnTo>
                      <a:pt x="1591" y="207"/>
                    </a:lnTo>
                    <a:close/>
                    <a:moveTo>
                      <a:pt x="899" y="207"/>
                    </a:moveTo>
                    <a:lnTo>
                      <a:pt x="899" y="760"/>
                    </a:lnTo>
                    <a:lnTo>
                      <a:pt x="1453" y="760"/>
                    </a:lnTo>
                    <a:lnTo>
                      <a:pt x="1453" y="207"/>
                    </a:lnTo>
                    <a:lnTo>
                      <a:pt x="899" y="207"/>
                    </a:lnTo>
                    <a:close/>
                    <a:moveTo>
                      <a:pt x="208" y="207"/>
                    </a:moveTo>
                    <a:lnTo>
                      <a:pt x="208" y="760"/>
                    </a:lnTo>
                    <a:lnTo>
                      <a:pt x="761" y="760"/>
                    </a:lnTo>
                    <a:lnTo>
                      <a:pt x="761" y="207"/>
                    </a:lnTo>
                    <a:lnTo>
                      <a:pt x="208" y="207"/>
                    </a:lnTo>
                    <a:close/>
                    <a:moveTo>
                      <a:pt x="0" y="0"/>
                    </a:moveTo>
                    <a:lnTo>
                      <a:pt x="3044" y="0"/>
                    </a:lnTo>
                    <a:lnTo>
                      <a:pt x="3044" y="2070"/>
                    </a:lnTo>
                    <a:lnTo>
                      <a:pt x="3041" y="2111"/>
                    </a:lnTo>
                    <a:lnTo>
                      <a:pt x="3031" y="2151"/>
                    </a:lnTo>
                    <a:lnTo>
                      <a:pt x="3018" y="2188"/>
                    </a:lnTo>
                    <a:lnTo>
                      <a:pt x="2999" y="2222"/>
                    </a:lnTo>
                    <a:lnTo>
                      <a:pt x="2976" y="2254"/>
                    </a:lnTo>
                    <a:lnTo>
                      <a:pt x="2948" y="2281"/>
                    </a:lnTo>
                    <a:lnTo>
                      <a:pt x="2917" y="2305"/>
                    </a:lnTo>
                    <a:lnTo>
                      <a:pt x="2883" y="2324"/>
                    </a:lnTo>
                    <a:lnTo>
                      <a:pt x="2847" y="2338"/>
                    </a:lnTo>
                    <a:lnTo>
                      <a:pt x="2808" y="2347"/>
                    </a:lnTo>
                    <a:lnTo>
                      <a:pt x="2767" y="2350"/>
                    </a:lnTo>
                    <a:lnTo>
                      <a:pt x="277" y="2350"/>
                    </a:lnTo>
                    <a:lnTo>
                      <a:pt x="236" y="2347"/>
                    </a:lnTo>
                    <a:lnTo>
                      <a:pt x="196" y="2338"/>
                    </a:lnTo>
                    <a:lnTo>
                      <a:pt x="159" y="2324"/>
                    </a:lnTo>
                    <a:lnTo>
                      <a:pt x="126" y="2305"/>
                    </a:lnTo>
                    <a:lnTo>
                      <a:pt x="94" y="2281"/>
                    </a:lnTo>
                    <a:lnTo>
                      <a:pt x="67" y="2254"/>
                    </a:lnTo>
                    <a:lnTo>
                      <a:pt x="44" y="2222"/>
                    </a:lnTo>
                    <a:lnTo>
                      <a:pt x="25" y="2188"/>
                    </a:lnTo>
                    <a:lnTo>
                      <a:pt x="12" y="2151"/>
                    </a:lnTo>
                    <a:lnTo>
                      <a:pt x="2" y="2111"/>
                    </a:lnTo>
                    <a:lnTo>
                      <a:pt x="0" y="20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46"/>
              <p:cNvSpPr>
                <a:spLocks noChangeArrowheads="1"/>
              </p:cNvSpPr>
              <p:nvPr/>
            </p:nvSpPr>
            <p:spPr bwMode="auto">
              <a:xfrm>
                <a:off x="4171" y="2496"/>
                <a:ext cx="337" cy="107"/>
              </a:xfrm>
              <a:custGeom>
                <a:avLst/>
                <a:gdLst>
                  <a:gd name="T0" fmla="*/ 0 w 3044"/>
                  <a:gd name="T1" fmla="*/ 0 h 968"/>
                  <a:gd name="T2" fmla="*/ 0 w 3044"/>
                  <a:gd name="T3" fmla="*/ 0 h 968"/>
                  <a:gd name="T4" fmla="*/ 0 w 3044"/>
                  <a:gd name="T5" fmla="*/ 0 h 968"/>
                  <a:gd name="T6" fmla="*/ 0 w 3044"/>
                  <a:gd name="T7" fmla="*/ 0 h 968"/>
                  <a:gd name="T8" fmla="*/ 0 w 3044"/>
                  <a:gd name="T9" fmla="*/ 0 h 968"/>
                  <a:gd name="T10" fmla="*/ 0 w 3044"/>
                  <a:gd name="T11" fmla="*/ 0 h 968"/>
                  <a:gd name="T12" fmla="*/ 0 w 3044"/>
                  <a:gd name="T13" fmla="*/ 0 h 968"/>
                  <a:gd name="T14" fmla="*/ 0 w 3044"/>
                  <a:gd name="T15" fmla="*/ 0 h 968"/>
                  <a:gd name="T16" fmla="*/ 0 w 3044"/>
                  <a:gd name="T17" fmla="*/ 0 h 968"/>
                  <a:gd name="T18" fmla="*/ 0 w 3044"/>
                  <a:gd name="T19" fmla="*/ 0 h 968"/>
                  <a:gd name="T20" fmla="*/ 0 w 3044"/>
                  <a:gd name="T21" fmla="*/ 0 h 968"/>
                  <a:gd name="T22" fmla="*/ 0 w 3044"/>
                  <a:gd name="T23" fmla="*/ 0 h 968"/>
                  <a:gd name="T24" fmla="*/ 0 w 3044"/>
                  <a:gd name="T25" fmla="*/ 0 h 968"/>
                  <a:gd name="T26" fmla="*/ 0 w 3044"/>
                  <a:gd name="T27" fmla="*/ 0 h 968"/>
                  <a:gd name="T28" fmla="*/ 0 w 3044"/>
                  <a:gd name="T29" fmla="*/ 0 h 968"/>
                  <a:gd name="T30" fmla="*/ 0 w 3044"/>
                  <a:gd name="T31" fmla="*/ 0 h 968"/>
                  <a:gd name="T32" fmla="*/ 0 w 3044"/>
                  <a:gd name="T33" fmla="*/ 0 h 968"/>
                  <a:gd name="T34" fmla="*/ 0 w 3044"/>
                  <a:gd name="T35" fmla="*/ 0 h 968"/>
                  <a:gd name="T36" fmla="*/ 0 w 3044"/>
                  <a:gd name="T37" fmla="*/ 0 h 968"/>
                  <a:gd name="T38" fmla="*/ 0 w 3044"/>
                  <a:gd name="T39" fmla="*/ 0 h 968"/>
                  <a:gd name="T40" fmla="*/ 0 w 3044"/>
                  <a:gd name="T41" fmla="*/ 0 h 968"/>
                  <a:gd name="T42" fmla="*/ 0 w 3044"/>
                  <a:gd name="T43" fmla="*/ 0 h 968"/>
                  <a:gd name="T44" fmla="*/ 0 w 3044"/>
                  <a:gd name="T45" fmla="*/ 0 h 968"/>
                  <a:gd name="T46" fmla="*/ 0 w 3044"/>
                  <a:gd name="T47" fmla="*/ 0 h 968"/>
                  <a:gd name="T48" fmla="*/ 0 w 3044"/>
                  <a:gd name="T49" fmla="*/ 0 h 968"/>
                  <a:gd name="T50" fmla="*/ 0 w 3044"/>
                  <a:gd name="T51" fmla="*/ 0 h 968"/>
                  <a:gd name="T52" fmla="*/ 0 w 3044"/>
                  <a:gd name="T53" fmla="*/ 0 h 968"/>
                  <a:gd name="T54" fmla="*/ 0 w 3044"/>
                  <a:gd name="T55" fmla="*/ 0 h 968"/>
                  <a:gd name="T56" fmla="*/ 0 w 3044"/>
                  <a:gd name="T57" fmla="*/ 0 h 968"/>
                  <a:gd name="T58" fmla="*/ 0 w 3044"/>
                  <a:gd name="T59" fmla="*/ 0 h 968"/>
                  <a:gd name="T60" fmla="*/ 0 w 3044"/>
                  <a:gd name="T61" fmla="*/ 0 h 968"/>
                  <a:gd name="T62" fmla="*/ 0 w 3044"/>
                  <a:gd name="T63" fmla="*/ 0 h 968"/>
                  <a:gd name="T64" fmla="*/ 0 w 3044"/>
                  <a:gd name="T65" fmla="*/ 0 h 968"/>
                  <a:gd name="T66" fmla="*/ 0 w 3044"/>
                  <a:gd name="T67" fmla="*/ 0 h 968"/>
                  <a:gd name="T68" fmla="*/ 0 w 3044"/>
                  <a:gd name="T69" fmla="*/ 0 h 968"/>
                  <a:gd name="T70" fmla="*/ 0 w 3044"/>
                  <a:gd name="T71" fmla="*/ 0 h 968"/>
                  <a:gd name="T72" fmla="*/ 0 w 3044"/>
                  <a:gd name="T73" fmla="*/ 0 h 968"/>
                  <a:gd name="T74" fmla="*/ 0 w 3044"/>
                  <a:gd name="T75" fmla="*/ 0 h 968"/>
                  <a:gd name="T76" fmla="*/ 0 w 3044"/>
                  <a:gd name="T77" fmla="*/ 0 h 968"/>
                  <a:gd name="T78" fmla="*/ 0 w 3044"/>
                  <a:gd name="T79" fmla="*/ 0 h 968"/>
                  <a:gd name="T80" fmla="*/ 0 w 3044"/>
                  <a:gd name="T81" fmla="*/ 0 h 968"/>
                  <a:gd name="T82" fmla="*/ 0 w 3044"/>
                  <a:gd name="T83" fmla="*/ 0 h 968"/>
                  <a:gd name="T84" fmla="*/ 0 w 3044"/>
                  <a:gd name="T85" fmla="*/ 0 h 968"/>
                  <a:gd name="T86" fmla="*/ 0 w 3044"/>
                  <a:gd name="T87" fmla="*/ 0 h 968"/>
                  <a:gd name="T88" fmla="*/ 0 w 3044"/>
                  <a:gd name="T89" fmla="*/ 0 h 968"/>
                  <a:gd name="T90" fmla="*/ 0 w 3044"/>
                  <a:gd name="T91" fmla="*/ 0 h 968"/>
                  <a:gd name="T92" fmla="*/ 0 w 3044"/>
                  <a:gd name="T93" fmla="*/ 0 h 968"/>
                  <a:gd name="T94" fmla="*/ 0 w 3044"/>
                  <a:gd name="T95" fmla="*/ 0 h 968"/>
                  <a:gd name="T96" fmla="*/ 0 w 3044"/>
                  <a:gd name="T97" fmla="*/ 0 h 968"/>
                  <a:gd name="T98" fmla="*/ 0 w 3044"/>
                  <a:gd name="T99" fmla="*/ 0 h 968"/>
                  <a:gd name="T100" fmla="*/ 0 w 3044"/>
                  <a:gd name="T101" fmla="*/ 0 h 968"/>
                  <a:gd name="T102" fmla="*/ 0 w 3044"/>
                  <a:gd name="T103" fmla="*/ 0 h 968"/>
                  <a:gd name="T104" fmla="*/ 0 w 3044"/>
                  <a:gd name="T105" fmla="*/ 0 h 968"/>
                  <a:gd name="T106" fmla="*/ 0 w 3044"/>
                  <a:gd name="T107" fmla="*/ 0 h 9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44"/>
                  <a:gd name="T163" fmla="*/ 0 h 968"/>
                  <a:gd name="T164" fmla="*/ 3044 w 3044"/>
                  <a:gd name="T165" fmla="*/ 968 h 9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44" h="968">
                    <a:moveTo>
                      <a:pt x="2110" y="512"/>
                    </a:moveTo>
                    <a:lnTo>
                      <a:pt x="2085" y="529"/>
                    </a:lnTo>
                    <a:lnTo>
                      <a:pt x="2062" y="550"/>
                    </a:lnTo>
                    <a:lnTo>
                      <a:pt x="2043" y="574"/>
                    </a:lnTo>
                    <a:lnTo>
                      <a:pt x="2027" y="600"/>
                    </a:lnTo>
                    <a:lnTo>
                      <a:pt x="2016" y="628"/>
                    </a:lnTo>
                    <a:lnTo>
                      <a:pt x="2008" y="659"/>
                    </a:lnTo>
                    <a:lnTo>
                      <a:pt x="2006" y="691"/>
                    </a:lnTo>
                    <a:lnTo>
                      <a:pt x="2008" y="725"/>
                    </a:lnTo>
                    <a:lnTo>
                      <a:pt x="2017" y="757"/>
                    </a:lnTo>
                    <a:lnTo>
                      <a:pt x="2029" y="787"/>
                    </a:lnTo>
                    <a:lnTo>
                      <a:pt x="2046" y="814"/>
                    </a:lnTo>
                    <a:lnTo>
                      <a:pt x="2067" y="838"/>
                    </a:lnTo>
                    <a:lnTo>
                      <a:pt x="2091" y="859"/>
                    </a:lnTo>
                    <a:lnTo>
                      <a:pt x="2118" y="876"/>
                    </a:lnTo>
                    <a:lnTo>
                      <a:pt x="2148" y="888"/>
                    </a:lnTo>
                    <a:lnTo>
                      <a:pt x="2179" y="895"/>
                    </a:lnTo>
                    <a:lnTo>
                      <a:pt x="2214" y="899"/>
                    </a:lnTo>
                    <a:lnTo>
                      <a:pt x="2247" y="895"/>
                    </a:lnTo>
                    <a:lnTo>
                      <a:pt x="2279" y="888"/>
                    </a:lnTo>
                    <a:lnTo>
                      <a:pt x="2309" y="876"/>
                    </a:lnTo>
                    <a:lnTo>
                      <a:pt x="2336" y="859"/>
                    </a:lnTo>
                    <a:lnTo>
                      <a:pt x="2360" y="838"/>
                    </a:lnTo>
                    <a:lnTo>
                      <a:pt x="2380" y="814"/>
                    </a:lnTo>
                    <a:lnTo>
                      <a:pt x="2398" y="787"/>
                    </a:lnTo>
                    <a:lnTo>
                      <a:pt x="2411" y="757"/>
                    </a:lnTo>
                    <a:lnTo>
                      <a:pt x="2418" y="725"/>
                    </a:lnTo>
                    <a:lnTo>
                      <a:pt x="2421" y="691"/>
                    </a:lnTo>
                    <a:lnTo>
                      <a:pt x="2418" y="659"/>
                    </a:lnTo>
                    <a:lnTo>
                      <a:pt x="2411" y="628"/>
                    </a:lnTo>
                    <a:lnTo>
                      <a:pt x="2399" y="600"/>
                    </a:lnTo>
                    <a:lnTo>
                      <a:pt x="2384" y="573"/>
                    </a:lnTo>
                    <a:lnTo>
                      <a:pt x="2365" y="550"/>
                    </a:lnTo>
                    <a:lnTo>
                      <a:pt x="2343" y="529"/>
                    </a:lnTo>
                    <a:lnTo>
                      <a:pt x="2317" y="512"/>
                    </a:lnTo>
                    <a:lnTo>
                      <a:pt x="2317" y="691"/>
                    </a:lnTo>
                    <a:lnTo>
                      <a:pt x="2314" y="715"/>
                    </a:lnTo>
                    <a:lnTo>
                      <a:pt x="2307" y="736"/>
                    </a:lnTo>
                    <a:lnTo>
                      <a:pt x="2294" y="756"/>
                    </a:lnTo>
                    <a:lnTo>
                      <a:pt x="2279" y="772"/>
                    </a:lnTo>
                    <a:lnTo>
                      <a:pt x="2259" y="784"/>
                    </a:lnTo>
                    <a:lnTo>
                      <a:pt x="2237" y="792"/>
                    </a:lnTo>
                    <a:lnTo>
                      <a:pt x="2214" y="795"/>
                    </a:lnTo>
                    <a:lnTo>
                      <a:pt x="2190" y="792"/>
                    </a:lnTo>
                    <a:lnTo>
                      <a:pt x="2168" y="784"/>
                    </a:lnTo>
                    <a:lnTo>
                      <a:pt x="2149" y="772"/>
                    </a:lnTo>
                    <a:lnTo>
                      <a:pt x="2132" y="756"/>
                    </a:lnTo>
                    <a:lnTo>
                      <a:pt x="2120" y="736"/>
                    </a:lnTo>
                    <a:lnTo>
                      <a:pt x="2112" y="715"/>
                    </a:lnTo>
                    <a:lnTo>
                      <a:pt x="2110" y="691"/>
                    </a:lnTo>
                    <a:lnTo>
                      <a:pt x="2110" y="512"/>
                    </a:lnTo>
                    <a:close/>
                    <a:moveTo>
                      <a:pt x="726" y="512"/>
                    </a:moveTo>
                    <a:lnTo>
                      <a:pt x="701" y="529"/>
                    </a:lnTo>
                    <a:lnTo>
                      <a:pt x="678" y="550"/>
                    </a:lnTo>
                    <a:lnTo>
                      <a:pt x="659" y="574"/>
                    </a:lnTo>
                    <a:lnTo>
                      <a:pt x="644" y="600"/>
                    </a:lnTo>
                    <a:lnTo>
                      <a:pt x="632" y="628"/>
                    </a:lnTo>
                    <a:lnTo>
                      <a:pt x="625" y="659"/>
                    </a:lnTo>
                    <a:lnTo>
                      <a:pt x="623" y="691"/>
                    </a:lnTo>
                    <a:lnTo>
                      <a:pt x="625" y="725"/>
                    </a:lnTo>
                    <a:lnTo>
                      <a:pt x="633" y="757"/>
                    </a:lnTo>
                    <a:lnTo>
                      <a:pt x="646" y="787"/>
                    </a:lnTo>
                    <a:lnTo>
                      <a:pt x="662" y="814"/>
                    </a:lnTo>
                    <a:lnTo>
                      <a:pt x="683" y="838"/>
                    </a:lnTo>
                    <a:lnTo>
                      <a:pt x="708" y="859"/>
                    </a:lnTo>
                    <a:lnTo>
                      <a:pt x="735" y="876"/>
                    </a:lnTo>
                    <a:lnTo>
                      <a:pt x="764" y="888"/>
                    </a:lnTo>
                    <a:lnTo>
                      <a:pt x="796" y="895"/>
                    </a:lnTo>
                    <a:lnTo>
                      <a:pt x="830" y="899"/>
                    </a:lnTo>
                    <a:lnTo>
                      <a:pt x="864" y="895"/>
                    </a:lnTo>
                    <a:lnTo>
                      <a:pt x="895" y="888"/>
                    </a:lnTo>
                    <a:lnTo>
                      <a:pt x="926" y="876"/>
                    </a:lnTo>
                    <a:lnTo>
                      <a:pt x="953" y="859"/>
                    </a:lnTo>
                    <a:lnTo>
                      <a:pt x="977" y="838"/>
                    </a:lnTo>
                    <a:lnTo>
                      <a:pt x="997" y="814"/>
                    </a:lnTo>
                    <a:lnTo>
                      <a:pt x="1015" y="787"/>
                    </a:lnTo>
                    <a:lnTo>
                      <a:pt x="1027" y="757"/>
                    </a:lnTo>
                    <a:lnTo>
                      <a:pt x="1035" y="725"/>
                    </a:lnTo>
                    <a:lnTo>
                      <a:pt x="1038" y="691"/>
                    </a:lnTo>
                    <a:lnTo>
                      <a:pt x="1035" y="659"/>
                    </a:lnTo>
                    <a:lnTo>
                      <a:pt x="1027" y="628"/>
                    </a:lnTo>
                    <a:lnTo>
                      <a:pt x="1016" y="600"/>
                    </a:lnTo>
                    <a:lnTo>
                      <a:pt x="1000" y="573"/>
                    </a:lnTo>
                    <a:lnTo>
                      <a:pt x="981" y="550"/>
                    </a:lnTo>
                    <a:lnTo>
                      <a:pt x="959" y="529"/>
                    </a:lnTo>
                    <a:lnTo>
                      <a:pt x="934" y="512"/>
                    </a:lnTo>
                    <a:lnTo>
                      <a:pt x="934" y="691"/>
                    </a:lnTo>
                    <a:lnTo>
                      <a:pt x="931" y="715"/>
                    </a:lnTo>
                    <a:lnTo>
                      <a:pt x="923" y="736"/>
                    </a:lnTo>
                    <a:lnTo>
                      <a:pt x="911" y="756"/>
                    </a:lnTo>
                    <a:lnTo>
                      <a:pt x="895" y="772"/>
                    </a:lnTo>
                    <a:lnTo>
                      <a:pt x="875" y="784"/>
                    </a:lnTo>
                    <a:lnTo>
                      <a:pt x="853" y="792"/>
                    </a:lnTo>
                    <a:lnTo>
                      <a:pt x="830" y="795"/>
                    </a:lnTo>
                    <a:lnTo>
                      <a:pt x="806" y="792"/>
                    </a:lnTo>
                    <a:lnTo>
                      <a:pt x="784" y="784"/>
                    </a:lnTo>
                    <a:lnTo>
                      <a:pt x="765" y="772"/>
                    </a:lnTo>
                    <a:lnTo>
                      <a:pt x="748" y="756"/>
                    </a:lnTo>
                    <a:lnTo>
                      <a:pt x="737" y="736"/>
                    </a:lnTo>
                    <a:lnTo>
                      <a:pt x="728" y="715"/>
                    </a:lnTo>
                    <a:lnTo>
                      <a:pt x="726" y="691"/>
                    </a:lnTo>
                    <a:lnTo>
                      <a:pt x="726" y="512"/>
                    </a:lnTo>
                    <a:close/>
                    <a:moveTo>
                      <a:pt x="830" y="0"/>
                    </a:moveTo>
                    <a:lnTo>
                      <a:pt x="853" y="3"/>
                    </a:lnTo>
                    <a:lnTo>
                      <a:pt x="875" y="10"/>
                    </a:lnTo>
                    <a:lnTo>
                      <a:pt x="895" y="23"/>
                    </a:lnTo>
                    <a:lnTo>
                      <a:pt x="911" y="39"/>
                    </a:lnTo>
                    <a:lnTo>
                      <a:pt x="923" y="58"/>
                    </a:lnTo>
                    <a:lnTo>
                      <a:pt x="931" y="80"/>
                    </a:lnTo>
                    <a:lnTo>
                      <a:pt x="934" y="104"/>
                    </a:lnTo>
                    <a:lnTo>
                      <a:pt x="934" y="415"/>
                    </a:lnTo>
                    <a:lnTo>
                      <a:pt x="2110" y="415"/>
                    </a:lnTo>
                    <a:lnTo>
                      <a:pt x="2110" y="104"/>
                    </a:lnTo>
                    <a:lnTo>
                      <a:pt x="2112" y="80"/>
                    </a:lnTo>
                    <a:lnTo>
                      <a:pt x="2120" y="58"/>
                    </a:lnTo>
                    <a:lnTo>
                      <a:pt x="2132" y="39"/>
                    </a:lnTo>
                    <a:lnTo>
                      <a:pt x="2149" y="23"/>
                    </a:lnTo>
                    <a:lnTo>
                      <a:pt x="2168" y="10"/>
                    </a:lnTo>
                    <a:lnTo>
                      <a:pt x="2190" y="3"/>
                    </a:lnTo>
                    <a:lnTo>
                      <a:pt x="2214" y="0"/>
                    </a:lnTo>
                    <a:lnTo>
                      <a:pt x="2237" y="3"/>
                    </a:lnTo>
                    <a:lnTo>
                      <a:pt x="2259" y="10"/>
                    </a:lnTo>
                    <a:lnTo>
                      <a:pt x="2279" y="23"/>
                    </a:lnTo>
                    <a:lnTo>
                      <a:pt x="2294" y="39"/>
                    </a:lnTo>
                    <a:lnTo>
                      <a:pt x="2307" y="58"/>
                    </a:lnTo>
                    <a:lnTo>
                      <a:pt x="2314" y="80"/>
                    </a:lnTo>
                    <a:lnTo>
                      <a:pt x="2317" y="104"/>
                    </a:lnTo>
                    <a:lnTo>
                      <a:pt x="2317" y="415"/>
                    </a:lnTo>
                    <a:lnTo>
                      <a:pt x="2767" y="415"/>
                    </a:lnTo>
                    <a:lnTo>
                      <a:pt x="2808" y="418"/>
                    </a:lnTo>
                    <a:lnTo>
                      <a:pt x="2847" y="426"/>
                    </a:lnTo>
                    <a:lnTo>
                      <a:pt x="2883" y="441"/>
                    </a:lnTo>
                    <a:lnTo>
                      <a:pt x="2917" y="460"/>
                    </a:lnTo>
                    <a:lnTo>
                      <a:pt x="2948" y="484"/>
                    </a:lnTo>
                    <a:lnTo>
                      <a:pt x="2976" y="511"/>
                    </a:lnTo>
                    <a:lnTo>
                      <a:pt x="2999" y="542"/>
                    </a:lnTo>
                    <a:lnTo>
                      <a:pt x="3018" y="577"/>
                    </a:lnTo>
                    <a:lnTo>
                      <a:pt x="3031" y="614"/>
                    </a:lnTo>
                    <a:lnTo>
                      <a:pt x="3041" y="653"/>
                    </a:lnTo>
                    <a:lnTo>
                      <a:pt x="3044" y="694"/>
                    </a:lnTo>
                    <a:lnTo>
                      <a:pt x="3044" y="968"/>
                    </a:lnTo>
                    <a:lnTo>
                      <a:pt x="0" y="968"/>
                    </a:lnTo>
                    <a:lnTo>
                      <a:pt x="0" y="694"/>
                    </a:lnTo>
                    <a:lnTo>
                      <a:pt x="2" y="653"/>
                    </a:lnTo>
                    <a:lnTo>
                      <a:pt x="12" y="614"/>
                    </a:lnTo>
                    <a:lnTo>
                      <a:pt x="25" y="577"/>
                    </a:lnTo>
                    <a:lnTo>
                      <a:pt x="44" y="542"/>
                    </a:lnTo>
                    <a:lnTo>
                      <a:pt x="67" y="511"/>
                    </a:lnTo>
                    <a:lnTo>
                      <a:pt x="94" y="484"/>
                    </a:lnTo>
                    <a:lnTo>
                      <a:pt x="126" y="460"/>
                    </a:lnTo>
                    <a:lnTo>
                      <a:pt x="159" y="441"/>
                    </a:lnTo>
                    <a:lnTo>
                      <a:pt x="196" y="426"/>
                    </a:lnTo>
                    <a:lnTo>
                      <a:pt x="236" y="418"/>
                    </a:lnTo>
                    <a:lnTo>
                      <a:pt x="277" y="415"/>
                    </a:lnTo>
                    <a:lnTo>
                      <a:pt x="726" y="415"/>
                    </a:lnTo>
                    <a:lnTo>
                      <a:pt x="726" y="104"/>
                    </a:lnTo>
                    <a:lnTo>
                      <a:pt x="728" y="80"/>
                    </a:lnTo>
                    <a:lnTo>
                      <a:pt x="737" y="58"/>
                    </a:lnTo>
                    <a:lnTo>
                      <a:pt x="748" y="39"/>
                    </a:lnTo>
                    <a:lnTo>
                      <a:pt x="765" y="23"/>
                    </a:lnTo>
                    <a:lnTo>
                      <a:pt x="784" y="10"/>
                    </a:lnTo>
                    <a:lnTo>
                      <a:pt x="806" y="3"/>
                    </a:lnTo>
                    <a:lnTo>
                      <a:pt x="8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Multiply 36"/>
            <p:cNvSpPr/>
            <p:nvPr/>
          </p:nvSpPr>
          <p:spPr>
            <a:xfrm>
              <a:off x="6473825" y="2320456"/>
              <a:ext cx="150019" cy="150019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Multiply 37"/>
            <p:cNvSpPr/>
            <p:nvPr/>
          </p:nvSpPr>
          <p:spPr>
            <a:xfrm>
              <a:off x="6617097" y="2467059"/>
              <a:ext cx="150019" cy="150019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Multiply 38"/>
            <p:cNvSpPr/>
            <p:nvPr/>
          </p:nvSpPr>
          <p:spPr>
            <a:xfrm>
              <a:off x="6323806" y="2617078"/>
              <a:ext cx="150019" cy="150019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3556324" y="1415384"/>
            <a:ext cx="1139826" cy="815976"/>
            <a:chOff x="5632930" y="773112"/>
            <a:chExt cx="1139826" cy="815976"/>
          </a:xfrm>
        </p:grpSpPr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6132993" y="1216025"/>
              <a:ext cx="639763" cy="373063"/>
            </a:xfrm>
            <a:custGeom>
              <a:avLst/>
              <a:gdLst/>
              <a:ahLst/>
              <a:cxnLst>
                <a:cxn ang="0">
                  <a:pos x="832" y="264"/>
                </a:cxn>
                <a:cxn ang="0">
                  <a:pos x="496" y="40"/>
                </a:cxn>
                <a:cxn ang="0">
                  <a:pos x="496" y="180"/>
                </a:cxn>
                <a:cxn ang="0">
                  <a:pos x="496" y="180"/>
                </a:cxn>
                <a:cxn ang="0">
                  <a:pos x="256" y="180"/>
                </a:cxn>
                <a:cxn ang="0">
                  <a:pos x="109" y="0"/>
                </a:cxn>
                <a:cxn ang="0">
                  <a:pos x="0" y="132"/>
                </a:cxn>
                <a:cxn ang="0">
                  <a:pos x="151" y="317"/>
                </a:cxn>
                <a:cxn ang="0">
                  <a:pos x="216" y="347"/>
                </a:cxn>
                <a:cxn ang="0">
                  <a:pos x="496" y="347"/>
                </a:cxn>
                <a:cxn ang="0">
                  <a:pos x="496" y="347"/>
                </a:cxn>
                <a:cxn ang="0">
                  <a:pos x="496" y="488"/>
                </a:cxn>
                <a:cxn ang="0">
                  <a:pos x="832" y="264"/>
                </a:cxn>
              </a:cxnLst>
              <a:rect l="0" t="0" r="r" b="b"/>
              <a:pathLst>
                <a:path w="832" h="488">
                  <a:moveTo>
                    <a:pt x="832" y="264"/>
                  </a:moveTo>
                  <a:cubicBezTo>
                    <a:pt x="496" y="40"/>
                    <a:pt x="496" y="40"/>
                    <a:pt x="496" y="40"/>
                  </a:cubicBezTo>
                  <a:cubicBezTo>
                    <a:pt x="496" y="180"/>
                    <a:pt x="496" y="180"/>
                    <a:pt x="496" y="180"/>
                  </a:cubicBezTo>
                  <a:cubicBezTo>
                    <a:pt x="496" y="180"/>
                    <a:pt x="496" y="180"/>
                    <a:pt x="496" y="180"/>
                  </a:cubicBezTo>
                  <a:cubicBezTo>
                    <a:pt x="256" y="180"/>
                    <a:pt x="256" y="180"/>
                    <a:pt x="256" y="18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51" y="317"/>
                    <a:pt x="151" y="317"/>
                    <a:pt x="151" y="317"/>
                  </a:cubicBezTo>
                  <a:cubicBezTo>
                    <a:pt x="167" y="336"/>
                    <a:pt x="191" y="347"/>
                    <a:pt x="216" y="347"/>
                  </a:cubicBezTo>
                  <a:cubicBezTo>
                    <a:pt x="496" y="347"/>
                    <a:pt x="496" y="347"/>
                    <a:pt x="496" y="347"/>
                  </a:cubicBezTo>
                  <a:cubicBezTo>
                    <a:pt x="496" y="347"/>
                    <a:pt x="496" y="347"/>
                    <a:pt x="496" y="347"/>
                  </a:cubicBezTo>
                  <a:cubicBezTo>
                    <a:pt x="496" y="488"/>
                    <a:pt x="496" y="488"/>
                    <a:pt x="496" y="488"/>
                  </a:cubicBezTo>
                  <a:lnTo>
                    <a:pt x="832" y="2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5632930" y="881062"/>
              <a:ext cx="444500" cy="265113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84" y="168"/>
                </a:cxn>
                <a:cxn ang="0">
                  <a:pos x="324" y="167"/>
                </a:cxn>
                <a:cxn ang="0">
                  <a:pos x="471" y="347"/>
                </a:cxn>
                <a:cxn ang="0">
                  <a:pos x="580" y="215"/>
                </a:cxn>
                <a:cxn ang="0">
                  <a:pos x="429" y="30"/>
                </a:cxn>
                <a:cxn ang="0">
                  <a:pos x="364" y="0"/>
                </a:cxn>
              </a:cxnLst>
              <a:rect l="0" t="0" r="r" b="b"/>
              <a:pathLst>
                <a:path w="580" h="347">
                  <a:moveTo>
                    <a:pt x="36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8" y="0"/>
                    <a:pt x="0" y="37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324" y="167"/>
                    <a:pt x="324" y="167"/>
                    <a:pt x="324" y="167"/>
                  </a:cubicBezTo>
                  <a:cubicBezTo>
                    <a:pt x="471" y="347"/>
                    <a:pt x="471" y="347"/>
                    <a:pt x="471" y="347"/>
                  </a:cubicBezTo>
                  <a:cubicBezTo>
                    <a:pt x="580" y="215"/>
                    <a:pt x="580" y="215"/>
                    <a:pt x="580" y="215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13" y="11"/>
                    <a:pt x="389" y="0"/>
                    <a:pt x="36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5632930" y="773112"/>
              <a:ext cx="1139825" cy="708025"/>
            </a:xfrm>
            <a:custGeom>
              <a:avLst/>
              <a:gdLst/>
              <a:ahLst/>
              <a:cxnLst>
                <a:cxn ang="0">
                  <a:pos x="1484" y="224"/>
                </a:cxn>
                <a:cxn ang="0">
                  <a:pos x="1148" y="0"/>
                </a:cxn>
                <a:cxn ang="0">
                  <a:pos x="1148" y="140"/>
                </a:cxn>
                <a:cxn ang="0">
                  <a:pos x="1148" y="140"/>
                </a:cxn>
                <a:cxn ang="0">
                  <a:pos x="868" y="140"/>
                </a:cxn>
                <a:cxn ang="0">
                  <a:pos x="803" y="170"/>
                </a:cxn>
                <a:cxn ang="0">
                  <a:pos x="324" y="756"/>
                </a:cxn>
                <a:cxn ang="0">
                  <a:pos x="84" y="756"/>
                </a:cxn>
                <a:cxn ang="0">
                  <a:pos x="0" y="840"/>
                </a:cxn>
                <a:cxn ang="0">
                  <a:pos x="84" y="923"/>
                </a:cxn>
                <a:cxn ang="0">
                  <a:pos x="364" y="923"/>
                </a:cxn>
                <a:cxn ang="0">
                  <a:pos x="429" y="893"/>
                </a:cxn>
                <a:cxn ang="0">
                  <a:pos x="908" y="307"/>
                </a:cxn>
                <a:cxn ang="0">
                  <a:pos x="1148" y="307"/>
                </a:cxn>
                <a:cxn ang="0">
                  <a:pos x="1148" y="307"/>
                </a:cxn>
                <a:cxn ang="0">
                  <a:pos x="1148" y="448"/>
                </a:cxn>
                <a:cxn ang="0">
                  <a:pos x="1484" y="224"/>
                </a:cxn>
              </a:cxnLst>
              <a:rect l="0" t="0" r="r" b="b"/>
              <a:pathLst>
                <a:path w="1484" h="923">
                  <a:moveTo>
                    <a:pt x="1484" y="224"/>
                  </a:moveTo>
                  <a:cubicBezTo>
                    <a:pt x="1148" y="0"/>
                    <a:pt x="1148" y="0"/>
                    <a:pt x="1148" y="0"/>
                  </a:cubicBezTo>
                  <a:cubicBezTo>
                    <a:pt x="1148" y="140"/>
                    <a:pt x="1148" y="140"/>
                    <a:pt x="1148" y="140"/>
                  </a:cubicBezTo>
                  <a:cubicBezTo>
                    <a:pt x="1148" y="140"/>
                    <a:pt x="1148" y="140"/>
                    <a:pt x="1148" y="140"/>
                  </a:cubicBezTo>
                  <a:cubicBezTo>
                    <a:pt x="868" y="140"/>
                    <a:pt x="868" y="140"/>
                    <a:pt x="868" y="140"/>
                  </a:cubicBezTo>
                  <a:cubicBezTo>
                    <a:pt x="843" y="140"/>
                    <a:pt x="819" y="151"/>
                    <a:pt x="803" y="170"/>
                  </a:cubicBezTo>
                  <a:cubicBezTo>
                    <a:pt x="324" y="756"/>
                    <a:pt x="324" y="756"/>
                    <a:pt x="324" y="756"/>
                  </a:cubicBezTo>
                  <a:cubicBezTo>
                    <a:pt x="84" y="756"/>
                    <a:pt x="84" y="756"/>
                    <a:pt x="84" y="756"/>
                  </a:cubicBezTo>
                  <a:cubicBezTo>
                    <a:pt x="38" y="756"/>
                    <a:pt x="0" y="793"/>
                    <a:pt x="0" y="840"/>
                  </a:cubicBezTo>
                  <a:cubicBezTo>
                    <a:pt x="0" y="886"/>
                    <a:pt x="38" y="923"/>
                    <a:pt x="84" y="923"/>
                  </a:cubicBezTo>
                  <a:cubicBezTo>
                    <a:pt x="364" y="923"/>
                    <a:pt x="364" y="923"/>
                    <a:pt x="364" y="923"/>
                  </a:cubicBezTo>
                  <a:cubicBezTo>
                    <a:pt x="389" y="923"/>
                    <a:pt x="413" y="912"/>
                    <a:pt x="429" y="893"/>
                  </a:cubicBezTo>
                  <a:cubicBezTo>
                    <a:pt x="908" y="307"/>
                    <a:pt x="908" y="307"/>
                    <a:pt x="908" y="307"/>
                  </a:cubicBezTo>
                  <a:cubicBezTo>
                    <a:pt x="1148" y="307"/>
                    <a:pt x="1148" y="307"/>
                    <a:pt x="1148" y="307"/>
                  </a:cubicBezTo>
                  <a:cubicBezTo>
                    <a:pt x="1148" y="307"/>
                    <a:pt x="1148" y="307"/>
                    <a:pt x="1148" y="307"/>
                  </a:cubicBezTo>
                  <a:cubicBezTo>
                    <a:pt x="1148" y="448"/>
                    <a:pt x="1148" y="448"/>
                    <a:pt x="1148" y="448"/>
                  </a:cubicBezTo>
                  <a:lnTo>
                    <a:pt x="1484" y="2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Freeform 6"/>
          <p:cNvSpPr>
            <a:spLocks noChangeAspect="1"/>
          </p:cNvSpPr>
          <p:nvPr/>
        </p:nvSpPr>
        <p:spPr bwMode="auto">
          <a:xfrm>
            <a:off x="11559558" y="1359861"/>
            <a:ext cx="936144" cy="936144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19" y="133"/>
              </a:cxn>
              <a:cxn ang="0">
                <a:pos x="106" y="132"/>
              </a:cxn>
              <a:cxn ang="0">
                <a:pos x="193" y="52"/>
              </a:cxn>
              <a:cxn ang="0">
                <a:pos x="217" y="51"/>
              </a:cxn>
              <a:cxn ang="0">
                <a:pos x="238" y="28"/>
              </a:cxn>
              <a:cxn ang="0">
                <a:pos x="218" y="27"/>
              </a:cxn>
              <a:cxn ang="0">
                <a:pos x="219" y="19"/>
              </a:cxn>
              <a:cxn ang="0">
                <a:pos x="211" y="20"/>
              </a:cxn>
              <a:cxn ang="0">
                <a:pos x="210" y="0"/>
              </a:cxn>
              <a:cxn ang="0">
                <a:pos x="187" y="21"/>
              </a:cxn>
              <a:cxn ang="0">
                <a:pos x="186" y="45"/>
              </a:cxn>
              <a:cxn ang="0">
                <a:pos x="109" y="19"/>
              </a:cxn>
              <a:cxn ang="0">
                <a:pos x="0" y="129"/>
              </a:cxn>
              <a:cxn ang="0">
                <a:pos x="109" y="238"/>
              </a:cxn>
              <a:cxn ang="0">
                <a:pos x="219" y="129"/>
              </a:cxn>
              <a:cxn ang="0">
                <a:pos x="178" y="75"/>
              </a:cxn>
              <a:cxn ang="0">
                <a:pos x="171" y="190"/>
              </a:cxn>
              <a:cxn ang="0">
                <a:pos x="48" y="190"/>
              </a:cxn>
              <a:cxn ang="0">
                <a:pos x="48" y="67"/>
              </a:cxn>
              <a:cxn ang="0">
                <a:pos x="167" y="64"/>
              </a:cxn>
              <a:cxn ang="0">
                <a:pos x="109" y="61"/>
              </a:cxn>
              <a:cxn ang="0">
                <a:pos x="42" y="129"/>
              </a:cxn>
              <a:cxn ang="0">
                <a:pos x="109" y="196"/>
              </a:cxn>
              <a:cxn ang="0">
                <a:pos x="177" y="129"/>
              </a:cxn>
              <a:cxn ang="0">
                <a:pos x="147" y="105"/>
              </a:cxn>
              <a:cxn ang="0">
                <a:pos x="141" y="161"/>
              </a:cxn>
              <a:cxn ang="0">
                <a:pos x="77" y="161"/>
              </a:cxn>
              <a:cxn ang="0">
                <a:pos x="77" y="97"/>
              </a:cxn>
              <a:cxn ang="0">
                <a:pos x="138" y="94"/>
              </a:cxn>
              <a:cxn ang="0">
                <a:pos x="109" y="104"/>
              </a:cxn>
              <a:cxn ang="0">
                <a:pos x="109" y="154"/>
              </a:cxn>
            </a:cxnLst>
            <a:rect l="0" t="0" r="r" b="b"/>
            <a:pathLst>
              <a:path w="238" h="238">
                <a:moveTo>
                  <a:pt x="109" y="154"/>
                </a:moveTo>
                <a:cubicBezTo>
                  <a:pt x="123" y="154"/>
                  <a:pt x="134" y="143"/>
                  <a:pt x="134" y="129"/>
                </a:cubicBezTo>
                <a:cubicBezTo>
                  <a:pt x="134" y="126"/>
                  <a:pt x="134" y="122"/>
                  <a:pt x="133" y="120"/>
                </a:cubicBezTo>
                <a:cubicBezTo>
                  <a:pt x="119" y="133"/>
                  <a:pt x="119" y="133"/>
                  <a:pt x="119" y="133"/>
                </a:cubicBezTo>
                <a:cubicBezTo>
                  <a:pt x="115" y="137"/>
                  <a:pt x="108" y="136"/>
                  <a:pt x="10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8" y="134"/>
                  <a:pt x="111" y="134"/>
                  <a:pt x="113" y="132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215" y="52"/>
                  <a:pt x="215" y="52"/>
                  <a:pt x="215" y="52"/>
                </a:cubicBezTo>
                <a:cubicBezTo>
                  <a:pt x="216" y="52"/>
                  <a:pt x="217" y="51"/>
                  <a:pt x="217" y="51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8" y="30"/>
                  <a:pt x="238" y="29"/>
                  <a:pt x="238" y="28"/>
                </a:cubicBezTo>
                <a:cubicBezTo>
                  <a:pt x="237" y="27"/>
                  <a:pt x="237" y="27"/>
                  <a:pt x="236" y="27"/>
                </a:cubicBezTo>
                <a:cubicBezTo>
                  <a:pt x="218" y="27"/>
                  <a:pt x="218" y="27"/>
                  <a:pt x="218" y="27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1" y="24"/>
                  <a:pt x="221" y="21"/>
                  <a:pt x="219" y="19"/>
                </a:cubicBezTo>
                <a:cubicBezTo>
                  <a:pt x="217" y="17"/>
                  <a:pt x="214" y="17"/>
                  <a:pt x="212" y="19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2"/>
                  <a:pt x="211" y="2"/>
                  <a:pt x="211" y="2"/>
                </a:cubicBezTo>
                <a:cubicBezTo>
                  <a:pt x="211" y="1"/>
                  <a:pt x="211" y="1"/>
                  <a:pt x="210" y="0"/>
                </a:cubicBezTo>
                <a:cubicBezTo>
                  <a:pt x="209" y="0"/>
                  <a:pt x="208" y="0"/>
                  <a:pt x="207" y="1"/>
                </a:cubicBezTo>
                <a:cubicBezTo>
                  <a:pt x="187" y="21"/>
                  <a:pt x="187" y="21"/>
                  <a:pt x="187" y="21"/>
                </a:cubicBezTo>
                <a:cubicBezTo>
                  <a:pt x="187" y="21"/>
                  <a:pt x="186" y="22"/>
                  <a:pt x="186" y="23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64" y="30"/>
                  <a:pt x="138" y="19"/>
                  <a:pt x="109" y="19"/>
                </a:cubicBezTo>
                <a:cubicBezTo>
                  <a:pt x="79" y="19"/>
                  <a:pt x="52" y="32"/>
                  <a:pt x="32" y="51"/>
                </a:cubicBezTo>
                <a:cubicBezTo>
                  <a:pt x="12" y="71"/>
                  <a:pt x="0" y="99"/>
                  <a:pt x="0" y="129"/>
                </a:cubicBezTo>
                <a:cubicBezTo>
                  <a:pt x="0" y="159"/>
                  <a:pt x="12" y="186"/>
                  <a:pt x="32" y="206"/>
                </a:cubicBezTo>
                <a:cubicBezTo>
                  <a:pt x="52" y="226"/>
                  <a:pt x="79" y="238"/>
                  <a:pt x="109" y="238"/>
                </a:cubicBezTo>
                <a:cubicBezTo>
                  <a:pt x="139" y="238"/>
                  <a:pt x="167" y="226"/>
                  <a:pt x="187" y="206"/>
                </a:cubicBezTo>
                <a:cubicBezTo>
                  <a:pt x="206" y="186"/>
                  <a:pt x="219" y="159"/>
                  <a:pt x="219" y="129"/>
                </a:cubicBezTo>
                <a:cubicBezTo>
                  <a:pt x="219" y="102"/>
                  <a:pt x="209" y="78"/>
                  <a:pt x="194" y="59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89" y="90"/>
                  <a:pt x="196" y="108"/>
                  <a:pt x="196" y="129"/>
                </a:cubicBezTo>
                <a:cubicBezTo>
                  <a:pt x="196" y="153"/>
                  <a:pt x="186" y="175"/>
                  <a:pt x="171" y="190"/>
                </a:cubicBezTo>
                <a:cubicBezTo>
                  <a:pt x="155" y="206"/>
                  <a:pt x="133" y="216"/>
                  <a:pt x="109" y="216"/>
                </a:cubicBezTo>
                <a:cubicBezTo>
                  <a:pt x="85" y="216"/>
                  <a:pt x="63" y="206"/>
                  <a:pt x="48" y="190"/>
                </a:cubicBezTo>
                <a:cubicBezTo>
                  <a:pt x="32" y="175"/>
                  <a:pt x="22" y="153"/>
                  <a:pt x="22" y="129"/>
                </a:cubicBezTo>
                <a:cubicBezTo>
                  <a:pt x="22" y="105"/>
                  <a:pt x="32" y="83"/>
                  <a:pt x="48" y="67"/>
                </a:cubicBezTo>
                <a:cubicBezTo>
                  <a:pt x="63" y="51"/>
                  <a:pt x="85" y="42"/>
                  <a:pt x="109" y="42"/>
                </a:cubicBezTo>
                <a:cubicBezTo>
                  <a:pt x="132" y="42"/>
                  <a:pt x="152" y="50"/>
                  <a:pt x="167" y="64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42" y="67"/>
                  <a:pt x="126" y="61"/>
                  <a:pt x="109" y="61"/>
                </a:cubicBezTo>
                <a:cubicBezTo>
                  <a:pt x="91" y="61"/>
                  <a:pt x="74" y="69"/>
                  <a:pt x="61" y="81"/>
                </a:cubicBezTo>
                <a:cubicBezTo>
                  <a:pt x="49" y="93"/>
                  <a:pt x="42" y="110"/>
                  <a:pt x="42" y="129"/>
                </a:cubicBezTo>
                <a:cubicBezTo>
                  <a:pt x="42" y="147"/>
                  <a:pt x="49" y="164"/>
                  <a:pt x="61" y="177"/>
                </a:cubicBezTo>
                <a:cubicBezTo>
                  <a:pt x="74" y="189"/>
                  <a:pt x="91" y="196"/>
                  <a:pt x="109" y="196"/>
                </a:cubicBezTo>
                <a:cubicBezTo>
                  <a:pt x="128" y="196"/>
                  <a:pt x="145" y="189"/>
                  <a:pt x="157" y="177"/>
                </a:cubicBezTo>
                <a:cubicBezTo>
                  <a:pt x="169" y="164"/>
                  <a:pt x="177" y="147"/>
                  <a:pt x="177" y="129"/>
                </a:cubicBezTo>
                <a:cubicBezTo>
                  <a:pt x="177" y="114"/>
                  <a:pt x="172" y="100"/>
                  <a:pt x="164" y="89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52" y="112"/>
                  <a:pt x="154" y="120"/>
                  <a:pt x="154" y="129"/>
                </a:cubicBezTo>
                <a:cubicBezTo>
                  <a:pt x="154" y="141"/>
                  <a:pt x="149" y="152"/>
                  <a:pt x="141" y="161"/>
                </a:cubicBezTo>
                <a:cubicBezTo>
                  <a:pt x="133" y="169"/>
                  <a:pt x="122" y="174"/>
                  <a:pt x="109" y="174"/>
                </a:cubicBezTo>
                <a:cubicBezTo>
                  <a:pt x="97" y="174"/>
                  <a:pt x="85" y="169"/>
                  <a:pt x="77" y="161"/>
                </a:cubicBezTo>
                <a:cubicBezTo>
                  <a:pt x="69" y="152"/>
                  <a:pt x="64" y="141"/>
                  <a:pt x="64" y="129"/>
                </a:cubicBezTo>
                <a:cubicBezTo>
                  <a:pt x="64" y="116"/>
                  <a:pt x="69" y="105"/>
                  <a:pt x="77" y="97"/>
                </a:cubicBezTo>
                <a:cubicBezTo>
                  <a:pt x="85" y="89"/>
                  <a:pt x="97" y="84"/>
                  <a:pt x="109" y="84"/>
                </a:cubicBezTo>
                <a:cubicBezTo>
                  <a:pt x="120" y="84"/>
                  <a:pt x="130" y="87"/>
                  <a:pt x="138" y="94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19" y="105"/>
                  <a:pt x="114" y="104"/>
                  <a:pt x="109" y="104"/>
                </a:cubicBezTo>
                <a:cubicBezTo>
                  <a:pt x="95" y="104"/>
                  <a:pt x="84" y="115"/>
                  <a:pt x="84" y="129"/>
                </a:cubicBezTo>
                <a:cubicBezTo>
                  <a:pt x="84" y="143"/>
                  <a:pt x="95" y="154"/>
                  <a:pt x="109" y="1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10532676" y="2710973"/>
            <a:ext cx="2641441" cy="30046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135851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C9421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רקע ומטרות המחקר</a:t>
            </a:r>
            <a:endParaRPr kumimoji="0" lang="en-ZA" sz="2400" b="1" i="0" u="none" strike="noStrike" kern="0" cap="none" spc="0" normalizeH="0" baseline="0" noProof="0" dirty="0">
              <a:ln>
                <a:noFill/>
              </a:ln>
              <a:solidFill>
                <a:srgbClr val="C942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 Placeholder 45"/>
          <p:cNvSpPr txBox="1">
            <a:spLocks/>
          </p:cNvSpPr>
          <p:nvPr/>
        </p:nvSpPr>
        <p:spPr>
          <a:xfrm>
            <a:off x="10610347" y="3155667"/>
            <a:ext cx="248610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914400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 kern="0"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200"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לקראת הבחירות לכנסת </a:t>
            </a:r>
            <a:b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ה-22 (שהתקיימו בתאריך 17/09/2019), שודר ב-5 ערוצי מדיה שונים קמפיין "עידוד הצבעה" של ועדת הבחירות המרכזית הקורא לאזרחים </a:t>
            </a:r>
            <a:b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לבוא ולהצביע</a:t>
            </a:r>
          </a:p>
        </p:txBody>
      </p:sp>
      <p:sp>
        <p:nvSpPr>
          <p:cNvPr id="54" name="TextBox 35"/>
          <p:cNvSpPr txBox="1">
            <a:spLocks noChangeArrowheads="1"/>
          </p:cNvSpPr>
          <p:nvPr/>
        </p:nvSpPr>
        <p:spPr bwMode="auto">
          <a:xfrm>
            <a:off x="5428278" y="3155667"/>
            <a:ext cx="232449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0" lvl="0" indent="0" algn="r" defTabSz="914400" rtl="1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altLang="en-US" sz="14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505 נשים וגברים בגילאי 18 ומעלה, מדגם כלל ארצי אקראי ומייצג של האוכלוסייה היהודית הרלוונטית (ללא מגזר חרדי), דוברת עברית במדינת ישראל</a:t>
            </a:r>
          </a:p>
          <a:p>
            <a:pPr marR="0" lvl="0" indent="0" algn="r" defTabSz="914400" rtl="1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e-IL" altLang="en-US" sz="14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itle 6"/>
          <p:cNvSpPr>
            <a:spLocks noGrp="1"/>
          </p:cNvSpPr>
          <p:nvPr>
            <p:ph type="title"/>
          </p:nvPr>
        </p:nvSpPr>
        <p:spPr>
          <a:xfrm>
            <a:off x="1566250" y="339425"/>
            <a:ext cx="11521100" cy="403828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6"/>
                </a:solidFill>
              </a:rPr>
              <a:t>מתודולוגיה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3" name="Oval 36">
            <a:extLst>
              <a:ext uri="{FF2B5EF4-FFF2-40B4-BE49-F238E27FC236}">
                <a16:creationId xmlns:a16="http://schemas.microsoft.com/office/drawing/2014/main" id="{CAA75EC0-2CCA-48D2-A315-A23F1FBF71B2}"/>
              </a:ext>
            </a:extLst>
          </p:cNvPr>
          <p:cNvSpPr/>
          <p:nvPr/>
        </p:nvSpPr>
        <p:spPr bwMode="auto">
          <a:xfrm>
            <a:off x="8448190" y="1149101"/>
            <a:ext cx="1441975" cy="14399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135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213">
            <a:extLst>
              <a:ext uri="{FF2B5EF4-FFF2-40B4-BE49-F238E27FC236}">
                <a16:creationId xmlns:a16="http://schemas.microsoft.com/office/drawing/2014/main" id="{9E3EAACD-1110-41B5-B121-0ECE761E6DC1}"/>
              </a:ext>
            </a:extLst>
          </p:cNvPr>
          <p:cNvGrpSpPr>
            <a:grpSpLocks noChangeAspect="1"/>
          </p:cNvGrpSpPr>
          <p:nvPr/>
        </p:nvGrpSpPr>
        <p:grpSpPr>
          <a:xfrm>
            <a:off x="8683684" y="1558584"/>
            <a:ext cx="1072453" cy="620940"/>
            <a:chOff x="2810325" y="5622131"/>
            <a:chExt cx="891637" cy="516250"/>
          </a:xfrm>
          <a:solidFill>
            <a:schemeClr val="bg1"/>
          </a:solidFill>
        </p:grpSpPr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F6F18D5D-872B-4EBF-B290-5AD7A72A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25" y="5765596"/>
              <a:ext cx="891637" cy="196985"/>
            </a:xfrm>
            <a:custGeom>
              <a:avLst/>
              <a:gdLst/>
              <a:ahLst/>
              <a:cxnLst>
                <a:cxn ang="0">
                  <a:pos x="1873" y="1266"/>
                </a:cxn>
                <a:cxn ang="0">
                  <a:pos x="1812" y="1280"/>
                </a:cxn>
                <a:cxn ang="0">
                  <a:pos x="1755" y="1252"/>
                </a:cxn>
                <a:cxn ang="0">
                  <a:pos x="0" y="304"/>
                </a:cxn>
                <a:cxn ang="0">
                  <a:pos x="0" y="314"/>
                </a:cxn>
                <a:cxn ang="0">
                  <a:pos x="0" y="600"/>
                </a:cxn>
                <a:cxn ang="0">
                  <a:pos x="1835" y="1590"/>
                </a:cxn>
                <a:cxn ang="0">
                  <a:pos x="7197" y="314"/>
                </a:cxn>
                <a:cxn ang="0">
                  <a:pos x="7197" y="115"/>
                </a:cxn>
                <a:cxn ang="0">
                  <a:pos x="7197" y="0"/>
                </a:cxn>
                <a:cxn ang="0">
                  <a:pos x="1873" y="1266"/>
                </a:cxn>
              </a:cxnLst>
              <a:rect l="0" t="0" r="r" b="b"/>
              <a:pathLst>
                <a:path w="7197" h="1590">
                  <a:moveTo>
                    <a:pt x="1873" y="1266"/>
                  </a:moveTo>
                  <a:lnTo>
                    <a:pt x="1812" y="1280"/>
                  </a:lnTo>
                  <a:lnTo>
                    <a:pt x="1755" y="1252"/>
                  </a:lnTo>
                  <a:lnTo>
                    <a:pt x="0" y="304"/>
                  </a:lnTo>
                  <a:lnTo>
                    <a:pt x="0" y="314"/>
                  </a:lnTo>
                  <a:lnTo>
                    <a:pt x="0" y="600"/>
                  </a:lnTo>
                  <a:lnTo>
                    <a:pt x="1835" y="1590"/>
                  </a:lnTo>
                  <a:lnTo>
                    <a:pt x="7197" y="314"/>
                  </a:lnTo>
                  <a:lnTo>
                    <a:pt x="7197" y="115"/>
                  </a:lnTo>
                  <a:lnTo>
                    <a:pt x="7197" y="0"/>
                  </a:lnTo>
                  <a:lnTo>
                    <a:pt x="1873" y="12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998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B4BB8773-AC7A-4D86-9D06-4CCDB3B8C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25" y="5822338"/>
              <a:ext cx="891637" cy="196614"/>
            </a:xfrm>
            <a:custGeom>
              <a:avLst/>
              <a:gdLst/>
              <a:ahLst/>
              <a:cxnLst>
                <a:cxn ang="0">
                  <a:pos x="1873" y="1266"/>
                </a:cxn>
                <a:cxn ang="0">
                  <a:pos x="1812" y="1280"/>
                </a:cxn>
                <a:cxn ang="0">
                  <a:pos x="1755" y="1250"/>
                </a:cxn>
                <a:cxn ang="0">
                  <a:pos x="0" y="302"/>
                </a:cxn>
                <a:cxn ang="0">
                  <a:pos x="0" y="314"/>
                </a:cxn>
                <a:cxn ang="0">
                  <a:pos x="0" y="598"/>
                </a:cxn>
                <a:cxn ang="0">
                  <a:pos x="1835" y="1587"/>
                </a:cxn>
                <a:cxn ang="0">
                  <a:pos x="7197" y="314"/>
                </a:cxn>
                <a:cxn ang="0">
                  <a:pos x="7197" y="113"/>
                </a:cxn>
                <a:cxn ang="0">
                  <a:pos x="7197" y="0"/>
                </a:cxn>
                <a:cxn ang="0">
                  <a:pos x="1873" y="1266"/>
                </a:cxn>
              </a:cxnLst>
              <a:rect l="0" t="0" r="r" b="b"/>
              <a:pathLst>
                <a:path w="7197" h="1587">
                  <a:moveTo>
                    <a:pt x="1873" y="1266"/>
                  </a:moveTo>
                  <a:lnTo>
                    <a:pt x="1812" y="1280"/>
                  </a:lnTo>
                  <a:lnTo>
                    <a:pt x="1755" y="1250"/>
                  </a:lnTo>
                  <a:lnTo>
                    <a:pt x="0" y="302"/>
                  </a:lnTo>
                  <a:lnTo>
                    <a:pt x="0" y="314"/>
                  </a:lnTo>
                  <a:lnTo>
                    <a:pt x="0" y="598"/>
                  </a:lnTo>
                  <a:lnTo>
                    <a:pt x="1835" y="1587"/>
                  </a:lnTo>
                  <a:lnTo>
                    <a:pt x="7197" y="314"/>
                  </a:lnTo>
                  <a:lnTo>
                    <a:pt x="7197" y="113"/>
                  </a:lnTo>
                  <a:lnTo>
                    <a:pt x="7197" y="0"/>
                  </a:lnTo>
                  <a:lnTo>
                    <a:pt x="1873" y="12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998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F41600BE-C673-48B4-82B2-BD7D30FAF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25" y="5881433"/>
              <a:ext cx="891637" cy="196738"/>
            </a:xfrm>
            <a:custGeom>
              <a:avLst/>
              <a:gdLst/>
              <a:ahLst/>
              <a:cxnLst>
                <a:cxn ang="0">
                  <a:pos x="1873" y="1266"/>
                </a:cxn>
                <a:cxn ang="0">
                  <a:pos x="1812" y="1281"/>
                </a:cxn>
                <a:cxn ang="0">
                  <a:pos x="1755" y="1250"/>
                </a:cxn>
                <a:cxn ang="0">
                  <a:pos x="0" y="303"/>
                </a:cxn>
                <a:cxn ang="0">
                  <a:pos x="0" y="314"/>
                </a:cxn>
                <a:cxn ang="0">
                  <a:pos x="0" y="598"/>
                </a:cxn>
                <a:cxn ang="0">
                  <a:pos x="1835" y="1588"/>
                </a:cxn>
                <a:cxn ang="0">
                  <a:pos x="7197" y="314"/>
                </a:cxn>
                <a:cxn ang="0">
                  <a:pos x="7197" y="116"/>
                </a:cxn>
                <a:cxn ang="0">
                  <a:pos x="7197" y="0"/>
                </a:cxn>
                <a:cxn ang="0">
                  <a:pos x="1873" y="1266"/>
                </a:cxn>
              </a:cxnLst>
              <a:rect l="0" t="0" r="r" b="b"/>
              <a:pathLst>
                <a:path w="7197" h="1588">
                  <a:moveTo>
                    <a:pt x="1873" y="1266"/>
                  </a:moveTo>
                  <a:lnTo>
                    <a:pt x="1812" y="1281"/>
                  </a:lnTo>
                  <a:lnTo>
                    <a:pt x="1755" y="1250"/>
                  </a:lnTo>
                  <a:lnTo>
                    <a:pt x="0" y="303"/>
                  </a:lnTo>
                  <a:lnTo>
                    <a:pt x="0" y="314"/>
                  </a:lnTo>
                  <a:lnTo>
                    <a:pt x="0" y="598"/>
                  </a:lnTo>
                  <a:lnTo>
                    <a:pt x="1835" y="1588"/>
                  </a:lnTo>
                  <a:lnTo>
                    <a:pt x="7197" y="314"/>
                  </a:lnTo>
                  <a:lnTo>
                    <a:pt x="7197" y="116"/>
                  </a:lnTo>
                  <a:lnTo>
                    <a:pt x="7197" y="0"/>
                  </a:lnTo>
                  <a:lnTo>
                    <a:pt x="1873" y="12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998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A93C25E-3403-4CD5-9C63-C6F70FAAF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25" y="5941396"/>
              <a:ext cx="891637" cy="196985"/>
            </a:xfrm>
            <a:custGeom>
              <a:avLst/>
              <a:gdLst/>
              <a:ahLst/>
              <a:cxnLst>
                <a:cxn ang="0">
                  <a:pos x="1873" y="1267"/>
                </a:cxn>
                <a:cxn ang="0">
                  <a:pos x="1812" y="1281"/>
                </a:cxn>
                <a:cxn ang="0">
                  <a:pos x="1755" y="1250"/>
                </a:cxn>
                <a:cxn ang="0">
                  <a:pos x="0" y="303"/>
                </a:cxn>
                <a:cxn ang="0">
                  <a:pos x="0" y="315"/>
                </a:cxn>
                <a:cxn ang="0">
                  <a:pos x="0" y="598"/>
                </a:cxn>
                <a:cxn ang="0">
                  <a:pos x="1835" y="1590"/>
                </a:cxn>
                <a:cxn ang="0">
                  <a:pos x="7197" y="315"/>
                </a:cxn>
                <a:cxn ang="0">
                  <a:pos x="7197" y="116"/>
                </a:cxn>
                <a:cxn ang="0">
                  <a:pos x="7197" y="0"/>
                </a:cxn>
                <a:cxn ang="0">
                  <a:pos x="1873" y="1267"/>
                </a:cxn>
              </a:cxnLst>
              <a:rect l="0" t="0" r="r" b="b"/>
              <a:pathLst>
                <a:path w="7197" h="1590">
                  <a:moveTo>
                    <a:pt x="1873" y="1267"/>
                  </a:moveTo>
                  <a:lnTo>
                    <a:pt x="1812" y="1281"/>
                  </a:lnTo>
                  <a:lnTo>
                    <a:pt x="1755" y="1250"/>
                  </a:lnTo>
                  <a:lnTo>
                    <a:pt x="0" y="303"/>
                  </a:lnTo>
                  <a:lnTo>
                    <a:pt x="0" y="315"/>
                  </a:lnTo>
                  <a:lnTo>
                    <a:pt x="0" y="598"/>
                  </a:lnTo>
                  <a:lnTo>
                    <a:pt x="1835" y="1590"/>
                  </a:lnTo>
                  <a:lnTo>
                    <a:pt x="7197" y="315"/>
                  </a:lnTo>
                  <a:lnTo>
                    <a:pt x="7197" y="116"/>
                  </a:lnTo>
                  <a:lnTo>
                    <a:pt x="7197" y="0"/>
                  </a:lnTo>
                  <a:lnTo>
                    <a:pt x="1873" y="1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998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51">
              <a:extLst>
                <a:ext uri="{FF2B5EF4-FFF2-40B4-BE49-F238E27FC236}">
                  <a16:creationId xmlns:a16="http://schemas.microsoft.com/office/drawing/2014/main" id="{5087D44A-D82F-4207-92E1-707B3BDA4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0325" y="5622131"/>
              <a:ext cx="891637" cy="280363"/>
            </a:xfrm>
            <a:custGeom>
              <a:avLst/>
              <a:gdLst/>
              <a:ahLst/>
              <a:cxnLst>
                <a:cxn ang="0">
                  <a:pos x="777" y="958"/>
                </a:cxn>
                <a:cxn ang="0">
                  <a:pos x="2270" y="0"/>
                </a:cxn>
                <a:cxn ang="0">
                  <a:pos x="976" y="837"/>
                </a:cxn>
                <a:cxn ang="0">
                  <a:pos x="832" y="809"/>
                </a:cxn>
                <a:cxn ang="0">
                  <a:pos x="729" y="822"/>
                </a:cxn>
                <a:cxn ang="0">
                  <a:pos x="347" y="609"/>
                </a:cxn>
                <a:cxn ang="0">
                  <a:pos x="388" y="520"/>
                </a:cxn>
                <a:cxn ang="0">
                  <a:pos x="1191" y="558"/>
                </a:cxn>
                <a:cxn ang="0">
                  <a:pos x="1731" y="658"/>
                </a:cxn>
                <a:cxn ang="0">
                  <a:pos x="2323" y="139"/>
                </a:cxn>
                <a:cxn ang="0">
                  <a:pos x="2712" y="350"/>
                </a:cxn>
                <a:cxn ang="0">
                  <a:pos x="2665" y="436"/>
                </a:cxn>
                <a:cxn ang="0">
                  <a:pos x="1856" y="400"/>
                </a:cxn>
                <a:cxn ang="0">
                  <a:pos x="1316" y="300"/>
                </a:cxn>
                <a:cxn ang="0">
                  <a:pos x="2084" y="122"/>
                </a:cxn>
                <a:cxn ang="0">
                  <a:pos x="2321" y="139"/>
                </a:cxn>
                <a:cxn ang="0">
                  <a:pos x="1772" y="548"/>
                </a:cxn>
                <a:cxn ang="0">
                  <a:pos x="1741" y="596"/>
                </a:cxn>
                <a:cxn ang="0">
                  <a:pos x="1530" y="548"/>
                </a:cxn>
                <a:cxn ang="0">
                  <a:pos x="1416" y="504"/>
                </a:cxn>
                <a:cxn ang="0">
                  <a:pos x="1407" y="481"/>
                </a:cxn>
                <a:cxn ang="0">
                  <a:pos x="1351" y="469"/>
                </a:cxn>
                <a:cxn ang="0">
                  <a:pos x="1342" y="446"/>
                </a:cxn>
                <a:cxn ang="0">
                  <a:pos x="1220" y="369"/>
                </a:cxn>
                <a:cxn ang="0">
                  <a:pos x="1422" y="370"/>
                </a:cxn>
                <a:cxn ang="0">
                  <a:pos x="1559" y="432"/>
                </a:cxn>
                <a:cxn ang="0">
                  <a:pos x="1415" y="412"/>
                </a:cxn>
                <a:cxn ang="0">
                  <a:pos x="1378" y="400"/>
                </a:cxn>
                <a:cxn ang="0">
                  <a:pos x="1384" y="412"/>
                </a:cxn>
                <a:cxn ang="0">
                  <a:pos x="1544" y="446"/>
                </a:cxn>
                <a:cxn ang="0">
                  <a:pos x="1490" y="469"/>
                </a:cxn>
                <a:cxn ang="0">
                  <a:pos x="1593" y="481"/>
                </a:cxn>
                <a:cxn ang="0">
                  <a:pos x="1555" y="504"/>
                </a:cxn>
                <a:cxn ang="0">
                  <a:pos x="1653" y="555"/>
                </a:cxn>
                <a:cxn ang="0">
                  <a:pos x="1676" y="555"/>
                </a:cxn>
                <a:cxn ang="0">
                  <a:pos x="1612" y="518"/>
                </a:cxn>
                <a:cxn ang="0">
                  <a:pos x="1772" y="548"/>
                </a:cxn>
              </a:cxnLst>
              <a:rect l="0" t="0" r="r" b="b"/>
              <a:pathLst>
                <a:path w="3047" h="958">
                  <a:moveTo>
                    <a:pt x="0" y="539"/>
                  </a:moveTo>
                  <a:cubicBezTo>
                    <a:pt x="777" y="958"/>
                    <a:pt x="777" y="958"/>
                    <a:pt x="777" y="958"/>
                  </a:cubicBezTo>
                  <a:cubicBezTo>
                    <a:pt x="3047" y="419"/>
                    <a:pt x="3047" y="419"/>
                    <a:pt x="3047" y="419"/>
                  </a:cubicBezTo>
                  <a:cubicBezTo>
                    <a:pt x="2270" y="0"/>
                    <a:pt x="2270" y="0"/>
                    <a:pt x="2270" y="0"/>
                  </a:cubicBezTo>
                  <a:lnTo>
                    <a:pt x="0" y="539"/>
                  </a:lnTo>
                  <a:close/>
                  <a:moveTo>
                    <a:pt x="976" y="837"/>
                  </a:moveTo>
                  <a:cubicBezTo>
                    <a:pt x="976" y="837"/>
                    <a:pt x="976" y="837"/>
                    <a:pt x="975" y="837"/>
                  </a:cubicBezTo>
                  <a:cubicBezTo>
                    <a:pt x="942" y="819"/>
                    <a:pt x="888" y="809"/>
                    <a:pt x="832" y="809"/>
                  </a:cubicBezTo>
                  <a:cubicBezTo>
                    <a:pt x="800" y="809"/>
                    <a:pt x="767" y="813"/>
                    <a:pt x="738" y="819"/>
                  </a:cubicBezTo>
                  <a:cubicBezTo>
                    <a:pt x="735" y="820"/>
                    <a:pt x="732" y="821"/>
                    <a:pt x="729" y="822"/>
                  </a:cubicBezTo>
                  <a:cubicBezTo>
                    <a:pt x="338" y="610"/>
                    <a:pt x="338" y="610"/>
                    <a:pt x="338" y="610"/>
                  </a:cubicBezTo>
                  <a:cubicBezTo>
                    <a:pt x="341" y="610"/>
                    <a:pt x="344" y="609"/>
                    <a:pt x="347" y="609"/>
                  </a:cubicBezTo>
                  <a:cubicBezTo>
                    <a:pt x="426" y="590"/>
                    <a:pt x="447" y="552"/>
                    <a:pt x="395" y="524"/>
                  </a:cubicBezTo>
                  <a:cubicBezTo>
                    <a:pt x="393" y="522"/>
                    <a:pt x="391" y="521"/>
                    <a:pt x="388" y="520"/>
                  </a:cubicBezTo>
                  <a:cubicBezTo>
                    <a:pt x="1144" y="341"/>
                    <a:pt x="1144" y="341"/>
                    <a:pt x="1144" y="341"/>
                  </a:cubicBezTo>
                  <a:cubicBezTo>
                    <a:pt x="1037" y="393"/>
                    <a:pt x="1051" y="482"/>
                    <a:pt x="1191" y="558"/>
                  </a:cubicBezTo>
                  <a:cubicBezTo>
                    <a:pt x="1312" y="623"/>
                    <a:pt x="1493" y="661"/>
                    <a:pt x="1654" y="661"/>
                  </a:cubicBezTo>
                  <a:cubicBezTo>
                    <a:pt x="1680" y="661"/>
                    <a:pt x="1706" y="660"/>
                    <a:pt x="1731" y="658"/>
                  </a:cubicBezTo>
                  <a:lnTo>
                    <a:pt x="976" y="837"/>
                  </a:lnTo>
                  <a:close/>
                  <a:moveTo>
                    <a:pt x="2323" y="139"/>
                  </a:moveTo>
                  <a:cubicBezTo>
                    <a:pt x="2714" y="350"/>
                    <a:pt x="2714" y="350"/>
                    <a:pt x="2714" y="350"/>
                  </a:cubicBezTo>
                  <a:cubicBezTo>
                    <a:pt x="2713" y="350"/>
                    <a:pt x="2713" y="350"/>
                    <a:pt x="2712" y="350"/>
                  </a:cubicBezTo>
                  <a:cubicBezTo>
                    <a:pt x="2634" y="369"/>
                    <a:pt x="2612" y="407"/>
                    <a:pt x="2664" y="435"/>
                  </a:cubicBezTo>
                  <a:cubicBezTo>
                    <a:pt x="2665" y="435"/>
                    <a:pt x="2665" y="436"/>
                    <a:pt x="2665" y="436"/>
                  </a:cubicBezTo>
                  <a:cubicBezTo>
                    <a:pt x="1903" y="617"/>
                    <a:pt x="1903" y="617"/>
                    <a:pt x="1903" y="617"/>
                  </a:cubicBezTo>
                  <a:cubicBezTo>
                    <a:pt x="2010" y="565"/>
                    <a:pt x="1996" y="476"/>
                    <a:pt x="1856" y="400"/>
                  </a:cubicBezTo>
                  <a:cubicBezTo>
                    <a:pt x="1735" y="335"/>
                    <a:pt x="1554" y="297"/>
                    <a:pt x="1393" y="297"/>
                  </a:cubicBezTo>
                  <a:cubicBezTo>
                    <a:pt x="1367" y="297"/>
                    <a:pt x="1341" y="298"/>
                    <a:pt x="1316" y="300"/>
                  </a:cubicBezTo>
                  <a:cubicBezTo>
                    <a:pt x="2078" y="119"/>
                    <a:pt x="2078" y="119"/>
                    <a:pt x="2078" y="119"/>
                  </a:cubicBezTo>
                  <a:cubicBezTo>
                    <a:pt x="2080" y="120"/>
                    <a:pt x="2082" y="121"/>
                    <a:pt x="2084" y="122"/>
                  </a:cubicBezTo>
                  <a:cubicBezTo>
                    <a:pt x="2117" y="140"/>
                    <a:pt x="2171" y="150"/>
                    <a:pt x="2227" y="150"/>
                  </a:cubicBezTo>
                  <a:cubicBezTo>
                    <a:pt x="2259" y="150"/>
                    <a:pt x="2292" y="146"/>
                    <a:pt x="2321" y="139"/>
                  </a:cubicBezTo>
                  <a:cubicBezTo>
                    <a:pt x="2322" y="139"/>
                    <a:pt x="2322" y="139"/>
                    <a:pt x="2323" y="139"/>
                  </a:cubicBezTo>
                  <a:close/>
                  <a:moveTo>
                    <a:pt x="1772" y="548"/>
                  </a:moveTo>
                  <a:cubicBezTo>
                    <a:pt x="1812" y="569"/>
                    <a:pt x="1831" y="583"/>
                    <a:pt x="1827" y="588"/>
                  </a:cubicBezTo>
                  <a:cubicBezTo>
                    <a:pt x="1823" y="594"/>
                    <a:pt x="1794" y="596"/>
                    <a:pt x="1741" y="596"/>
                  </a:cubicBezTo>
                  <a:cubicBezTo>
                    <a:pt x="1687" y="596"/>
                    <a:pt x="1648" y="594"/>
                    <a:pt x="1625" y="588"/>
                  </a:cubicBezTo>
                  <a:cubicBezTo>
                    <a:pt x="1601" y="583"/>
                    <a:pt x="1570" y="569"/>
                    <a:pt x="1530" y="548"/>
                  </a:cubicBezTo>
                  <a:cubicBezTo>
                    <a:pt x="1450" y="504"/>
                    <a:pt x="1450" y="504"/>
                    <a:pt x="1450" y="504"/>
                  </a:cubicBezTo>
                  <a:cubicBezTo>
                    <a:pt x="1416" y="504"/>
                    <a:pt x="1416" y="504"/>
                    <a:pt x="1416" y="504"/>
                  </a:cubicBezTo>
                  <a:cubicBezTo>
                    <a:pt x="1384" y="481"/>
                    <a:pt x="1384" y="481"/>
                    <a:pt x="1384" y="481"/>
                  </a:cubicBezTo>
                  <a:cubicBezTo>
                    <a:pt x="1407" y="481"/>
                    <a:pt x="1407" y="481"/>
                    <a:pt x="1407" y="481"/>
                  </a:cubicBezTo>
                  <a:cubicBezTo>
                    <a:pt x="1384" y="469"/>
                    <a:pt x="1384" y="469"/>
                    <a:pt x="1384" y="469"/>
                  </a:cubicBezTo>
                  <a:cubicBezTo>
                    <a:pt x="1351" y="469"/>
                    <a:pt x="1351" y="469"/>
                    <a:pt x="1351" y="469"/>
                  </a:cubicBezTo>
                  <a:cubicBezTo>
                    <a:pt x="1319" y="446"/>
                    <a:pt x="1319" y="446"/>
                    <a:pt x="1319" y="446"/>
                  </a:cubicBezTo>
                  <a:cubicBezTo>
                    <a:pt x="1342" y="446"/>
                    <a:pt x="1342" y="446"/>
                    <a:pt x="1342" y="446"/>
                  </a:cubicBezTo>
                  <a:cubicBezTo>
                    <a:pt x="1275" y="410"/>
                    <a:pt x="1275" y="410"/>
                    <a:pt x="1275" y="410"/>
                  </a:cubicBezTo>
                  <a:cubicBezTo>
                    <a:pt x="1234" y="388"/>
                    <a:pt x="1216" y="374"/>
                    <a:pt x="1220" y="369"/>
                  </a:cubicBezTo>
                  <a:cubicBezTo>
                    <a:pt x="1225" y="364"/>
                    <a:pt x="1253" y="362"/>
                    <a:pt x="1306" y="362"/>
                  </a:cubicBezTo>
                  <a:cubicBezTo>
                    <a:pt x="1359" y="362"/>
                    <a:pt x="1398" y="364"/>
                    <a:pt x="1422" y="370"/>
                  </a:cubicBezTo>
                  <a:cubicBezTo>
                    <a:pt x="1446" y="375"/>
                    <a:pt x="1478" y="389"/>
                    <a:pt x="1517" y="410"/>
                  </a:cubicBezTo>
                  <a:cubicBezTo>
                    <a:pt x="1559" y="432"/>
                    <a:pt x="1559" y="432"/>
                    <a:pt x="1559" y="432"/>
                  </a:cubicBezTo>
                  <a:cubicBezTo>
                    <a:pt x="1453" y="432"/>
                    <a:pt x="1453" y="432"/>
                    <a:pt x="1453" y="432"/>
                  </a:cubicBezTo>
                  <a:cubicBezTo>
                    <a:pt x="1415" y="412"/>
                    <a:pt x="1415" y="412"/>
                    <a:pt x="1415" y="412"/>
                  </a:cubicBezTo>
                  <a:cubicBezTo>
                    <a:pt x="1407" y="407"/>
                    <a:pt x="1400" y="404"/>
                    <a:pt x="1395" y="403"/>
                  </a:cubicBezTo>
                  <a:cubicBezTo>
                    <a:pt x="1389" y="401"/>
                    <a:pt x="1384" y="400"/>
                    <a:pt x="1378" y="400"/>
                  </a:cubicBezTo>
                  <a:cubicBezTo>
                    <a:pt x="1372" y="400"/>
                    <a:pt x="1369" y="401"/>
                    <a:pt x="1369" y="402"/>
                  </a:cubicBezTo>
                  <a:cubicBezTo>
                    <a:pt x="1370" y="404"/>
                    <a:pt x="1375" y="407"/>
                    <a:pt x="1384" y="412"/>
                  </a:cubicBezTo>
                  <a:cubicBezTo>
                    <a:pt x="1447" y="446"/>
                    <a:pt x="1447" y="446"/>
                    <a:pt x="1447" y="446"/>
                  </a:cubicBezTo>
                  <a:cubicBezTo>
                    <a:pt x="1544" y="446"/>
                    <a:pt x="1544" y="446"/>
                    <a:pt x="1544" y="446"/>
                  </a:cubicBezTo>
                  <a:cubicBezTo>
                    <a:pt x="1576" y="469"/>
                    <a:pt x="1576" y="469"/>
                    <a:pt x="1576" y="469"/>
                  </a:cubicBezTo>
                  <a:cubicBezTo>
                    <a:pt x="1490" y="469"/>
                    <a:pt x="1490" y="469"/>
                    <a:pt x="1490" y="469"/>
                  </a:cubicBezTo>
                  <a:cubicBezTo>
                    <a:pt x="1512" y="481"/>
                    <a:pt x="1512" y="481"/>
                    <a:pt x="1512" y="481"/>
                  </a:cubicBezTo>
                  <a:cubicBezTo>
                    <a:pt x="1593" y="481"/>
                    <a:pt x="1593" y="481"/>
                    <a:pt x="1593" y="481"/>
                  </a:cubicBezTo>
                  <a:cubicBezTo>
                    <a:pt x="1625" y="504"/>
                    <a:pt x="1625" y="504"/>
                    <a:pt x="1625" y="504"/>
                  </a:cubicBezTo>
                  <a:cubicBezTo>
                    <a:pt x="1555" y="504"/>
                    <a:pt x="1555" y="504"/>
                    <a:pt x="1555" y="504"/>
                  </a:cubicBezTo>
                  <a:cubicBezTo>
                    <a:pt x="1633" y="547"/>
                    <a:pt x="1633" y="547"/>
                    <a:pt x="1633" y="547"/>
                  </a:cubicBezTo>
                  <a:cubicBezTo>
                    <a:pt x="1641" y="551"/>
                    <a:pt x="1648" y="554"/>
                    <a:pt x="1653" y="555"/>
                  </a:cubicBezTo>
                  <a:cubicBezTo>
                    <a:pt x="1659" y="557"/>
                    <a:pt x="1664" y="558"/>
                    <a:pt x="1670" y="558"/>
                  </a:cubicBezTo>
                  <a:cubicBezTo>
                    <a:pt x="1675" y="558"/>
                    <a:pt x="1677" y="557"/>
                    <a:pt x="1676" y="555"/>
                  </a:cubicBezTo>
                  <a:cubicBezTo>
                    <a:pt x="1675" y="553"/>
                    <a:pt x="1671" y="550"/>
                    <a:pt x="1665" y="547"/>
                  </a:cubicBezTo>
                  <a:cubicBezTo>
                    <a:pt x="1612" y="518"/>
                    <a:pt x="1612" y="518"/>
                    <a:pt x="1612" y="518"/>
                  </a:cubicBezTo>
                  <a:cubicBezTo>
                    <a:pt x="1717" y="518"/>
                    <a:pt x="1717" y="518"/>
                    <a:pt x="1717" y="518"/>
                  </a:cubicBezTo>
                  <a:lnTo>
                    <a:pt x="1772" y="5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998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1867BB7-65F8-4FD8-AC3D-02FB82743368}"/>
              </a:ext>
            </a:extLst>
          </p:cNvPr>
          <p:cNvSpPr txBox="1"/>
          <p:nvPr/>
        </p:nvSpPr>
        <p:spPr bwMode="auto">
          <a:xfrm>
            <a:off x="8301197" y="2708473"/>
            <a:ext cx="1936466" cy="30046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135851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עלויות הקמפיין</a:t>
            </a:r>
            <a:endParaRPr kumimoji="0" lang="en-ZA" sz="24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C8421860-5CE9-4C02-BAF8-F6F46C13723E}"/>
              </a:ext>
            </a:extLst>
          </p:cNvPr>
          <p:cNvCxnSpPr>
            <a:cxnSpLocks/>
          </p:cNvCxnSpPr>
          <p:nvPr/>
        </p:nvCxnSpPr>
        <p:spPr>
          <a:xfrm>
            <a:off x="2745135" y="1277257"/>
            <a:ext cx="0" cy="536738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8AF4A4D9-493D-4ADB-B6A6-2BCF1892D6ED}"/>
              </a:ext>
            </a:extLst>
          </p:cNvPr>
          <p:cNvCxnSpPr>
            <a:cxnSpLocks/>
          </p:cNvCxnSpPr>
          <p:nvPr/>
        </p:nvCxnSpPr>
        <p:spPr>
          <a:xfrm>
            <a:off x="5293269" y="1277257"/>
            <a:ext cx="2667" cy="536738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16FF7788-B9E5-4EAF-AEB7-402275C2C728}"/>
              </a:ext>
            </a:extLst>
          </p:cNvPr>
          <p:cNvCxnSpPr>
            <a:cxnSpLocks/>
          </p:cNvCxnSpPr>
          <p:nvPr/>
        </p:nvCxnSpPr>
        <p:spPr>
          <a:xfrm flipH="1">
            <a:off x="7887997" y="1277257"/>
            <a:ext cx="45738" cy="536738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842814AF-F4A4-42C9-A243-291FD22EEDC9}"/>
              </a:ext>
            </a:extLst>
          </p:cNvPr>
          <p:cNvCxnSpPr>
            <a:cxnSpLocks/>
          </p:cNvCxnSpPr>
          <p:nvPr/>
        </p:nvCxnSpPr>
        <p:spPr>
          <a:xfrm>
            <a:off x="10499861" y="1277257"/>
            <a:ext cx="35368" cy="536738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45">
            <a:extLst>
              <a:ext uri="{FF2B5EF4-FFF2-40B4-BE49-F238E27FC236}">
                <a16:creationId xmlns:a16="http://schemas.microsoft.com/office/drawing/2014/main" id="{8E20952F-DCF0-441E-9021-76CB9C3C4437}"/>
              </a:ext>
            </a:extLst>
          </p:cNvPr>
          <p:cNvSpPr txBox="1">
            <a:spLocks/>
          </p:cNvSpPr>
          <p:nvPr/>
        </p:nvSpPr>
        <p:spPr>
          <a:xfrm>
            <a:off x="7970838" y="3155667"/>
            <a:ext cx="2396681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914400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 kern="0"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200"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הקמפיין כלל פרסום בטלוויזיה, ברדיו, </a:t>
            </a:r>
            <a:r>
              <a:rPr lang="he-IL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בדיגיטל</a:t>
            </a: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e-IL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בנארים</a:t>
            </a: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באיטנרנט</a:t>
            </a: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שילוט חוצות ובסלולארי (</a:t>
            </a:r>
            <a:r>
              <a:rPr lang="he-IL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מעברונים</a:t>
            </a: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עלותו במונחי ברוטו (כפי שהועברו </a:t>
            </a:r>
            <a:r>
              <a:rPr lang="he-IL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מלפ"מ</a:t>
            </a: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  <a:b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למגזר הכללי בלבד:</a:t>
            </a:r>
          </a:p>
          <a:p>
            <a:pPr marL="285750" marR="0" lvl="0" indent="-28575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טלוויזיה: 3,050,000 ₪ </a:t>
            </a:r>
          </a:p>
          <a:p>
            <a:pPr marL="285750" marR="0" lvl="0" indent="-28575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דיגיטל</a:t>
            </a:r>
            <a:r>
              <a:rPr lang="he-IL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e-IL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בנארים+מעברונים</a:t>
            </a:r>
            <a:r>
              <a:rPr lang="he-IL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700,000 ₪ </a:t>
            </a:r>
          </a:p>
          <a:p>
            <a:pPr marL="285750" marR="0" lvl="0" indent="-28575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רדיו: 350,000 ₪ </a:t>
            </a:r>
          </a:p>
          <a:p>
            <a:pPr marL="285750" marR="0" lvl="0" indent="-28575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שילוט חוצות: 800,000 ₪ </a:t>
            </a:r>
          </a:p>
          <a:p>
            <a:pPr marL="285750" marR="0" lvl="0" indent="-28575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he-IL" sz="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r">
              <a:buFontTx/>
              <a:buChar char="-"/>
              <a:defRPr/>
            </a:pPr>
            <a:r>
              <a:rPr lang="he-I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בחלק מקמפיין זה נתקבלה מדיה ללא תשלום מתוקף חוק בטלוויזיה וברדיו </a:t>
            </a:r>
          </a:p>
        </p:txBody>
      </p:sp>
      <p:sp>
        <p:nvSpPr>
          <p:cNvPr id="62" name="TextBox 35">
            <a:extLst>
              <a:ext uri="{FF2B5EF4-FFF2-40B4-BE49-F238E27FC236}">
                <a16:creationId xmlns:a16="http://schemas.microsoft.com/office/drawing/2014/main" id="{832FD06B-A987-4309-8BEA-61EC0A4B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" y="3181112"/>
            <a:ext cx="1951539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defTabSz="1043056" rtl="1" fontAlgn="auto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defRPr sz="1200"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ts val="300"/>
              </a:spcBef>
              <a:spcAft>
                <a:spcPts val="300"/>
              </a:spcAft>
              <a:buSzPct val="85000"/>
              <a:buFont typeface="Arial" pitchFamily="34" charset="0"/>
              <a:buChar char="•"/>
              <a:defRPr sz="1200">
                <a:latin typeface="Calibri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alt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סקר לאחר קמפיין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17-18/09/2019</a:t>
            </a:r>
            <a:endParaRPr kumimoji="0" lang="he-IL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32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20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04F9E-74E1-4DE1-9BB1-A5AD9C90E9C1}"/>
              </a:ext>
            </a:extLst>
          </p:cNvPr>
          <p:cNvSpPr txBox="1"/>
          <p:nvPr/>
        </p:nvSpPr>
        <p:spPr>
          <a:xfrm>
            <a:off x="11101843" y="330291"/>
            <a:ext cx="16417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מבנה מדגם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BE446E-93FE-4FF8-9349-9EB336537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10656"/>
              </p:ext>
            </p:extLst>
          </p:nvPr>
        </p:nvGraphicFramePr>
        <p:xfrm>
          <a:off x="8705851" y="968530"/>
          <a:ext cx="4037788" cy="5546574"/>
        </p:xfrm>
        <a:graphic>
          <a:graphicData uri="http://schemas.openxmlformats.org/drawingml/2006/table">
            <a:tbl>
              <a:tblPr rtl="1"/>
              <a:tblGrid>
                <a:gridCol w="2025483">
                  <a:extLst>
                    <a:ext uri="{9D8B030D-6E8A-4147-A177-3AD203B41FA5}">
                      <a16:colId xmlns:a16="http://schemas.microsoft.com/office/drawing/2014/main" val="2284702421"/>
                    </a:ext>
                  </a:extLst>
                </a:gridCol>
                <a:gridCol w="1429947">
                  <a:extLst>
                    <a:ext uri="{9D8B030D-6E8A-4147-A177-3AD203B41FA5}">
                      <a16:colId xmlns:a16="http://schemas.microsoft.com/office/drawing/2014/main" val="508643837"/>
                    </a:ext>
                  </a:extLst>
                </a:gridCol>
                <a:gridCol w="582358">
                  <a:extLst>
                    <a:ext uri="{9D8B030D-6E8A-4147-A177-3AD203B41FA5}">
                      <a16:colId xmlns:a16="http://schemas.microsoft.com/office/drawing/2014/main" val="878872024"/>
                    </a:ext>
                  </a:extLst>
                </a:gridCol>
              </a:tblGrid>
              <a:tr h="308143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18876"/>
                  </a:ext>
                </a:extLst>
              </a:tr>
              <a:tr h="308143">
                <a:tc rowSpan="2"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מגדר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גבר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21343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אישה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4873"/>
                  </a:ext>
                </a:extLst>
              </a:tr>
              <a:tr h="308143">
                <a:tc rowSpan="6"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גיל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18-24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134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25-34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18739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35-44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85095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45-54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86456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55-64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21694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3090"/>
                  </a:ext>
                </a:extLst>
              </a:tr>
              <a:tr h="308143">
                <a:tc rowSpan="3"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הגדרה דתית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יהודי חילוני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12956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יהודי מסורתי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85920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יהודי </a:t>
                      </a:r>
                      <a:r>
                        <a:rPr lang="he-IL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דתי|דתי</a:t>
                      </a: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לאומי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45903"/>
                  </a:ext>
                </a:extLst>
              </a:tr>
              <a:tr h="308143">
                <a:tc rowSpan="5">
                  <a:txBody>
                    <a:bodyPr/>
                    <a:lstStyle/>
                    <a:p>
                      <a:pPr marL="0" marR="38100" lvl="0" indent="38100" algn="r" defTabSz="1199839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איזור</a:t>
                      </a:r>
                      <a:r>
                        <a:rPr lang="he-IL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חיוג</a:t>
                      </a:r>
                      <a:endParaRPr lang="he-IL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ירושלים -02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53823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מרכז-03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13378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צפון-04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0812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דרום-08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36083"/>
                  </a:ext>
                </a:extLst>
              </a:tr>
              <a:tr h="3081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שרון-09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4941"/>
                  </a:ext>
                </a:extLst>
              </a:tr>
              <a:tr h="30814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7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01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3</a:t>
            </a:fld>
            <a:endParaRPr lang="en-GB" dirty="0"/>
          </a:p>
        </p:txBody>
      </p:sp>
      <p:sp>
        <p:nvSpPr>
          <p:cNvPr id="35" name="כותרת 3"/>
          <p:cNvSpPr txBox="1">
            <a:spLocks/>
          </p:cNvSpPr>
          <p:nvPr/>
        </p:nvSpPr>
        <p:spPr bwMode="gray">
          <a:xfrm>
            <a:off x="3586895" y="672586"/>
            <a:ext cx="7010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את הערכת הכיסוי והתגובה מיישמים תוך שימוש במדדים הבאים:</a:t>
            </a:r>
          </a:p>
        </p:txBody>
      </p:sp>
      <p:grpSp>
        <p:nvGrpSpPr>
          <p:cNvPr id="36" name="קבוצה 35"/>
          <p:cNvGrpSpPr/>
          <p:nvPr/>
        </p:nvGrpSpPr>
        <p:grpSpPr>
          <a:xfrm>
            <a:off x="1850170" y="1888986"/>
            <a:ext cx="8748712" cy="3484562"/>
            <a:chOff x="0" y="2024063"/>
            <a:chExt cx="8748712" cy="3484562"/>
          </a:xfrm>
        </p:grpSpPr>
        <p:grpSp>
          <p:nvGrpSpPr>
            <p:cNvPr id="37" name="קבוצה 36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42" name="קבוצה 4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51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52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כיסוי</a:t>
                  </a:r>
                </a:p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Reach</a:t>
                  </a: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)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3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5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5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תגובה</a:t>
                    </a:r>
                  </a:p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Response</a:t>
                    </a: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4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</p:grpSp>
          <p:grpSp>
            <p:nvGrpSpPr>
              <p:cNvPr id="43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44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45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rgbClr val="F491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/>
                  </a:endParaRPr>
                </a:p>
              </p:txBody>
            </p:sp>
            <p:grpSp>
              <p:nvGrpSpPr>
                <p:cNvPr id="46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4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4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5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rgbClr val="F491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אפקטיביות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38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1" i="0" u="none" strike="noStrike" kern="0" cap="none" spc="0" normalizeH="0" baseline="0" noProof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0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1" i="0" u="none" strike="noStrike" kern="0" cap="none" spc="0" normalizeH="0" baseline="0" noProof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/>
                </a:endParaRPr>
              </a:p>
            </p:txBody>
          </p:sp>
        </p:grpSp>
      </p:grpSp>
      <p:sp>
        <p:nvSpPr>
          <p:cNvPr id="57" name="מלבן 56"/>
          <p:cNvSpPr/>
          <p:nvPr/>
        </p:nvSpPr>
        <p:spPr>
          <a:xfrm>
            <a:off x="7847560" y="3477049"/>
            <a:ext cx="2670642" cy="726512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</p:spPr>
        <p:txBody>
          <a:bodyPr wrap="none" anchor="t"/>
          <a:lstStyle/>
          <a:p>
            <a:pPr algn="r" defTabSz="914400" rtl="1">
              <a:tabLst>
                <a:tab pos="268288" algn="r"/>
              </a:tabLst>
            </a:pPr>
            <a:r>
              <a:rPr lang="he-IL" sz="1600" b="1" dirty="0">
                <a:solidFill>
                  <a:prstClr val="white"/>
                </a:solidFill>
                <a:cs typeface="Arial"/>
              </a:rPr>
              <a:t>זכירה עקיפה:</a:t>
            </a: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 err="1">
                <a:solidFill>
                  <a:prstClr val="white"/>
                </a:solidFill>
                <a:cs typeface="Arial"/>
              </a:rPr>
              <a:t>ב"נ</a:t>
            </a:r>
            <a:r>
              <a:rPr lang="he-IL" sz="1200" dirty="0">
                <a:solidFill>
                  <a:prstClr val="white"/>
                </a:solidFill>
                <a:cs typeface="Arial"/>
              </a:rPr>
              <a:t> ספציפית</a:t>
            </a: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>
                <a:solidFill>
                  <a:prstClr val="white"/>
                </a:solidFill>
                <a:cs typeface="Arial"/>
              </a:rPr>
              <a:t>חצי נעזרת</a:t>
            </a:r>
          </a:p>
        </p:txBody>
      </p:sp>
      <p:sp>
        <p:nvSpPr>
          <p:cNvPr id="58" name="מלבן 57"/>
          <p:cNvSpPr/>
          <p:nvPr/>
        </p:nvSpPr>
        <p:spPr>
          <a:xfrm>
            <a:off x="7847560" y="4299568"/>
            <a:ext cx="2670642" cy="632761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זכירה ישירה: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זכירה נעזרת לפי אמצעי מדיה</a:t>
            </a:r>
          </a:p>
        </p:txBody>
      </p:sp>
      <p:sp>
        <p:nvSpPr>
          <p:cNvPr id="59" name="מלבן 58"/>
          <p:cNvSpPr/>
          <p:nvPr/>
        </p:nvSpPr>
        <p:spPr>
          <a:xfrm>
            <a:off x="4401564" y="4017809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אטרקטיביות: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האם הפרסומת מצאה חן בעיני?</a:t>
            </a:r>
          </a:p>
        </p:txBody>
      </p:sp>
      <p:sp>
        <p:nvSpPr>
          <p:cNvPr id="60" name="מלבן 59"/>
          <p:cNvSpPr/>
          <p:nvPr/>
        </p:nvSpPr>
        <p:spPr>
          <a:xfrm>
            <a:off x="4387695" y="4709958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שכנוע: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נעזר – עד כמה הפרסומת שכנעה ש-?</a:t>
            </a:r>
          </a:p>
        </p:txBody>
      </p:sp>
      <p:sp>
        <p:nvSpPr>
          <p:cNvPr id="61" name="מלבן 60"/>
          <p:cNvSpPr/>
          <p:nvPr/>
        </p:nvSpPr>
        <p:spPr>
          <a:xfrm>
            <a:off x="4387695" y="5415554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רלוונטיות: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עד כמה הנושא מעסיק אותך באופן אישי?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תפיסת חשיבות ציבורית של הקמפיין</a:t>
            </a:r>
          </a:p>
        </p:txBody>
      </p:sp>
      <p:sp>
        <p:nvSpPr>
          <p:cNvPr id="62" name="מלבן 61"/>
          <p:cNvSpPr/>
          <p:nvPr/>
        </p:nvSpPr>
        <p:spPr>
          <a:xfrm>
            <a:off x="4394792" y="6121150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חידוש: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האם הפרסומת לימדה אותי משהו שלא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ידעתי קודם או שלא חשבתי עליו?</a:t>
            </a:r>
          </a:p>
        </p:txBody>
      </p:sp>
      <p:sp>
        <p:nvSpPr>
          <p:cNvPr id="63" name="אליפסה 62"/>
          <p:cNvSpPr/>
          <p:nvPr/>
        </p:nvSpPr>
        <p:spPr>
          <a:xfrm>
            <a:off x="1982056" y="3833020"/>
            <a:ext cx="1705707" cy="1705707"/>
          </a:xfrm>
          <a:prstGeom prst="ellipse">
            <a:avLst/>
          </a:prstGeom>
          <a:solidFill>
            <a:srgbClr val="3188A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4" name="אליפסה 63"/>
          <p:cNvSpPr/>
          <p:nvPr/>
        </p:nvSpPr>
        <p:spPr>
          <a:xfrm>
            <a:off x="2283925" y="4164197"/>
            <a:ext cx="1087314" cy="1087314"/>
          </a:xfrm>
          <a:prstGeom prst="ellipse">
            <a:avLst/>
          </a:prstGeom>
          <a:solidFill>
            <a:srgbClr val="5D9FB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84278" y="4255051"/>
            <a:ext cx="13276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 rtl="1"/>
            <a:r>
              <a:rPr lang="he-IL" sz="1600" dirty="0">
                <a:solidFill>
                  <a:prstClr val="white"/>
                </a:solidFill>
                <a:cs typeface="Arial"/>
              </a:rPr>
              <a:t>שינוי / חיזוק עמדה או התנהגות</a:t>
            </a:r>
          </a:p>
        </p:txBody>
      </p:sp>
      <p:sp>
        <p:nvSpPr>
          <p:cNvPr id="34" name="מלבן 33"/>
          <p:cNvSpPr/>
          <p:nvPr/>
        </p:nvSpPr>
        <p:spPr>
          <a:xfrm>
            <a:off x="4397527" y="3437721"/>
            <a:ext cx="2800630" cy="509960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מסר:</a:t>
            </a: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 err="1">
                <a:solidFill>
                  <a:prstClr val="white"/>
                </a:solidFill>
                <a:cs typeface="Arial"/>
              </a:rPr>
              <a:t>ב"נ</a:t>
            </a:r>
            <a:r>
              <a:rPr lang="he-IL" sz="1200" dirty="0">
                <a:solidFill>
                  <a:prstClr val="white"/>
                </a:solidFill>
                <a:cs typeface="Arial"/>
              </a:rPr>
              <a:t> – מה המסר שניסו להעביר?</a:t>
            </a:r>
          </a:p>
        </p:txBody>
      </p:sp>
    </p:spTree>
    <p:extLst>
      <p:ext uri="{BB962C8B-B14F-4D97-AF65-F5344CB8AC3E}">
        <p14:creationId xmlns:p14="http://schemas.microsoft.com/office/powerpoint/2010/main" val="186742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29919-89E9-4F96-92C1-535803D7D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4</a:t>
            </a:fld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57A942-96CC-4628-9AE4-1D4407CB33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98482" y="2208073"/>
            <a:ext cx="3200400" cy="1146175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B30E8802-85B9-4B2C-8FFA-51E8E834F88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04970" y="2346186"/>
            <a:ext cx="15906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כיסוי</a:t>
            </a:r>
          </a:p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Reach</a:t>
            </a: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5101D73-3733-49A8-A0D2-A74434752D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6207" y="2208073"/>
            <a:ext cx="4233863" cy="1146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ACEE47A2-ADCA-4367-A88C-E19EB4844E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50170" y="1888986"/>
            <a:ext cx="1892300" cy="17843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1EA4B341-EB46-4C47-B26C-A4A02DBA6E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05733" y="2535098"/>
            <a:ext cx="1752600" cy="4619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491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אפקטיביות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3EFF8780-E39C-4F07-B462-31D3BC59793C}"/>
              </a:ext>
            </a:extLst>
          </p:cNvPr>
          <p:cNvSpPr>
            <a:spLocks/>
          </p:cNvSpPr>
          <p:nvPr/>
        </p:nvSpPr>
        <p:spPr bwMode="auto">
          <a:xfrm flipH="1">
            <a:off x="3915507" y="2195373"/>
            <a:ext cx="603250" cy="1160463"/>
          </a:xfrm>
          <a:custGeom>
            <a:avLst/>
            <a:gdLst>
              <a:gd name="T0" fmla="*/ 2 w 380"/>
              <a:gd name="T1" fmla="*/ 0 h 723"/>
              <a:gd name="T2" fmla="*/ 207 w 380"/>
              <a:gd name="T3" fmla="*/ 0 h 723"/>
              <a:gd name="T4" fmla="*/ 380 w 380"/>
              <a:gd name="T5" fmla="*/ 362 h 723"/>
              <a:gd name="T6" fmla="*/ 201 w 380"/>
              <a:gd name="T7" fmla="*/ 723 h 723"/>
              <a:gd name="T8" fmla="*/ 0 w 380"/>
              <a:gd name="T9" fmla="*/ 723 h 723"/>
              <a:gd name="T10" fmla="*/ 183 w 380"/>
              <a:gd name="T11" fmla="*/ 360 h 723"/>
              <a:gd name="T12" fmla="*/ 2 w 380"/>
              <a:gd name="T13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723">
                <a:moveTo>
                  <a:pt x="2" y="0"/>
                </a:moveTo>
                <a:lnTo>
                  <a:pt x="207" y="0"/>
                </a:lnTo>
                <a:lnTo>
                  <a:pt x="380" y="362"/>
                </a:lnTo>
                <a:lnTo>
                  <a:pt x="201" y="723"/>
                </a:lnTo>
                <a:lnTo>
                  <a:pt x="0" y="723"/>
                </a:lnTo>
                <a:lnTo>
                  <a:pt x="183" y="36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E446E96A-DBE9-4894-85A3-7896149FB86A}"/>
              </a:ext>
            </a:extLst>
          </p:cNvPr>
          <p:cNvSpPr>
            <a:spLocks/>
          </p:cNvSpPr>
          <p:nvPr/>
        </p:nvSpPr>
        <p:spPr bwMode="auto">
          <a:xfrm flipH="1">
            <a:off x="7092095" y="2196961"/>
            <a:ext cx="890587" cy="1160462"/>
          </a:xfrm>
          <a:custGeom>
            <a:avLst/>
            <a:gdLst>
              <a:gd name="T0" fmla="*/ 15 w 561"/>
              <a:gd name="T1" fmla="*/ 0 h 726"/>
              <a:gd name="T2" fmla="*/ 205 w 561"/>
              <a:gd name="T3" fmla="*/ 0 h 726"/>
              <a:gd name="T4" fmla="*/ 283 w 561"/>
              <a:gd name="T5" fmla="*/ 160 h 726"/>
              <a:gd name="T6" fmla="*/ 357 w 561"/>
              <a:gd name="T7" fmla="*/ 0 h 726"/>
              <a:gd name="T8" fmla="*/ 553 w 561"/>
              <a:gd name="T9" fmla="*/ 1 h 726"/>
              <a:gd name="T10" fmla="*/ 377 w 561"/>
              <a:gd name="T11" fmla="*/ 348 h 726"/>
              <a:gd name="T12" fmla="*/ 561 w 561"/>
              <a:gd name="T13" fmla="*/ 725 h 726"/>
              <a:gd name="T14" fmla="*/ 370 w 561"/>
              <a:gd name="T15" fmla="*/ 726 h 726"/>
              <a:gd name="T16" fmla="*/ 281 w 561"/>
              <a:gd name="T17" fmla="*/ 550 h 726"/>
              <a:gd name="T18" fmla="*/ 195 w 561"/>
              <a:gd name="T19" fmla="*/ 726 h 726"/>
              <a:gd name="T20" fmla="*/ 0 w 561"/>
              <a:gd name="T21" fmla="*/ 725 h 726"/>
              <a:gd name="T22" fmla="*/ 183 w 561"/>
              <a:gd name="T23" fmla="*/ 348 h 726"/>
              <a:gd name="T24" fmla="*/ 15 w 561"/>
              <a:gd name="T25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1" h="726">
                <a:moveTo>
                  <a:pt x="15" y="0"/>
                </a:moveTo>
                <a:lnTo>
                  <a:pt x="205" y="0"/>
                </a:lnTo>
                <a:lnTo>
                  <a:pt x="283" y="160"/>
                </a:lnTo>
                <a:lnTo>
                  <a:pt x="357" y="0"/>
                </a:lnTo>
                <a:lnTo>
                  <a:pt x="553" y="1"/>
                </a:lnTo>
                <a:lnTo>
                  <a:pt x="377" y="348"/>
                </a:lnTo>
                <a:lnTo>
                  <a:pt x="561" y="725"/>
                </a:lnTo>
                <a:lnTo>
                  <a:pt x="370" y="726"/>
                </a:lnTo>
                <a:lnTo>
                  <a:pt x="281" y="550"/>
                </a:lnTo>
                <a:lnTo>
                  <a:pt x="195" y="726"/>
                </a:lnTo>
                <a:lnTo>
                  <a:pt x="0" y="725"/>
                </a:lnTo>
                <a:lnTo>
                  <a:pt x="183" y="348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D464CD6F-3559-4015-B4D9-DB0A829F3D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3070" y="2212836"/>
            <a:ext cx="1206500" cy="11366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מחומש 23">
            <a:extLst>
              <a:ext uri="{FF2B5EF4-FFF2-40B4-BE49-F238E27FC236}">
                <a16:creationId xmlns:a16="http://schemas.microsoft.com/office/drawing/2014/main" id="{1AEBE463-7D8D-4CF9-AA02-21F461A22B05}"/>
              </a:ext>
            </a:extLst>
          </p:cNvPr>
          <p:cNvSpPr/>
          <p:nvPr/>
        </p:nvSpPr>
        <p:spPr>
          <a:xfrm flipH="1">
            <a:off x="7706456" y="2170986"/>
            <a:ext cx="2892425" cy="1186437"/>
          </a:xfrm>
          <a:prstGeom prst="homePlate">
            <a:avLst>
              <a:gd name="adj" fmla="val 20912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AD0DB-064B-4CEA-B82B-13216747A88E}"/>
              </a:ext>
            </a:extLst>
          </p:cNvPr>
          <p:cNvSpPr txBox="1"/>
          <p:nvPr/>
        </p:nvSpPr>
        <p:spPr>
          <a:xfrm>
            <a:off x="7062163" y="1488140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b="1" dirty="0"/>
              <a:t>איך הייתה הזכירה לקמפיין?</a:t>
            </a:r>
            <a:endParaRPr lang="en-US" b="1" dirty="0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AF212CD7-3C4F-4ADC-B462-39B1B64F30E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9120" y="2317611"/>
            <a:ext cx="18319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תגובה</a:t>
            </a:r>
          </a:p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Response</a:t>
            </a: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D5DC88F-A925-4C1B-9247-422F1402DEE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14751" y="2535193"/>
            <a:ext cx="1752600" cy="4619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491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אפקטיביות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9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738909" y="397643"/>
            <a:ext cx="12457951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הזכירה המוכחת לקמפיין "עידוד הצבעה" 09/19 מקיפה כחמישית מכלל הציבור ודומה לזכירה המוכחת בקמפיין "עידוד הצבעה" 04/19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49092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זכירה בלתי נעזרת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5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2886076" y="6829285"/>
            <a:ext cx="9877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b="1" dirty="0"/>
              <a:t>האם במהלך השבועיים האחרונים יצא לך לראות, לקרוא או לשמוע פרסומות לקראת הבחירות לכנסת ה-22 (17/09/2019) ? אם כן, מה זכור לך מהפרסומות? מה הוצג בהן? מה נאמר בהן? </a:t>
            </a:r>
          </a:p>
        </p:txBody>
      </p:sp>
      <p:graphicFrame>
        <p:nvGraphicFramePr>
          <p:cNvPr id="26" name="תרשים 16"/>
          <p:cNvGraphicFramePr/>
          <p:nvPr>
            <p:extLst>
              <p:ext uri="{D42A27DB-BD31-4B8C-83A1-F6EECF244321}">
                <p14:modId xmlns:p14="http://schemas.microsoft.com/office/powerpoint/2010/main" val="3690559848"/>
              </p:ext>
            </p:extLst>
          </p:nvPr>
        </p:nvGraphicFramePr>
        <p:xfrm>
          <a:off x="6636867" y="6101948"/>
          <a:ext cx="2170219" cy="75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תרשים 17"/>
          <p:cNvGraphicFramePr/>
          <p:nvPr>
            <p:extLst>
              <p:ext uri="{D42A27DB-BD31-4B8C-83A1-F6EECF244321}">
                <p14:modId xmlns:p14="http://schemas.microsoft.com/office/powerpoint/2010/main" val="24023742"/>
              </p:ext>
            </p:extLst>
          </p:nvPr>
        </p:nvGraphicFramePr>
        <p:xfrm>
          <a:off x="1434665" y="1556333"/>
          <a:ext cx="8570916" cy="474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8"/>
          <p:cNvGraphicFramePr/>
          <p:nvPr>
            <p:extLst>
              <p:ext uri="{D42A27DB-BD31-4B8C-83A1-F6EECF244321}">
                <p14:modId xmlns:p14="http://schemas.microsoft.com/office/powerpoint/2010/main" val="1229055249"/>
              </p:ext>
            </p:extLst>
          </p:nvPr>
        </p:nvGraphicFramePr>
        <p:xfrm>
          <a:off x="10499835" y="4524702"/>
          <a:ext cx="2697026" cy="199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F140BF1-3CE4-4DCC-8E4A-87564DDAAC65}"/>
              </a:ext>
            </a:extLst>
          </p:cNvPr>
          <p:cNvSpPr/>
          <p:nvPr/>
        </p:nvSpPr>
        <p:spPr>
          <a:xfrm>
            <a:off x="6909176" y="1556333"/>
            <a:ext cx="2681864" cy="590388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1200" dirty="0">
                <a:solidFill>
                  <a:srgbClr val="002060"/>
                </a:solidFill>
              </a:rPr>
              <a:t>גברים יותר מנשים זכרו בצורה מוכחת פרטים מהפרסומות (23% לעומת 15%)**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3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706" y="1087744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זכירה חצי נעזרת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6</a:t>
            </a:fld>
            <a:endParaRPr lang="en-GB" dirty="0"/>
          </a:p>
        </p:txBody>
      </p:sp>
      <p:graphicFrame>
        <p:nvGraphicFramePr>
          <p:cNvPr id="22" name="תרשים 8">
            <a:extLst>
              <a:ext uri="{FF2B5EF4-FFF2-40B4-BE49-F238E27FC236}">
                <a16:creationId xmlns:a16="http://schemas.microsoft.com/office/drawing/2014/main" id="{3AE9034B-12C4-4F55-8718-EAA5736BA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206735"/>
              </p:ext>
            </p:extLst>
          </p:nvPr>
        </p:nvGraphicFramePr>
        <p:xfrm>
          <a:off x="777020" y="1562841"/>
          <a:ext cx="11521099" cy="329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C147C30D-5070-4142-91CB-B3E03C3D58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29215" y="4754880"/>
            <a:ext cx="2222817" cy="1912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39018F-DC4D-469D-9BFA-F2FA9EF83F5D}"/>
              </a:ext>
            </a:extLst>
          </p:cNvPr>
          <p:cNvSpPr/>
          <p:nvPr/>
        </p:nvSpPr>
        <p:spPr>
          <a:xfrm>
            <a:off x="2281684" y="1284926"/>
            <a:ext cx="3187771" cy="590388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1200" dirty="0">
                <a:solidFill>
                  <a:srgbClr val="002060"/>
                </a:solidFill>
              </a:rPr>
              <a:t>שיעור חשיפה גבוה יותר בקרב אקדמאיים לעומת לא אקדמאיים (68% לעומת 55%)**, ביתר משתני הדמוגרפיה לא נמצאו הבדלים מובהקים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מלבן 11">
            <a:extLst>
              <a:ext uri="{FF2B5EF4-FFF2-40B4-BE49-F238E27FC236}">
                <a16:creationId xmlns:a16="http://schemas.microsoft.com/office/drawing/2014/main" id="{B2D09E50-41AD-495F-A437-40F2B8587680}"/>
              </a:ext>
            </a:extLst>
          </p:cNvPr>
          <p:cNvSpPr/>
          <p:nvPr/>
        </p:nvSpPr>
        <p:spPr>
          <a:xfrm>
            <a:off x="2917370" y="6910863"/>
            <a:ext cx="984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במהלך השבועות האחרונים שודר באמצעי התקשורת השונים קמפיין לקראת הבחירות לכנסת ה-22 (17/09/2019)</a:t>
            </a:r>
          </a:p>
          <a:p>
            <a:pPr lvl="0" algn="r" rtl="1"/>
            <a:r>
              <a:rPr lang="he-IL" sz="1200" dirty="0"/>
              <a:t>הקמפיין הוצג והושמע בטלוויזיה, ברדיו , באינטרנט, שילוט חוצות ובסלולארי (</a:t>
            </a:r>
            <a:r>
              <a:rPr lang="he-IL" sz="1200" dirty="0" err="1"/>
              <a:t>מעברונים</a:t>
            </a:r>
            <a:r>
              <a:rPr lang="he-IL" sz="1200" dirty="0"/>
              <a:t>). לפניך תמונות מתוך הקמפיין. האם יצא לך לראות קמפיין זה?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9C2EF-C031-44D5-8FB7-48A3B65D8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684" y="4668866"/>
            <a:ext cx="3483040" cy="1998051"/>
          </a:xfrm>
          <a:prstGeom prst="rect">
            <a:avLst/>
          </a:prstGeom>
        </p:spPr>
      </p:pic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54644891-261B-42E8-806F-7DF3390B5830}"/>
              </a:ext>
            </a:extLst>
          </p:cNvPr>
          <p:cNvSpPr txBox="1">
            <a:spLocks/>
          </p:cNvSpPr>
          <p:nvPr/>
        </p:nvSpPr>
        <p:spPr>
          <a:xfrm>
            <a:off x="1114171" y="397643"/>
            <a:ext cx="120826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61% מהציבור זכרו כי ראו את קמפיין "עידוד הצבעה" 09/19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נמוך יותר משיעורי החשיפה בקמפיין הקודם (04/19) - מובהק סטטיסטית</a:t>
            </a:r>
            <a:endParaRPr lang="he-IL" sz="16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26FBE-552C-4C4E-A192-4458639E2A0F}"/>
              </a:ext>
            </a:extLst>
          </p:cNvPr>
          <p:cNvSpPr txBox="1"/>
          <p:nvPr/>
        </p:nvSpPr>
        <p:spPr>
          <a:xfrm>
            <a:off x="6417560" y="2161309"/>
            <a:ext cx="3642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349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015891" y="420693"/>
            <a:ext cx="11747608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הבנת מסר גבוהה מאוד (כמעט מקסימלית) וגבוהה משמעותית מהבנת המסר בקמפיין הקודם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100439"/>
            <a:ext cx="11521100" cy="398827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הבנת מסר – קמפיין עידוד הצבעה (09/19)</a:t>
            </a:r>
            <a:br>
              <a:rPr lang="he-IL" sz="1600" cap="all" dirty="0">
                <a:latin typeface="+mn-lt"/>
                <a:ea typeface="+mn-ea"/>
                <a:cs typeface="+mn-cs"/>
              </a:rPr>
            </a:br>
            <a:r>
              <a:rPr lang="he-IL" sz="1600" cap="all" dirty="0">
                <a:latin typeface="+mn-lt"/>
                <a:ea typeface="+mn-ea"/>
                <a:cs typeface="+mn-cs"/>
              </a:rPr>
              <a:t>בקרב מי שזכרו את הקמפיין באופן נעזר למחצה (על בסיס </a:t>
            </a:r>
            <a:r>
              <a:rPr lang="he-IL" sz="1600" cap="all" dirty="0" err="1">
                <a:latin typeface="+mn-lt"/>
                <a:ea typeface="+mn-ea"/>
                <a:cs typeface="+mn-cs"/>
              </a:rPr>
              <a:t>הויז'ואל</a:t>
            </a:r>
            <a:r>
              <a:rPr lang="he-IL" sz="1600" cap="all" dirty="0">
                <a:latin typeface="+mn-lt"/>
                <a:ea typeface="+mn-ea"/>
                <a:cs typeface="+mn-cs"/>
              </a:rPr>
              <a:t>) 309=</a:t>
            </a:r>
            <a:r>
              <a:rPr lang="en-US" sz="1600" cap="all" dirty="0"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7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2917370" y="6848553"/>
            <a:ext cx="9846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במהלך השבועות האחרונים שודר באמצעי התקשורת השונים קמפיין לקראת הבחירות לכנסת ה-22 (17/09/2019)</a:t>
            </a:r>
          </a:p>
          <a:p>
            <a:pPr lvl="0" algn="r" rtl="1"/>
            <a:r>
              <a:rPr lang="he-IL" sz="1200" dirty="0"/>
              <a:t>הקמפיין הוצג והושמע בטלוויזיה, ברדיו , באינטרנט, שילוט חוצות ובסלולארי (</a:t>
            </a:r>
            <a:r>
              <a:rPr lang="he-IL" sz="1200" dirty="0" err="1"/>
              <a:t>מעברונים</a:t>
            </a:r>
            <a:r>
              <a:rPr lang="he-IL" sz="1200" dirty="0"/>
              <a:t>). לפניך תמונות מתוך הקמפיין. האם יצא לך לראות קמפיין זה?</a:t>
            </a:r>
          </a:p>
          <a:p>
            <a:pPr lvl="0" algn="r" rtl="1"/>
            <a:r>
              <a:rPr lang="he-IL" sz="1200" dirty="0"/>
              <a:t>האם זכור לך המסר אותו רצה הקמפיין להעביר?</a:t>
            </a:r>
            <a:endParaRPr lang="en-US" sz="1200" dirty="0"/>
          </a:p>
        </p:txBody>
      </p:sp>
      <p:graphicFrame>
        <p:nvGraphicFramePr>
          <p:cNvPr id="25" name="תרשים 17">
            <a:extLst>
              <a:ext uri="{FF2B5EF4-FFF2-40B4-BE49-F238E27FC236}">
                <a16:creationId xmlns:a16="http://schemas.microsoft.com/office/drawing/2014/main" id="{6B66EADA-73E5-4C74-9130-43FF27FF2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248920"/>
              </p:ext>
            </p:extLst>
          </p:nvPr>
        </p:nvGraphicFramePr>
        <p:xfrm>
          <a:off x="2319861" y="1812434"/>
          <a:ext cx="8056176" cy="436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תרשים 8">
            <a:extLst>
              <a:ext uri="{FF2B5EF4-FFF2-40B4-BE49-F238E27FC236}">
                <a16:creationId xmlns:a16="http://schemas.microsoft.com/office/drawing/2014/main" id="{A648F97C-07A9-46A2-A973-D8CA6C4E9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738867"/>
              </p:ext>
            </p:extLst>
          </p:nvPr>
        </p:nvGraphicFramePr>
        <p:xfrm>
          <a:off x="10499835" y="4524702"/>
          <a:ext cx="2697026" cy="199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D09D6F-D163-4302-82C2-9F14F6B89BFA}"/>
              </a:ext>
            </a:extLst>
          </p:cNvPr>
          <p:cNvCxnSpPr>
            <a:cxnSpLocks/>
          </p:cNvCxnSpPr>
          <p:nvPr/>
        </p:nvCxnSpPr>
        <p:spPr>
          <a:xfrm>
            <a:off x="2349989" y="2925338"/>
            <a:ext cx="79959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2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>
          <a:xfrm>
            <a:off x="12839700" y="7033974"/>
            <a:ext cx="247650" cy="210132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8</a:t>
            </a:fld>
            <a:endParaRPr lang="en-GB" dirty="0"/>
          </a:p>
        </p:txBody>
      </p:sp>
      <p:sp>
        <p:nvSpPr>
          <p:cNvPr id="28" name="כותרת 1"/>
          <p:cNvSpPr>
            <a:spLocks noGrp="1"/>
          </p:cNvSpPr>
          <p:nvPr>
            <p:ph type="title"/>
          </p:nvPr>
        </p:nvSpPr>
        <p:spPr>
          <a:xfrm>
            <a:off x="1610916" y="1082212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זכירה נעזרת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3" name="תרשים 17">
            <a:extLst>
              <a:ext uri="{FF2B5EF4-FFF2-40B4-BE49-F238E27FC236}">
                <a16:creationId xmlns:a16="http://schemas.microsoft.com/office/drawing/2014/main" id="{BCFB5DD9-B235-4117-BE4A-757BC0895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908742"/>
              </p:ext>
            </p:extLst>
          </p:nvPr>
        </p:nvGraphicFramePr>
        <p:xfrm>
          <a:off x="-520934" y="1371600"/>
          <a:ext cx="6561221" cy="417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4E61080-3988-4731-9F63-650131C0C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476075"/>
              </p:ext>
            </p:extLst>
          </p:nvPr>
        </p:nvGraphicFramePr>
        <p:xfrm>
          <a:off x="2874497" y="5744272"/>
          <a:ext cx="8019475" cy="172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88713F-5DC7-4620-9B89-736928A4A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1256823"/>
            <a:ext cx="2557923" cy="12234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496896-B8BD-4CE9-854B-9709CD5D467B}"/>
              </a:ext>
            </a:extLst>
          </p:cNvPr>
          <p:cNvCxnSpPr>
            <a:cxnSpLocks/>
          </p:cNvCxnSpPr>
          <p:nvPr/>
        </p:nvCxnSpPr>
        <p:spPr>
          <a:xfrm flipV="1">
            <a:off x="4348480" y="1970916"/>
            <a:ext cx="3051009" cy="180971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57724A0-F561-4450-8BD9-9B6DBF1ED02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47" y="2582269"/>
            <a:ext cx="2559600" cy="1224000"/>
          </a:xfrm>
          <a:prstGeom prst="rect">
            <a:avLst/>
          </a:prstGeom>
          <a:noFill/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08198D-C9F7-4D58-9965-66A061E87C4E}"/>
              </a:ext>
            </a:extLst>
          </p:cNvPr>
          <p:cNvCxnSpPr>
            <a:cxnSpLocks/>
          </p:cNvCxnSpPr>
          <p:nvPr/>
        </p:nvCxnSpPr>
        <p:spPr>
          <a:xfrm flipV="1">
            <a:off x="4348480" y="3108960"/>
            <a:ext cx="2535754" cy="13355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2F011E5-E94B-44EF-9A39-F62F2249A32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07" y="4184125"/>
            <a:ext cx="2559600" cy="1224000"/>
          </a:xfrm>
          <a:prstGeom prst="rect">
            <a:avLst/>
          </a:prstGeom>
          <a:noFill/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FAF99C-F1C0-4B8F-A163-6B4961C35923}"/>
              </a:ext>
            </a:extLst>
          </p:cNvPr>
          <p:cNvCxnSpPr/>
          <p:nvPr/>
        </p:nvCxnSpPr>
        <p:spPr>
          <a:xfrm>
            <a:off x="3983076" y="5140420"/>
            <a:ext cx="205721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BD9AA24-D808-4A14-A62D-A910D60648EF}"/>
              </a:ext>
            </a:extLst>
          </p:cNvPr>
          <p:cNvSpPr/>
          <p:nvPr/>
        </p:nvSpPr>
        <p:spPr>
          <a:xfrm>
            <a:off x="273538" y="5970464"/>
            <a:ext cx="2171503" cy="509291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algn="r" rtl="1"/>
            <a:r>
              <a:rPr lang="he-IL" sz="1100" dirty="0">
                <a:solidFill>
                  <a:srgbClr val="002060"/>
                </a:solidFill>
              </a:rPr>
              <a:t>* הקמפיין הנוכחי שודר ב-5 אמצעי מדיה בעוד הקמפיין הקודם שודר </a:t>
            </a:r>
            <a:br>
              <a:rPr lang="en-US" sz="1100" dirty="0">
                <a:solidFill>
                  <a:srgbClr val="002060"/>
                </a:solidFill>
              </a:rPr>
            </a:br>
            <a:r>
              <a:rPr lang="he-IL" sz="1100" dirty="0">
                <a:solidFill>
                  <a:srgbClr val="002060"/>
                </a:solidFill>
              </a:rPr>
              <a:t>ב- 3 אמצעי מדיה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E70D1E7-5FC6-49B0-981C-52AF5113AFE1}"/>
              </a:ext>
            </a:extLst>
          </p:cNvPr>
          <p:cNvSpPr/>
          <p:nvPr/>
        </p:nvSpPr>
        <p:spPr>
          <a:xfrm>
            <a:off x="10190601" y="2582269"/>
            <a:ext cx="2941415" cy="2370175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algn="r" rtl="1"/>
            <a:r>
              <a:rPr lang="he-IL" sz="1400" dirty="0">
                <a:solidFill>
                  <a:srgbClr val="002060"/>
                </a:solidFill>
              </a:rPr>
              <a:t>* יותר אקדמאיים לעומת לא אקדמאיים נחשפו לקמפיין ברדיו</a:t>
            </a:r>
          </a:p>
          <a:p>
            <a:pPr marL="88900" indent="-88900" algn="r" rtl="1"/>
            <a:r>
              <a:rPr lang="he-IL" sz="1400" dirty="0">
                <a:solidFill>
                  <a:srgbClr val="002060"/>
                </a:solidFill>
              </a:rPr>
              <a:t>* תושבי המרכז לעומת תושבי הפריפריה נחשפו יותר לקמפיין בשילוט חוצות</a:t>
            </a:r>
          </a:p>
          <a:p>
            <a:pPr marL="88900" indent="-88900" algn="r" rtl="1"/>
            <a:r>
              <a:rPr lang="he-IL" sz="1400" dirty="0">
                <a:solidFill>
                  <a:srgbClr val="002060"/>
                </a:solidFill>
              </a:rPr>
              <a:t>* יותר דתיים מחילונים נחשפו לקמפיין ברדיו</a:t>
            </a:r>
          </a:p>
          <a:p>
            <a:pPr marL="88900" indent="-88900" algn="r" rtl="1"/>
            <a:r>
              <a:rPr lang="he-IL" sz="1400" dirty="0">
                <a:solidFill>
                  <a:srgbClr val="002060"/>
                </a:solidFill>
              </a:rPr>
              <a:t>* יותר משיבים בגילאי 55-64 לעומת גילאי 35-44 נחשפו לקמפיין ברדיו.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C194B9-288C-4542-88CC-271AE9C76F68}"/>
              </a:ext>
            </a:extLst>
          </p:cNvPr>
          <p:cNvSpPr txBox="1"/>
          <p:nvPr/>
        </p:nvSpPr>
        <p:spPr>
          <a:xfrm>
            <a:off x="7498080" y="6680500"/>
            <a:ext cx="45666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/>
              <a:t>ל.נ.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02541D-148C-4662-9884-5F72C094CCEC}"/>
              </a:ext>
            </a:extLst>
          </p:cNvPr>
          <p:cNvSpPr txBox="1"/>
          <p:nvPr/>
        </p:nvSpPr>
        <p:spPr>
          <a:xfrm>
            <a:off x="8868007" y="6680500"/>
            <a:ext cx="45666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/>
              <a:t>ל.נ.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92B4F-C301-40E3-8067-7D6943FBF26F}"/>
              </a:ext>
            </a:extLst>
          </p:cNvPr>
          <p:cNvSpPr txBox="1"/>
          <p:nvPr/>
        </p:nvSpPr>
        <p:spPr>
          <a:xfrm>
            <a:off x="3009900" y="1030264"/>
            <a:ext cx="177564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100" b="1" dirty="0"/>
              <a:t>סה"כ חשיפה </a:t>
            </a:r>
            <a:r>
              <a:rPr lang="he-IL" sz="1100" b="1" dirty="0" err="1"/>
              <a:t>בדיגיטל</a:t>
            </a:r>
            <a:r>
              <a:rPr lang="he-IL" sz="1100" b="1" dirty="0"/>
              <a:t> (אינטרנט + סלולארי): 42%</a:t>
            </a:r>
          </a:p>
          <a:p>
            <a:pPr algn="r"/>
            <a:endParaRPr lang="he-IL" sz="1100" b="1" dirty="0"/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6E4DC7C7-7E38-46CD-87B0-961E202A5ED0}"/>
              </a:ext>
            </a:extLst>
          </p:cNvPr>
          <p:cNvSpPr txBox="1">
            <a:spLocks/>
          </p:cNvSpPr>
          <p:nvPr/>
        </p:nvSpPr>
        <p:spPr>
          <a:xfrm>
            <a:off x="1049327" y="488271"/>
            <a:ext cx="120826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סה"כ הזכירה בקמפיין הנוכחי גבוה יותר מאשר קמפיין "עידוד הצבעה" (04/19)*</a:t>
            </a:r>
          </a:p>
        </p:txBody>
      </p:sp>
    </p:spTree>
    <p:extLst>
      <p:ext uri="{BB962C8B-B14F-4D97-AF65-F5344CB8AC3E}">
        <p14:creationId xmlns:p14="http://schemas.microsoft.com/office/powerpoint/2010/main" val="259874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29919-89E9-4F96-92C1-535803D7D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9</a:t>
            </a:fld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57A942-96CC-4628-9AE4-1D4407CB33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98482" y="2208073"/>
            <a:ext cx="3200400" cy="1146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B30E8802-85B9-4B2C-8FFA-51E8E834F88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04970" y="2346186"/>
            <a:ext cx="15906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כיסוי</a:t>
            </a:r>
          </a:p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Reach</a:t>
            </a: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5101D73-3733-49A8-A0D2-A74434752D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6207" y="2208073"/>
            <a:ext cx="4233863" cy="1146175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/>
            <a:endParaRPr lang="he-IL" sz="1800" kern="0">
              <a:solidFill>
                <a:prstClr val="black"/>
              </a:solidFill>
              <a:cs typeface="Arial"/>
            </a:endParaRP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ACEE47A2-ADCA-4367-A88C-E19EB4844E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50170" y="1888986"/>
            <a:ext cx="1892300" cy="17843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1EA4B341-EB46-4C47-B26C-A4A02DBA6E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05733" y="2535098"/>
            <a:ext cx="1752600" cy="4619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491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אפקטיביות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3EFF8780-E39C-4F07-B462-31D3BC59793C}"/>
              </a:ext>
            </a:extLst>
          </p:cNvPr>
          <p:cNvSpPr>
            <a:spLocks/>
          </p:cNvSpPr>
          <p:nvPr/>
        </p:nvSpPr>
        <p:spPr bwMode="auto">
          <a:xfrm flipH="1">
            <a:off x="3915507" y="2195373"/>
            <a:ext cx="603250" cy="1160463"/>
          </a:xfrm>
          <a:custGeom>
            <a:avLst/>
            <a:gdLst>
              <a:gd name="T0" fmla="*/ 2 w 380"/>
              <a:gd name="T1" fmla="*/ 0 h 723"/>
              <a:gd name="T2" fmla="*/ 207 w 380"/>
              <a:gd name="T3" fmla="*/ 0 h 723"/>
              <a:gd name="T4" fmla="*/ 380 w 380"/>
              <a:gd name="T5" fmla="*/ 362 h 723"/>
              <a:gd name="T6" fmla="*/ 201 w 380"/>
              <a:gd name="T7" fmla="*/ 723 h 723"/>
              <a:gd name="T8" fmla="*/ 0 w 380"/>
              <a:gd name="T9" fmla="*/ 723 h 723"/>
              <a:gd name="T10" fmla="*/ 183 w 380"/>
              <a:gd name="T11" fmla="*/ 360 h 723"/>
              <a:gd name="T12" fmla="*/ 2 w 380"/>
              <a:gd name="T13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723">
                <a:moveTo>
                  <a:pt x="2" y="0"/>
                </a:moveTo>
                <a:lnTo>
                  <a:pt x="207" y="0"/>
                </a:lnTo>
                <a:lnTo>
                  <a:pt x="380" y="362"/>
                </a:lnTo>
                <a:lnTo>
                  <a:pt x="201" y="723"/>
                </a:lnTo>
                <a:lnTo>
                  <a:pt x="0" y="723"/>
                </a:lnTo>
                <a:lnTo>
                  <a:pt x="183" y="36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E446E96A-DBE9-4894-85A3-7896149FB86A}"/>
              </a:ext>
            </a:extLst>
          </p:cNvPr>
          <p:cNvSpPr>
            <a:spLocks/>
          </p:cNvSpPr>
          <p:nvPr/>
        </p:nvSpPr>
        <p:spPr bwMode="auto">
          <a:xfrm flipH="1">
            <a:off x="7092095" y="2196961"/>
            <a:ext cx="890587" cy="1160462"/>
          </a:xfrm>
          <a:custGeom>
            <a:avLst/>
            <a:gdLst>
              <a:gd name="T0" fmla="*/ 15 w 561"/>
              <a:gd name="T1" fmla="*/ 0 h 726"/>
              <a:gd name="T2" fmla="*/ 205 w 561"/>
              <a:gd name="T3" fmla="*/ 0 h 726"/>
              <a:gd name="T4" fmla="*/ 283 w 561"/>
              <a:gd name="T5" fmla="*/ 160 h 726"/>
              <a:gd name="T6" fmla="*/ 357 w 561"/>
              <a:gd name="T7" fmla="*/ 0 h 726"/>
              <a:gd name="T8" fmla="*/ 553 w 561"/>
              <a:gd name="T9" fmla="*/ 1 h 726"/>
              <a:gd name="T10" fmla="*/ 377 w 561"/>
              <a:gd name="T11" fmla="*/ 348 h 726"/>
              <a:gd name="T12" fmla="*/ 561 w 561"/>
              <a:gd name="T13" fmla="*/ 725 h 726"/>
              <a:gd name="T14" fmla="*/ 370 w 561"/>
              <a:gd name="T15" fmla="*/ 726 h 726"/>
              <a:gd name="T16" fmla="*/ 281 w 561"/>
              <a:gd name="T17" fmla="*/ 550 h 726"/>
              <a:gd name="T18" fmla="*/ 195 w 561"/>
              <a:gd name="T19" fmla="*/ 726 h 726"/>
              <a:gd name="T20" fmla="*/ 0 w 561"/>
              <a:gd name="T21" fmla="*/ 725 h 726"/>
              <a:gd name="T22" fmla="*/ 183 w 561"/>
              <a:gd name="T23" fmla="*/ 348 h 726"/>
              <a:gd name="T24" fmla="*/ 15 w 561"/>
              <a:gd name="T25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1" h="726">
                <a:moveTo>
                  <a:pt x="15" y="0"/>
                </a:moveTo>
                <a:lnTo>
                  <a:pt x="205" y="0"/>
                </a:lnTo>
                <a:lnTo>
                  <a:pt x="283" y="160"/>
                </a:lnTo>
                <a:lnTo>
                  <a:pt x="357" y="0"/>
                </a:lnTo>
                <a:lnTo>
                  <a:pt x="553" y="1"/>
                </a:lnTo>
                <a:lnTo>
                  <a:pt x="377" y="348"/>
                </a:lnTo>
                <a:lnTo>
                  <a:pt x="561" y="725"/>
                </a:lnTo>
                <a:lnTo>
                  <a:pt x="370" y="726"/>
                </a:lnTo>
                <a:lnTo>
                  <a:pt x="281" y="550"/>
                </a:lnTo>
                <a:lnTo>
                  <a:pt x="195" y="726"/>
                </a:lnTo>
                <a:lnTo>
                  <a:pt x="0" y="725"/>
                </a:lnTo>
                <a:lnTo>
                  <a:pt x="183" y="348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D464CD6F-3559-4015-B4D9-DB0A829F3D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3070" y="2212836"/>
            <a:ext cx="1206500" cy="11366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B0C0AC0-6246-49DE-8BC7-E7C314A097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9120" y="2317611"/>
            <a:ext cx="18319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תגובה</a:t>
            </a:r>
          </a:p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Response</a:t>
            </a: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C3E2FF4A-95D6-41B3-8F66-A26B4F1E9C2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14751" y="2535193"/>
            <a:ext cx="1752600" cy="4619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491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אפקטיביות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משושה 45">
            <a:extLst>
              <a:ext uri="{FF2B5EF4-FFF2-40B4-BE49-F238E27FC236}">
                <a16:creationId xmlns:a16="http://schemas.microsoft.com/office/drawing/2014/main" id="{C0803081-53D6-4031-A97F-4B4C3361DEA1}"/>
              </a:ext>
            </a:extLst>
          </p:cNvPr>
          <p:cNvSpPr/>
          <p:nvPr/>
        </p:nvSpPr>
        <p:spPr>
          <a:xfrm>
            <a:off x="4189639" y="2177186"/>
            <a:ext cx="3208844" cy="1180237"/>
          </a:xfrm>
          <a:prstGeom prst="hexagon">
            <a:avLst>
              <a:gd name="adj" fmla="val 24608"/>
              <a:gd name="vf" fmla="val 11547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E53788-897D-47AD-8CB7-E4B604D6A058}"/>
              </a:ext>
            </a:extLst>
          </p:cNvPr>
          <p:cNvSpPr txBox="1"/>
          <p:nvPr/>
        </p:nvSpPr>
        <p:spPr>
          <a:xfrm>
            <a:off x="7366734" y="148814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b="1" dirty="0"/>
              <a:t>איזה אפקט היה לקמפיין?</a:t>
            </a:r>
          </a:p>
        </p:txBody>
      </p:sp>
    </p:spTree>
    <p:extLst>
      <p:ext uri="{BB962C8B-B14F-4D97-AF65-F5344CB8AC3E}">
        <p14:creationId xmlns:p14="http://schemas.microsoft.com/office/powerpoint/2010/main" val="1571829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b0e8d5e0e77e7ee7304fb0fb37d22dc8c3a5f0"/>
</p:tagLst>
</file>

<file path=ppt/theme/theme1.xml><?xml version="1.0" encoding="utf-8"?>
<a:theme xmlns:a="http://schemas.openxmlformats.org/drawingml/2006/main" name="blank">
  <a:themeElements>
    <a:clrScheme name="Ipsos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008E94"/>
      </a:hlink>
      <a:folHlink>
        <a:srgbClr val="1F497D"/>
      </a:folHlink>
    </a:clrScheme>
    <a:fontScheme name="Fieldwork Internation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">
    <a:dk1>
      <a:srgbClr val="333399"/>
    </a:dk1>
    <a:lt1>
      <a:srgbClr val="FFFFFF"/>
    </a:lt1>
    <a:dk2>
      <a:srgbClr val="4D4D4D"/>
    </a:dk2>
    <a:lt2>
      <a:srgbClr val="BCBEC0"/>
    </a:lt2>
    <a:accent1>
      <a:srgbClr val="00ADA8"/>
    </a:accent1>
    <a:accent2>
      <a:srgbClr val="FF9933"/>
    </a:accent2>
    <a:accent3>
      <a:srgbClr val="FF6600"/>
    </a:accent3>
    <a:accent4>
      <a:srgbClr val="7EACDE"/>
    </a:accent4>
    <a:accent5>
      <a:srgbClr val="A2CFD5"/>
    </a:accent5>
    <a:accent6>
      <a:srgbClr val="99CC00"/>
    </a:accent6>
    <a:hlink>
      <a:srgbClr val="B4321E"/>
    </a:hlink>
    <a:folHlink>
      <a:srgbClr val="993366"/>
    </a:folHlink>
  </a:clrScheme>
  <a:fontScheme name="Benutzerdefiniert 4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">
    <a:dk1>
      <a:srgbClr val="333399"/>
    </a:dk1>
    <a:lt1>
      <a:srgbClr val="FFFFFF"/>
    </a:lt1>
    <a:dk2>
      <a:srgbClr val="4D4D4D"/>
    </a:dk2>
    <a:lt2>
      <a:srgbClr val="BCBEC0"/>
    </a:lt2>
    <a:accent1>
      <a:srgbClr val="00ADA8"/>
    </a:accent1>
    <a:accent2>
      <a:srgbClr val="FF9933"/>
    </a:accent2>
    <a:accent3>
      <a:srgbClr val="FF6600"/>
    </a:accent3>
    <a:accent4>
      <a:srgbClr val="7EACDE"/>
    </a:accent4>
    <a:accent5>
      <a:srgbClr val="A2CFD5"/>
    </a:accent5>
    <a:accent6>
      <a:srgbClr val="99CC00"/>
    </a:accent6>
    <a:hlink>
      <a:srgbClr val="B4321E"/>
    </a:hlink>
    <a:folHlink>
      <a:srgbClr val="993366"/>
    </a:folHlink>
  </a:clrScheme>
  <a:fontScheme name="Benutzerdefiniert 4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32336</TotalTime>
  <Words>1641</Words>
  <Application>Microsoft Office PowerPoint</Application>
  <PresentationFormat>מותאם אישית</PresentationFormat>
  <Paragraphs>238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blank</vt:lpstr>
      <vt:lpstr>מצגת של PowerPoint‏</vt:lpstr>
      <vt:lpstr>מתודולוגיה</vt:lpstr>
      <vt:lpstr>מצגת של PowerPoint‏</vt:lpstr>
      <vt:lpstr>מצגת של PowerPoint‏</vt:lpstr>
      <vt:lpstr>זכירה בלתי נעזרת</vt:lpstr>
      <vt:lpstr>זכירה חצי נעזרת</vt:lpstr>
      <vt:lpstr>הבנת מסר – קמפיין עידוד הצבעה (09/19) בקרב מי שזכרו את הקמפיין באופן נעזר למחצה (על בסיס הויז'ואל) 309=N</vt:lpstr>
      <vt:lpstr>זכירה נעזרת</vt:lpstr>
      <vt:lpstr>מצגת של PowerPoint‏</vt:lpstr>
      <vt:lpstr>אהדת הקמפיין וחשיבותו – בקרב הנחשפים לקמפיין עידוד הצבעה (09/19) (N=431)</vt:lpstr>
      <vt:lpstr>סיבות לאהדה/חוסר אהדה לקמפיין עידוד הצבעה– בקרב הנחשפים לקמפיין (N=431)</vt:lpstr>
      <vt:lpstr>תפיסות לגבי קמפיין עידוד הצבעה – בקרב הנחשפים (N=431) TOP3</vt:lpstr>
      <vt:lpstr>מצגת של PowerPoint‏</vt:lpstr>
      <vt:lpstr>סיכום מדדי הכיסוי והתגובה לקמפיין 'עידוד הצבעה' (09/19) בהשוואה לקמפיין "עידוד הצבעה" (04/19)</vt:lpstr>
      <vt:lpstr>ROI – קמפיין עידוד הצבעה (09/19) מול קמפיין עידוד הצבעה (04/19)</vt:lpstr>
      <vt:lpstr>מצגת של PowerPoint‏</vt:lpstr>
      <vt:lpstr>הצבעה בבחירות לכנסת ה- 22</vt:lpstr>
      <vt:lpstr>מצגת של PowerPoint‏</vt:lpstr>
      <vt:lpstr>מצגת של PowerPoint‏</vt:lpstr>
      <vt:lpstr>מצגת של PowerPoint‏</vt:lpstr>
    </vt:vector>
  </TitlesOfParts>
  <Company>Ipsos-Mori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Neil.tierney</dc:creator>
  <cp:lastModifiedBy>Smy Smy</cp:lastModifiedBy>
  <cp:revision>2758</cp:revision>
  <cp:lastPrinted>2019-09-26T09:07:56Z</cp:lastPrinted>
  <dcterms:created xsi:type="dcterms:W3CDTF">2014-10-01T09:33:00Z</dcterms:created>
  <dcterms:modified xsi:type="dcterms:W3CDTF">2019-12-09T06:30:17Z</dcterms:modified>
</cp:coreProperties>
</file>