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7" r:id="rId2"/>
    <p:sldId id="268" r:id="rId3"/>
    <p:sldId id="256" r:id="rId4"/>
    <p:sldId id="270" r:id="rId5"/>
    <p:sldId id="269" r:id="rId6"/>
    <p:sldId id="272" r:id="rId7"/>
    <p:sldId id="273" r:id="rId8"/>
    <p:sldId id="276" r:id="rId9"/>
    <p:sldId id="274" r:id="rId10"/>
    <p:sldId id="292" r:id="rId11"/>
    <p:sldId id="277" r:id="rId12"/>
    <p:sldId id="289" r:id="rId13"/>
    <p:sldId id="278" r:id="rId14"/>
    <p:sldId id="282" r:id="rId15"/>
    <p:sldId id="279" r:id="rId16"/>
    <p:sldId id="280" r:id="rId17"/>
    <p:sldId id="286" r:id="rId18"/>
    <p:sldId id="287" r:id="rId19"/>
    <p:sldId id="291" r:id="rId20"/>
    <p:sldId id="266" r:id="rId21"/>
    <p:sldId id="267" r:id="rId22"/>
  </p:sldIdLst>
  <p:sldSz cx="9144000" cy="6858000" type="screen4x3"/>
  <p:notesSz cx="7010400" cy="92964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2B4A5E"/>
    <a:srgbClr val="406F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107" d="100"/>
          <a:sy n="107" d="100"/>
        </p:scale>
        <p:origin x="-8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97256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624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25E6749-29EC-4F43-9FDE-F3F777FCEB8B}" type="datetimeFigureOut">
              <a:rPr lang="he-IL" smtClean="0"/>
              <a:t>ל'/ניסן/תשע"ה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97256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624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21D567F-2F02-4161-8980-4C2245395D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3394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972561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624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23F33BF-93B9-4E9A-AF89-801F5520ACD1}" type="datetimeFigureOut">
              <a:rPr lang="he-IL" smtClean="0"/>
              <a:t>ל'/ניסן/תשע"ה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972561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624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7ACC863-1772-4294-A67D-32F9AAF5920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54003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022BA-2AB9-48C3-983F-7D46451FECFB}" type="datetimeFigureOut">
              <a:rPr lang="he-IL" smtClean="0"/>
              <a:t>ל'/ניסן/תשע"ה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045B-4414-4EA7-9D32-C4A25D6D72F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67237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022BA-2AB9-48C3-983F-7D46451FECFB}" type="datetimeFigureOut">
              <a:rPr lang="he-IL" smtClean="0"/>
              <a:t>ל'/ניסן/תשע"ה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045B-4414-4EA7-9D32-C4A25D6D72F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92085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022BA-2AB9-48C3-983F-7D46451FECFB}" type="datetimeFigureOut">
              <a:rPr lang="he-IL" smtClean="0"/>
              <a:t>ל'/ניסן/תשע"ה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045B-4414-4EA7-9D32-C4A25D6D72F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76742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022BA-2AB9-48C3-983F-7D46451FECFB}" type="datetimeFigureOut">
              <a:rPr lang="he-IL" smtClean="0"/>
              <a:t>ל'/ניסן/תשע"ה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045B-4414-4EA7-9D32-C4A25D6D72F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06282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022BA-2AB9-48C3-983F-7D46451FECFB}" type="datetimeFigureOut">
              <a:rPr lang="he-IL" smtClean="0"/>
              <a:t>ל'/ניסן/תשע"ה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045B-4414-4EA7-9D32-C4A25D6D72F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51540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022BA-2AB9-48C3-983F-7D46451FECFB}" type="datetimeFigureOut">
              <a:rPr lang="he-IL" smtClean="0"/>
              <a:t>ל'/ניסן/תשע"ה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045B-4414-4EA7-9D32-C4A25D6D72F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1548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022BA-2AB9-48C3-983F-7D46451FECFB}" type="datetimeFigureOut">
              <a:rPr lang="he-IL" smtClean="0"/>
              <a:t>ל'/ניסן/תשע"ה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045B-4414-4EA7-9D32-C4A25D6D72F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38691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022BA-2AB9-48C3-983F-7D46451FECFB}" type="datetimeFigureOut">
              <a:rPr lang="he-IL" smtClean="0"/>
              <a:t>ל'/ניסן/תשע"ה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045B-4414-4EA7-9D32-C4A25D6D72F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93857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022BA-2AB9-48C3-983F-7D46451FECFB}" type="datetimeFigureOut">
              <a:rPr lang="he-IL" smtClean="0"/>
              <a:t>ל'/ניסן/תשע"ה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045B-4414-4EA7-9D32-C4A25D6D72F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60803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022BA-2AB9-48C3-983F-7D46451FECFB}" type="datetimeFigureOut">
              <a:rPr lang="he-IL" smtClean="0"/>
              <a:t>ל'/ניסן/תשע"ה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045B-4414-4EA7-9D32-C4A25D6D72F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07779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022BA-2AB9-48C3-983F-7D46451FECFB}" type="datetimeFigureOut">
              <a:rPr lang="he-IL" smtClean="0"/>
              <a:t>ל'/ניסן/תשע"ה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045B-4414-4EA7-9D32-C4A25D6D72F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98992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022BA-2AB9-48C3-983F-7D46451FECFB}" type="datetimeFigureOut">
              <a:rPr lang="he-IL" smtClean="0"/>
              <a:t>ל'/ניסן/תשע"ה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7045B-4414-4EA7-9D32-C4A25D6D72F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94959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jpeg"/><Relationship Id="rId7" Type="http://schemas.openxmlformats.org/officeDocument/2006/relationships/hyperlink" Target="http://he.wikipedia.org/wiki/%D7%A7%D7%95%D7%91%D7%A5:Emblem_of_Israel.sv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hyperlink" Target="http://he.wikipedia.org/wiki/%D7%A7%D7%95%D7%91%D7%A5:Bank_of_Israel_Symbol.svg" TargetMode="External"/><Relationship Id="rId9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Box 5"/>
          <p:cNvSpPr txBox="1">
            <a:spLocks noChangeArrowheads="1"/>
          </p:cNvSpPr>
          <p:nvPr/>
        </p:nvSpPr>
        <p:spPr bwMode="auto">
          <a:xfrm>
            <a:off x="835189" y="1268760"/>
            <a:ext cx="80645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>
              <a:spcBef>
                <a:spcPts val="3600"/>
              </a:spcBef>
              <a:defRPr/>
            </a:pPr>
            <a:r>
              <a:rPr lang="he-IL" sz="3600" b="1" dirty="0" smtClean="0">
                <a:solidFill>
                  <a:srgbClr val="0070C0"/>
                </a:solidFill>
              </a:rPr>
              <a:t>הוועדה </a:t>
            </a:r>
            <a:r>
              <a:rPr lang="he-IL" sz="3600" b="1" dirty="0">
                <a:solidFill>
                  <a:srgbClr val="0070C0"/>
                </a:solidFill>
              </a:rPr>
              <a:t>לבחינת צמצום </a:t>
            </a:r>
            <a:r>
              <a:rPr lang="he-IL" sz="3600" b="1" dirty="0" smtClean="0">
                <a:solidFill>
                  <a:srgbClr val="0070C0"/>
                </a:solidFill>
              </a:rPr>
              <a:t>שימוש </a:t>
            </a:r>
            <a:r>
              <a:rPr lang="he-IL" sz="3600" b="1" dirty="0">
                <a:solidFill>
                  <a:srgbClr val="0070C0"/>
                </a:solidFill>
              </a:rPr>
              <a:t>במזומן </a:t>
            </a:r>
            <a:r>
              <a:rPr lang="he-IL" sz="3600" b="1" dirty="0" smtClean="0">
                <a:solidFill>
                  <a:srgbClr val="0070C0"/>
                </a:solidFill>
              </a:rPr>
              <a:t>במשק הישראלי</a:t>
            </a:r>
            <a:endParaRPr lang="en-US" sz="3600" dirty="0">
              <a:solidFill>
                <a:srgbClr val="0070C0"/>
              </a:solidFill>
            </a:endParaRPr>
          </a:p>
        </p:txBody>
      </p:sp>
      <p:cxnSp>
        <p:nvCxnSpPr>
          <p:cNvPr id="7" name="מחבר ישר 6"/>
          <p:cNvCxnSpPr/>
          <p:nvPr/>
        </p:nvCxnSpPr>
        <p:spPr>
          <a:xfrm flipH="1">
            <a:off x="2411413" y="3212976"/>
            <a:ext cx="6264275" cy="0"/>
          </a:xfrm>
          <a:prstGeom prst="line">
            <a:avLst/>
          </a:prstGeom>
          <a:ln w="38100" cap="rnd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מחבר ישר 11"/>
          <p:cNvCxnSpPr/>
          <p:nvPr/>
        </p:nvCxnSpPr>
        <p:spPr>
          <a:xfrm rot="10800000">
            <a:off x="0" y="6309319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6" name="Picture 2" descr="C:\Documents and Settings\s_brok\My Documents\My Pictures\logo FH9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4843463"/>
            <a:ext cx="1150938" cy="116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תמונה 12" descr="http://old.justice.gov.il/NR/rdonlyres/E4F1FA2D-C33B-4B25-AE59-252A36E493DD/3746/Impa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4856163"/>
            <a:ext cx="1152525" cy="12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4" descr="Bank of Israel Symbol.sv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0475" y="4870450"/>
            <a:ext cx="1138238" cy="116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6" descr="http://upload.wikimedia.org/wikipedia/he/c/c4/Israel_police_logo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4870450"/>
            <a:ext cx="1181100" cy="116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סמל מדינת ישראל">
            <a:hlinkClick r:id="rId7" tooltip="סמל מדינת ישראל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4935538"/>
            <a:ext cx="935037" cy="115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63" y="4870450"/>
            <a:ext cx="1443037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47415" y="3429000"/>
            <a:ext cx="7273057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altLang="he-IL" sz="3600" b="1" dirty="0" smtClean="0">
                <a:solidFill>
                  <a:srgbClr val="254061"/>
                </a:solidFill>
              </a:rPr>
              <a:t>הצגת ההמלצות       תאריך</a:t>
            </a:r>
            <a:endParaRPr lang="en-US" sz="3600" dirty="0" smtClean="0"/>
          </a:p>
        </p:txBody>
      </p:sp>
      <p:cxnSp>
        <p:nvCxnSpPr>
          <p:cNvPr id="15" name="מחבר ישר 14"/>
          <p:cNvCxnSpPr/>
          <p:nvPr/>
        </p:nvCxnSpPr>
        <p:spPr>
          <a:xfrm rot="10800000">
            <a:off x="-36512" y="548681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>
            <a:off x="107950" y="6450013"/>
            <a:ext cx="466725" cy="365125"/>
          </a:xfrm>
        </p:spPr>
        <p:txBody>
          <a:bodyPr/>
          <a:lstStyle/>
          <a:p>
            <a:pPr algn="ctr">
              <a:defRPr/>
            </a:pPr>
            <a:fld id="{3D391848-6A72-49CD-B466-9BF0BB0AC5FE}" type="slidenum">
              <a:rPr lang="he-IL" sz="1400" b="1">
                <a:solidFill>
                  <a:srgbClr val="4F81BD">
                    <a:lumMod val="50000"/>
                  </a:srgbClr>
                </a:solidFill>
              </a:rPr>
              <a:pPr algn="ctr">
                <a:defRPr/>
              </a:pPr>
              <a:t>1</a:t>
            </a:fld>
            <a:endParaRPr lang="he-IL" sz="1400" b="1" dirty="0">
              <a:solidFill>
                <a:srgbClr val="4F81BD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29771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מחבר ישר 4"/>
          <p:cNvCxnSpPr/>
          <p:nvPr/>
        </p:nvCxnSpPr>
        <p:spPr>
          <a:xfrm rot="10800000">
            <a:off x="0" y="6309319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מחבר ישר 5"/>
          <p:cNvCxnSpPr/>
          <p:nvPr/>
        </p:nvCxnSpPr>
        <p:spPr>
          <a:xfrm rot="10800000">
            <a:off x="-36512" y="1196751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כותרת 10"/>
          <p:cNvSpPr>
            <a:spLocks noGrp="1"/>
          </p:cNvSpPr>
          <p:nvPr>
            <p:ph type="title"/>
          </p:nvPr>
        </p:nvSpPr>
        <p:spPr>
          <a:xfrm>
            <a:off x="457200" y="0"/>
            <a:ext cx="8219256" cy="1196750"/>
          </a:xfrm>
        </p:spPr>
        <p:txBody>
          <a:bodyPr>
            <a:normAutofit/>
          </a:bodyPr>
          <a:lstStyle/>
          <a:p>
            <a:pPr algn="r"/>
            <a:r>
              <a:rPr lang="he-IL" b="1" dirty="0" smtClean="0">
                <a:solidFill>
                  <a:srgbClr val="0070C0"/>
                </a:solidFill>
                <a:cs typeface="+mn-cs"/>
              </a:rPr>
              <a:t>ההיבט הציבורי</a:t>
            </a:r>
            <a:endParaRPr lang="he-IL" dirty="0">
              <a:solidFill>
                <a:srgbClr val="0070C0"/>
              </a:solidFill>
              <a:cs typeface="+mn-cs"/>
            </a:endParaRPr>
          </a:p>
        </p:txBody>
      </p:sp>
      <p:sp>
        <p:nvSpPr>
          <p:cNvPr id="12" name="מציין מיקום תוכן 11"/>
          <p:cNvSpPr>
            <a:spLocks noGrp="1"/>
          </p:cNvSpPr>
          <p:nvPr>
            <p:ph idx="1"/>
          </p:nvPr>
        </p:nvSpPr>
        <p:spPr>
          <a:xfrm>
            <a:off x="179512" y="1268760"/>
            <a:ext cx="8064896" cy="50405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altLang="he-IL" sz="2800" dirty="0" smtClean="0">
                <a:solidFill>
                  <a:srgbClr val="0070C0"/>
                </a:solidFill>
              </a:rPr>
              <a:t>הוועדה ממליצה למקד את תשומת הלב </a:t>
            </a:r>
            <a:r>
              <a:rPr lang="he-IL" altLang="he-IL" sz="2800" b="1" dirty="0" smtClean="0">
                <a:solidFill>
                  <a:srgbClr val="0070C0"/>
                </a:solidFill>
              </a:rPr>
              <a:t>בהיבט הציבורי</a:t>
            </a:r>
          </a:p>
          <a:p>
            <a:pPr>
              <a:lnSpc>
                <a:spcPct val="200000"/>
              </a:lnSpc>
            </a:pPr>
            <a:r>
              <a:rPr lang="he-IL" altLang="he-IL" sz="2800" dirty="0" smtClean="0">
                <a:solidFill>
                  <a:srgbClr val="000000"/>
                </a:solidFill>
              </a:rPr>
              <a:t>להתניע תהליך של חינוך פיננסי לציבור </a:t>
            </a:r>
          </a:p>
          <a:p>
            <a:pPr>
              <a:spcBef>
                <a:spcPts val="600"/>
              </a:spcBef>
            </a:pPr>
            <a:r>
              <a:rPr lang="he-IL" altLang="he-IL" sz="2800" dirty="0" smtClean="0">
                <a:solidFill>
                  <a:srgbClr val="000000"/>
                </a:solidFill>
              </a:rPr>
              <a:t>לערוך סקר תקופתי כדי לבחון מהם צורכי האוכלוסייה בתחום אמצעי התשלום</a:t>
            </a:r>
          </a:p>
        </p:txBody>
      </p:sp>
      <p:sp>
        <p:nvSpPr>
          <p:cNvPr id="10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fld id="{3D391848-6A72-49CD-B466-9BF0BB0AC5FE}" type="slidenum">
              <a:rPr lang="he-IL" sz="1400" b="1">
                <a:solidFill>
                  <a:srgbClr val="4F81BD">
                    <a:lumMod val="50000"/>
                  </a:srgbClr>
                </a:solidFill>
              </a:rPr>
              <a:pPr algn="ctr">
                <a:defRPr/>
              </a:pPr>
              <a:t>10</a:t>
            </a:fld>
            <a:endParaRPr lang="he-IL" sz="1400" b="1" dirty="0">
              <a:solidFill>
                <a:srgbClr val="4F81BD">
                  <a:lumMod val="50000"/>
                </a:srgb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13" y="35332"/>
            <a:ext cx="2190023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1400" b="1" dirty="0" smtClean="0">
                <a:solidFill>
                  <a:srgbClr val="2B4A5E"/>
                </a:solidFill>
              </a:rPr>
              <a:t>המלצות</a:t>
            </a:r>
          </a:p>
          <a:p>
            <a:r>
              <a:rPr lang="he-IL" sz="1400" dirty="0">
                <a:solidFill>
                  <a:srgbClr val="406F8D"/>
                </a:solidFill>
              </a:rPr>
              <a:t>המלצה א | </a:t>
            </a:r>
            <a:r>
              <a:rPr lang="he-IL" sz="1400" b="1" dirty="0">
                <a:solidFill>
                  <a:srgbClr val="2B4A5E"/>
                </a:solidFill>
              </a:rPr>
              <a:t>ב</a:t>
            </a:r>
            <a:r>
              <a:rPr lang="he-IL" sz="1400" dirty="0" smtClean="0">
                <a:solidFill>
                  <a:srgbClr val="406F8D"/>
                </a:solidFill>
              </a:rPr>
              <a:t> | ג | ד | ה | ו | ז</a:t>
            </a:r>
            <a:endParaRPr lang="he-IL" sz="1400" dirty="0">
              <a:solidFill>
                <a:srgbClr val="406F8D"/>
              </a:solidFill>
            </a:endParaRPr>
          </a:p>
        </p:txBody>
      </p:sp>
      <p:sp>
        <p:nvSpPr>
          <p:cNvPr id="3" name="חץ שמאלה 2"/>
          <p:cNvSpPr/>
          <p:nvPr/>
        </p:nvSpPr>
        <p:spPr>
          <a:xfrm>
            <a:off x="8389440" y="1412776"/>
            <a:ext cx="431032" cy="360040"/>
          </a:xfrm>
          <a:prstGeom prst="lef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חיבור 6"/>
          <p:cNvSpPr/>
          <p:nvPr/>
        </p:nvSpPr>
        <p:spPr>
          <a:xfrm>
            <a:off x="8316416" y="2132856"/>
            <a:ext cx="576064" cy="504056"/>
          </a:xfrm>
          <a:prstGeom prst="mathPlus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4331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מחבר ישר 4"/>
          <p:cNvCxnSpPr/>
          <p:nvPr/>
        </p:nvCxnSpPr>
        <p:spPr>
          <a:xfrm rot="10800000">
            <a:off x="0" y="6309319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מחבר ישר 5"/>
          <p:cNvCxnSpPr/>
          <p:nvPr/>
        </p:nvCxnSpPr>
        <p:spPr>
          <a:xfrm rot="10800000">
            <a:off x="-36512" y="1196751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כותרת 10"/>
          <p:cNvSpPr>
            <a:spLocks noGrp="1"/>
          </p:cNvSpPr>
          <p:nvPr>
            <p:ph type="title"/>
          </p:nvPr>
        </p:nvSpPr>
        <p:spPr>
          <a:xfrm>
            <a:off x="457200" y="0"/>
            <a:ext cx="8219256" cy="1196750"/>
          </a:xfrm>
        </p:spPr>
        <p:txBody>
          <a:bodyPr>
            <a:normAutofit/>
          </a:bodyPr>
          <a:lstStyle/>
          <a:p>
            <a:pPr algn="r"/>
            <a:r>
              <a:rPr lang="he-IL" b="1" dirty="0" smtClean="0">
                <a:solidFill>
                  <a:srgbClr val="0070C0"/>
                </a:solidFill>
                <a:cs typeface="+mn-cs"/>
              </a:rPr>
              <a:t>מזומן (1)</a:t>
            </a:r>
            <a:endParaRPr lang="he-IL" dirty="0">
              <a:solidFill>
                <a:srgbClr val="0070C0"/>
              </a:solidFill>
              <a:cs typeface="+mn-cs"/>
            </a:endParaRPr>
          </a:p>
        </p:txBody>
      </p:sp>
      <p:sp>
        <p:nvSpPr>
          <p:cNvPr id="12" name="מציין מיקום תוכן 11"/>
          <p:cNvSpPr>
            <a:spLocks noGrp="1"/>
          </p:cNvSpPr>
          <p:nvPr>
            <p:ph idx="1"/>
          </p:nvPr>
        </p:nvSpPr>
        <p:spPr>
          <a:xfrm>
            <a:off x="-180528" y="1196754"/>
            <a:ext cx="8640960" cy="504056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he-IL" altLang="he-IL" sz="2800" dirty="0" smtClean="0">
                <a:solidFill>
                  <a:srgbClr val="0070C0"/>
                </a:solidFill>
              </a:rPr>
              <a:t>הוועדה ממליצה </a:t>
            </a:r>
            <a:r>
              <a:rPr lang="he-IL" altLang="he-IL" sz="2800" b="1" dirty="0" smtClean="0">
                <a:solidFill>
                  <a:srgbClr val="0070C0"/>
                </a:solidFill>
              </a:rPr>
              <a:t>להגביל ולא לבטל </a:t>
            </a:r>
            <a:r>
              <a:rPr lang="he-IL" altLang="he-IL" sz="2800" dirty="0" smtClean="0">
                <a:solidFill>
                  <a:srgbClr val="0070C0"/>
                </a:solidFill>
              </a:rPr>
              <a:t>את השימוש במזומן</a:t>
            </a:r>
          </a:p>
          <a:p>
            <a:pPr marL="0" lvl="0" indent="0">
              <a:spcBef>
                <a:spcPts val="2400"/>
              </a:spcBef>
              <a:buNone/>
            </a:pPr>
            <a:r>
              <a:rPr lang="he-IL" altLang="he-IL" sz="2800" dirty="0" smtClean="0">
                <a:solidFill>
                  <a:srgbClr val="000000"/>
                </a:solidFill>
              </a:rPr>
              <a:t>ההמלצה תיושם באופן הדרגתי:</a:t>
            </a:r>
          </a:p>
          <a:p>
            <a:pPr marL="514350" lvl="0" indent="-514350">
              <a:spcBef>
                <a:spcPts val="600"/>
              </a:spcBef>
              <a:buFont typeface="+mj-lt"/>
              <a:buAutoNum type="arabicPeriod"/>
            </a:pPr>
            <a:r>
              <a:rPr lang="he-IL" altLang="he-IL" sz="2800" dirty="0" smtClean="0">
                <a:solidFill>
                  <a:srgbClr val="000000"/>
                </a:solidFill>
              </a:rPr>
              <a:t>טווח מיידי – מעל 10,000 ש"ח</a:t>
            </a:r>
          </a:p>
          <a:p>
            <a:pPr marL="514350" lvl="0" indent="-514350">
              <a:spcBef>
                <a:spcPts val="600"/>
              </a:spcBef>
              <a:buFont typeface="+mj-lt"/>
              <a:buAutoNum type="arabicPeriod"/>
            </a:pPr>
            <a:r>
              <a:rPr lang="he-IL" altLang="he-IL" sz="2800" dirty="0" smtClean="0">
                <a:solidFill>
                  <a:srgbClr val="000000"/>
                </a:solidFill>
              </a:rPr>
              <a:t>טווח בינוני - מעל 5,000 ש"ח</a:t>
            </a:r>
          </a:p>
          <a:p>
            <a:pPr marL="0" lvl="0" indent="0">
              <a:spcBef>
                <a:spcPts val="2400"/>
              </a:spcBef>
              <a:buNone/>
            </a:pPr>
            <a:r>
              <a:rPr lang="he-IL" altLang="he-IL" sz="2800" dirty="0" smtClean="0">
                <a:solidFill>
                  <a:srgbClr val="000000"/>
                </a:solidFill>
              </a:rPr>
              <a:t>הקלות:</a:t>
            </a:r>
          </a:p>
          <a:p>
            <a:pPr>
              <a:spcBef>
                <a:spcPts val="600"/>
              </a:spcBef>
            </a:pPr>
            <a:r>
              <a:rPr lang="he-IL" altLang="he-IL" sz="2800" dirty="0" smtClean="0">
                <a:solidFill>
                  <a:srgbClr val="000000"/>
                </a:solidFill>
              </a:rPr>
              <a:t>מתן סמכות לשר האוצר לקבוע הקלות במקרים מיוחדים</a:t>
            </a:r>
          </a:p>
          <a:p>
            <a:pPr>
              <a:spcBef>
                <a:spcPts val="600"/>
              </a:spcBef>
            </a:pPr>
            <a:r>
              <a:rPr lang="he-IL" altLang="he-IL" sz="2800" dirty="0" smtClean="0">
                <a:solidFill>
                  <a:srgbClr val="000000"/>
                </a:solidFill>
              </a:rPr>
              <a:t>בין פרטיים – 15,000 ש"ח (בשנה ראשונה – 50,000 ש"ח)</a:t>
            </a:r>
          </a:p>
          <a:p>
            <a:pPr>
              <a:spcBef>
                <a:spcPts val="600"/>
              </a:spcBef>
            </a:pPr>
            <a:r>
              <a:rPr lang="he-IL" altLang="he-IL" sz="2800" dirty="0" smtClean="0">
                <a:solidFill>
                  <a:srgbClr val="000000"/>
                </a:solidFill>
              </a:rPr>
              <a:t>עסקאות רכישת רכב משומש – 50,000 ש"ח</a:t>
            </a:r>
          </a:p>
          <a:p>
            <a:pPr>
              <a:spcBef>
                <a:spcPts val="600"/>
              </a:spcBef>
            </a:pPr>
            <a:r>
              <a:rPr lang="he-IL" altLang="he-IL" sz="2800" dirty="0" smtClean="0">
                <a:solidFill>
                  <a:srgbClr val="000000"/>
                </a:solidFill>
              </a:rPr>
              <a:t>בעלי חשבונות מוגבלים – 30,000 ש"ח</a:t>
            </a:r>
          </a:p>
          <a:p>
            <a:pPr marL="0" lvl="0" indent="0">
              <a:spcBef>
                <a:spcPts val="2400"/>
              </a:spcBef>
              <a:buNone/>
            </a:pPr>
            <a:endParaRPr lang="he-IL" altLang="he-IL" sz="2800" i="1" dirty="0" smtClean="0">
              <a:solidFill>
                <a:srgbClr val="000000"/>
              </a:solidFill>
            </a:endParaRPr>
          </a:p>
        </p:txBody>
      </p:sp>
      <p:sp>
        <p:nvSpPr>
          <p:cNvPr id="10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fld id="{3D391848-6A72-49CD-B466-9BF0BB0AC5FE}" type="slidenum">
              <a:rPr lang="he-IL" sz="1400" b="1">
                <a:solidFill>
                  <a:srgbClr val="4F81BD">
                    <a:lumMod val="50000"/>
                  </a:srgbClr>
                </a:solidFill>
              </a:rPr>
              <a:pPr algn="ctr">
                <a:defRPr/>
              </a:pPr>
              <a:t>11</a:t>
            </a:fld>
            <a:endParaRPr lang="he-IL" sz="1400" b="1" dirty="0">
              <a:solidFill>
                <a:srgbClr val="4F81BD">
                  <a:lumMod val="50000"/>
                </a:srgb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13" y="35332"/>
            <a:ext cx="2190023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1400" b="1" dirty="0" smtClean="0">
                <a:solidFill>
                  <a:srgbClr val="2B4A5E"/>
                </a:solidFill>
              </a:rPr>
              <a:t>המלצות</a:t>
            </a:r>
          </a:p>
          <a:p>
            <a:r>
              <a:rPr lang="he-IL" sz="1400" dirty="0">
                <a:solidFill>
                  <a:srgbClr val="406F8D"/>
                </a:solidFill>
              </a:rPr>
              <a:t>המלצה א | ב </a:t>
            </a:r>
            <a:r>
              <a:rPr lang="he-IL" sz="1400" dirty="0" smtClean="0">
                <a:solidFill>
                  <a:srgbClr val="406F8D"/>
                </a:solidFill>
              </a:rPr>
              <a:t>| </a:t>
            </a:r>
            <a:r>
              <a:rPr lang="he-IL" sz="1400" b="1" dirty="0">
                <a:solidFill>
                  <a:srgbClr val="2B4A5E"/>
                </a:solidFill>
              </a:rPr>
              <a:t>ג</a:t>
            </a:r>
            <a:r>
              <a:rPr lang="he-IL" sz="1400" dirty="0" smtClean="0">
                <a:solidFill>
                  <a:srgbClr val="406F8D"/>
                </a:solidFill>
              </a:rPr>
              <a:t> | ד | ה | ו | ז</a:t>
            </a:r>
            <a:endParaRPr lang="he-IL" sz="1400" dirty="0">
              <a:solidFill>
                <a:srgbClr val="406F8D"/>
              </a:solidFill>
            </a:endParaRPr>
          </a:p>
        </p:txBody>
      </p:sp>
      <p:sp>
        <p:nvSpPr>
          <p:cNvPr id="17" name="חץ שמאלה 16"/>
          <p:cNvSpPr/>
          <p:nvPr/>
        </p:nvSpPr>
        <p:spPr>
          <a:xfrm>
            <a:off x="8533456" y="1340770"/>
            <a:ext cx="431032" cy="360040"/>
          </a:xfrm>
          <a:prstGeom prst="lef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חיבור 17"/>
          <p:cNvSpPr/>
          <p:nvPr/>
        </p:nvSpPr>
        <p:spPr>
          <a:xfrm>
            <a:off x="8460432" y="1988840"/>
            <a:ext cx="576064" cy="504056"/>
          </a:xfrm>
          <a:prstGeom prst="mathPlus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דמעה 18"/>
          <p:cNvSpPr/>
          <p:nvPr/>
        </p:nvSpPr>
        <p:spPr>
          <a:xfrm>
            <a:off x="8533456" y="3717030"/>
            <a:ext cx="432048" cy="432048"/>
          </a:xfrm>
          <a:prstGeom prst="teardrop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7769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מחבר ישר 4"/>
          <p:cNvCxnSpPr/>
          <p:nvPr/>
        </p:nvCxnSpPr>
        <p:spPr>
          <a:xfrm rot="10800000">
            <a:off x="0" y="6309319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מחבר ישר 5"/>
          <p:cNvCxnSpPr/>
          <p:nvPr/>
        </p:nvCxnSpPr>
        <p:spPr>
          <a:xfrm rot="10800000">
            <a:off x="-36512" y="1196751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כותרת 10"/>
          <p:cNvSpPr>
            <a:spLocks noGrp="1"/>
          </p:cNvSpPr>
          <p:nvPr>
            <p:ph type="title"/>
          </p:nvPr>
        </p:nvSpPr>
        <p:spPr>
          <a:xfrm>
            <a:off x="457200" y="0"/>
            <a:ext cx="8219256" cy="1196750"/>
          </a:xfrm>
        </p:spPr>
        <p:txBody>
          <a:bodyPr>
            <a:normAutofit/>
          </a:bodyPr>
          <a:lstStyle/>
          <a:p>
            <a:pPr algn="r"/>
            <a:r>
              <a:rPr lang="he-IL" b="1" dirty="0" smtClean="0">
                <a:solidFill>
                  <a:srgbClr val="0070C0"/>
                </a:solidFill>
                <a:cs typeface="+mn-cs"/>
              </a:rPr>
              <a:t>מזומן (2)</a:t>
            </a:r>
            <a:endParaRPr lang="he-IL" dirty="0">
              <a:solidFill>
                <a:srgbClr val="0070C0"/>
              </a:solidFill>
              <a:cs typeface="+mn-cs"/>
            </a:endParaRPr>
          </a:p>
        </p:txBody>
      </p:sp>
      <p:sp>
        <p:nvSpPr>
          <p:cNvPr id="12" name="מציין מיקום תוכן 11"/>
          <p:cNvSpPr>
            <a:spLocks noGrp="1"/>
          </p:cNvSpPr>
          <p:nvPr>
            <p:ph idx="1"/>
          </p:nvPr>
        </p:nvSpPr>
        <p:spPr>
          <a:xfrm>
            <a:off x="179512" y="1268760"/>
            <a:ext cx="8280920" cy="5040560"/>
          </a:xfrm>
        </p:spPr>
        <p:txBody>
          <a:bodyPr>
            <a:noAutofit/>
          </a:bodyPr>
          <a:lstStyle/>
          <a:p>
            <a:pPr>
              <a:spcBef>
                <a:spcPts val="2400"/>
              </a:spcBef>
            </a:pPr>
            <a:r>
              <a:rPr lang="he-IL" altLang="he-IL" sz="2800" dirty="0" smtClean="0">
                <a:solidFill>
                  <a:srgbClr val="000000"/>
                </a:solidFill>
              </a:rPr>
              <a:t>עסקאות בתשלומים ייחשבו עסקה אחת</a:t>
            </a:r>
          </a:p>
          <a:p>
            <a:pPr>
              <a:spcBef>
                <a:spcPts val="600"/>
              </a:spcBef>
            </a:pPr>
            <a:r>
              <a:rPr lang="he-IL" altLang="he-IL" sz="2800" dirty="0" smtClean="0">
                <a:solidFill>
                  <a:srgbClr val="000000"/>
                </a:solidFill>
              </a:rPr>
              <a:t>שירותים מתמשכים ייחשבו כעסקאות נפרדות</a:t>
            </a:r>
          </a:p>
          <a:p>
            <a:pPr>
              <a:spcBef>
                <a:spcPts val="600"/>
              </a:spcBef>
            </a:pPr>
            <a:r>
              <a:rPr lang="he-IL" altLang="he-IL" sz="2800" dirty="0" smtClean="0">
                <a:solidFill>
                  <a:srgbClr val="000000"/>
                </a:solidFill>
              </a:rPr>
              <a:t>לאפשר העברת מידע מהרשות לאיסור הלבנת הון ומימון טרור לרשות המסים</a:t>
            </a:r>
          </a:p>
          <a:p>
            <a:pPr>
              <a:spcBef>
                <a:spcPts val="600"/>
              </a:spcBef>
            </a:pPr>
            <a:r>
              <a:rPr lang="he-IL" altLang="he-IL" sz="2800" dirty="0" smtClean="0">
                <a:solidFill>
                  <a:srgbClr val="000000"/>
                </a:solidFill>
              </a:rPr>
              <a:t>הרגולטור האחראי – רשות המסים</a:t>
            </a:r>
            <a:endParaRPr lang="he-IL" altLang="he-IL" sz="2800" dirty="0">
              <a:solidFill>
                <a:srgbClr val="000000"/>
              </a:solidFill>
            </a:endParaRPr>
          </a:p>
          <a:p>
            <a:pPr marL="0" lvl="0" indent="0">
              <a:spcBef>
                <a:spcPts val="2400"/>
              </a:spcBef>
              <a:buNone/>
            </a:pPr>
            <a:r>
              <a:rPr lang="he-IL" altLang="he-IL" sz="2800" dirty="0" smtClean="0">
                <a:solidFill>
                  <a:srgbClr val="000000"/>
                </a:solidFill>
              </a:rPr>
              <a:t>סנקציות:</a:t>
            </a:r>
          </a:p>
          <a:p>
            <a:pPr>
              <a:spcBef>
                <a:spcPts val="600"/>
              </a:spcBef>
            </a:pPr>
            <a:r>
              <a:rPr lang="he-IL" altLang="he-IL" sz="2800" dirty="0" smtClean="0">
                <a:solidFill>
                  <a:srgbClr val="000000"/>
                </a:solidFill>
              </a:rPr>
              <a:t>עבירה פלילית נושאת קנס: 25% לקונה, 35% למוכר</a:t>
            </a:r>
          </a:p>
          <a:p>
            <a:pPr>
              <a:spcBef>
                <a:spcPts val="600"/>
              </a:spcBef>
            </a:pPr>
            <a:r>
              <a:rPr lang="he-IL" altLang="he-IL" sz="2800" dirty="0" smtClean="0">
                <a:solidFill>
                  <a:srgbClr val="000000"/>
                </a:solidFill>
              </a:rPr>
              <a:t>עבירת מרמה בהקשר של ניסיון התחמקות</a:t>
            </a:r>
          </a:p>
        </p:txBody>
      </p:sp>
      <p:sp>
        <p:nvSpPr>
          <p:cNvPr id="10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fld id="{3D391848-6A72-49CD-B466-9BF0BB0AC5FE}" type="slidenum">
              <a:rPr lang="he-IL" sz="1400" b="1">
                <a:solidFill>
                  <a:srgbClr val="4F81BD">
                    <a:lumMod val="50000"/>
                  </a:srgbClr>
                </a:solidFill>
              </a:rPr>
              <a:pPr algn="ctr">
                <a:defRPr/>
              </a:pPr>
              <a:t>12</a:t>
            </a:fld>
            <a:endParaRPr lang="he-IL" sz="1400" b="1" dirty="0">
              <a:solidFill>
                <a:srgbClr val="4F81BD">
                  <a:lumMod val="50000"/>
                </a:srgbClr>
              </a:solidFill>
            </a:endParaRPr>
          </a:p>
        </p:txBody>
      </p:sp>
      <p:sp>
        <p:nvSpPr>
          <p:cNvPr id="18" name="חיבור 17"/>
          <p:cNvSpPr/>
          <p:nvPr/>
        </p:nvSpPr>
        <p:spPr>
          <a:xfrm>
            <a:off x="8460432" y="1268760"/>
            <a:ext cx="576064" cy="504056"/>
          </a:xfrm>
          <a:prstGeom prst="mathPlus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דמעה 18"/>
          <p:cNvSpPr/>
          <p:nvPr/>
        </p:nvSpPr>
        <p:spPr>
          <a:xfrm>
            <a:off x="8533456" y="4005064"/>
            <a:ext cx="432048" cy="432048"/>
          </a:xfrm>
          <a:prstGeom prst="teardrop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TextBox 12"/>
          <p:cNvSpPr txBox="1"/>
          <p:nvPr/>
        </p:nvSpPr>
        <p:spPr>
          <a:xfrm>
            <a:off x="5713" y="35332"/>
            <a:ext cx="2190023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1400" b="1" dirty="0" smtClean="0">
                <a:solidFill>
                  <a:srgbClr val="2B4A5E"/>
                </a:solidFill>
              </a:rPr>
              <a:t>המלצות</a:t>
            </a:r>
          </a:p>
          <a:p>
            <a:r>
              <a:rPr lang="he-IL" sz="1400" dirty="0">
                <a:solidFill>
                  <a:srgbClr val="406F8D"/>
                </a:solidFill>
              </a:rPr>
              <a:t>המלצה א | ב </a:t>
            </a:r>
            <a:r>
              <a:rPr lang="he-IL" sz="1400" dirty="0" smtClean="0">
                <a:solidFill>
                  <a:srgbClr val="406F8D"/>
                </a:solidFill>
              </a:rPr>
              <a:t>| </a:t>
            </a:r>
            <a:r>
              <a:rPr lang="he-IL" sz="1400" b="1" dirty="0">
                <a:solidFill>
                  <a:srgbClr val="2B4A5E"/>
                </a:solidFill>
              </a:rPr>
              <a:t>ג</a:t>
            </a:r>
            <a:r>
              <a:rPr lang="he-IL" sz="1400" dirty="0" smtClean="0">
                <a:solidFill>
                  <a:srgbClr val="406F8D"/>
                </a:solidFill>
              </a:rPr>
              <a:t> | ד | ה | ו | ז</a:t>
            </a:r>
            <a:endParaRPr lang="he-IL" sz="1400" dirty="0">
              <a:solidFill>
                <a:srgbClr val="406F8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70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מחבר ישר 4"/>
          <p:cNvCxnSpPr/>
          <p:nvPr/>
        </p:nvCxnSpPr>
        <p:spPr>
          <a:xfrm rot="10800000">
            <a:off x="0" y="6309319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מחבר ישר 5"/>
          <p:cNvCxnSpPr/>
          <p:nvPr/>
        </p:nvCxnSpPr>
        <p:spPr>
          <a:xfrm rot="10800000">
            <a:off x="-36512" y="1196751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כותרת 10"/>
          <p:cNvSpPr>
            <a:spLocks noGrp="1"/>
          </p:cNvSpPr>
          <p:nvPr>
            <p:ph type="title"/>
          </p:nvPr>
        </p:nvSpPr>
        <p:spPr>
          <a:xfrm>
            <a:off x="457200" y="0"/>
            <a:ext cx="8219256" cy="1196750"/>
          </a:xfrm>
        </p:spPr>
        <p:txBody>
          <a:bodyPr>
            <a:normAutofit/>
          </a:bodyPr>
          <a:lstStyle/>
          <a:p>
            <a:pPr algn="r"/>
            <a:r>
              <a:rPr lang="he-IL" b="1" dirty="0" smtClean="0">
                <a:solidFill>
                  <a:srgbClr val="0070C0"/>
                </a:solidFill>
                <a:cs typeface="+mn-cs"/>
              </a:rPr>
              <a:t>צ'קים (1)</a:t>
            </a:r>
            <a:endParaRPr lang="he-IL" dirty="0">
              <a:solidFill>
                <a:srgbClr val="0070C0"/>
              </a:solidFill>
              <a:cs typeface="+mn-cs"/>
            </a:endParaRPr>
          </a:p>
        </p:txBody>
      </p:sp>
      <p:sp>
        <p:nvSpPr>
          <p:cNvPr id="10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fld id="{3D391848-6A72-49CD-B466-9BF0BB0AC5FE}" type="slidenum">
              <a:rPr lang="he-IL" sz="1400" b="1">
                <a:solidFill>
                  <a:srgbClr val="4F81BD">
                    <a:lumMod val="50000"/>
                  </a:srgbClr>
                </a:solidFill>
              </a:rPr>
              <a:pPr algn="ctr">
                <a:defRPr/>
              </a:pPr>
              <a:t>13</a:t>
            </a:fld>
            <a:endParaRPr lang="he-IL" sz="1400" b="1" dirty="0">
              <a:solidFill>
                <a:srgbClr val="4F81BD">
                  <a:lumMod val="50000"/>
                </a:srgbClr>
              </a:solidFill>
            </a:endParaRPr>
          </a:p>
        </p:txBody>
      </p:sp>
      <p:sp>
        <p:nvSpPr>
          <p:cNvPr id="13" name="מציין מיקום תוכן 11"/>
          <p:cNvSpPr txBox="1">
            <a:spLocks/>
          </p:cNvSpPr>
          <p:nvPr/>
        </p:nvSpPr>
        <p:spPr>
          <a:xfrm>
            <a:off x="-36512" y="1196754"/>
            <a:ext cx="8424936" cy="4824534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he-IL" altLang="he-IL" sz="2800" dirty="0" smtClean="0">
                <a:solidFill>
                  <a:srgbClr val="0070C0"/>
                </a:solidFill>
              </a:rPr>
              <a:t>הוועדה ממליצה </a:t>
            </a:r>
            <a:r>
              <a:rPr lang="he-IL" altLang="he-IL" sz="2800" b="1" dirty="0" smtClean="0">
                <a:solidFill>
                  <a:srgbClr val="0070C0"/>
                </a:solidFill>
              </a:rPr>
              <a:t>להגביל פירעון צ'קים שסוחרו</a:t>
            </a:r>
          </a:p>
          <a:p>
            <a:pPr marL="0" indent="0">
              <a:spcBef>
                <a:spcPts val="2400"/>
              </a:spcBef>
              <a:buFont typeface="Arial" pitchFamily="34" charset="0"/>
              <a:buNone/>
            </a:pPr>
            <a:r>
              <a:rPr lang="he-IL" altLang="he-IL" sz="2800" dirty="0" smtClean="0">
                <a:solidFill>
                  <a:srgbClr val="000000"/>
                </a:solidFill>
              </a:rPr>
              <a:t>ההמלצה תיושם באופן הדרגתי: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he-IL" altLang="he-IL" sz="2800" dirty="0" smtClean="0">
                <a:solidFill>
                  <a:srgbClr val="000000"/>
                </a:solidFill>
              </a:rPr>
              <a:t>טווח מיידי – מעל 10,000 ש"ח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he-IL" altLang="he-IL" sz="2800" dirty="0" smtClean="0">
                <a:solidFill>
                  <a:srgbClr val="000000"/>
                </a:solidFill>
              </a:rPr>
              <a:t>טווח בינוני - מעל 5,000 ש"ח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he-IL" altLang="he-IL" sz="2800" dirty="0" smtClean="0">
                <a:solidFill>
                  <a:srgbClr val="000000"/>
                </a:solidFill>
              </a:rPr>
              <a:t>טווח עתידי – איסור סיחור צ'קים</a:t>
            </a:r>
          </a:p>
          <a:p>
            <a:pPr marL="0" indent="0">
              <a:spcBef>
                <a:spcPts val="2400"/>
              </a:spcBef>
              <a:buFont typeface="Arial" pitchFamily="34" charset="0"/>
              <a:buNone/>
            </a:pPr>
            <a:r>
              <a:rPr lang="he-IL" altLang="he-IL" sz="2800" dirty="0" smtClean="0">
                <a:solidFill>
                  <a:srgbClr val="000000"/>
                </a:solidFill>
              </a:rPr>
              <a:t>הקלות:</a:t>
            </a:r>
          </a:p>
          <a:p>
            <a:pPr>
              <a:spcBef>
                <a:spcPts val="600"/>
              </a:spcBef>
            </a:pPr>
            <a:r>
              <a:rPr lang="he-IL" altLang="he-IL" sz="2800" dirty="0" smtClean="0">
                <a:solidFill>
                  <a:srgbClr val="000000"/>
                </a:solidFill>
              </a:rPr>
              <a:t>בטווח המיידי – תותר הסבה אחת בכל צ'ק, בתנאי שהנסב ירשום פרטיו בגב הצ'ק</a:t>
            </a:r>
          </a:p>
          <a:p>
            <a:pPr>
              <a:spcBef>
                <a:spcPts val="600"/>
              </a:spcBef>
            </a:pPr>
            <a:r>
              <a:rPr lang="he-IL" altLang="he-IL" sz="2800" dirty="0" smtClean="0">
                <a:solidFill>
                  <a:srgbClr val="000000"/>
                </a:solidFill>
              </a:rPr>
              <a:t>בטווח בינוני ועתידי תותר הסבה אחת רק לצורך אשראי</a:t>
            </a:r>
          </a:p>
          <a:p>
            <a:pPr>
              <a:spcBef>
                <a:spcPts val="600"/>
              </a:spcBef>
            </a:pPr>
            <a:endParaRPr lang="he-IL" altLang="he-IL" sz="2800" i="1" dirty="0">
              <a:solidFill>
                <a:srgbClr val="000000"/>
              </a:solidFill>
            </a:endParaRPr>
          </a:p>
        </p:txBody>
      </p:sp>
      <p:sp>
        <p:nvSpPr>
          <p:cNvPr id="14" name="חץ שמאלה 13"/>
          <p:cNvSpPr/>
          <p:nvPr/>
        </p:nvSpPr>
        <p:spPr>
          <a:xfrm>
            <a:off x="8461448" y="1340770"/>
            <a:ext cx="431032" cy="360040"/>
          </a:xfrm>
          <a:prstGeom prst="lef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חיבור 14"/>
          <p:cNvSpPr/>
          <p:nvPr/>
        </p:nvSpPr>
        <p:spPr>
          <a:xfrm>
            <a:off x="8388424" y="1988840"/>
            <a:ext cx="576064" cy="504056"/>
          </a:xfrm>
          <a:prstGeom prst="mathPlus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דמעה 15"/>
          <p:cNvSpPr/>
          <p:nvPr/>
        </p:nvSpPr>
        <p:spPr>
          <a:xfrm>
            <a:off x="8461448" y="4221088"/>
            <a:ext cx="432048" cy="432048"/>
          </a:xfrm>
          <a:prstGeom prst="teardrop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TextBox 11"/>
          <p:cNvSpPr txBox="1"/>
          <p:nvPr/>
        </p:nvSpPr>
        <p:spPr>
          <a:xfrm>
            <a:off x="5713" y="35332"/>
            <a:ext cx="2190023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1400" b="1" dirty="0" smtClean="0">
                <a:solidFill>
                  <a:srgbClr val="2B4A5E"/>
                </a:solidFill>
              </a:rPr>
              <a:t>המלצות</a:t>
            </a:r>
          </a:p>
          <a:p>
            <a:r>
              <a:rPr lang="he-IL" sz="1400" dirty="0">
                <a:solidFill>
                  <a:srgbClr val="406F8D"/>
                </a:solidFill>
              </a:rPr>
              <a:t>המלצה א | ב | ג </a:t>
            </a:r>
            <a:r>
              <a:rPr lang="he-IL" sz="1400" dirty="0" smtClean="0">
                <a:solidFill>
                  <a:srgbClr val="406F8D"/>
                </a:solidFill>
              </a:rPr>
              <a:t>|</a:t>
            </a:r>
            <a:r>
              <a:rPr lang="he-IL" sz="1400" b="1" dirty="0">
                <a:solidFill>
                  <a:srgbClr val="2B4A5E"/>
                </a:solidFill>
              </a:rPr>
              <a:t> ד </a:t>
            </a:r>
            <a:r>
              <a:rPr lang="he-IL" sz="1400" dirty="0" smtClean="0">
                <a:solidFill>
                  <a:srgbClr val="406F8D"/>
                </a:solidFill>
              </a:rPr>
              <a:t>| ה | ו | ז</a:t>
            </a:r>
            <a:endParaRPr lang="he-IL" sz="1400" dirty="0">
              <a:solidFill>
                <a:srgbClr val="406F8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69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מחבר ישר 4"/>
          <p:cNvCxnSpPr/>
          <p:nvPr/>
        </p:nvCxnSpPr>
        <p:spPr>
          <a:xfrm rot="10800000">
            <a:off x="0" y="6309319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מחבר ישר 5"/>
          <p:cNvCxnSpPr/>
          <p:nvPr/>
        </p:nvCxnSpPr>
        <p:spPr>
          <a:xfrm rot="10800000">
            <a:off x="-36512" y="1196751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כותרת 10"/>
          <p:cNvSpPr>
            <a:spLocks noGrp="1"/>
          </p:cNvSpPr>
          <p:nvPr>
            <p:ph type="title"/>
          </p:nvPr>
        </p:nvSpPr>
        <p:spPr>
          <a:xfrm>
            <a:off x="457200" y="0"/>
            <a:ext cx="8219256" cy="1196750"/>
          </a:xfrm>
        </p:spPr>
        <p:txBody>
          <a:bodyPr>
            <a:normAutofit/>
          </a:bodyPr>
          <a:lstStyle/>
          <a:p>
            <a:pPr algn="r"/>
            <a:r>
              <a:rPr lang="he-IL" b="1" dirty="0" smtClean="0">
                <a:solidFill>
                  <a:srgbClr val="0070C0"/>
                </a:solidFill>
                <a:cs typeface="+mn-cs"/>
              </a:rPr>
              <a:t>צ'קים (2)</a:t>
            </a:r>
            <a:endParaRPr lang="he-IL" dirty="0">
              <a:solidFill>
                <a:srgbClr val="0070C0"/>
              </a:solidFill>
              <a:cs typeface="+mn-cs"/>
            </a:endParaRPr>
          </a:p>
        </p:txBody>
      </p:sp>
      <p:sp>
        <p:nvSpPr>
          <p:cNvPr id="10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fld id="{3D391848-6A72-49CD-B466-9BF0BB0AC5FE}" type="slidenum">
              <a:rPr lang="he-IL" sz="1400" b="1">
                <a:solidFill>
                  <a:srgbClr val="4F81BD">
                    <a:lumMod val="50000"/>
                  </a:srgbClr>
                </a:solidFill>
              </a:rPr>
              <a:pPr algn="ctr">
                <a:defRPr/>
              </a:pPr>
              <a:t>14</a:t>
            </a:fld>
            <a:endParaRPr lang="he-IL" sz="1400" b="1" dirty="0">
              <a:solidFill>
                <a:srgbClr val="4F81BD">
                  <a:lumMod val="50000"/>
                </a:srgbClr>
              </a:solidFill>
            </a:endParaRPr>
          </a:p>
        </p:txBody>
      </p:sp>
      <p:sp>
        <p:nvSpPr>
          <p:cNvPr id="13" name="מציין מיקום תוכן 11"/>
          <p:cNvSpPr txBox="1">
            <a:spLocks/>
          </p:cNvSpPr>
          <p:nvPr/>
        </p:nvSpPr>
        <p:spPr>
          <a:xfrm>
            <a:off x="35496" y="1196754"/>
            <a:ext cx="8280920" cy="504056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Font typeface="Arial" pitchFamily="34" charset="0"/>
              <a:buNone/>
            </a:pPr>
            <a:r>
              <a:rPr lang="he-IL" altLang="he-IL" sz="2800" dirty="0" smtClean="0">
                <a:solidFill>
                  <a:srgbClr val="0070C0"/>
                </a:solidFill>
              </a:rPr>
              <a:t>הוועדה ממליצה לקבוע </a:t>
            </a:r>
            <a:r>
              <a:rPr lang="he-IL" altLang="he-IL" sz="2800" b="1" dirty="0" smtClean="0">
                <a:solidFill>
                  <a:srgbClr val="0070C0"/>
                </a:solidFill>
              </a:rPr>
              <a:t>איסור על צ'ק "על החלק" </a:t>
            </a:r>
            <a:r>
              <a:rPr lang="he-IL" altLang="he-IL" sz="2800" dirty="0" smtClean="0">
                <a:solidFill>
                  <a:srgbClr val="0070C0"/>
                </a:solidFill>
              </a:rPr>
              <a:t>(צ'ק פתוח)</a:t>
            </a:r>
          </a:p>
          <a:p>
            <a:pPr>
              <a:spcBef>
                <a:spcPts val="600"/>
              </a:spcBef>
            </a:pPr>
            <a:r>
              <a:rPr lang="he-IL" altLang="he-IL" sz="2800" dirty="0" smtClean="0">
                <a:solidFill>
                  <a:srgbClr val="000000"/>
                </a:solidFill>
              </a:rPr>
              <a:t>מעבר על איסור זה יהווה עבירה פלילית שבגין הפרתה יוטל קנס על מוציא הצ'ק ועל מקבלו</a:t>
            </a:r>
          </a:p>
          <a:p>
            <a:pPr>
              <a:spcBef>
                <a:spcPts val="600"/>
              </a:spcBef>
            </a:pPr>
            <a:r>
              <a:rPr lang="he-IL" altLang="he-IL" sz="2800" dirty="0" smtClean="0">
                <a:solidFill>
                  <a:srgbClr val="000000"/>
                </a:solidFill>
              </a:rPr>
              <a:t>מנהל רשות המסים יוכל לקבוע עבירה בתום לב</a:t>
            </a:r>
          </a:p>
          <a:p>
            <a:pPr marL="0" indent="0">
              <a:spcBef>
                <a:spcPts val="3600"/>
              </a:spcBef>
              <a:buNone/>
            </a:pPr>
            <a:r>
              <a:rPr lang="he-IL" altLang="he-IL" sz="2800" dirty="0">
                <a:solidFill>
                  <a:srgbClr val="0070C0"/>
                </a:solidFill>
              </a:rPr>
              <a:t>הוועדה ממליצה לקדם את </a:t>
            </a:r>
            <a:r>
              <a:rPr lang="he-IL" altLang="he-IL" sz="2800" b="1" dirty="0">
                <a:solidFill>
                  <a:srgbClr val="0070C0"/>
                </a:solidFill>
              </a:rPr>
              <a:t>חוק הסליקה האלקטרונית</a:t>
            </a:r>
          </a:p>
          <a:p>
            <a:pPr>
              <a:spcBef>
                <a:spcPts val="600"/>
              </a:spcBef>
            </a:pPr>
            <a:r>
              <a:rPr lang="he-IL" altLang="he-IL" sz="2800" dirty="0">
                <a:solidFill>
                  <a:srgbClr val="000000"/>
                </a:solidFill>
              </a:rPr>
              <a:t>לאפשר סליקת צ'קים ללא העברת הצ'ק הפיסי </a:t>
            </a:r>
            <a:endParaRPr lang="he-IL" altLang="he-IL" sz="2800" dirty="0" smtClean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</a:pPr>
            <a:r>
              <a:rPr lang="he-IL" altLang="he-IL" sz="2800" dirty="0" smtClean="0">
                <a:solidFill>
                  <a:srgbClr val="000000"/>
                </a:solidFill>
              </a:rPr>
              <a:t>מייתר </a:t>
            </a:r>
            <a:r>
              <a:rPr lang="he-IL" altLang="he-IL" sz="2800" dirty="0">
                <a:solidFill>
                  <a:srgbClr val="000000"/>
                </a:solidFill>
              </a:rPr>
              <a:t>את הצורך בשמירת </a:t>
            </a:r>
            <a:r>
              <a:rPr lang="he-IL" altLang="he-IL" sz="2800" dirty="0" smtClean="0">
                <a:solidFill>
                  <a:srgbClr val="000000"/>
                </a:solidFill>
              </a:rPr>
              <a:t>הצ'קים</a:t>
            </a:r>
          </a:p>
          <a:p>
            <a:pPr>
              <a:spcBef>
                <a:spcPts val="600"/>
              </a:spcBef>
            </a:pPr>
            <a:r>
              <a:rPr lang="he-IL" altLang="he-IL" sz="2800" dirty="0" smtClean="0">
                <a:solidFill>
                  <a:srgbClr val="0070C0"/>
                </a:solidFill>
              </a:rPr>
              <a:t>הוועדה ממליצה </a:t>
            </a:r>
            <a:r>
              <a:rPr lang="he-IL" altLang="he-IL" sz="2800" b="1" dirty="0" smtClean="0">
                <a:solidFill>
                  <a:srgbClr val="0070C0"/>
                </a:solidFill>
              </a:rPr>
              <a:t>להגביל בעתיד את סכום העסקה בצ'ק למיליון ש"ח</a:t>
            </a:r>
          </a:p>
          <a:p>
            <a:pPr>
              <a:spcBef>
                <a:spcPts val="600"/>
              </a:spcBef>
            </a:pPr>
            <a:endParaRPr lang="he-IL" altLang="he-IL" sz="2800" i="1" dirty="0">
              <a:solidFill>
                <a:srgbClr val="000000"/>
              </a:solidFill>
            </a:endParaRPr>
          </a:p>
        </p:txBody>
      </p:sp>
      <p:sp>
        <p:nvSpPr>
          <p:cNvPr id="14" name="חץ שמאלה 13"/>
          <p:cNvSpPr/>
          <p:nvPr/>
        </p:nvSpPr>
        <p:spPr>
          <a:xfrm>
            <a:off x="8389440" y="1340770"/>
            <a:ext cx="431032" cy="360040"/>
          </a:xfrm>
          <a:prstGeom prst="lef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חיבור 11"/>
          <p:cNvSpPr/>
          <p:nvPr/>
        </p:nvSpPr>
        <p:spPr>
          <a:xfrm>
            <a:off x="8316416" y="1988840"/>
            <a:ext cx="576064" cy="504056"/>
          </a:xfrm>
          <a:prstGeom prst="mathPlus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דמעה 14"/>
          <p:cNvSpPr/>
          <p:nvPr/>
        </p:nvSpPr>
        <p:spPr>
          <a:xfrm>
            <a:off x="8389440" y="2708920"/>
            <a:ext cx="432048" cy="432048"/>
          </a:xfrm>
          <a:prstGeom prst="teardrop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TextBox 15"/>
          <p:cNvSpPr txBox="1"/>
          <p:nvPr/>
        </p:nvSpPr>
        <p:spPr>
          <a:xfrm>
            <a:off x="5713" y="35332"/>
            <a:ext cx="2190023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1400" b="1" dirty="0" smtClean="0">
                <a:solidFill>
                  <a:srgbClr val="2B4A5E"/>
                </a:solidFill>
              </a:rPr>
              <a:t>המלצות</a:t>
            </a:r>
          </a:p>
          <a:p>
            <a:r>
              <a:rPr lang="he-IL" sz="1400" dirty="0">
                <a:solidFill>
                  <a:srgbClr val="406F8D"/>
                </a:solidFill>
              </a:rPr>
              <a:t>המלצה א | ב | ג </a:t>
            </a:r>
            <a:r>
              <a:rPr lang="he-IL" sz="1400" dirty="0" smtClean="0">
                <a:solidFill>
                  <a:srgbClr val="406F8D"/>
                </a:solidFill>
              </a:rPr>
              <a:t>|</a:t>
            </a:r>
            <a:r>
              <a:rPr lang="he-IL" sz="1400" b="1" dirty="0">
                <a:solidFill>
                  <a:srgbClr val="2B4A5E"/>
                </a:solidFill>
              </a:rPr>
              <a:t> ד </a:t>
            </a:r>
            <a:r>
              <a:rPr lang="he-IL" sz="1400" dirty="0" smtClean="0">
                <a:solidFill>
                  <a:srgbClr val="406F8D"/>
                </a:solidFill>
              </a:rPr>
              <a:t>| ה | ו | ז</a:t>
            </a:r>
            <a:endParaRPr lang="he-IL" sz="1400" dirty="0">
              <a:solidFill>
                <a:srgbClr val="406F8D"/>
              </a:solidFill>
            </a:endParaRPr>
          </a:p>
        </p:txBody>
      </p:sp>
      <p:sp>
        <p:nvSpPr>
          <p:cNvPr id="17" name="חץ שמאלה 16"/>
          <p:cNvSpPr/>
          <p:nvPr/>
        </p:nvSpPr>
        <p:spPr>
          <a:xfrm>
            <a:off x="8389440" y="3645024"/>
            <a:ext cx="431032" cy="360040"/>
          </a:xfrm>
          <a:prstGeom prst="lef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חץ שמאלה 17"/>
          <p:cNvSpPr/>
          <p:nvPr/>
        </p:nvSpPr>
        <p:spPr>
          <a:xfrm>
            <a:off x="8389440" y="5517232"/>
            <a:ext cx="431032" cy="360040"/>
          </a:xfrm>
          <a:prstGeom prst="lef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9" name="מחבר ישר 18"/>
          <p:cNvCxnSpPr/>
          <p:nvPr/>
        </p:nvCxnSpPr>
        <p:spPr>
          <a:xfrm flipH="1">
            <a:off x="539552" y="3284984"/>
            <a:ext cx="8351912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מחבר ישר 20"/>
          <p:cNvCxnSpPr/>
          <p:nvPr/>
        </p:nvCxnSpPr>
        <p:spPr>
          <a:xfrm flipH="1">
            <a:off x="539552" y="5157192"/>
            <a:ext cx="8351912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425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מחבר ישר 4"/>
          <p:cNvCxnSpPr/>
          <p:nvPr/>
        </p:nvCxnSpPr>
        <p:spPr>
          <a:xfrm rot="10800000">
            <a:off x="0" y="6309319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מחבר ישר 5"/>
          <p:cNvCxnSpPr/>
          <p:nvPr/>
        </p:nvCxnSpPr>
        <p:spPr>
          <a:xfrm rot="10800000">
            <a:off x="-36512" y="1196751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כותרת 10"/>
          <p:cNvSpPr>
            <a:spLocks noGrp="1"/>
          </p:cNvSpPr>
          <p:nvPr>
            <p:ph type="title"/>
          </p:nvPr>
        </p:nvSpPr>
        <p:spPr>
          <a:xfrm>
            <a:off x="457200" y="0"/>
            <a:ext cx="8219256" cy="1196750"/>
          </a:xfrm>
        </p:spPr>
        <p:txBody>
          <a:bodyPr>
            <a:normAutofit/>
          </a:bodyPr>
          <a:lstStyle/>
          <a:p>
            <a:pPr algn="r"/>
            <a:r>
              <a:rPr lang="he-IL" b="1" dirty="0" smtClean="0">
                <a:solidFill>
                  <a:srgbClr val="0070C0"/>
                </a:solidFill>
                <a:cs typeface="+mn-cs"/>
              </a:rPr>
              <a:t>תחליפים למזומן (1)</a:t>
            </a:r>
            <a:endParaRPr lang="he-IL" dirty="0">
              <a:solidFill>
                <a:srgbClr val="0070C0"/>
              </a:solidFill>
              <a:cs typeface="+mn-cs"/>
            </a:endParaRPr>
          </a:p>
        </p:txBody>
      </p:sp>
      <p:sp>
        <p:nvSpPr>
          <p:cNvPr id="10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fld id="{3D391848-6A72-49CD-B466-9BF0BB0AC5FE}" type="slidenum">
              <a:rPr lang="he-IL" sz="1400" b="1">
                <a:solidFill>
                  <a:srgbClr val="4F81BD">
                    <a:lumMod val="50000"/>
                  </a:srgbClr>
                </a:solidFill>
              </a:rPr>
              <a:pPr algn="ctr">
                <a:defRPr/>
              </a:pPr>
              <a:t>15</a:t>
            </a:fld>
            <a:endParaRPr lang="he-IL" sz="1400" b="1" dirty="0">
              <a:solidFill>
                <a:srgbClr val="4F81BD">
                  <a:lumMod val="50000"/>
                </a:srgbClr>
              </a:solidFill>
            </a:endParaRPr>
          </a:p>
        </p:txBody>
      </p:sp>
      <p:sp>
        <p:nvSpPr>
          <p:cNvPr id="13" name="מציין מיקום תוכן 11"/>
          <p:cNvSpPr txBox="1">
            <a:spLocks/>
          </p:cNvSpPr>
          <p:nvPr/>
        </p:nvSpPr>
        <p:spPr>
          <a:xfrm>
            <a:off x="179512" y="1196754"/>
            <a:ext cx="7992888" cy="5112566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he-IL" altLang="he-IL" sz="2800" dirty="0" smtClean="0">
                <a:solidFill>
                  <a:srgbClr val="0070C0"/>
                </a:solidFill>
              </a:rPr>
              <a:t>הוועדה ממליצה </a:t>
            </a:r>
            <a:r>
              <a:rPr lang="he-IL" altLang="he-IL" sz="2800" b="1" dirty="0" smtClean="0">
                <a:solidFill>
                  <a:srgbClr val="0070C0"/>
                </a:solidFill>
              </a:rPr>
              <a:t>לקדם את השימוש בכרטיס חיוב מיידי </a:t>
            </a:r>
            <a:r>
              <a:rPr lang="he-IL" altLang="he-IL" sz="2800" dirty="0" smtClean="0">
                <a:solidFill>
                  <a:srgbClr val="0070C0"/>
                </a:solidFill>
              </a:rPr>
              <a:t>(</a:t>
            </a:r>
            <a:r>
              <a:rPr lang="en-US" altLang="he-IL" sz="2800" dirty="0" smtClean="0">
                <a:solidFill>
                  <a:srgbClr val="0070C0"/>
                </a:solidFill>
              </a:rPr>
              <a:t>Debit</a:t>
            </a:r>
            <a:r>
              <a:rPr lang="he-IL" altLang="he-IL" sz="2800" dirty="0" smtClean="0">
                <a:solidFill>
                  <a:srgbClr val="0070C0"/>
                </a:solidFill>
              </a:rPr>
              <a:t>) </a:t>
            </a:r>
            <a:r>
              <a:rPr lang="he-IL" altLang="he-IL" sz="2800" b="1" dirty="0" smtClean="0">
                <a:solidFill>
                  <a:srgbClr val="0070C0"/>
                </a:solidFill>
              </a:rPr>
              <a:t>ובכרטיס נטען מזוהה </a:t>
            </a:r>
            <a:r>
              <a:rPr lang="he-IL" altLang="he-IL" sz="2800" dirty="0" smtClean="0">
                <a:solidFill>
                  <a:srgbClr val="0070C0"/>
                </a:solidFill>
              </a:rPr>
              <a:t>(</a:t>
            </a:r>
            <a:r>
              <a:rPr lang="en-US" altLang="he-IL" sz="2800" dirty="0" smtClean="0">
                <a:solidFill>
                  <a:srgbClr val="0070C0"/>
                </a:solidFill>
              </a:rPr>
              <a:t>Pre-paid</a:t>
            </a:r>
            <a:r>
              <a:rPr lang="he-IL" altLang="he-IL" sz="2800" dirty="0" smtClean="0">
                <a:solidFill>
                  <a:srgbClr val="0070C0"/>
                </a:solidFill>
              </a:rPr>
              <a:t>)</a:t>
            </a:r>
          </a:p>
          <a:p>
            <a:pPr>
              <a:spcBef>
                <a:spcPts val="2400"/>
              </a:spcBef>
            </a:pPr>
            <a:r>
              <a:rPr lang="he-IL" altLang="he-IL" sz="2800" dirty="0" smtClean="0">
                <a:solidFill>
                  <a:srgbClr val="000000"/>
                </a:solidFill>
              </a:rPr>
              <a:t>הקדמת מועד זיכוי בית העסק (עד 3 ימים)</a:t>
            </a:r>
          </a:p>
          <a:p>
            <a:pPr>
              <a:spcBef>
                <a:spcPts val="600"/>
              </a:spcBef>
            </a:pPr>
            <a:r>
              <a:rPr lang="he-IL" altLang="he-IL" sz="2800" dirty="0" smtClean="0">
                <a:solidFill>
                  <a:srgbClr val="000000"/>
                </a:solidFill>
              </a:rPr>
              <a:t>קביעת עמלה צולבת נפרדת לכרטיסים אלו</a:t>
            </a:r>
          </a:p>
          <a:p>
            <a:pPr>
              <a:spcBef>
                <a:spcPts val="600"/>
              </a:spcBef>
            </a:pPr>
            <a:r>
              <a:rPr lang="he-IL" altLang="he-IL" sz="2800" dirty="0" smtClean="0">
                <a:solidFill>
                  <a:srgbClr val="000000"/>
                </a:solidFill>
              </a:rPr>
              <a:t>הפחתת עמלות לכרטיסים אלו</a:t>
            </a:r>
          </a:p>
          <a:p>
            <a:pPr>
              <a:spcBef>
                <a:spcPts val="600"/>
              </a:spcBef>
            </a:pPr>
            <a:r>
              <a:rPr lang="he-IL" altLang="he-IL" sz="2800" dirty="0" smtClean="0">
                <a:solidFill>
                  <a:srgbClr val="000000"/>
                </a:solidFill>
              </a:rPr>
              <a:t>הנגשת הכרטיסים לציבור, גם באמצעות בנק הדואר </a:t>
            </a:r>
          </a:p>
          <a:p>
            <a:pPr>
              <a:spcBef>
                <a:spcPts val="600"/>
              </a:spcBef>
            </a:pPr>
            <a:r>
              <a:rPr lang="he-IL" altLang="he-IL" sz="2800" dirty="0" smtClean="0">
                <a:solidFill>
                  <a:srgbClr val="000000"/>
                </a:solidFill>
              </a:rPr>
              <a:t>שילוב מספר כרטיסים לשם נוחות</a:t>
            </a:r>
          </a:p>
          <a:p>
            <a:pPr>
              <a:spcBef>
                <a:spcPts val="600"/>
              </a:spcBef>
            </a:pPr>
            <a:r>
              <a:rPr lang="he-IL" altLang="he-IL" sz="2800" dirty="0" smtClean="0">
                <a:solidFill>
                  <a:srgbClr val="000000"/>
                </a:solidFill>
              </a:rPr>
              <a:t>הסדרת גילוי נאות של עסקאות חיוב מיידי</a:t>
            </a:r>
          </a:p>
          <a:p>
            <a:pPr>
              <a:spcBef>
                <a:spcPts val="600"/>
              </a:spcBef>
            </a:pPr>
            <a:r>
              <a:rPr lang="he-IL" altLang="he-IL" sz="2800" dirty="0" smtClean="0">
                <a:solidFill>
                  <a:srgbClr val="000000"/>
                </a:solidFill>
              </a:rPr>
              <a:t>קידום התחרות בתחום הסליקה</a:t>
            </a:r>
          </a:p>
          <a:p>
            <a:pPr>
              <a:spcBef>
                <a:spcPts val="600"/>
              </a:spcBef>
            </a:pPr>
            <a:r>
              <a:rPr lang="he-IL" altLang="he-IL" sz="2800" dirty="0" smtClean="0">
                <a:solidFill>
                  <a:srgbClr val="000000"/>
                </a:solidFill>
              </a:rPr>
              <a:t>עידוד הנפקת כרטיס נטען מזוהה עד 10,000 ש"ח</a:t>
            </a:r>
          </a:p>
        </p:txBody>
      </p:sp>
      <p:sp>
        <p:nvSpPr>
          <p:cNvPr id="14" name="חץ שמאלה 13"/>
          <p:cNvSpPr/>
          <p:nvPr/>
        </p:nvSpPr>
        <p:spPr>
          <a:xfrm>
            <a:off x="8389440" y="1340770"/>
            <a:ext cx="431032" cy="360040"/>
          </a:xfrm>
          <a:prstGeom prst="lef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חיבור 14"/>
          <p:cNvSpPr/>
          <p:nvPr/>
        </p:nvSpPr>
        <p:spPr>
          <a:xfrm>
            <a:off x="8316416" y="2348880"/>
            <a:ext cx="576064" cy="504056"/>
          </a:xfrm>
          <a:prstGeom prst="mathPlus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TextBox 11"/>
          <p:cNvSpPr txBox="1"/>
          <p:nvPr/>
        </p:nvSpPr>
        <p:spPr>
          <a:xfrm>
            <a:off x="5713" y="35332"/>
            <a:ext cx="2190023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1400" b="1" dirty="0" smtClean="0">
                <a:solidFill>
                  <a:srgbClr val="2B4A5E"/>
                </a:solidFill>
              </a:rPr>
              <a:t>המלצות</a:t>
            </a:r>
          </a:p>
          <a:p>
            <a:r>
              <a:rPr lang="he-IL" sz="1400" dirty="0">
                <a:solidFill>
                  <a:srgbClr val="406F8D"/>
                </a:solidFill>
              </a:rPr>
              <a:t>המלצה א | ב | ג | ד | </a:t>
            </a:r>
            <a:r>
              <a:rPr lang="he-IL" sz="1400" b="1" dirty="0">
                <a:solidFill>
                  <a:srgbClr val="2B4A5E"/>
                </a:solidFill>
              </a:rPr>
              <a:t>ה</a:t>
            </a:r>
            <a:r>
              <a:rPr lang="he-IL" sz="1400" dirty="0" smtClean="0">
                <a:solidFill>
                  <a:srgbClr val="406F8D"/>
                </a:solidFill>
              </a:rPr>
              <a:t> | ו | ז</a:t>
            </a:r>
            <a:endParaRPr lang="he-IL" sz="1400" dirty="0">
              <a:solidFill>
                <a:srgbClr val="406F8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69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מחבר ישר 4"/>
          <p:cNvCxnSpPr/>
          <p:nvPr/>
        </p:nvCxnSpPr>
        <p:spPr>
          <a:xfrm rot="10800000">
            <a:off x="0" y="6309319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מחבר ישר 5"/>
          <p:cNvCxnSpPr/>
          <p:nvPr/>
        </p:nvCxnSpPr>
        <p:spPr>
          <a:xfrm rot="10800000">
            <a:off x="-36512" y="1196751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fld id="{3D391848-6A72-49CD-B466-9BF0BB0AC5FE}" type="slidenum">
              <a:rPr lang="he-IL" sz="1400" b="1">
                <a:solidFill>
                  <a:srgbClr val="4F81BD">
                    <a:lumMod val="50000"/>
                  </a:srgbClr>
                </a:solidFill>
              </a:rPr>
              <a:pPr algn="ctr">
                <a:defRPr/>
              </a:pPr>
              <a:t>16</a:t>
            </a:fld>
            <a:endParaRPr lang="he-IL" sz="1400" b="1" dirty="0">
              <a:solidFill>
                <a:srgbClr val="4F81BD">
                  <a:lumMod val="50000"/>
                </a:srgbClr>
              </a:solidFill>
            </a:endParaRPr>
          </a:p>
        </p:txBody>
      </p:sp>
      <p:sp>
        <p:nvSpPr>
          <p:cNvPr id="13" name="מציין מיקום תוכן 11"/>
          <p:cNvSpPr txBox="1">
            <a:spLocks/>
          </p:cNvSpPr>
          <p:nvPr/>
        </p:nvSpPr>
        <p:spPr>
          <a:xfrm>
            <a:off x="179512" y="1196754"/>
            <a:ext cx="7992888" cy="504056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he-IL" altLang="he-IL" sz="2800" dirty="0" smtClean="0">
                <a:solidFill>
                  <a:srgbClr val="0070C0"/>
                </a:solidFill>
              </a:rPr>
              <a:t>הוועדה ממליצה </a:t>
            </a:r>
            <a:r>
              <a:rPr lang="he-IL" altLang="he-IL" sz="2800" b="1" dirty="0" smtClean="0">
                <a:solidFill>
                  <a:srgbClr val="0070C0"/>
                </a:solidFill>
              </a:rPr>
              <a:t>לקדם את השימוש </a:t>
            </a:r>
            <a:r>
              <a:rPr lang="he-IL" altLang="he-IL" sz="2800" dirty="0" smtClean="0">
                <a:solidFill>
                  <a:srgbClr val="0070C0"/>
                </a:solidFill>
              </a:rPr>
              <a:t>בטכנולוגיית </a:t>
            </a:r>
            <a:r>
              <a:rPr lang="en-US" altLang="he-IL" sz="2800" dirty="0" smtClean="0">
                <a:solidFill>
                  <a:srgbClr val="0070C0"/>
                </a:solidFill>
              </a:rPr>
              <a:t>EMV</a:t>
            </a:r>
            <a:r>
              <a:rPr lang="he-IL" altLang="he-IL" sz="2800" dirty="0" smtClean="0">
                <a:solidFill>
                  <a:srgbClr val="0070C0"/>
                </a:solidFill>
              </a:rPr>
              <a:t>- </a:t>
            </a:r>
          </a:p>
          <a:p>
            <a:pPr marL="0" indent="0">
              <a:buFont typeface="Arial" pitchFamily="34" charset="0"/>
              <a:buNone/>
            </a:pPr>
            <a:r>
              <a:rPr lang="he-IL" altLang="he-IL" sz="2800" dirty="0" smtClean="0">
                <a:solidFill>
                  <a:srgbClr val="0070C0"/>
                </a:solidFill>
              </a:rPr>
              <a:t>תאפשר כרטיס משולב ובטוח = </a:t>
            </a:r>
            <a:r>
              <a:rPr lang="he-IL" altLang="he-IL" sz="2800" b="1" dirty="0" smtClean="0">
                <a:solidFill>
                  <a:srgbClr val="0070C0"/>
                </a:solidFill>
              </a:rPr>
              <a:t>כרטיס 'חכם'</a:t>
            </a:r>
            <a:endParaRPr lang="he-IL" altLang="he-IL" sz="2800" b="1" dirty="0">
              <a:solidFill>
                <a:srgbClr val="0070C0"/>
              </a:solidFill>
            </a:endParaRPr>
          </a:p>
          <a:p>
            <a:r>
              <a:rPr lang="he-IL" altLang="he-IL" sz="2800" dirty="0"/>
              <a:t>מסופים חדשים – רק כאלה שעומדים בתקן</a:t>
            </a:r>
          </a:p>
          <a:p>
            <a:r>
              <a:rPr lang="he-IL" altLang="he-IL" sz="2800" dirty="0"/>
              <a:t>התקדמות לפי המתווה של המפקח על </a:t>
            </a:r>
            <a:r>
              <a:rPr lang="he-IL" altLang="he-IL" sz="2800" dirty="0" smtClean="0"/>
              <a:t>הבנקים</a:t>
            </a:r>
          </a:p>
          <a:p>
            <a:r>
              <a:rPr lang="he-IL" altLang="he-IL" sz="2800" dirty="0" smtClean="0"/>
              <a:t>לחייב כל עוסק בהחזקת </a:t>
            </a:r>
            <a:r>
              <a:rPr lang="en-US" altLang="he-IL" sz="2800" dirty="0" smtClean="0"/>
              <a:t>POS</a:t>
            </a:r>
            <a:r>
              <a:rPr lang="he-IL" altLang="he-IL" sz="2800" dirty="0" smtClean="0"/>
              <a:t> לקבלת </a:t>
            </a:r>
            <a:r>
              <a:rPr lang="he-IL" altLang="he-IL" sz="2800" dirty="0"/>
              <a:t>תשלומים בכרטיסי חיוב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he-IL" altLang="he-IL" sz="2800" dirty="0" smtClean="0"/>
              <a:t>הקלות</a:t>
            </a:r>
            <a:r>
              <a:rPr lang="he-IL" altLang="he-IL" sz="2800" dirty="0"/>
              <a:t>:</a:t>
            </a:r>
          </a:p>
          <a:p>
            <a:r>
              <a:rPr lang="he-IL" altLang="he-IL" sz="2800" dirty="0"/>
              <a:t>הכרה כהוצאה שוטפת</a:t>
            </a:r>
          </a:p>
          <a:p>
            <a:r>
              <a:rPr lang="he-IL" altLang="he-IL" sz="2800" dirty="0"/>
              <a:t>לא יחול על עוסק פטור</a:t>
            </a:r>
          </a:p>
          <a:p>
            <a:endParaRPr lang="he-IL" altLang="he-IL" sz="2800" dirty="0"/>
          </a:p>
          <a:p>
            <a:pPr marL="0" indent="0">
              <a:buNone/>
            </a:pPr>
            <a:endParaRPr lang="he-IL" altLang="he-IL" sz="2800" dirty="0"/>
          </a:p>
          <a:p>
            <a:pPr marL="0" indent="0">
              <a:spcBef>
                <a:spcPts val="2400"/>
              </a:spcBef>
              <a:buFont typeface="Arial" pitchFamily="34" charset="0"/>
              <a:buNone/>
            </a:pPr>
            <a:endParaRPr lang="he-IL" altLang="he-IL" sz="2800" dirty="0">
              <a:solidFill>
                <a:srgbClr val="000000"/>
              </a:solidFill>
            </a:endParaRPr>
          </a:p>
          <a:p>
            <a:pPr marL="0" indent="0">
              <a:spcBef>
                <a:spcPts val="2400"/>
              </a:spcBef>
              <a:buFont typeface="Arial" pitchFamily="34" charset="0"/>
              <a:buNone/>
            </a:pPr>
            <a:endParaRPr lang="he-IL" altLang="he-IL" sz="2800" dirty="0" smtClean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</a:pPr>
            <a:endParaRPr lang="he-IL" altLang="he-IL" sz="2800" i="1" dirty="0">
              <a:solidFill>
                <a:srgbClr val="000000"/>
              </a:solidFill>
            </a:endParaRPr>
          </a:p>
        </p:txBody>
      </p:sp>
      <p:sp>
        <p:nvSpPr>
          <p:cNvPr id="14" name="חץ שמאלה 13"/>
          <p:cNvSpPr/>
          <p:nvPr/>
        </p:nvSpPr>
        <p:spPr>
          <a:xfrm>
            <a:off x="8389440" y="1340770"/>
            <a:ext cx="431032" cy="360040"/>
          </a:xfrm>
          <a:prstGeom prst="lef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חיבור 14"/>
          <p:cNvSpPr/>
          <p:nvPr/>
        </p:nvSpPr>
        <p:spPr>
          <a:xfrm>
            <a:off x="8316416" y="2204864"/>
            <a:ext cx="576064" cy="504056"/>
          </a:xfrm>
          <a:prstGeom prst="mathPlus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דמעה 11"/>
          <p:cNvSpPr/>
          <p:nvPr/>
        </p:nvSpPr>
        <p:spPr>
          <a:xfrm>
            <a:off x="8389440" y="4437112"/>
            <a:ext cx="432048" cy="432048"/>
          </a:xfrm>
          <a:prstGeom prst="teardrop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כותרת 10"/>
          <p:cNvSpPr txBox="1">
            <a:spLocks/>
          </p:cNvSpPr>
          <p:nvPr/>
        </p:nvSpPr>
        <p:spPr>
          <a:xfrm>
            <a:off x="462372" y="0"/>
            <a:ext cx="8219256" cy="119675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e-IL" b="1" dirty="0" smtClean="0">
                <a:solidFill>
                  <a:srgbClr val="0070C0"/>
                </a:solidFill>
                <a:cs typeface="+mn-cs"/>
              </a:rPr>
              <a:t>תחליפים למזומן (2)</a:t>
            </a:r>
            <a:endParaRPr lang="he-IL" dirty="0">
              <a:solidFill>
                <a:srgbClr val="0070C0"/>
              </a:solidFill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13" y="35332"/>
            <a:ext cx="2190023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1400" b="1" dirty="0" smtClean="0">
                <a:solidFill>
                  <a:srgbClr val="2B4A5E"/>
                </a:solidFill>
              </a:rPr>
              <a:t>המלצות</a:t>
            </a:r>
          </a:p>
          <a:p>
            <a:r>
              <a:rPr lang="he-IL" sz="1400" dirty="0">
                <a:solidFill>
                  <a:srgbClr val="406F8D"/>
                </a:solidFill>
              </a:rPr>
              <a:t>המלצה א | ב | ג | ד | </a:t>
            </a:r>
            <a:r>
              <a:rPr lang="he-IL" sz="1400" b="1" dirty="0">
                <a:solidFill>
                  <a:srgbClr val="2B4A5E"/>
                </a:solidFill>
              </a:rPr>
              <a:t>ה</a:t>
            </a:r>
            <a:r>
              <a:rPr lang="he-IL" sz="1400" dirty="0" smtClean="0">
                <a:solidFill>
                  <a:srgbClr val="406F8D"/>
                </a:solidFill>
              </a:rPr>
              <a:t> | ו | ז</a:t>
            </a:r>
            <a:endParaRPr lang="he-IL" sz="1400" dirty="0">
              <a:solidFill>
                <a:srgbClr val="406F8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69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מחבר ישר 4"/>
          <p:cNvCxnSpPr/>
          <p:nvPr/>
        </p:nvCxnSpPr>
        <p:spPr>
          <a:xfrm rot="10800000">
            <a:off x="0" y="6309319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מחבר ישר 5"/>
          <p:cNvCxnSpPr/>
          <p:nvPr/>
        </p:nvCxnSpPr>
        <p:spPr>
          <a:xfrm rot="10800000">
            <a:off x="-36512" y="1196751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כותרת 10"/>
          <p:cNvSpPr>
            <a:spLocks noGrp="1"/>
          </p:cNvSpPr>
          <p:nvPr>
            <p:ph type="title"/>
          </p:nvPr>
        </p:nvSpPr>
        <p:spPr>
          <a:xfrm>
            <a:off x="457200" y="0"/>
            <a:ext cx="8219256" cy="1196750"/>
          </a:xfrm>
        </p:spPr>
        <p:txBody>
          <a:bodyPr>
            <a:normAutofit fontScale="90000"/>
          </a:bodyPr>
          <a:lstStyle/>
          <a:p>
            <a:pPr algn="r"/>
            <a:r>
              <a:rPr lang="he-IL" b="1" dirty="0" smtClean="0">
                <a:solidFill>
                  <a:srgbClr val="0070C0"/>
                </a:solidFill>
                <a:cs typeface="+mn-cs"/>
              </a:rPr>
              <a:t>עידוד השימוש באמצעי תשלום מתקדמים ובטוחים (1)</a:t>
            </a:r>
            <a:endParaRPr lang="he-IL" dirty="0">
              <a:solidFill>
                <a:srgbClr val="0070C0"/>
              </a:solidFill>
              <a:cs typeface="+mn-cs"/>
            </a:endParaRPr>
          </a:p>
        </p:txBody>
      </p:sp>
      <p:sp>
        <p:nvSpPr>
          <p:cNvPr id="10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fld id="{3D391848-6A72-49CD-B466-9BF0BB0AC5FE}" type="slidenum">
              <a:rPr lang="he-IL" sz="1400" b="1">
                <a:solidFill>
                  <a:srgbClr val="4F81BD">
                    <a:lumMod val="50000"/>
                  </a:srgbClr>
                </a:solidFill>
              </a:rPr>
              <a:pPr algn="ctr">
                <a:defRPr/>
              </a:pPr>
              <a:t>17</a:t>
            </a:fld>
            <a:endParaRPr lang="he-IL" sz="1400" b="1" dirty="0">
              <a:solidFill>
                <a:srgbClr val="4F81BD">
                  <a:lumMod val="50000"/>
                </a:srgbClr>
              </a:solidFill>
            </a:endParaRPr>
          </a:p>
        </p:txBody>
      </p:sp>
      <p:sp>
        <p:nvSpPr>
          <p:cNvPr id="13" name="מציין מיקום תוכן 11"/>
          <p:cNvSpPr txBox="1">
            <a:spLocks/>
          </p:cNvSpPr>
          <p:nvPr/>
        </p:nvSpPr>
        <p:spPr>
          <a:xfrm>
            <a:off x="179512" y="1196754"/>
            <a:ext cx="7992888" cy="504056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he-IL" altLang="he-IL" sz="2800" dirty="0" smtClean="0">
                <a:solidFill>
                  <a:srgbClr val="0070C0"/>
                </a:solidFill>
              </a:rPr>
              <a:t>הוועדה ממליצה </a:t>
            </a:r>
            <a:r>
              <a:rPr lang="he-IL" altLang="he-IL" sz="2800" b="1" dirty="0" smtClean="0">
                <a:solidFill>
                  <a:srgbClr val="0070C0"/>
                </a:solidFill>
              </a:rPr>
              <a:t>להגדיל את חלקה של הממשלה בעידוד המעבר לאמצעי תשלום אלקטרוניים</a:t>
            </a:r>
          </a:p>
          <a:p>
            <a:pPr>
              <a:spcBef>
                <a:spcPts val="2400"/>
              </a:spcBef>
            </a:pPr>
            <a:r>
              <a:rPr lang="he-IL" altLang="he-IL" sz="2800" dirty="0" smtClean="0"/>
              <a:t>פתרונות לבעיות תקשורת היכן שנדרש</a:t>
            </a:r>
          </a:p>
          <a:p>
            <a:pPr>
              <a:spcBef>
                <a:spcPts val="600"/>
              </a:spcBef>
            </a:pPr>
            <a:r>
              <a:rPr lang="he-IL" altLang="he-IL" sz="2800" dirty="0" smtClean="0"/>
              <a:t>הרחבת שימוש באמצעי תשלום אלקטרוניים</a:t>
            </a:r>
          </a:p>
          <a:p>
            <a:pPr>
              <a:spcBef>
                <a:spcPts val="600"/>
              </a:spcBef>
            </a:pPr>
            <a:r>
              <a:rPr lang="he-IL" altLang="he-IL" sz="2800" dirty="0" smtClean="0"/>
              <a:t>תשלומי העברה באמצעות כרטיסים נטענים מזוהים (ולא במזומן)</a:t>
            </a:r>
          </a:p>
          <a:p>
            <a:pPr marL="0" indent="0">
              <a:spcBef>
                <a:spcPts val="2400"/>
              </a:spcBef>
              <a:buFont typeface="Arial" pitchFamily="34" charset="0"/>
              <a:buNone/>
            </a:pPr>
            <a:endParaRPr lang="he-IL" altLang="he-IL" sz="2800" dirty="0">
              <a:solidFill>
                <a:srgbClr val="000000"/>
              </a:solidFill>
            </a:endParaRPr>
          </a:p>
          <a:p>
            <a:pPr marL="0" indent="0">
              <a:spcBef>
                <a:spcPts val="2400"/>
              </a:spcBef>
              <a:buFont typeface="Arial" pitchFamily="34" charset="0"/>
              <a:buNone/>
            </a:pPr>
            <a:endParaRPr lang="he-IL" altLang="he-IL" sz="2800" dirty="0" smtClean="0">
              <a:solidFill>
                <a:srgbClr val="000000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endParaRPr lang="he-IL" altLang="he-IL" sz="2800" i="1" dirty="0">
              <a:solidFill>
                <a:srgbClr val="000000"/>
              </a:solidFill>
            </a:endParaRPr>
          </a:p>
        </p:txBody>
      </p:sp>
      <p:sp>
        <p:nvSpPr>
          <p:cNvPr id="14" name="חץ שמאלה 13"/>
          <p:cNvSpPr/>
          <p:nvPr/>
        </p:nvSpPr>
        <p:spPr>
          <a:xfrm>
            <a:off x="8389440" y="1340770"/>
            <a:ext cx="431032" cy="360040"/>
          </a:xfrm>
          <a:prstGeom prst="lef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חיבור 14"/>
          <p:cNvSpPr/>
          <p:nvPr/>
        </p:nvSpPr>
        <p:spPr>
          <a:xfrm>
            <a:off x="8316416" y="2420888"/>
            <a:ext cx="576064" cy="504056"/>
          </a:xfrm>
          <a:prstGeom prst="mathPlus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TextBox 11"/>
          <p:cNvSpPr txBox="1"/>
          <p:nvPr/>
        </p:nvSpPr>
        <p:spPr>
          <a:xfrm>
            <a:off x="5713" y="35332"/>
            <a:ext cx="2190023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1400" b="1" dirty="0" smtClean="0">
                <a:solidFill>
                  <a:srgbClr val="2B4A5E"/>
                </a:solidFill>
              </a:rPr>
              <a:t>המלצות</a:t>
            </a:r>
          </a:p>
          <a:p>
            <a:r>
              <a:rPr lang="he-IL" sz="1400" dirty="0">
                <a:solidFill>
                  <a:srgbClr val="406F8D"/>
                </a:solidFill>
              </a:rPr>
              <a:t>המלצה א | ב | ג | ד | ה |</a:t>
            </a:r>
            <a:r>
              <a:rPr lang="he-IL" sz="1400" b="1" dirty="0">
                <a:solidFill>
                  <a:srgbClr val="2B4A5E"/>
                </a:solidFill>
              </a:rPr>
              <a:t> ו</a:t>
            </a:r>
            <a:r>
              <a:rPr lang="he-IL" sz="1400" dirty="0" smtClean="0">
                <a:solidFill>
                  <a:srgbClr val="406F8D"/>
                </a:solidFill>
              </a:rPr>
              <a:t> | ז</a:t>
            </a:r>
            <a:endParaRPr lang="he-IL" sz="1400" dirty="0">
              <a:solidFill>
                <a:srgbClr val="406F8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10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מחבר ישר 4"/>
          <p:cNvCxnSpPr/>
          <p:nvPr/>
        </p:nvCxnSpPr>
        <p:spPr>
          <a:xfrm rot="10800000">
            <a:off x="0" y="6309319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מחבר ישר 5"/>
          <p:cNvCxnSpPr/>
          <p:nvPr/>
        </p:nvCxnSpPr>
        <p:spPr>
          <a:xfrm rot="10800000">
            <a:off x="-36512" y="1196751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כותרת 10"/>
          <p:cNvSpPr>
            <a:spLocks noGrp="1"/>
          </p:cNvSpPr>
          <p:nvPr>
            <p:ph type="title"/>
          </p:nvPr>
        </p:nvSpPr>
        <p:spPr>
          <a:xfrm>
            <a:off x="457200" y="0"/>
            <a:ext cx="8219256" cy="1196750"/>
          </a:xfrm>
        </p:spPr>
        <p:txBody>
          <a:bodyPr>
            <a:normAutofit fontScale="90000"/>
          </a:bodyPr>
          <a:lstStyle/>
          <a:p>
            <a:pPr algn="r"/>
            <a:r>
              <a:rPr lang="he-IL" b="1" dirty="0" smtClean="0">
                <a:solidFill>
                  <a:srgbClr val="0070C0"/>
                </a:solidFill>
                <a:cs typeface="+mn-cs"/>
              </a:rPr>
              <a:t>עידוד השימוש באמצעי תשלום מתקדמים ובטוחים (2)</a:t>
            </a:r>
            <a:endParaRPr lang="he-IL" dirty="0">
              <a:solidFill>
                <a:srgbClr val="0070C0"/>
              </a:solidFill>
              <a:cs typeface="+mn-cs"/>
            </a:endParaRPr>
          </a:p>
        </p:txBody>
      </p:sp>
      <p:sp>
        <p:nvSpPr>
          <p:cNvPr id="10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fld id="{3D391848-6A72-49CD-B466-9BF0BB0AC5FE}" type="slidenum">
              <a:rPr lang="he-IL" sz="1400" b="1">
                <a:solidFill>
                  <a:srgbClr val="4F81BD">
                    <a:lumMod val="50000"/>
                  </a:srgbClr>
                </a:solidFill>
              </a:rPr>
              <a:pPr algn="ctr">
                <a:defRPr/>
              </a:pPr>
              <a:t>18</a:t>
            </a:fld>
            <a:endParaRPr lang="he-IL" sz="1400" b="1" dirty="0">
              <a:solidFill>
                <a:srgbClr val="4F81BD">
                  <a:lumMod val="50000"/>
                </a:srgbClr>
              </a:solidFill>
            </a:endParaRPr>
          </a:p>
        </p:txBody>
      </p:sp>
      <p:sp>
        <p:nvSpPr>
          <p:cNvPr id="13" name="מציין מיקום תוכן 11"/>
          <p:cNvSpPr txBox="1">
            <a:spLocks/>
          </p:cNvSpPr>
          <p:nvPr/>
        </p:nvSpPr>
        <p:spPr>
          <a:xfrm>
            <a:off x="179512" y="1340768"/>
            <a:ext cx="7992888" cy="4392488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e-IL" altLang="he-IL" sz="2800" dirty="0" smtClean="0">
                <a:solidFill>
                  <a:srgbClr val="0070C0"/>
                </a:solidFill>
              </a:rPr>
              <a:t>הוועדה ממליצה להקים </a:t>
            </a:r>
            <a:r>
              <a:rPr lang="he-IL" altLang="he-IL" sz="2800" b="1" dirty="0" smtClean="0">
                <a:solidFill>
                  <a:srgbClr val="0070C0"/>
                </a:solidFill>
              </a:rPr>
              <a:t>צוות לעידוד השימוש באמצעי תשלום </a:t>
            </a:r>
            <a:r>
              <a:rPr lang="he-IL" altLang="he-IL" sz="2800" b="1" dirty="0">
                <a:solidFill>
                  <a:srgbClr val="0070C0"/>
                </a:solidFill>
              </a:rPr>
              <a:t>מתקדמים, בראשות בנק ישראל ובשיתוף מטה הסייבר </a:t>
            </a:r>
            <a:r>
              <a:rPr lang="he-IL" altLang="he-IL" sz="2800" dirty="0">
                <a:solidFill>
                  <a:srgbClr val="0070C0"/>
                </a:solidFill>
              </a:rPr>
              <a:t>וגורמים נוספים</a:t>
            </a:r>
            <a:endParaRPr lang="he-IL" altLang="he-IL" sz="2800" dirty="0" smtClean="0">
              <a:solidFill>
                <a:srgbClr val="0070C0"/>
              </a:solidFill>
            </a:endParaRPr>
          </a:p>
          <a:p>
            <a:pPr>
              <a:spcBef>
                <a:spcPts val="2400"/>
              </a:spcBef>
            </a:pPr>
            <a:r>
              <a:rPr lang="he-IL" altLang="he-IL" sz="2800" dirty="0"/>
              <a:t>הוועדה ממליצה לבחון את האפשרות לקדם ארנק </a:t>
            </a:r>
            <a:r>
              <a:rPr lang="he-IL" altLang="he-IL" sz="2800" dirty="0" smtClean="0"/>
              <a:t>וירטואלי</a:t>
            </a:r>
          </a:p>
          <a:p>
            <a:pPr>
              <a:spcBef>
                <a:spcPts val="2400"/>
              </a:spcBef>
            </a:pPr>
            <a:r>
              <a:rPr lang="he-IL" altLang="he-IL" sz="2800" dirty="0" smtClean="0"/>
              <a:t>הוועדה </a:t>
            </a:r>
            <a:r>
              <a:rPr lang="he-IL" altLang="he-IL" sz="2800" dirty="0"/>
              <a:t>ממליצה לבחון את האפשרות לקדם צ'ק דיגיטלי</a:t>
            </a:r>
          </a:p>
          <a:p>
            <a:pPr>
              <a:spcBef>
                <a:spcPts val="600"/>
              </a:spcBef>
            </a:pPr>
            <a:r>
              <a:rPr lang="he-IL" altLang="he-IL" sz="2800" dirty="0" smtClean="0"/>
              <a:t>חיזוק אבטחת המידע </a:t>
            </a:r>
          </a:p>
          <a:p>
            <a:pPr>
              <a:spcBef>
                <a:spcPts val="600"/>
              </a:spcBef>
            </a:pPr>
            <a:r>
              <a:rPr lang="he-IL" altLang="he-IL" sz="2800" dirty="0" smtClean="0"/>
              <a:t>הסדרת כללים אחידים לאמצעי תשלום מתקדמים</a:t>
            </a:r>
          </a:p>
          <a:p>
            <a:pPr marL="0" indent="0">
              <a:spcBef>
                <a:spcPts val="2400"/>
              </a:spcBef>
              <a:buFont typeface="Arial" pitchFamily="34" charset="0"/>
              <a:buNone/>
            </a:pPr>
            <a:r>
              <a:rPr lang="he-IL" altLang="he-IL" sz="2800" dirty="0" smtClean="0">
                <a:solidFill>
                  <a:srgbClr val="000000"/>
                </a:solidFill>
              </a:rPr>
              <a:t> </a:t>
            </a:r>
          </a:p>
          <a:p>
            <a:pPr marL="0" indent="0">
              <a:spcBef>
                <a:spcPts val="2400"/>
              </a:spcBef>
              <a:buFont typeface="Arial" pitchFamily="34" charset="0"/>
              <a:buNone/>
            </a:pPr>
            <a:endParaRPr lang="he-IL" altLang="he-IL" sz="2800" dirty="0">
              <a:solidFill>
                <a:srgbClr val="000000"/>
              </a:solidFill>
            </a:endParaRPr>
          </a:p>
          <a:p>
            <a:pPr marL="0" indent="0">
              <a:spcBef>
                <a:spcPts val="2400"/>
              </a:spcBef>
              <a:buFont typeface="Arial" pitchFamily="34" charset="0"/>
              <a:buNone/>
            </a:pPr>
            <a:endParaRPr lang="he-IL" altLang="he-IL" sz="2800" dirty="0" smtClean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</a:pPr>
            <a:endParaRPr lang="he-IL" altLang="he-IL" sz="2800" i="1" dirty="0">
              <a:solidFill>
                <a:srgbClr val="000000"/>
              </a:solidFill>
            </a:endParaRPr>
          </a:p>
        </p:txBody>
      </p:sp>
      <p:sp>
        <p:nvSpPr>
          <p:cNvPr id="14" name="חץ שמאלה 13"/>
          <p:cNvSpPr/>
          <p:nvPr/>
        </p:nvSpPr>
        <p:spPr>
          <a:xfrm>
            <a:off x="8389440" y="1484784"/>
            <a:ext cx="431032" cy="360040"/>
          </a:xfrm>
          <a:prstGeom prst="lef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חיבור 11"/>
          <p:cNvSpPr/>
          <p:nvPr/>
        </p:nvSpPr>
        <p:spPr>
          <a:xfrm>
            <a:off x="8316416" y="2924944"/>
            <a:ext cx="576064" cy="504056"/>
          </a:xfrm>
          <a:prstGeom prst="mathPlus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TextBox 14"/>
          <p:cNvSpPr txBox="1"/>
          <p:nvPr/>
        </p:nvSpPr>
        <p:spPr>
          <a:xfrm>
            <a:off x="5713" y="35332"/>
            <a:ext cx="2190023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1400" b="1" dirty="0" smtClean="0">
                <a:solidFill>
                  <a:srgbClr val="2B4A5E"/>
                </a:solidFill>
              </a:rPr>
              <a:t>המלצות</a:t>
            </a:r>
          </a:p>
          <a:p>
            <a:r>
              <a:rPr lang="he-IL" sz="1400" dirty="0">
                <a:solidFill>
                  <a:srgbClr val="406F8D"/>
                </a:solidFill>
              </a:rPr>
              <a:t>המלצה א | ב | ג | ד | ה |</a:t>
            </a:r>
            <a:r>
              <a:rPr lang="he-IL" sz="1400" b="1" dirty="0">
                <a:solidFill>
                  <a:srgbClr val="2B4A5E"/>
                </a:solidFill>
              </a:rPr>
              <a:t> ו</a:t>
            </a:r>
            <a:r>
              <a:rPr lang="he-IL" sz="1400" dirty="0" smtClean="0">
                <a:solidFill>
                  <a:srgbClr val="406F8D"/>
                </a:solidFill>
              </a:rPr>
              <a:t> | ז</a:t>
            </a:r>
            <a:endParaRPr lang="he-IL" sz="1400" dirty="0">
              <a:solidFill>
                <a:srgbClr val="406F8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09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מחבר ישר 4"/>
          <p:cNvCxnSpPr/>
          <p:nvPr/>
        </p:nvCxnSpPr>
        <p:spPr>
          <a:xfrm rot="10800000">
            <a:off x="0" y="6309319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מחבר ישר 5"/>
          <p:cNvCxnSpPr/>
          <p:nvPr/>
        </p:nvCxnSpPr>
        <p:spPr>
          <a:xfrm rot="10800000">
            <a:off x="-36512" y="1196751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כותרת 10"/>
          <p:cNvSpPr>
            <a:spLocks noGrp="1"/>
          </p:cNvSpPr>
          <p:nvPr>
            <p:ph type="title"/>
          </p:nvPr>
        </p:nvSpPr>
        <p:spPr>
          <a:xfrm>
            <a:off x="457200" y="0"/>
            <a:ext cx="8219256" cy="1196750"/>
          </a:xfrm>
        </p:spPr>
        <p:txBody>
          <a:bodyPr>
            <a:normAutofit/>
          </a:bodyPr>
          <a:lstStyle/>
          <a:p>
            <a:pPr algn="r"/>
            <a:r>
              <a:rPr lang="he-IL" b="1" dirty="0" smtClean="0">
                <a:solidFill>
                  <a:srgbClr val="0070C0"/>
                </a:solidFill>
                <a:cs typeface="+mn-cs"/>
              </a:rPr>
              <a:t>הסדרת תחום נש"מים</a:t>
            </a:r>
            <a:endParaRPr lang="he-IL" dirty="0">
              <a:solidFill>
                <a:srgbClr val="0070C0"/>
              </a:solidFill>
              <a:cs typeface="+mn-cs"/>
            </a:endParaRPr>
          </a:p>
        </p:txBody>
      </p:sp>
      <p:sp>
        <p:nvSpPr>
          <p:cNvPr id="10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fld id="{3D391848-6A72-49CD-B466-9BF0BB0AC5FE}" type="slidenum">
              <a:rPr lang="he-IL" sz="1400" b="1">
                <a:solidFill>
                  <a:srgbClr val="4F81BD">
                    <a:lumMod val="50000"/>
                  </a:srgbClr>
                </a:solidFill>
              </a:rPr>
              <a:pPr algn="ctr">
                <a:defRPr/>
              </a:pPr>
              <a:t>19</a:t>
            </a:fld>
            <a:endParaRPr lang="he-IL" sz="1400" b="1" dirty="0">
              <a:solidFill>
                <a:srgbClr val="4F81BD">
                  <a:lumMod val="50000"/>
                </a:srgbClr>
              </a:solidFill>
            </a:endParaRPr>
          </a:p>
        </p:txBody>
      </p:sp>
      <p:sp>
        <p:nvSpPr>
          <p:cNvPr id="13" name="מציין מיקום תוכן 11"/>
          <p:cNvSpPr txBox="1">
            <a:spLocks/>
          </p:cNvSpPr>
          <p:nvPr/>
        </p:nvSpPr>
        <p:spPr>
          <a:xfrm>
            <a:off x="179512" y="1340768"/>
            <a:ext cx="7992888" cy="4392488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e-IL" altLang="he-IL" sz="2800" dirty="0" smtClean="0">
                <a:solidFill>
                  <a:srgbClr val="0070C0"/>
                </a:solidFill>
              </a:rPr>
              <a:t>הוועדה ממליצה </a:t>
            </a:r>
            <a:r>
              <a:rPr lang="he-IL" altLang="he-IL" sz="2800" b="1" dirty="0" smtClean="0">
                <a:solidFill>
                  <a:srgbClr val="0070C0"/>
                </a:solidFill>
              </a:rPr>
              <a:t>להסדיר את תחום </a:t>
            </a:r>
            <a:r>
              <a:rPr lang="he-IL" altLang="he-IL" sz="2800" b="1" dirty="0" err="1" smtClean="0">
                <a:solidFill>
                  <a:srgbClr val="0070C0"/>
                </a:solidFill>
              </a:rPr>
              <a:t>הנש"מים</a:t>
            </a:r>
            <a:r>
              <a:rPr lang="he-IL" altLang="he-IL" sz="2800" b="1" dirty="0" smtClean="0">
                <a:solidFill>
                  <a:srgbClr val="0070C0"/>
                </a:solidFill>
              </a:rPr>
              <a:t> ולבחון את הפעילות בתחום ההלוואות החוץ בנקאיות</a:t>
            </a:r>
          </a:p>
          <a:p>
            <a:pPr>
              <a:spcBef>
                <a:spcPts val="2400"/>
              </a:spcBef>
            </a:pPr>
            <a:r>
              <a:rPr lang="he-IL" altLang="he-IL" sz="2800" dirty="0" smtClean="0"/>
              <a:t>לגבש רגולציה עבור נש"מים, כולל הגדרת מוסד חדש: "נותן שירותי אשראי"</a:t>
            </a:r>
          </a:p>
          <a:p>
            <a:pPr>
              <a:spcBef>
                <a:spcPts val="600"/>
              </a:spcBef>
            </a:pPr>
            <a:r>
              <a:rPr lang="he-IL" altLang="he-IL" sz="2800" dirty="0" smtClean="0">
                <a:solidFill>
                  <a:srgbClr val="000000"/>
                </a:solidFill>
              </a:rPr>
              <a:t>קביעת הגוף שייפקח על התחום</a:t>
            </a:r>
          </a:p>
          <a:p>
            <a:pPr marL="0" indent="0">
              <a:spcBef>
                <a:spcPts val="600"/>
              </a:spcBef>
              <a:buNone/>
            </a:pPr>
            <a:endParaRPr lang="he-IL" altLang="he-IL" sz="2800" dirty="0" smtClean="0">
              <a:solidFill>
                <a:srgbClr val="000000"/>
              </a:solidFill>
            </a:endParaRPr>
          </a:p>
          <a:p>
            <a:pPr marL="0" indent="0">
              <a:spcBef>
                <a:spcPts val="2400"/>
              </a:spcBef>
              <a:buFont typeface="Arial" pitchFamily="34" charset="0"/>
              <a:buNone/>
            </a:pPr>
            <a:endParaRPr lang="he-IL" altLang="he-IL" sz="2800" dirty="0">
              <a:solidFill>
                <a:srgbClr val="000000"/>
              </a:solidFill>
            </a:endParaRPr>
          </a:p>
          <a:p>
            <a:pPr marL="0" indent="0">
              <a:spcBef>
                <a:spcPts val="2400"/>
              </a:spcBef>
              <a:buFont typeface="Arial" pitchFamily="34" charset="0"/>
              <a:buNone/>
            </a:pPr>
            <a:endParaRPr lang="he-IL" altLang="he-IL" sz="2800" dirty="0" smtClean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</a:pPr>
            <a:endParaRPr lang="he-IL" altLang="he-IL" sz="2800" i="1" dirty="0">
              <a:solidFill>
                <a:srgbClr val="000000"/>
              </a:solidFill>
            </a:endParaRPr>
          </a:p>
        </p:txBody>
      </p:sp>
      <p:sp>
        <p:nvSpPr>
          <p:cNvPr id="14" name="חץ שמאלה 13"/>
          <p:cNvSpPr/>
          <p:nvPr/>
        </p:nvSpPr>
        <p:spPr>
          <a:xfrm>
            <a:off x="8389440" y="1484784"/>
            <a:ext cx="431032" cy="360040"/>
          </a:xfrm>
          <a:prstGeom prst="lef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חיבור 11"/>
          <p:cNvSpPr/>
          <p:nvPr/>
        </p:nvSpPr>
        <p:spPr>
          <a:xfrm>
            <a:off x="8316416" y="2564904"/>
            <a:ext cx="576064" cy="504056"/>
          </a:xfrm>
          <a:prstGeom prst="mathPlus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TextBox 14"/>
          <p:cNvSpPr txBox="1"/>
          <p:nvPr/>
        </p:nvSpPr>
        <p:spPr>
          <a:xfrm>
            <a:off x="5713" y="35332"/>
            <a:ext cx="2190023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1400" b="1" dirty="0" smtClean="0">
                <a:solidFill>
                  <a:srgbClr val="2B4A5E"/>
                </a:solidFill>
              </a:rPr>
              <a:t>המלצות</a:t>
            </a:r>
          </a:p>
          <a:p>
            <a:r>
              <a:rPr lang="he-IL" sz="1400" dirty="0">
                <a:solidFill>
                  <a:srgbClr val="406F8D"/>
                </a:solidFill>
              </a:rPr>
              <a:t>המלצה א | ב | ג | ד | ה | ו | </a:t>
            </a:r>
            <a:r>
              <a:rPr lang="he-IL" sz="1400" b="1" dirty="0">
                <a:solidFill>
                  <a:srgbClr val="2B4A5E"/>
                </a:solidFill>
              </a:rPr>
              <a:t>ז</a:t>
            </a:r>
          </a:p>
        </p:txBody>
      </p:sp>
    </p:spTree>
    <p:extLst>
      <p:ext uri="{BB962C8B-B14F-4D97-AF65-F5344CB8AC3E}">
        <p14:creationId xmlns:p14="http://schemas.microsoft.com/office/powerpoint/2010/main" val="231487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מחבר ישר 4"/>
          <p:cNvCxnSpPr/>
          <p:nvPr/>
        </p:nvCxnSpPr>
        <p:spPr>
          <a:xfrm rot="10800000">
            <a:off x="0" y="6309319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מחבר ישר 5"/>
          <p:cNvCxnSpPr/>
          <p:nvPr/>
        </p:nvCxnSpPr>
        <p:spPr>
          <a:xfrm rot="10800000">
            <a:off x="-36512" y="1196751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כותרת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2"/>
          </a:xfrm>
        </p:spPr>
        <p:txBody>
          <a:bodyPr>
            <a:normAutofit/>
          </a:bodyPr>
          <a:lstStyle/>
          <a:p>
            <a:pPr algn="r"/>
            <a:r>
              <a:rPr lang="he-IL" altLang="he-IL" b="1" dirty="0" smtClean="0">
                <a:solidFill>
                  <a:srgbClr val="254061"/>
                </a:solidFill>
                <a:cs typeface="+mn-cs"/>
              </a:rPr>
              <a:t>תוכן עניינים</a:t>
            </a:r>
            <a:endParaRPr lang="he-IL" dirty="0">
              <a:cs typeface="+mn-cs"/>
            </a:endParaRPr>
          </a:p>
        </p:txBody>
      </p:sp>
      <p:sp>
        <p:nvSpPr>
          <p:cNvPr id="12" name="מציין מיקום תוכן 11"/>
          <p:cNvSpPr>
            <a:spLocks noGrp="1"/>
          </p:cNvSpPr>
          <p:nvPr>
            <p:ph idx="1"/>
          </p:nvPr>
        </p:nvSpPr>
        <p:spPr>
          <a:xfrm>
            <a:off x="5220072" y="1340768"/>
            <a:ext cx="3466728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e-IL" altLang="he-IL" b="1" i="1" dirty="0" smtClean="0">
                <a:solidFill>
                  <a:srgbClr val="000000"/>
                </a:solidFill>
              </a:rPr>
              <a:t>הקמת הוועדה</a:t>
            </a:r>
          </a:p>
          <a:p>
            <a:pPr marL="514350" indent="-514350">
              <a:buFont typeface="+mj-lt"/>
              <a:buAutoNum type="arabicPeriod"/>
            </a:pPr>
            <a:r>
              <a:rPr lang="he-IL" altLang="he-IL" b="1" i="1" dirty="0" smtClean="0">
                <a:solidFill>
                  <a:srgbClr val="000000"/>
                </a:solidFill>
              </a:rPr>
              <a:t>השותפים</a:t>
            </a:r>
          </a:p>
          <a:p>
            <a:pPr marL="514350" indent="-514350">
              <a:buFont typeface="+mj-lt"/>
              <a:buAutoNum type="arabicPeriod"/>
            </a:pPr>
            <a:r>
              <a:rPr lang="he-IL" altLang="he-IL" b="1" i="1" dirty="0" smtClean="0">
                <a:solidFill>
                  <a:srgbClr val="000000"/>
                </a:solidFill>
              </a:rPr>
              <a:t>מטרה ותפקידים</a:t>
            </a:r>
          </a:p>
          <a:p>
            <a:pPr marL="514350" indent="-514350">
              <a:buFont typeface="+mj-lt"/>
              <a:buAutoNum type="arabicPeriod"/>
            </a:pPr>
            <a:r>
              <a:rPr lang="he-IL" altLang="he-IL" b="1" i="1" dirty="0" smtClean="0">
                <a:solidFill>
                  <a:srgbClr val="000000"/>
                </a:solidFill>
              </a:rPr>
              <a:t>כלכלה שחורה</a:t>
            </a:r>
          </a:p>
          <a:p>
            <a:pPr marL="514350" indent="-514350">
              <a:buFont typeface="+mj-lt"/>
              <a:buAutoNum type="arabicPeriod"/>
            </a:pPr>
            <a:r>
              <a:rPr lang="he-IL" altLang="he-IL" b="1" i="1" dirty="0" smtClean="0">
                <a:solidFill>
                  <a:srgbClr val="000000"/>
                </a:solidFill>
              </a:rPr>
              <a:t>עקרונות מנחים</a:t>
            </a:r>
          </a:p>
        </p:txBody>
      </p:sp>
      <p:sp>
        <p:nvSpPr>
          <p:cNvPr id="10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fld id="{3D391848-6A72-49CD-B466-9BF0BB0AC5FE}" type="slidenum">
              <a:rPr lang="he-IL" sz="1400" b="1">
                <a:solidFill>
                  <a:srgbClr val="4F81BD">
                    <a:lumMod val="50000"/>
                  </a:srgbClr>
                </a:solidFill>
              </a:rPr>
              <a:pPr algn="ctr">
                <a:defRPr/>
              </a:pPr>
              <a:t>2</a:t>
            </a:fld>
            <a:endParaRPr lang="he-IL" sz="1400" b="1" dirty="0">
              <a:solidFill>
                <a:srgbClr val="4F81BD">
                  <a:lumMod val="50000"/>
                </a:srgbClr>
              </a:solidFill>
            </a:endParaRPr>
          </a:p>
        </p:txBody>
      </p:sp>
      <p:sp>
        <p:nvSpPr>
          <p:cNvPr id="8" name="מציין מיקום תוכן 11"/>
          <p:cNvSpPr txBox="1">
            <a:spLocks/>
          </p:cNvSpPr>
          <p:nvPr/>
        </p:nvSpPr>
        <p:spPr>
          <a:xfrm>
            <a:off x="179512" y="1700808"/>
            <a:ext cx="4896544" cy="4525963"/>
          </a:xfrm>
          <a:prstGeom prst="rect">
            <a:avLst/>
          </a:prstGeom>
          <a:ln w="38100" cmpd="dbl">
            <a:noFill/>
          </a:ln>
        </p:spPr>
        <p:txBody>
          <a:bodyPr vert="horz" lIns="91440" tIns="45720" rIns="91440" bIns="45720" rtlCol="1">
            <a:normAutofit lnSpcReduction="10000"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6"/>
            </a:pPr>
            <a:r>
              <a:rPr lang="he-IL" altLang="he-IL" b="1" i="1" dirty="0" smtClean="0"/>
              <a:t>המלצות:</a:t>
            </a:r>
          </a:p>
          <a:p>
            <a:pPr marL="914400" lvl="1" indent="-514350">
              <a:buFont typeface="+mj-cs"/>
              <a:buAutoNum type="hebrew2Minus"/>
            </a:pPr>
            <a:r>
              <a:rPr lang="he-IL" altLang="he-IL" b="1" i="1" dirty="0" smtClean="0">
                <a:solidFill>
                  <a:schemeClr val="accent5">
                    <a:lumMod val="50000"/>
                  </a:schemeClr>
                </a:solidFill>
              </a:rPr>
              <a:t>לוחות זמנים</a:t>
            </a:r>
          </a:p>
          <a:p>
            <a:pPr marL="914400" lvl="1" indent="-514350">
              <a:buFont typeface="+mj-cs"/>
              <a:buAutoNum type="hebrew2Minus"/>
            </a:pPr>
            <a:r>
              <a:rPr lang="he-IL" altLang="he-IL" b="1" i="1" dirty="0" smtClean="0">
                <a:solidFill>
                  <a:schemeClr val="accent5">
                    <a:lumMod val="50000"/>
                  </a:schemeClr>
                </a:solidFill>
              </a:rPr>
              <a:t>ההיבט הציבורי</a:t>
            </a:r>
          </a:p>
          <a:p>
            <a:pPr marL="914400" lvl="1" indent="-514350">
              <a:buFont typeface="+mj-cs"/>
              <a:buAutoNum type="hebrew2Minus"/>
            </a:pPr>
            <a:r>
              <a:rPr lang="he-IL" altLang="he-IL" b="1" i="1" dirty="0" smtClean="0">
                <a:solidFill>
                  <a:schemeClr val="accent5">
                    <a:lumMod val="50000"/>
                  </a:schemeClr>
                </a:solidFill>
              </a:rPr>
              <a:t>מזומן</a:t>
            </a:r>
          </a:p>
          <a:p>
            <a:pPr marL="914400" lvl="1" indent="-514350">
              <a:buFont typeface="+mj-cs"/>
              <a:buAutoNum type="hebrew2Minus"/>
            </a:pPr>
            <a:r>
              <a:rPr lang="he-IL" altLang="he-IL" b="1" i="1" dirty="0" smtClean="0">
                <a:solidFill>
                  <a:schemeClr val="accent5">
                    <a:lumMod val="50000"/>
                  </a:schemeClr>
                </a:solidFill>
              </a:rPr>
              <a:t>צ'קים</a:t>
            </a:r>
          </a:p>
          <a:p>
            <a:pPr marL="914400" lvl="1" indent="-514350">
              <a:buFont typeface="+mj-cs"/>
              <a:buAutoNum type="hebrew2Minus"/>
            </a:pPr>
            <a:r>
              <a:rPr lang="he-IL" altLang="he-IL" b="1" i="1" dirty="0" smtClean="0">
                <a:solidFill>
                  <a:schemeClr val="accent5">
                    <a:lumMod val="50000"/>
                  </a:schemeClr>
                </a:solidFill>
              </a:rPr>
              <a:t>תחליפים למזומן</a:t>
            </a:r>
          </a:p>
          <a:p>
            <a:pPr marL="914400" lvl="1" indent="-514350">
              <a:buFont typeface="+mj-cs"/>
              <a:buAutoNum type="hebrew2Minus"/>
            </a:pPr>
            <a:r>
              <a:rPr lang="he-IL" altLang="he-IL" b="1" i="1" dirty="0" smtClean="0">
                <a:solidFill>
                  <a:schemeClr val="accent5">
                    <a:lumMod val="50000"/>
                  </a:schemeClr>
                </a:solidFill>
              </a:rPr>
              <a:t>עידוד השימוש באמצעי תשלום מתקדמים ובטוחים</a:t>
            </a:r>
          </a:p>
          <a:p>
            <a:pPr marL="914400" lvl="1" indent="-514350">
              <a:buFont typeface="+mj-cs"/>
              <a:buAutoNum type="hebrew2Minus"/>
            </a:pPr>
            <a:r>
              <a:rPr lang="he-IL" altLang="he-IL" b="1" i="1" dirty="0" smtClean="0">
                <a:solidFill>
                  <a:schemeClr val="accent5">
                    <a:lumMod val="50000"/>
                  </a:schemeClr>
                </a:solidFill>
              </a:rPr>
              <a:t>נש"מים</a:t>
            </a:r>
          </a:p>
        </p:txBody>
      </p:sp>
    </p:spTree>
    <p:extLst>
      <p:ext uri="{BB962C8B-B14F-4D97-AF65-F5344CB8AC3E}">
        <p14:creationId xmlns:p14="http://schemas.microsoft.com/office/powerpoint/2010/main" val="285475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מחבר ישר 4"/>
          <p:cNvCxnSpPr/>
          <p:nvPr/>
        </p:nvCxnSpPr>
        <p:spPr>
          <a:xfrm rot="10800000">
            <a:off x="0" y="6309319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מחבר ישר 6"/>
          <p:cNvCxnSpPr/>
          <p:nvPr/>
        </p:nvCxnSpPr>
        <p:spPr>
          <a:xfrm rot="10800000">
            <a:off x="-36512" y="908719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>
            <a:off x="107950" y="6450013"/>
            <a:ext cx="466725" cy="365125"/>
          </a:xfrm>
        </p:spPr>
        <p:txBody>
          <a:bodyPr/>
          <a:lstStyle/>
          <a:p>
            <a:pPr algn="ctr">
              <a:defRPr/>
            </a:pPr>
            <a:fld id="{3D391848-6A72-49CD-B466-9BF0BB0AC5FE}" type="slidenum">
              <a:rPr lang="he-IL" sz="1400" b="1">
                <a:solidFill>
                  <a:srgbClr val="4F81BD">
                    <a:lumMod val="50000"/>
                  </a:srgbClr>
                </a:solidFill>
              </a:rPr>
              <a:pPr algn="ctr">
                <a:defRPr/>
              </a:pPr>
              <a:t>20</a:t>
            </a:fld>
            <a:endParaRPr lang="he-IL" sz="1400" b="1" dirty="0">
              <a:solidFill>
                <a:srgbClr val="4F81BD">
                  <a:lumMod val="50000"/>
                </a:srgb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15816" y="2387678"/>
            <a:ext cx="4679602" cy="14465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88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שאלות?</a:t>
            </a:r>
            <a:endParaRPr lang="he-IL" sz="8800" b="1" dirty="0">
              <a:solidFill>
                <a:schemeClr val="accent1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700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מחבר ישר 4"/>
          <p:cNvCxnSpPr/>
          <p:nvPr/>
        </p:nvCxnSpPr>
        <p:spPr>
          <a:xfrm rot="10800000">
            <a:off x="0" y="6309319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מחבר ישר 6"/>
          <p:cNvCxnSpPr/>
          <p:nvPr/>
        </p:nvCxnSpPr>
        <p:spPr>
          <a:xfrm rot="10800000">
            <a:off x="-36512" y="908719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>
            <a:off x="107950" y="6450013"/>
            <a:ext cx="466725" cy="365125"/>
          </a:xfrm>
        </p:spPr>
        <p:txBody>
          <a:bodyPr/>
          <a:lstStyle/>
          <a:p>
            <a:pPr algn="ctr">
              <a:defRPr/>
            </a:pPr>
            <a:fld id="{3D391848-6A72-49CD-B466-9BF0BB0AC5FE}" type="slidenum">
              <a:rPr lang="he-IL" sz="1400" b="1">
                <a:solidFill>
                  <a:srgbClr val="4F81BD">
                    <a:lumMod val="50000"/>
                  </a:srgbClr>
                </a:solidFill>
              </a:rPr>
              <a:pPr algn="ctr">
                <a:defRPr/>
              </a:pPr>
              <a:t>21</a:t>
            </a:fld>
            <a:endParaRPr lang="he-IL" sz="1400" b="1" dirty="0">
              <a:solidFill>
                <a:srgbClr val="4F81BD">
                  <a:lumMod val="50000"/>
                </a:srgb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4653136"/>
            <a:ext cx="4247554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66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תודה  (-:</a:t>
            </a:r>
            <a:endParaRPr lang="he-IL" sz="6600" b="1" dirty="0">
              <a:solidFill>
                <a:schemeClr val="accent1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874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מחבר ישר 4"/>
          <p:cNvCxnSpPr/>
          <p:nvPr/>
        </p:nvCxnSpPr>
        <p:spPr>
          <a:xfrm rot="10800000">
            <a:off x="0" y="6309319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מחבר ישר 5"/>
          <p:cNvCxnSpPr/>
          <p:nvPr/>
        </p:nvCxnSpPr>
        <p:spPr>
          <a:xfrm rot="10800000">
            <a:off x="-36512" y="1196751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כותרת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2"/>
          </a:xfrm>
        </p:spPr>
        <p:txBody>
          <a:bodyPr>
            <a:normAutofit/>
          </a:bodyPr>
          <a:lstStyle/>
          <a:p>
            <a:pPr algn="r"/>
            <a:r>
              <a:rPr lang="he-IL" b="1" dirty="0" smtClean="0">
                <a:solidFill>
                  <a:srgbClr val="254061"/>
                </a:solidFill>
                <a:cs typeface="+mn-cs"/>
              </a:rPr>
              <a:t>הקמת הוועדה</a:t>
            </a:r>
            <a:endParaRPr lang="he-IL" dirty="0">
              <a:cs typeface="+mn-cs"/>
            </a:endParaRPr>
          </a:p>
        </p:txBody>
      </p:sp>
      <p:sp>
        <p:nvSpPr>
          <p:cNvPr id="12" name="מציין מיקום תוכן 1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altLang="he-IL" b="1" i="1" dirty="0" smtClean="0">
                <a:solidFill>
                  <a:srgbClr val="000000"/>
                </a:solidFill>
              </a:rPr>
              <a:t>החלטת ממשלה מיום 17/9/2013 בנושא "צמצום השימוש במזומן במשק הישראלי":</a:t>
            </a:r>
          </a:p>
          <a:p>
            <a:pPr marL="0" indent="0">
              <a:buNone/>
            </a:pPr>
            <a:r>
              <a:rPr lang="he-IL" dirty="0" smtClean="0"/>
              <a:t>"הצוות </a:t>
            </a:r>
            <a:r>
              <a:rPr lang="he-IL" dirty="0"/>
              <a:t>יבחן את הבעיות הנובעות משימוש </a:t>
            </a:r>
            <a:r>
              <a:rPr lang="he-IL" dirty="0" smtClean="0"/>
              <a:t>במזומן... את </a:t>
            </a:r>
            <a:r>
              <a:rPr lang="he-IL" dirty="0"/>
              <a:t>הנעשה בתחום זה במדינות אחרות ואת מאפייני המשק הישראלי</a:t>
            </a:r>
            <a:r>
              <a:rPr lang="he-IL" dirty="0" smtClean="0"/>
              <a:t>.... ויגבש מתווה </a:t>
            </a:r>
            <a:r>
              <a:rPr lang="he-IL" dirty="0"/>
              <a:t>פעולה ודרכים </a:t>
            </a:r>
            <a:r>
              <a:rPr lang="he-IL" dirty="0" smtClean="0"/>
              <a:t>להגבלת </a:t>
            </a:r>
            <a:r>
              <a:rPr lang="he-IL" dirty="0"/>
              <a:t>השימוש במזומן כאמצעי </a:t>
            </a:r>
            <a:r>
              <a:rPr lang="he-IL" dirty="0" smtClean="0"/>
              <a:t>תשלום... "</a:t>
            </a:r>
          </a:p>
          <a:p>
            <a:pPr marL="0" indent="0">
              <a:buNone/>
            </a:pPr>
            <a:endParaRPr lang="he-IL" altLang="he-IL" i="1" dirty="0" smtClean="0">
              <a:solidFill>
                <a:srgbClr val="000000"/>
              </a:solidFill>
            </a:endParaRPr>
          </a:p>
          <a:p>
            <a:pPr marL="0" indent="0" algn="l">
              <a:buNone/>
            </a:pPr>
            <a:r>
              <a:rPr lang="he-IL" altLang="he-IL" i="1" dirty="0" smtClean="0">
                <a:solidFill>
                  <a:srgbClr val="000000"/>
                </a:solidFill>
              </a:rPr>
              <a:t>מתוך החלטת הממשלה</a:t>
            </a:r>
          </a:p>
        </p:txBody>
      </p:sp>
      <p:sp>
        <p:nvSpPr>
          <p:cNvPr id="10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fld id="{3D391848-6A72-49CD-B466-9BF0BB0AC5FE}" type="slidenum">
              <a:rPr lang="he-IL" sz="1400" b="1">
                <a:solidFill>
                  <a:srgbClr val="4F81BD">
                    <a:lumMod val="50000"/>
                  </a:srgbClr>
                </a:solidFill>
              </a:rPr>
              <a:pPr algn="ctr">
                <a:defRPr/>
              </a:pPr>
              <a:t>3</a:t>
            </a:fld>
            <a:endParaRPr lang="he-IL" sz="1400" b="1" dirty="0">
              <a:solidFill>
                <a:srgbClr val="4F81BD">
                  <a:lumMod val="50000"/>
                </a:srgb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9388" y="35332"/>
            <a:ext cx="1199367" cy="30777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1400" b="1" dirty="0" smtClean="0">
                <a:solidFill>
                  <a:srgbClr val="2B4A5E"/>
                </a:solidFill>
              </a:rPr>
              <a:t>הקמת הוועדה</a:t>
            </a:r>
            <a:endParaRPr lang="he-IL" sz="1400" b="1" dirty="0">
              <a:solidFill>
                <a:srgbClr val="2B4A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39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מחבר ישר 4"/>
          <p:cNvCxnSpPr/>
          <p:nvPr/>
        </p:nvCxnSpPr>
        <p:spPr>
          <a:xfrm rot="10800000">
            <a:off x="0" y="6309319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מחבר ישר 5"/>
          <p:cNvCxnSpPr/>
          <p:nvPr/>
        </p:nvCxnSpPr>
        <p:spPr>
          <a:xfrm rot="10800000">
            <a:off x="-36512" y="1196751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כותרת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2"/>
          </a:xfrm>
        </p:spPr>
        <p:txBody>
          <a:bodyPr>
            <a:normAutofit/>
          </a:bodyPr>
          <a:lstStyle/>
          <a:p>
            <a:pPr algn="r"/>
            <a:r>
              <a:rPr lang="he-IL" b="1" dirty="0" smtClean="0">
                <a:solidFill>
                  <a:srgbClr val="254061"/>
                </a:solidFill>
                <a:cs typeface="+mn-cs"/>
              </a:rPr>
              <a:t>גופים שותפים לוועדה</a:t>
            </a:r>
            <a:endParaRPr lang="he-IL" dirty="0">
              <a:cs typeface="+mn-cs"/>
            </a:endParaRPr>
          </a:p>
        </p:txBody>
      </p:sp>
      <p:sp>
        <p:nvSpPr>
          <p:cNvPr id="12" name="מציין מיקום תוכן 1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 smtClean="0"/>
              <a:t>משרד ראש הממשלה</a:t>
            </a:r>
            <a:endParaRPr lang="en-US" dirty="0"/>
          </a:p>
          <a:p>
            <a:r>
              <a:rPr lang="he-IL" dirty="0"/>
              <a:t>בנק ישראל</a:t>
            </a:r>
            <a:endParaRPr lang="en-US" dirty="0"/>
          </a:p>
          <a:p>
            <a:r>
              <a:rPr lang="he-IL" dirty="0" smtClean="0"/>
              <a:t>רשות </a:t>
            </a:r>
            <a:r>
              <a:rPr lang="he-IL" dirty="0"/>
              <a:t>המסים</a:t>
            </a:r>
            <a:endParaRPr lang="en-US" dirty="0"/>
          </a:p>
          <a:p>
            <a:r>
              <a:rPr lang="he-IL" dirty="0" smtClean="0"/>
              <a:t>פרקליטות </a:t>
            </a:r>
            <a:r>
              <a:rPr lang="he-IL" dirty="0"/>
              <a:t>המדינה </a:t>
            </a:r>
            <a:endParaRPr lang="he-IL" dirty="0" smtClean="0"/>
          </a:p>
          <a:p>
            <a:r>
              <a:rPr lang="he-IL" dirty="0" smtClean="0"/>
              <a:t>היועץ </a:t>
            </a:r>
            <a:r>
              <a:rPr lang="he-IL" dirty="0"/>
              <a:t>המשפטי לממשלה </a:t>
            </a:r>
            <a:endParaRPr lang="he-IL" dirty="0" smtClean="0"/>
          </a:p>
          <a:p>
            <a:r>
              <a:rPr lang="he-IL" dirty="0" smtClean="0"/>
              <a:t>הרשות </a:t>
            </a:r>
            <a:r>
              <a:rPr lang="he-IL" dirty="0"/>
              <a:t>לאיסור הלבנת הון ולמימון טרור</a:t>
            </a:r>
            <a:endParaRPr lang="en-US" dirty="0"/>
          </a:p>
          <a:p>
            <a:r>
              <a:rPr lang="he-IL" dirty="0" smtClean="0"/>
              <a:t>משטרת </a:t>
            </a:r>
            <a:r>
              <a:rPr lang="he-IL" dirty="0"/>
              <a:t>ישראל</a:t>
            </a:r>
            <a:endParaRPr lang="en-US" dirty="0"/>
          </a:p>
          <a:p>
            <a:r>
              <a:rPr lang="he-IL" dirty="0" smtClean="0"/>
              <a:t>משרד </a:t>
            </a:r>
            <a:r>
              <a:rPr lang="he-IL" dirty="0"/>
              <a:t>האוצר</a:t>
            </a:r>
            <a:endParaRPr lang="en-US" dirty="0"/>
          </a:p>
        </p:txBody>
      </p:sp>
      <p:sp>
        <p:nvSpPr>
          <p:cNvPr id="10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fld id="{3D391848-6A72-49CD-B466-9BF0BB0AC5FE}" type="slidenum">
              <a:rPr lang="he-IL" sz="1400" b="1">
                <a:solidFill>
                  <a:srgbClr val="4F81BD">
                    <a:lumMod val="50000"/>
                  </a:srgbClr>
                </a:solidFill>
              </a:rPr>
              <a:pPr algn="ctr">
                <a:defRPr/>
              </a:pPr>
              <a:t>4</a:t>
            </a:fld>
            <a:endParaRPr lang="he-IL" sz="1400" b="1" dirty="0">
              <a:solidFill>
                <a:srgbClr val="4F81BD">
                  <a:lumMod val="50000"/>
                </a:srgb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45" y="35332"/>
            <a:ext cx="747320" cy="30777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1400" b="1" dirty="0" smtClean="0">
                <a:solidFill>
                  <a:srgbClr val="2B4A5E"/>
                </a:solidFill>
              </a:rPr>
              <a:t>שותפים</a:t>
            </a:r>
            <a:endParaRPr lang="he-IL" sz="1400" b="1" dirty="0">
              <a:solidFill>
                <a:srgbClr val="2B4A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29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לחצן פעולה: אחורה או הקודם 7">
            <a:hlinkClick r:id="rId2" action="ppaction://hlinksldjump" highlightClick="1"/>
          </p:cNvPr>
          <p:cNvSpPr/>
          <p:nvPr/>
        </p:nvSpPr>
        <p:spPr>
          <a:xfrm>
            <a:off x="384256" y="4869160"/>
            <a:ext cx="2531560" cy="1224136"/>
          </a:xfrm>
          <a:prstGeom prst="actionButtonBackPrevious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5" name="מחבר ישר 4"/>
          <p:cNvCxnSpPr/>
          <p:nvPr/>
        </p:nvCxnSpPr>
        <p:spPr>
          <a:xfrm rot="10800000">
            <a:off x="0" y="6309319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מחבר ישר 5"/>
          <p:cNvCxnSpPr/>
          <p:nvPr/>
        </p:nvCxnSpPr>
        <p:spPr>
          <a:xfrm rot="10800000">
            <a:off x="-36512" y="1196751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כותרת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2"/>
          </a:xfrm>
        </p:spPr>
        <p:txBody>
          <a:bodyPr>
            <a:normAutofit/>
          </a:bodyPr>
          <a:lstStyle/>
          <a:p>
            <a:pPr algn="r"/>
            <a:r>
              <a:rPr lang="he-IL" b="1" dirty="0" smtClean="0">
                <a:solidFill>
                  <a:srgbClr val="254061"/>
                </a:solidFill>
                <a:cs typeface="+mn-cs"/>
              </a:rPr>
              <a:t>מטרת הוועדה</a:t>
            </a:r>
            <a:endParaRPr lang="he-IL" dirty="0">
              <a:cs typeface="+mn-cs"/>
            </a:endParaRPr>
          </a:p>
        </p:txBody>
      </p:sp>
      <p:sp>
        <p:nvSpPr>
          <p:cNvPr id="12" name="מציין מיקום תוכן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dirty="0" smtClean="0"/>
              <a:t>"להגביל את השימוש במזומן כאמצעי תשלום במשק הישראלי... וזאת במטרה לצמצם את תופעת ההון השחור בישראל, להיאבק בפשיעה ובהלבנת הון, ולאפשר שימוש באמצעי תשלום מתקדמים ויעילים"</a:t>
            </a:r>
            <a:endParaRPr lang="he-IL" altLang="he-IL" b="1" i="1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he-IL" altLang="he-IL" i="1" dirty="0" smtClean="0">
              <a:solidFill>
                <a:srgbClr val="000000"/>
              </a:solidFill>
            </a:endParaRPr>
          </a:p>
          <a:p>
            <a:pPr marL="0" indent="0" algn="l">
              <a:buNone/>
            </a:pPr>
            <a:r>
              <a:rPr lang="he-IL" altLang="he-IL" i="1" dirty="0" smtClean="0">
                <a:solidFill>
                  <a:srgbClr val="000000"/>
                </a:solidFill>
              </a:rPr>
              <a:t>מתוך החלטת הממשלה</a:t>
            </a:r>
          </a:p>
        </p:txBody>
      </p:sp>
      <p:sp>
        <p:nvSpPr>
          <p:cNvPr id="10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fld id="{3D391848-6A72-49CD-B466-9BF0BB0AC5FE}" type="slidenum">
              <a:rPr lang="he-IL" sz="1400" b="1">
                <a:solidFill>
                  <a:srgbClr val="4F81BD">
                    <a:lumMod val="50000"/>
                  </a:srgbClr>
                </a:solidFill>
              </a:rPr>
              <a:pPr algn="ctr">
                <a:defRPr/>
              </a:pPr>
              <a:t>5</a:t>
            </a:fld>
            <a:endParaRPr lang="he-IL" sz="1400" b="1" dirty="0">
              <a:solidFill>
                <a:srgbClr val="4F81BD">
                  <a:lumMod val="50000"/>
                </a:srgb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22213" y="35332"/>
            <a:ext cx="1350050" cy="30777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1400" b="1" dirty="0" smtClean="0">
                <a:solidFill>
                  <a:srgbClr val="2B4A5E"/>
                </a:solidFill>
              </a:rPr>
              <a:t>מטרה ותפקידים</a:t>
            </a:r>
            <a:endParaRPr lang="he-IL" sz="1400" b="1" dirty="0">
              <a:solidFill>
                <a:srgbClr val="2B4A5E"/>
              </a:solidFill>
            </a:endParaRPr>
          </a:p>
        </p:txBody>
      </p:sp>
      <p:sp>
        <p:nvSpPr>
          <p:cNvPr id="3" name="TextBox 2">
            <a:hlinkClick r:id="rId2" action="ppaction://hlinksldjump"/>
          </p:cNvPr>
          <p:cNvSpPr txBox="1"/>
          <p:nvPr/>
        </p:nvSpPr>
        <p:spPr>
          <a:xfrm>
            <a:off x="1039869" y="5158062"/>
            <a:ext cx="1220333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/>
              <a:t>כלכלה שחורה</a:t>
            </a:r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323487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מחבר ישר 4"/>
          <p:cNvCxnSpPr/>
          <p:nvPr/>
        </p:nvCxnSpPr>
        <p:spPr>
          <a:xfrm rot="10800000">
            <a:off x="0" y="6309319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מחבר ישר 5"/>
          <p:cNvCxnSpPr/>
          <p:nvPr/>
        </p:nvCxnSpPr>
        <p:spPr>
          <a:xfrm rot="10800000">
            <a:off x="-36512" y="1196751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כותרת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2"/>
          </a:xfrm>
        </p:spPr>
        <p:txBody>
          <a:bodyPr>
            <a:normAutofit/>
          </a:bodyPr>
          <a:lstStyle/>
          <a:p>
            <a:pPr algn="r"/>
            <a:r>
              <a:rPr lang="he-IL" b="1" dirty="0" smtClean="0">
                <a:solidFill>
                  <a:srgbClr val="254061"/>
                </a:solidFill>
                <a:cs typeface="+mn-cs"/>
              </a:rPr>
              <a:t>תפקיד הוועדה</a:t>
            </a:r>
            <a:endParaRPr lang="he-IL" dirty="0">
              <a:cs typeface="+mn-cs"/>
            </a:endParaRPr>
          </a:p>
        </p:txBody>
      </p:sp>
      <p:sp>
        <p:nvSpPr>
          <p:cNvPr id="12" name="מציין מיקום תוכן 11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04056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he-IL" sz="2800" dirty="0"/>
              <a:t>ל</a:t>
            </a:r>
            <a:r>
              <a:rPr lang="he-IL" sz="2800" dirty="0" smtClean="0"/>
              <a:t>הגיש לממשלה המלצות, בין היתר, בנושאים הבאים</a:t>
            </a:r>
            <a:r>
              <a:rPr lang="en-US" sz="2800" dirty="0" smtClean="0"/>
              <a:t>:</a:t>
            </a:r>
          </a:p>
          <a:p>
            <a:r>
              <a:rPr lang="he-IL" sz="2800" dirty="0" smtClean="0"/>
              <a:t>הגבלת השימוש במזומן </a:t>
            </a:r>
          </a:p>
          <a:p>
            <a:r>
              <a:rPr lang="he-IL" sz="2800" dirty="0" smtClean="0"/>
              <a:t>קביעת חובת דיווח על קבלת תשלום במזומן </a:t>
            </a:r>
          </a:p>
          <a:p>
            <a:r>
              <a:rPr lang="he-IL" sz="2800" dirty="0" smtClean="0"/>
              <a:t>קביעת סנקציות בגין הפרת החובות והמגבלות שיקבעו</a:t>
            </a:r>
            <a:endParaRPr lang="en-US" sz="2800" dirty="0" smtClean="0"/>
          </a:p>
          <a:p>
            <a:r>
              <a:rPr lang="he-IL" sz="2800" dirty="0" smtClean="0"/>
              <a:t>התאמות חקיקה נדרשות</a:t>
            </a:r>
          </a:p>
          <a:p>
            <a:r>
              <a:rPr lang="he-IL" sz="2800" dirty="0" smtClean="0"/>
              <a:t>הפחתת כדאיות השימוש בכסף מזומן או מבוסס נייר אחר</a:t>
            </a:r>
          </a:p>
          <a:p>
            <a:r>
              <a:rPr lang="he-IL" sz="2800" dirty="0" smtClean="0"/>
              <a:t>הגבלת סחירות צ'קים</a:t>
            </a:r>
          </a:p>
          <a:p>
            <a:r>
              <a:rPr lang="he-IL" sz="2800" dirty="0" smtClean="0"/>
              <a:t>עידוד השימוש באמצעי תשלום אלקטרוניים מתקדמים</a:t>
            </a:r>
            <a:endParaRPr lang="en-US" sz="2800" dirty="0" smtClean="0"/>
          </a:p>
          <a:p>
            <a:pPr marL="0" indent="0" algn="l">
              <a:spcBef>
                <a:spcPts val="2400"/>
              </a:spcBef>
              <a:buNone/>
            </a:pPr>
            <a:r>
              <a:rPr lang="he-IL" altLang="he-IL" sz="2800" i="1" dirty="0" smtClean="0">
                <a:solidFill>
                  <a:srgbClr val="000000"/>
                </a:solidFill>
              </a:rPr>
              <a:t>מתוך החלטת הממשלה</a:t>
            </a:r>
          </a:p>
        </p:txBody>
      </p:sp>
      <p:sp>
        <p:nvSpPr>
          <p:cNvPr id="10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fld id="{3D391848-6A72-49CD-B466-9BF0BB0AC5FE}" type="slidenum">
              <a:rPr lang="he-IL" sz="1400" b="1">
                <a:solidFill>
                  <a:srgbClr val="4F81BD">
                    <a:lumMod val="50000"/>
                  </a:srgbClr>
                </a:solidFill>
              </a:rPr>
              <a:pPr algn="ctr">
                <a:defRPr/>
              </a:pPr>
              <a:t>6</a:t>
            </a:fld>
            <a:endParaRPr lang="he-IL" sz="1400" b="1" dirty="0">
              <a:solidFill>
                <a:srgbClr val="4F81BD">
                  <a:lumMod val="50000"/>
                </a:srgb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22213" y="35332"/>
            <a:ext cx="1350050" cy="30777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1400" b="1" dirty="0" smtClean="0">
                <a:solidFill>
                  <a:srgbClr val="2B4A5E"/>
                </a:solidFill>
              </a:rPr>
              <a:t>מטרה ותפקידים</a:t>
            </a:r>
            <a:endParaRPr lang="he-IL" sz="1400" b="1" dirty="0">
              <a:solidFill>
                <a:srgbClr val="2B4A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51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מחבר ישר 4"/>
          <p:cNvCxnSpPr/>
          <p:nvPr/>
        </p:nvCxnSpPr>
        <p:spPr>
          <a:xfrm rot="10800000">
            <a:off x="0" y="6309319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מחבר ישר 5"/>
          <p:cNvCxnSpPr/>
          <p:nvPr/>
        </p:nvCxnSpPr>
        <p:spPr>
          <a:xfrm rot="10800000">
            <a:off x="-36512" y="1196751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כותרת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2"/>
          </a:xfrm>
        </p:spPr>
        <p:txBody>
          <a:bodyPr>
            <a:normAutofit/>
          </a:bodyPr>
          <a:lstStyle/>
          <a:p>
            <a:pPr algn="r"/>
            <a:r>
              <a:rPr lang="he-IL" b="1" dirty="0" smtClean="0">
                <a:solidFill>
                  <a:srgbClr val="254061"/>
                </a:solidFill>
                <a:cs typeface="+mn-cs"/>
              </a:rPr>
              <a:t>כלכלה שחורה</a:t>
            </a:r>
            <a:endParaRPr lang="he-IL" dirty="0">
              <a:cs typeface="+mn-cs"/>
            </a:endParaRPr>
          </a:p>
        </p:txBody>
      </p:sp>
      <p:sp>
        <p:nvSpPr>
          <p:cNvPr id="12" name="מציין מיקום תוכן 11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040560"/>
          </a:xfrm>
        </p:spPr>
        <p:txBody>
          <a:bodyPr>
            <a:noAutofit/>
          </a:bodyPr>
          <a:lstStyle/>
          <a:p>
            <a:r>
              <a:rPr lang="he-IL" sz="2800" dirty="0" smtClean="0"/>
              <a:t>חלק בפעילות </a:t>
            </a:r>
            <a:r>
              <a:rPr lang="he-IL" sz="2800" dirty="0"/>
              <a:t>הכלכלית שאינו מופיע בנתוני </a:t>
            </a:r>
            <a:r>
              <a:rPr lang="he-IL" sz="2800" dirty="0" err="1" smtClean="0"/>
              <a:t>התמ"ג</a:t>
            </a:r>
            <a:endParaRPr lang="he-IL" sz="2800" dirty="0" smtClean="0"/>
          </a:p>
          <a:p>
            <a:r>
              <a:rPr lang="he-IL" sz="2800" dirty="0" smtClean="0"/>
              <a:t>אומדן ממוצע של הכלכלה השחורה </a:t>
            </a:r>
            <a:r>
              <a:rPr lang="he-IL" sz="2800" dirty="0" smtClean="0">
                <a:solidFill>
                  <a:srgbClr val="0070C0"/>
                </a:solidFill>
              </a:rPr>
              <a:t>בישראל</a:t>
            </a:r>
            <a:r>
              <a:rPr lang="he-IL" sz="2800" dirty="0" smtClean="0">
                <a:solidFill>
                  <a:srgbClr val="002060"/>
                </a:solidFill>
              </a:rPr>
              <a:t> </a:t>
            </a:r>
            <a:r>
              <a:rPr lang="he-IL" sz="2000" dirty="0" smtClean="0"/>
              <a:t>(כאחוז </a:t>
            </a:r>
            <a:r>
              <a:rPr lang="he-IL" sz="2000" dirty="0" err="1" smtClean="0"/>
              <a:t>מהתמ"ג</a:t>
            </a:r>
            <a:r>
              <a:rPr lang="he-IL" sz="2000" dirty="0" smtClean="0"/>
              <a:t>)</a:t>
            </a:r>
            <a:r>
              <a:rPr lang="he-IL" sz="2800" dirty="0" smtClean="0"/>
              <a:t>:</a:t>
            </a:r>
          </a:p>
          <a:p>
            <a:pPr marL="0" indent="0">
              <a:buNone/>
            </a:pPr>
            <a:r>
              <a:rPr lang="he-IL" sz="2800" dirty="0" smtClean="0">
                <a:solidFill>
                  <a:srgbClr val="0070C0"/>
                </a:solidFill>
              </a:rPr>
              <a:t>    1999—2007              כ-22%</a:t>
            </a:r>
          </a:p>
          <a:p>
            <a:pPr marL="0" indent="0">
              <a:buNone/>
            </a:pPr>
            <a:r>
              <a:rPr lang="he-IL" sz="2800" dirty="0" smtClean="0">
                <a:solidFill>
                  <a:srgbClr val="0070C0"/>
                </a:solidFill>
              </a:rPr>
              <a:t>   2013                          כ-19% (</a:t>
            </a:r>
            <a:r>
              <a:rPr lang="he-IL" sz="2800" b="1" dirty="0" smtClean="0">
                <a:solidFill>
                  <a:srgbClr val="0070C0"/>
                </a:solidFill>
              </a:rPr>
              <a:t>כ-185 מיליארד ש"ח</a:t>
            </a:r>
            <a:r>
              <a:rPr lang="he-IL" sz="2800" dirty="0" smtClean="0">
                <a:solidFill>
                  <a:srgbClr val="0070C0"/>
                </a:solidFill>
              </a:rPr>
              <a:t>)</a:t>
            </a:r>
          </a:p>
          <a:p>
            <a:r>
              <a:rPr lang="he-IL" sz="2800" dirty="0" smtClean="0"/>
              <a:t>אומדן ממוצע </a:t>
            </a:r>
            <a:r>
              <a:rPr lang="he-IL" sz="2800" dirty="0"/>
              <a:t>של הכלכלה השחורה </a:t>
            </a:r>
            <a:r>
              <a:rPr lang="he-IL" sz="2800" dirty="0">
                <a:solidFill>
                  <a:schemeClr val="accent3">
                    <a:lumMod val="50000"/>
                  </a:schemeClr>
                </a:solidFill>
              </a:rPr>
              <a:t>במדינות </a:t>
            </a:r>
            <a:r>
              <a:rPr lang="he-IL" sz="2800" dirty="0" smtClean="0">
                <a:solidFill>
                  <a:schemeClr val="accent3">
                    <a:lumMod val="50000"/>
                  </a:schemeClr>
                </a:solidFill>
              </a:rPr>
              <a:t>ה-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 OECD</a:t>
            </a:r>
            <a:r>
              <a:rPr lang="he-IL" sz="2800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</a:p>
          <a:p>
            <a:pPr marL="0" indent="0">
              <a:buNone/>
            </a:pPr>
            <a:r>
              <a:rPr lang="he-IL" sz="2800" dirty="0" smtClean="0">
                <a:solidFill>
                  <a:schemeClr val="accent3">
                    <a:lumMod val="50000"/>
                  </a:schemeClr>
                </a:solidFill>
              </a:rPr>
              <a:t>    2013                          כ-15%</a:t>
            </a:r>
            <a:endParaRPr lang="he-IL" sz="28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he-IL" sz="2800" dirty="0" smtClean="0"/>
              <a:t>הכלכלה השחורה כוללת את הפעילויות וההכנסות המוסתרות מהרשויות</a:t>
            </a:r>
            <a:endParaRPr lang="he-IL" altLang="he-IL" sz="2800" dirty="0"/>
          </a:p>
        </p:txBody>
      </p:sp>
      <p:sp>
        <p:nvSpPr>
          <p:cNvPr id="10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fld id="{3D391848-6A72-49CD-B466-9BF0BB0AC5FE}" type="slidenum">
              <a:rPr lang="he-IL" sz="1400" b="1">
                <a:solidFill>
                  <a:srgbClr val="4F81BD">
                    <a:lumMod val="50000"/>
                  </a:srgbClr>
                </a:solidFill>
              </a:rPr>
              <a:pPr algn="ctr">
                <a:defRPr/>
              </a:pPr>
              <a:t>7</a:t>
            </a:fld>
            <a:endParaRPr lang="he-IL" sz="1400" b="1" dirty="0">
              <a:solidFill>
                <a:srgbClr val="4F81BD">
                  <a:lumMod val="50000"/>
                </a:srgb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504" y="35332"/>
            <a:ext cx="1192955" cy="30777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1400" b="1" dirty="0" smtClean="0">
                <a:solidFill>
                  <a:srgbClr val="2B4A5E"/>
                </a:solidFill>
              </a:rPr>
              <a:t>כלכלה שחורה</a:t>
            </a:r>
            <a:endParaRPr lang="he-IL" sz="1400" b="1" dirty="0">
              <a:solidFill>
                <a:srgbClr val="2B4A5E"/>
              </a:solidFill>
            </a:endParaRPr>
          </a:p>
        </p:txBody>
      </p:sp>
      <p:sp>
        <p:nvSpPr>
          <p:cNvPr id="9" name="חץ שמאלה 8"/>
          <p:cNvSpPr/>
          <p:nvPr/>
        </p:nvSpPr>
        <p:spPr>
          <a:xfrm>
            <a:off x="5436097" y="2492896"/>
            <a:ext cx="936104" cy="1440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חץ שמאלה 12"/>
          <p:cNvSpPr/>
          <p:nvPr/>
        </p:nvSpPr>
        <p:spPr>
          <a:xfrm>
            <a:off x="5436096" y="2991619"/>
            <a:ext cx="936104" cy="1440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לחצן פעולה: אחורה או הקודם 13">
            <a:hlinkClick r:id="rId2" action="ppaction://hlinksldjump" highlightClick="1"/>
          </p:cNvPr>
          <p:cNvSpPr/>
          <p:nvPr/>
        </p:nvSpPr>
        <p:spPr>
          <a:xfrm>
            <a:off x="9848" y="5697251"/>
            <a:ext cx="1091400" cy="612068"/>
          </a:xfrm>
          <a:prstGeom prst="actionButtonBackPrevious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חץ שמאלה 14"/>
          <p:cNvSpPr/>
          <p:nvPr/>
        </p:nvSpPr>
        <p:spPr>
          <a:xfrm>
            <a:off x="5436096" y="4005064"/>
            <a:ext cx="936104" cy="144016"/>
          </a:xfrm>
          <a:prstGeom prst="lef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8028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מחבר ישר 4"/>
          <p:cNvCxnSpPr/>
          <p:nvPr/>
        </p:nvCxnSpPr>
        <p:spPr>
          <a:xfrm rot="10800000">
            <a:off x="0" y="6309319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מחבר ישר 5"/>
          <p:cNvCxnSpPr/>
          <p:nvPr/>
        </p:nvCxnSpPr>
        <p:spPr>
          <a:xfrm rot="10800000">
            <a:off x="-36512" y="1196751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כותרת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2"/>
          </a:xfrm>
        </p:spPr>
        <p:txBody>
          <a:bodyPr>
            <a:normAutofit/>
          </a:bodyPr>
          <a:lstStyle/>
          <a:p>
            <a:pPr algn="r"/>
            <a:r>
              <a:rPr lang="he-IL" b="1" dirty="0" smtClean="0">
                <a:solidFill>
                  <a:srgbClr val="254061"/>
                </a:solidFill>
                <a:cs typeface="+mn-cs"/>
              </a:rPr>
              <a:t>עקרונות מנחים</a:t>
            </a:r>
            <a:endParaRPr lang="he-IL" dirty="0">
              <a:cs typeface="+mn-cs"/>
            </a:endParaRPr>
          </a:p>
        </p:txBody>
      </p:sp>
      <p:sp>
        <p:nvSpPr>
          <p:cNvPr id="12" name="מציין מיקום תוכן 11"/>
          <p:cNvSpPr>
            <a:spLocks noGrp="1"/>
          </p:cNvSpPr>
          <p:nvPr>
            <p:ph idx="1"/>
          </p:nvPr>
        </p:nvSpPr>
        <p:spPr>
          <a:xfrm>
            <a:off x="590872" y="1412776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he-IL" dirty="0" smtClean="0"/>
              <a:t>נקודת המוצא – מרבית האוכלוסייה שומרת חוק ויש לאפשר פעילות עסקית רגילה תוך העדפת אמצעי תשלום מזוהים </a:t>
            </a:r>
          </a:p>
          <a:p>
            <a:pPr marL="514350" lvl="0" indent="-514350">
              <a:buFont typeface="+mj-lt"/>
              <a:buAutoNum type="arabicPeriod"/>
            </a:pPr>
            <a:r>
              <a:rPr lang="he-IL" dirty="0" smtClean="0"/>
              <a:t>יעד מרכזי - </a:t>
            </a:r>
            <a:r>
              <a:rPr lang="he-IL" dirty="0"/>
              <a:t>צמצום </a:t>
            </a:r>
            <a:r>
              <a:rPr lang="he-IL" dirty="0" smtClean="0"/>
              <a:t>הכלכלה השחורה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he-IL" dirty="0"/>
              <a:t>העלאת </a:t>
            </a:r>
            <a:r>
              <a:rPr lang="he-IL" dirty="0" smtClean="0"/>
              <a:t>מודעות הציבור לקשר בין אמצעי תשלום אנונימיים והכלכלה השחורה</a:t>
            </a:r>
          </a:p>
          <a:p>
            <a:pPr marL="514350" lvl="0" indent="-514350">
              <a:buFont typeface="+mj-lt"/>
              <a:buAutoNum type="arabicPeriod"/>
            </a:pPr>
            <a:r>
              <a:rPr lang="he-IL" dirty="0" smtClean="0"/>
              <a:t>נקודת מבט מערכתית על כלל אמצעי התשלום</a:t>
            </a:r>
          </a:p>
          <a:p>
            <a:pPr marL="514350" lvl="0" indent="-514350">
              <a:buFont typeface="+mj-lt"/>
              <a:buAutoNum type="arabicPeriod"/>
            </a:pPr>
            <a:r>
              <a:rPr lang="he-IL" dirty="0" smtClean="0"/>
              <a:t>תשומת לב להשפעה </a:t>
            </a:r>
            <a:r>
              <a:rPr lang="he-IL" dirty="0"/>
              <a:t>על </a:t>
            </a:r>
            <a:r>
              <a:rPr lang="he-IL" dirty="0" smtClean="0"/>
              <a:t>כל פלחי האוכלוסייה</a:t>
            </a:r>
          </a:p>
          <a:p>
            <a:pPr marL="514350" lvl="0" indent="-514350">
              <a:buFont typeface="+mj-lt"/>
              <a:buAutoNum type="arabicPeriod"/>
            </a:pPr>
            <a:r>
              <a:rPr lang="he-IL" dirty="0" smtClean="0"/>
              <a:t>הטמעה </a:t>
            </a:r>
            <a:r>
              <a:rPr lang="he-IL" dirty="0"/>
              <a:t>באופן הדרגתי </a:t>
            </a:r>
            <a:r>
              <a:rPr lang="he-IL" dirty="0" smtClean="0"/>
              <a:t>ומדוד</a:t>
            </a:r>
          </a:p>
        </p:txBody>
      </p:sp>
      <p:sp>
        <p:nvSpPr>
          <p:cNvPr id="10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fld id="{3D391848-6A72-49CD-B466-9BF0BB0AC5FE}" type="slidenum">
              <a:rPr lang="he-IL" sz="1400" b="1">
                <a:solidFill>
                  <a:srgbClr val="4F81BD">
                    <a:lumMod val="50000"/>
                  </a:srgbClr>
                </a:solidFill>
              </a:rPr>
              <a:pPr algn="ctr">
                <a:defRPr/>
              </a:pPr>
              <a:t>8</a:t>
            </a:fld>
            <a:endParaRPr lang="he-IL" sz="1400" b="1" dirty="0">
              <a:solidFill>
                <a:srgbClr val="4F81BD">
                  <a:lumMod val="50000"/>
                </a:srgb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15801" y="24879"/>
            <a:ext cx="1268297" cy="30777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1400" b="1" dirty="0" smtClean="0">
                <a:solidFill>
                  <a:srgbClr val="2B4A5E"/>
                </a:solidFill>
              </a:rPr>
              <a:t>עקרונות מנחים</a:t>
            </a:r>
            <a:endParaRPr lang="he-IL" sz="1400" b="1" dirty="0">
              <a:solidFill>
                <a:srgbClr val="2B4A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84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מחבר ישר 4"/>
          <p:cNvCxnSpPr/>
          <p:nvPr/>
        </p:nvCxnSpPr>
        <p:spPr>
          <a:xfrm rot="10800000">
            <a:off x="0" y="6309319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מחבר ישר 5"/>
          <p:cNvCxnSpPr/>
          <p:nvPr/>
        </p:nvCxnSpPr>
        <p:spPr>
          <a:xfrm rot="10800000">
            <a:off x="-36512" y="1196751"/>
            <a:ext cx="9144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כותרת 10"/>
          <p:cNvSpPr>
            <a:spLocks noGrp="1"/>
          </p:cNvSpPr>
          <p:nvPr>
            <p:ph type="title"/>
          </p:nvPr>
        </p:nvSpPr>
        <p:spPr>
          <a:xfrm>
            <a:off x="457200" y="0"/>
            <a:ext cx="8219256" cy="1196750"/>
          </a:xfrm>
        </p:spPr>
        <p:txBody>
          <a:bodyPr>
            <a:normAutofit/>
          </a:bodyPr>
          <a:lstStyle/>
          <a:p>
            <a:pPr algn="r"/>
            <a:r>
              <a:rPr lang="he-IL" b="1" dirty="0" smtClean="0">
                <a:solidFill>
                  <a:srgbClr val="0070C0"/>
                </a:solidFill>
                <a:cs typeface="+mn-cs"/>
              </a:rPr>
              <a:t>לוחות זמנים</a:t>
            </a:r>
            <a:endParaRPr lang="he-IL" dirty="0">
              <a:solidFill>
                <a:srgbClr val="0070C0"/>
              </a:solidFill>
              <a:cs typeface="+mn-cs"/>
            </a:endParaRPr>
          </a:p>
        </p:txBody>
      </p:sp>
      <p:sp>
        <p:nvSpPr>
          <p:cNvPr id="12" name="מציין מיקום תוכן 11"/>
          <p:cNvSpPr>
            <a:spLocks noGrp="1"/>
          </p:cNvSpPr>
          <p:nvPr>
            <p:ph idx="1"/>
          </p:nvPr>
        </p:nvSpPr>
        <p:spPr>
          <a:xfrm>
            <a:off x="179512" y="1268760"/>
            <a:ext cx="8064896" cy="50405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altLang="he-IL" sz="2800" b="1" dirty="0" smtClean="0">
                <a:solidFill>
                  <a:srgbClr val="0070C0"/>
                </a:solidFill>
              </a:rPr>
              <a:t>המועד הקובע </a:t>
            </a:r>
            <a:r>
              <a:rPr lang="he-IL" altLang="he-IL" sz="2800" dirty="0" smtClean="0">
                <a:solidFill>
                  <a:srgbClr val="0070C0"/>
                </a:solidFill>
              </a:rPr>
              <a:t>יהיה 1/6/2015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he-IL" altLang="he-IL" sz="2800" dirty="0" smtClean="0">
                <a:solidFill>
                  <a:srgbClr val="000000"/>
                </a:solidFill>
              </a:rPr>
              <a:t>ההמלצות תיושמנה בשלבים:</a:t>
            </a:r>
          </a:p>
          <a:p>
            <a:pPr marL="514350" indent="-514350">
              <a:buFont typeface="+mj-lt"/>
              <a:buAutoNum type="arabicPeriod"/>
            </a:pPr>
            <a:r>
              <a:rPr lang="he-IL" altLang="he-IL" sz="2800" dirty="0" smtClean="0">
                <a:solidFill>
                  <a:srgbClr val="000000"/>
                </a:solidFill>
              </a:rPr>
              <a:t>טווח מיידי – מיום אישור הממשלה ועד למועד הקובע</a:t>
            </a:r>
          </a:p>
          <a:p>
            <a:pPr marL="514350" indent="-514350">
              <a:buFont typeface="+mj-lt"/>
              <a:buAutoNum type="arabicPeriod"/>
            </a:pPr>
            <a:r>
              <a:rPr lang="he-IL" altLang="he-IL" sz="2800" dirty="0" smtClean="0">
                <a:solidFill>
                  <a:srgbClr val="000000"/>
                </a:solidFill>
              </a:rPr>
              <a:t>טווח בינוני – כשנתיים ממועד אישור הממשלה</a:t>
            </a:r>
          </a:p>
          <a:p>
            <a:pPr marL="514350" indent="-514350">
              <a:buFont typeface="+mj-lt"/>
              <a:buAutoNum type="arabicPeriod"/>
            </a:pPr>
            <a:r>
              <a:rPr lang="he-IL" altLang="he-IL" sz="2800" dirty="0" smtClean="0">
                <a:solidFill>
                  <a:srgbClr val="000000"/>
                </a:solidFill>
              </a:rPr>
              <a:t>יעדים עתידיים – עד 4 שנים ממועד אישור הממשלה</a:t>
            </a:r>
          </a:p>
          <a:p>
            <a:pPr marL="0" indent="0">
              <a:spcBef>
                <a:spcPts val="3000"/>
              </a:spcBef>
              <a:buNone/>
            </a:pPr>
            <a:r>
              <a:rPr lang="he-IL" altLang="he-IL" sz="2800" dirty="0" smtClean="0">
                <a:solidFill>
                  <a:srgbClr val="000000"/>
                </a:solidFill>
              </a:rPr>
              <a:t>הקלות: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he-IL" altLang="he-IL" sz="2800" dirty="0" smtClean="0">
                <a:solidFill>
                  <a:srgbClr val="000000"/>
                </a:solidFill>
              </a:rPr>
              <a:t>מתן סמכות בידי שר האוצר, שרת המשפטים ונגידת בנק ישראל להאריך את מועדי המעבר בין השלבים</a:t>
            </a:r>
          </a:p>
        </p:txBody>
      </p:sp>
      <p:sp>
        <p:nvSpPr>
          <p:cNvPr id="10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fld id="{3D391848-6A72-49CD-B466-9BF0BB0AC5FE}" type="slidenum">
              <a:rPr lang="he-IL" sz="1400" b="1">
                <a:solidFill>
                  <a:srgbClr val="4F81BD">
                    <a:lumMod val="50000"/>
                  </a:srgbClr>
                </a:solidFill>
              </a:rPr>
              <a:pPr algn="ctr">
                <a:defRPr/>
              </a:pPr>
              <a:t>9</a:t>
            </a:fld>
            <a:endParaRPr lang="he-IL" sz="1400" b="1" dirty="0">
              <a:solidFill>
                <a:srgbClr val="4F81BD">
                  <a:lumMod val="50000"/>
                </a:srgb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07" y="35332"/>
            <a:ext cx="2193229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1400" b="1" dirty="0" smtClean="0">
                <a:solidFill>
                  <a:srgbClr val="2B4A5E"/>
                </a:solidFill>
              </a:rPr>
              <a:t>המלצות</a:t>
            </a:r>
          </a:p>
          <a:p>
            <a:r>
              <a:rPr lang="he-IL" sz="1400" dirty="0" smtClean="0">
                <a:solidFill>
                  <a:srgbClr val="406F8D"/>
                </a:solidFill>
              </a:rPr>
              <a:t>המלצה </a:t>
            </a:r>
            <a:r>
              <a:rPr lang="he-IL" sz="1400" b="1" dirty="0" smtClean="0">
                <a:solidFill>
                  <a:srgbClr val="2B4A5E"/>
                </a:solidFill>
              </a:rPr>
              <a:t>א</a:t>
            </a:r>
            <a:r>
              <a:rPr lang="he-IL" sz="1400" dirty="0" smtClean="0">
                <a:solidFill>
                  <a:srgbClr val="406F8D"/>
                </a:solidFill>
              </a:rPr>
              <a:t> | </a:t>
            </a:r>
            <a:r>
              <a:rPr lang="he-IL" sz="1400" b="1" dirty="0" smtClean="0">
                <a:solidFill>
                  <a:srgbClr val="406F8D"/>
                </a:solidFill>
              </a:rPr>
              <a:t>ב</a:t>
            </a:r>
            <a:r>
              <a:rPr lang="he-IL" sz="1400" dirty="0" smtClean="0">
                <a:solidFill>
                  <a:srgbClr val="406F8D"/>
                </a:solidFill>
              </a:rPr>
              <a:t> | ג | ד | ה | ו | ז</a:t>
            </a:r>
            <a:endParaRPr lang="he-IL" sz="1400" dirty="0">
              <a:solidFill>
                <a:srgbClr val="406F8D"/>
              </a:solidFill>
            </a:endParaRPr>
          </a:p>
        </p:txBody>
      </p:sp>
      <p:sp>
        <p:nvSpPr>
          <p:cNvPr id="3" name="חץ שמאלה 2"/>
          <p:cNvSpPr/>
          <p:nvPr/>
        </p:nvSpPr>
        <p:spPr>
          <a:xfrm>
            <a:off x="8389440" y="1412776"/>
            <a:ext cx="431032" cy="360040"/>
          </a:xfrm>
          <a:prstGeom prst="lef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חיבור 6"/>
          <p:cNvSpPr/>
          <p:nvPr/>
        </p:nvSpPr>
        <p:spPr>
          <a:xfrm>
            <a:off x="8316416" y="2204864"/>
            <a:ext cx="576064" cy="504056"/>
          </a:xfrm>
          <a:prstGeom prst="mathPlus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דמעה 7"/>
          <p:cNvSpPr/>
          <p:nvPr/>
        </p:nvSpPr>
        <p:spPr>
          <a:xfrm>
            <a:off x="8389440" y="4653136"/>
            <a:ext cx="432048" cy="432048"/>
          </a:xfrm>
          <a:prstGeom prst="teardrop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59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1884</TotalTime>
  <Words>1092</Words>
  <Application>Microsoft Office PowerPoint</Application>
  <PresentationFormat>‫הצגה על המסך (4:3)</PresentationFormat>
  <Paragraphs>200</Paragraphs>
  <Slides>21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21</vt:i4>
      </vt:variant>
    </vt:vector>
  </HeadingPairs>
  <TitlesOfParts>
    <vt:vector size="22" baseType="lpstr">
      <vt:lpstr>ערכת נושא Office</vt:lpstr>
      <vt:lpstr>מצגת של PowerPoint</vt:lpstr>
      <vt:lpstr>תוכן עניינים</vt:lpstr>
      <vt:lpstr>הקמת הוועדה</vt:lpstr>
      <vt:lpstr>גופים שותפים לוועדה</vt:lpstr>
      <vt:lpstr>מטרת הוועדה</vt:lpstr>
      <vt:lpstr>תפקיד הוועדה</vt:lpstr>
      <vt:lpstr>כלכלה שחורה</vt:lpstr>
      <vt:lpstr>עקרונות מנחים</vt:lpstr>
      <vt:lpstr>לוחות זמנים</vt:lpstr>
      <vt:lpstr>ההיבט הציבורי</vt:lpstr>
      <vt:lpstr>מזומן (1)</vt:lpstr>
      <vt:lpstr>מזומן (2)</vt:lpstr>
      <vt:lpstr>צ'קים (1)</vt:lpstr>
      <vt:lpstr>צ'קים (2)</vt:lpstr>
      <vt:lpstr>תחליפים למזומן (1)</vt:lpstr>
      <vt:lpstr>מצגת של PowerPoint</vt:lpstr>
      <vt:lpstr>עידוד השימוש באמצעי תשלום מתקדמים ובטוחים (1)</vt:lpstr>
      <vt:lpstr>עידוד השימוש באמצעי תשלום מתקדמים ובטוחים (2)</vt:lpstr>
      <vt:lpstr>הסדרת תחום נש"מים</vt:lpstr>
      <vt:lpstr>מצגת של PowerPoint</vt:lpstr>
      <vt:lpstr>מצגת של PowerPoint</vt:lpstr>
    </vt:vector>
  </TitlesOfParts>
  <Company>BOI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יעל רשתי</dc:creator>
  <cp:lastModifiedBy>בתיה  הררי</cp:lastModifiedBy>
  <cp:revision>61</cp:revision>
  <cp:lastPrinted>2014-10-05T12:36:42Z</cp:lastPrinted>
  <dcterms:created xsi:type="dcterms:W3CDTF">2014-02-18T09:33:34Z</dcterms:created>
  <dcterms:modified xsi:type="dcterms:W3CDTF">2015-04-19T13:07:45Z</dcterms:modified>
</cp:coreProperties>
</file>