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Override4.xml" ContentType="application/vnd.openxmlformats-officedocument.themeOverride+xml"/>
  <Override PartName="/ppt/charts/chart13.xml" ContentType="application/vnd.openxmlformats-officedocument.drawingml.chart+xml"/>
  <Override PartName="/ppt/theme/themeOverride5.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handoutMasterIdLst>
    <p:handoutMasterId r:id="rId23"/>
  </p:handoutMasterIdLst>
  <p:sldIdLst>
    <p:sldId id="256" r:id="rId2"/>
    <p:sldId id="676" r:id="rId3"/>
    <p:sldId id="486" r:id="rId4"/>
    <p:sldId id="554" r:id="rId5"/>
    <p:sldId id="591" r:id="rId6"/>
    <p:sldId id="620" r:id="rId7"/>
    <p:sldId id="661" r:id="rId8"/>
    <p:sldId id="559" r:id="rId9"/>
    <p:sldId id="655" r:id="rId10"/>
    <p:sldId id="627" r:id="rId11"/>
    <p:sldId id="663" r:id="rId12"/>
    <p:sldId id="680" r:id="rId13"/>
    <p:sldId id="668" r:id="rId14"/>
    <p:sldId id="677" r:id="rId15"/>
    <p:sldId id="669" r:id="rId16"/>
    <p:sldId id="670" r:id="rId17"/>
    <p:sldId id="672" r:id="rId18"/>
    <p:sldId id="678" r:id="rId19"/>
    <p:sldId id="679" r:id="rId20"/>
    <p:sldId id="660" r:id="rId21"/>
  </p:sldIdLst>
  <p:sldSz cx="13439775" cy="7561263"/>
  <p:notesSz cx="6797675" cy="9874250"/>
  <p:custDataLst>
    <p:tags r:id="rId24"/>
  </p:custDataLst>
  <p:defaultTextStyle>
    <a:defPPr>
      <a:defRPr lang="en-US"/>
    </a:defPPr>
    <a:lvl1pPr marL="0" algn="l" defTabSz="1199839" rtl="0" eaLnBrk="1" latinLnBrk="0" hangingPunct="1">
      <a:defRPr sz="2400" kern="1200">
        <a:solidFill>
          <a:schemeClr val="tx1"/>
        </a:solidFill>
        <a:latin typeface="+mn-lt"/>
        <a:ea typeface="+mn-ea"/>
        <a:cs typeface="+mn-cs"/>
      </a:defRPr>
    </a:lvl1pPr>
    <a:lvl2pPr marL="599919" algn="l" defTabSz="1199839" rtl="0" eaLnBrk="1" latinLnBrk="0" hangingPunct="1">
      <a:defRPr sz="2400" kern="1200">
        <a:solidFill>
          <a:schemeClr val="tx1"/>
        </a:solidFill>
        <a:latin typeface="+mn-lt"/>
        <a:ea typeface="+mn-ea"/>
        <a:cs typeface="+mn-cs"/>
      </a:defRPr>
    </a:lvl2pPr>
    <a:lvl3pPr marL="1199839" algn="l" defTabSz="1199839" rtl="0" eaLnBrk="1" latinLnBrk="0" hangingPunct="1">
      <a:defRPr sz="2400" kern="1200">
        <a:solidFill>
          <a:schemeClr val="tx1"/>
        </a:solidFill>
        <a:latin typeface="+mn-lt"/>
        <a:ea typeface="+mn-ea"/>
        <a:cs typeface="+mn-cs"/>
      </a:defRPr>
    </a:lvl3pPr>
    <a:lvl4pPr marL="1799758" algn="l" defTabSz="1199839" rtl="0" eaLnBrk="1" latinLnBrk="0" hangingPunct="1">
      <a:defRPr sz="2400" kern="1200">
        <a:solidFill>
          <a:schemeClr val="tx1"/>
        </a:solidFill>
        <a:latin typeface="+mn-lt"/>
        <a:ea typeface="+mn-ea"/>
        <a:cs typeface="+mn-cs"/>
      </a:defRPr>
    </a:lvl4pPr>
    <a:lvl5pPr marL="2399678" algn="l" defTabSz="1199839" rtl="0" eaLnBrk="1" latinLnBrk="0" hangingPunct="1">
      <a:defRPr sz="2400" kern="1200">
        <a:solidFill>
          <a:schemeClr val="tx1"/>
        </a:solidFill>
        <a:latin typeface="+mn-lt"/>
        <a:ea typeface="+mn-ea"/>
        <a:cs typeface="+mn-cs"/>
      </a:defRPr>
    </a:lvl5pPr>
    <a:lvl6pPr marL="2999597" algn="l" defTabSz="1199839" rtl="0" eaLnBrk="1" latinLnBrk="0" hangingPunct="1">
      <a:defRPr sz="2400" kern="1200">
        <a:solidFill>
          <a:schemeClr val="tx1"/>
        </a:solidFill>
        <a:latin typeface="+mn-lt"/>
        <a:ea typeface="+mn-ea"/>
        <a:cs typeface="+mn-cs"/>
      </a:defRPr>
    </a:lvl6pPr>
    <a:lvl7pPr marL="3599516" algn="l" defTabSz="1199839" rtl="0" eaLnBrk="1" latinLnBrk="0" hangingPunct="1">
      <a:defRPr sz="2400" kern="1200">
        <a:solidFill>
          <a:schemeClr val="tx1"/>
        </a:solidFill>
        <a:latin typeface="+mn-lt"/>
        <a:ea typeface="+mn-ea"/>
        <a:cs typeface="+mn-cs"/>
      </a:defRPr>
    </a:lvl7pPr>
    <a:lvl8pPr marL="4199436" algn="l" defTabSz="1199839" rtl="0" eaLnBrk="1" latinLnBrk="0" hangingPunct="1">
      <a:defRPr sz="2400" kern="1200">
        <a:solidFill>
          <a:schemeClr val="tx1"/>
        </a:solidFill>
        <a:latin typeface="+mn-lt"/>
        <a:ea typeface="+mn-ea"/>
        <a:cs typeface="+mn-cs"/>
      </a:defRPr>
    </a:lvl8pPr>
    <a:lvl9pPr marL="4799355" algn="l" defTabSz="1199839"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FC5BEC0A-D7A2-4B09-8404-28580EC248EC}">
          <p14:sldIdLst>
            <p14:sldId id="256"/>
            <p14:sldId id="676"/>
            <p14:sldId id="486"/>
            <p14:sldId id="554"/>
            <p14:sldId id="591"/>
            <p14:sldId id="620"/>
            <p14:sldId id="661"/>
            <p14:sldId id="559"/>
          </p14:sldIdLst>
        </p14:section>
        <p14:section name="מקטע ללא כותרת" id="{CA35DA4E-4EC3-4013-B56A-E3A8D0CCE2E5}">
          <p14:sldIdLst>
            <p14:sldId id="655"/>
            <p14:sldId id="627"/>
            <p14:sldId id="663"/>
            <p14:sldId id="680"/>
            <p14:sldId id="668"/>
            <p14:sldId id="677"/>
            <p14:sldId id="669"/>
            <p14:sldId id="670"/>
            <p14:sldId id="672"/>
            <p14:sldId id="678"/>
            <p14:sldId id="679"/>
            <p14:sldId id="660"/>
          </p14:sldIdLst>
        </p14:section>
      </p14:sectionLst>
    </p:ext>
    <p:ext uri="{EFAFB233-063F-42B5-8137-9DF3F51BA10A}">
      <p15:sldGuideLst xmlns:p15="http://schemas.microsoft.com/office/powerpoint/2012/main" xmlns="">
        <p15:guide id="1" orient="horz" pos="3005">
          <p15:clr>
            <a:srgbClr val="A4A3A4"/>
          </p15:clr>
        </p15:guide>
        <p15:guide id="2" orient="horz" pos="4535">
          <p15:clr>
            <a:srgbClr val="A4A3A4"/>
          </p15:clr>
        </p15:guide>
        <p15:guide id="3" orient="horz" pos="1327">
          <p15:clr>
            <a:srgbClr val="A4A3A4"/>
          </p15:clr>
        </p15:guide>
        <p15:guide id="4" orient="horz" pos="1481">
          <p15:clr>
            <a:srgbClr val="A4A3A4"/>
          </p15:clr>
        </p15:guide>
        <p15:guide id="5" orient="horz" pos="3937">
          <p15:clr>
            <a:srgbClr val="A4A3A4"/>
          </p15:clr>
        </p15:guide>
        <p15:guide id="6" pos="236">
          <p15:clr>
            <a:srgbClr val="A4A3A4"/>
          </p15:clr>
        </p15:guide>
        <p15:guide id="7" pos="8199">
          <p15:clr>
            <a:srgbClr val="A4A3A4"/>
          </p15:clr>
        </p15:guide>
        <p15:guide id="8" pos="1307" userDrawn="1">
          <p15:clr>
            <a:srgbClr val="A4A3A4"/>
          </p15:clr>
        </p15:guide>
        <p15:guide id="9" pos="1605">
          <p15:clr>
            <a:srgbClr val="A4A3A4"/>
          </p15:clr>
        </p15:guide>
        <p15:guide id="10" pos="2785">
          <p15:clr>
            <a:srgbClr val="A4A3A4"/>
          </p15:clr>
        </p15:guide>
        <p15:guide id="11" pos="4159">
          <p15:clr>
            <a:srgbClr val="A4A3A4"/>
          </p15:clr>
        </p15:guide>
        <p15:guide id="12" pos="5522">
          <p15:clr>
            <a:srgbClr val="A4A3A4"/>
          </p15:clr>
        </p15:guide>
        <p15:guide id="13" pos="6280">
          <p15:clr>
            <a:srgbClr val="A4A3A4"/>
          </p15:clr>
        </p15:guide>
        <p15:guide id="14" pos="6885">
          <p15:clr>
            <a:srgbClr val="A4A3A4"/>
          </p15:clr>
        </p15:guide>
        <p15:guide id="15" pos="70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7C0"/>
    <a:srgbClr val="00B3BC"/>
    <a:srgbClr val="00ACA8"/>
    <a:srgbClr val="558ED5"/>
    <a:srgbClr val="00A0A8"/>
    <a:srgbClr val="F0845E"/>
    <a:srgbClr val="FF7171"/>
    <a:srgbClr val="6E2ED6"/>
    <a:srgbClr val="5859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סגנון ערכת נושא 2 - הדגשה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סגנון ערכת נושא 2 - הדגשה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סגנון בהיר 1 - הדגשה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סגנון ערכת נושא 1 - הדגשה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221" autoAdjust="0"/>
    <p:restoredTop sz="99376" autoAdjust="0"/>
  </p:normalViewPr>
  <p:slideViewPr>
    <p:cSldViewPr snapToGrid="0" snapToObjects="1">
      <p:cViewPr>
        <p:scale>
          <a:sx n="112" d="100"/>
          <a:sy n="112" d="100"/>
        </p:scale>
        <p:origin x="-84" y="-36"/>
      </p:cViewPr>
      <p:guideLst>
        <p:guide orient="horz" pos="3005"/>
        <p:guide orient="horz" pos="4535"/>
        <p:guide orient="horz" pos="1327"/>
        <p:guide orient="horz" pos="1481"/>
        <p:guide orient="horz" pos="3937"/>
        <p:guide pos="236"/>
        <p:guide pos="8199"/>
        <p:guide pos="1307"/>
        <p:guide pos="1605"/>
        <p:guide pos="2785"/>
        <p:guide pos="4159"/>
        <p:guide pos="5522"/>
        <p:guide pos="6280"/>
        <p:guide pos="6885"/>
        <p:guide pos="7068"/>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_________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_________Microsoft_Excel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_______________Microsoft_Excel12.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__________Microsoft_Excel13.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_____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_____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_____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_____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_____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_____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_________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_________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__________Microsoft_Excel22.xlsx"/></Relationships>
</file>

<file path=ppt/charts/_rels/chart3.xml.rels><?xml version="1.0" encoding="UTF-8" standalone="yes"?>
<Relationships xmlns="http://schemas.openxmlformats.org/package/2006/relationships"><Relationship Id="rId2" Type="http://schemas.openxmlformats.org/officeDocument/2006/relationships/package" Target="../embeddings/_______________Microsoft_Excel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__________Microsoft_Excel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Microsoft_Excel8.xlsx"/></Relationships>
</file>

<file path=ppt/charts/_rels/chart9.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_____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410847292737123E-2"/>
          <c:y val="0.12098927595242763"/>
          <c:w val="0.93371021189919046"/>
          <c:h val="0.85062616448410855"/>
        </c:manualLayout>
      </c:layout>
      <c:barChart>
        <c:barDir val="bar"/>
        <c:grouping val="clustered"/>
        <c:varyColors val="0"/>
        <c:ser>
          <c:idx val="0"/>
          <c:order val="0"/>
          <c:tx>
            <c:strRef>
              <c:f>גיליון1!$B$1</c:f>
              <c:strCache>
                <c:ptCount val="1"/>
                <c:pt idx="0">
                  <c:v>אוג-16</c:v>
                </c:pt>
              </c:strCache>
            </c:strRef>
          </c:tx>
          <c:spPr>
            <a:solidFill>
              <a:srgbClr val="1F497D"/>
            </a:solidFill>
            <a:ln w="12700">
              <a:noFill/>
            </a:ln>
            <a:effectLst/>
          </c:spPr>
          <c:invertIfNegative val="0"/>
          <c:dLbls>
            <c:spPr>
              <a:noFill/>
              <a:ln>
                <a:noFill/>
              </a:ln>
              <a:effectLst/>
            </c:spPr>
            <c:txPr>
              <a:bodyPr/>
              <a:lstStyle/>
              <a:p>
                <a:pPr>
                  <a:defRPr sz="11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סה"כ ציינו שראו</c:v>
                </c:pt>
                <c:pt idx="1">
                  <c:v>סה"כ חשיפה מוכחת (ציינו פרטים נכונים)</c:v>
                </c:pt>
              </c:strCache>
            </c:strRef>
          </c:cat>
          <c:val>
            <c:numRef>
              <c:f>גיליון1!$B$2:$B$3</c:f>
              <c:numCache>
                <c:formatCode>General</c:formatCode>
                <c:ptCount val="2"/>
              </c:numCache>
            </c:numRef>
          </c:val>
          <c:extLst xmlns:c16r2="http://schemas.microsoft.com/office/drawing/2015/06/chart">
            <c:ext xmlns:c16="http://schemas.microsoft.com/office/drawing/2014/chart" uri="{C3380CC4-5D6E-409C-BE32-E72D297353CC}">
              <c16:uniqueId val="{00000000-65A3-4BCE-AEB2-0365DC2A57CF}"/>
            </c:ext>
          </c:extLst>
        </c:ser>
        <c:ser>
          <c:idx val="1"/>
          <c:order val="1"/>
          <c:tx>
            <c:strRef>
              <c:f>גיליון1!$C$1</c:f>
              <c:strCache>
                <c:ptCount val="1"/>
                <c:pt idx="0">
                  <c:v>יול-15</c:v>
                </c:pt>
              </c:strCache>
            </c:strRef>
          </c:tx>
          <c:spPr>
            <a:solidFill>
              <a:srgbClr val="558ED5"/>
            </a:solidFill>
          </c:spPr>
          <c:invertIfNegative val="0"/>
          <c:dLbls>
            <c:dLbl>
              <c:idx val="0"/>
              <c:layout>
                <c:manualLayout>
                  <c:x val="-4.0963607820224839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5A3-4BCE-AEB2-0365DC2A57CF}"/>
                </c:ext>
              </c:extLst>
            </c:dLbl>
            <c:spPr>
              <a:noFill/>
              <a:ln>
                <a:noFill/>
              </a:ln>
              <a:effectLst/>
            </c:spPr>
            <c:txPr>
              <a:bodyPr/>
              <a:lstStyle/>
              <a:p>
                <a:pPr>
                  <a:defRPr sz="1100"/>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סה"כ ציינו שראו</c:v>
                </c:pt>
                <c:pt idx="1">
                  <c:v>סה"כ חשיפה מוכחת (ציינו פרטים נכונים)</c:v>
                </c:pt>
              </c:strCache>
            </c:strRef>
          </c:cat>
          <c:val>
            <c:numRef>
              <c:f>גיליון1!$C$2:$C$3</c:f>
              <c:numCache>
                <c:formatCode>General</c:formatCode>
                <c:ptCount val="2"/>
              </c:numCache>
            </c:numRef>
          </c:val>
          <c:extLst xmlns:c16r2="http://schemas.microsoft.com/office/drawing/2015/06/chart">
            <c:ext xmlns:c16="http://schemas.microsoft.com/office/drawing/2014/chart" uri="{C3380CC4-5D6E-409C-BE32-E72D297353CC}">
              <c16:uniqueId val="{00000002-65A3-4BCE-AEB2-0365DC2A57CF}"/>
            </c:ext>
          </c:extLst>
        </c:ser>
        <c:dLbls>
          <c:showLegendKey val="0"/>
          <c:showVal val="0"/>
          <c:showCatName val="0"/>
          <c:showSerName val="0"/>
          <c:showPercent val="0"/>
          <c:showBubbleSize val="0"/>
        </c:dLbls>
        <c:gapWidth val="60"/>
        <c:axId val="159363840"/>
        <c:axId val="159333376"/>
      </c:barChart>
      <c:valAx>
        <c:axId val="159333376"/>
        <c:scaling>
          <c:orientation val="minMax"/>
          <c:max val="1"/>
        </c:scaling>
        <c:delete val="1"/>
        <c:axPos val="t"/>
        <c:numFmt formatCode="General" sourceLinked="1"/>
        <c:majorTickMark val="out"/>
        <c:minorTickMark val="none"/>
        <c:tickLblPos val="nextTo"/>
        <c:crossAx val="159363840"/>
        <c:crosses val="autoZero"/>
        <c:crossBetween val="between"/>
      </c:valAx>
      <c:catAx>
        <c:axId val="159363840"/>
        <c:scaling>
          <c:orientation val="maxMin"/>
        </c:scaling>
        <c:delete val="1"/>
        <c:axPos val="l"/>
        <c:numFmt formatCode="General" sourceLinked="0"/>
        <c:majorTickMark val="out"/>
        <c:minorTickMark val="none"/>
        <c:tickLblPos val="none"/>
        <c:crossAx val="1593333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e-IL" dirty="0"/>
              <a:t>חשיבות הקמפיין ותרומתו</a:t>
            </a:r>
            <a:endParaRPr lang="en-US" dirty="0"/>
          </a:p>
        </c:rich>
      </c:tx>
      <c:layout/>
      <c:overlay val="1"/>
    </c:title>
    <c:autoTitleDeleted val="0"/>
    <c:plotArea>
      <c:layout>
        <c:manualLayout>
          <c:layoutTarget val="inner"/>
          <c:xMode val="edge"/>
          <c:yMode val="edge"/>
          <c:x val="6.9389349951243531E-2"/>
          <c:y val="0.37814290060223182"/>
          <c:w val="0.86122162717393991"/>
          <c:h val="0.33339148513452688"/>
        </c:manualLayout>
      </c:layout>
      <c:barChart>
        <c:barDir val="col"/>
        <c:grouping val="clustered"/>
        <c:varyColors val="0"/>
        <c:ser>
          <c:idx val="0"/>
          <c:order val="0"/>
          <c:tx>
            <c:strRef>
              <c:f>גיליון1!$B$1</c:f>
              <c:strCache>
                <c:ptCount val="1"/>
                <c:pt idx="0">
                  <c:v>חשיבות הקמפיין ותרומתו</c:v>
                </c:pt>
              </c:strCache>
            </c:strRef>
          </c:tx>
          <c:spPr>
            <a:solidFill>
              <a:srgbClr val="10253F"/>
            </a:solidFill>
          </c:spPr>
          <c:invertIfNegative val="0"/>
          <c:dPt>
            <c:idx val="1"/>
            <c:invertIfNegative val="0"/>
            <c:bubble3D val="0"/>
            <c:spPr>
              <a:solidFill>
                <a:srgbClr val="00ADA8"/>
              </a:solidFill>
            </c:spPr>
            <c:extLst xmlns:c16r2="http://schemas.microsoft.com/office/drawing/2015/06/chart">
              <c:ext xmlns:c16="http://schemas.microsoft.com/office/drawing/2014/chart" uri="{C3380CC4-5D6E-409C-BE32-E72D297353CC}">
                <c16:uniqueId val="{00000001-7460-402B-BD9D-E164EF053B19}"/>
              </c:ext>
            </c:extLst>
          </c:dPt>
          <c:dLbls>
            <c:spPr>
              <a:noFill/>
              <a:ln>
                <a:noFill/>
              </a:ln>
              <a:effectLst/>
            </c:spPr>
            <c:txPr>
              <a:bodyPr/>
              <a:lstStyle/>
              <a:p>
                <a:pPr>
                  <a:defRPr sz="12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קמפיין נוכחי</c:v>
                </c:pt>
                <c:pt idx="1">
                  <c:v>בנצ'מארק פרסומות לפ"מ</c:v>
                </c:pt>
              </c:strCache>
            </c:strRef>
          </c:cat>
          <c:val>
            <c:numRef>
              <c:f>גיליון1!$B$2:$B$3</c:f>
              <c:numCache>
                <c:formatCode>0.0</c:formatCode>
                <c:ptCount val="2"/>
                <c:pt idx="0" formatCode="#,##0.0">
                  <c:v>6.3498181818181809</c:v>
                </c:pt>
                <c:pt idx="1">
                  <c:v>7.3</c:v>
                </c:pt>
              </c:numCache>
            </c:numRef>
          </c:val>
          <c:extLst xmlns:c16r2="http://schemas.microsoft.com/office/drawing/2015/06/chart">
            <c:ext xmlns:c16="http://schemas.microsoft.com/office/drawing/2014/chart" uri="{C3380CC4-5D6E-409C-BE32-E72D297353CC}">
              <c16:uniqueId val="{00000002-7460-402B-BD9D-E164EF053B19}"/>
            </c:ext>
          </c:extLst>
        </c:ser>
        <c:dLbls>
          <c:showLegendKey val="0"/>
          <c:showVal val="0"/>
          <c:showCatName val="0"/>
          <c:showSerName val="0"/>
          <c:showPercent val="0"/>
          <c:showBubbleSize val="0"/>
        </c:dLbls>
        <c:gapWidth val="47"/>
        <c:axId val="119472128"/>
        <c:axId val="119473664"/>
      </c:barChart>
      <c:catAx>
        <c:axId val="119472128"/>
        <c:scaling>
          <c:orientation val="minMax"/>
        </c:scaling>
        <c:delete val="0"/>
        <c:axPos val="b"/>
        <c:numFmt formatCode="General" sourceLinked="0"/>
        <c:majorTickMark val="out"/>
        <c:minorTickMark val="none"/>
        <c:tickLblPos val="nextTo"/>
        <c:spPr>
          <a:ln>
            <a:noFill/>
          </a:ln>
        </c:spPr>
        <c:crossAx val="119473664"/>
        <c:crosses val="autoZero"/>
        <c:auto val="1"/>
        <c:lblAlgn val="ctr"/>
        <c:lblOffset val="100"/>
        <c:noMultiLvlLbl val="0"/>
      </c:catAx>
      <c:valAx>
        <c:axId val="119473664"/>
        <c:scaling>
          <c:orientation val="minMax"/>
          <c:max val="10"/>
          <c:min val="0"/>
        </c:scaling>
        <c:delete val="1"/>
        <c:axPos val="l"/>
        <c:numFmt formatCode="#,##0.0" sourceLinked="1"/>
        <c:majorTickMark val="out"/>
        <c:minorTickMark val="none"/>
        <c:tickLblPos val="none"/>
        <c:crossAx val="119472128"/>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e-IL" dirty="0"/>
              <a:t>אהדה</a:t>
            </a:r>
          </a:p>
        </c:rich>
      </c:tx>
      <c:layout/>
      <c:overlay val="1"/>
    </c:title>
    <c:autoTitleDeleted val="0"/>
    <c:plotArea>
      <c:layout>
        <c:manualLayout>
          <c:layoutTarget val="inner"/>
          <c:xMode val="edge"/>
          <c:yMode val="edge"/>
          <c:x val="6.9389349951243517E-2"/>
          <c:y val="0.37814290060223182"/>
          <c:w val="0.8612216271739398"/>
          <c:h val="0.33339148513452677"/>
        </c:manualLayout>
      </c:layout>
      <c:barChart>
        <c:barDir val="col"/>
        <c:grouping val="clustered"/>
        <c:varyColors val="0"/>
        <c:ser>
          <c:idx val="0"/>
          <c:order val="0"/>
          <c:tx>
            <c:strRef>
              <c:f>גיליון1!$B$1</c:f>
              <c:strCache>
                <c:ptCount val="1"/>
                <c:pt idx="0">
                  <c:v>אהדה</c:v>
                </c:pt>
              </c:strCache>
            </c:strRef>
          </c:tx>
          <c:spPr>
            <a:solidFill>
              <a:srgbClr val="10253F"/>
            </a:solidFill>
          </c:spPr>
          <c:invertIfNegative val="0"/>
          <c:dPt>
            <c:idx val="1"/>
            <c:invertIfNegative val="0"/>
            <c:bubble3D val="0"/>
            <c:spPr>
              <a:solidFill>
                <a:srgbClr val="00ADA8"/>
              </a:solidFill>
            </c:spPr>
            <c:extLst xmlns:c16r2="http://schemas.microsoft.com/office/drawing/2015/06/chart">
              <c:ext xmlns:c16="http://schemas.microsoft.com/office/drawing/2014/chart" uri="{C3380CC4-5D6E-409C-BE32-E72D297353CC}">
                <c16:uniqueId val="{00000001-77F3-4780-A8FD-78C92DD70515}"/>
              </c:ext>
            </c:extLst>
          </c:dPt>
          <c:dLbls>
            <c:spPr>
              <a:noFill/>
              <a:ln>
                <a:noFill/>
              </a:ln>
              <a:effectLst/>
            </c:spPr>
            <c:txPr>
              <a:bodyPr/>
              <a:lstStyle/>
              <a:p>
                <a:pPr>
                  <a:defRPr sz="12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קמפיין נוכחי</c:v>
                </c:pt>
                <c:pt idx="1">
                  <c:v>בנצ'מארק פרסומות לפ"מ</c:v>
                </c:pt>
              </c:strCache>
            </c:strRef>
          </c:cat>
          <c:val>
            <c:numRef>
              <c:f>גיליון1!$B$2:$B$3</c:f>
              <c:numCache>
                <c:formatCode>0.0</c:formatCode>
                <c:ptCount val="2"/>
                <c:pt idx="0" formatCode="#,##0.0">
                  <c:v>6.56</c:v>
                </c:pt>
                <c:pt idx="1">
                  <c:v>7</c:v>
                </c:pt>
              </c:numCache>
            </c:numRef>
          </c:val>
          <c:extLst xmlns:c16r2="http://schemas.microsoft.com/office/drawing/2015/06/chart">
            <c:ext xmlns:c16="http://schemas.microsoft.com/office/drawing/2014/chart" uri="{C3380CC4-5D6E-409C-BE32-E72D297353CC}">
              <c16:uniqueId val="{00000002-77F3-4780-A8FD-78C92DD70515}"/>
            </c:ext>
          </c:extLst>
        </c:ser>
        <c:dLbls>
          <c:showLegendKey val="0"/>
          <c:showVal val="0"/>
          <c:showCatName val="0"/>
          <c:showSerName val="0"/>
          <c:showPercent val="0"/>
          <c:showBubbleSize val="0"/>
        </c:dLbls>
        <c:gapWidth val="47"/>
        <c:axId val="119487104"/>
        <c:axId val="119497088"/>
      </c:barChart>
      <c:catAx>
        <c:axId val="119487104"/>
        <c:scaling>
          <c:orientation val="minMax"/>
        </c:scaling>
        <c:delete val="0"/>
        <c:axPos val="b"/>
        <c:numFmt formatCode="General" sourceLinked="0"/>
        <c:majorTickMark val="out"/>
        <c:minorTickMark val="none"/>
        <c:tickLblPos val="nextTo"/>
        <c:spPr>
          <a:ln>
            <a:noFill/>
          </a:ln>
        </c:spPr>
        <c:crossAx val="119497088"/>
        <c:crosses val="autoZero"/>
        <c:auto val="1"/>
        <c:lblAlgn val="ctr"/>
        <c:lblOffset val="100"/>
        <c:noMultiLvlLbl val="0"/>
      </c:catAx>
      <c:valAx>
        <c:axId val="119497088"/>
        <c:scaling>
          <c:orientation val="minMax"/>
          <c:max val="10"/>
          <c:min val="0"/>
        </c:scaling>
        <c:delete val="1"/>
        <c:axPos val="l"/>
        <c:numFmt formatCode="#,##0.0" sourceLinked="1"/>
        <c:majorTickMark val="out"/>
        <c:minorTickMark val="none"/>
        <c:tickLblPos val="none"/>
        <c:crossAx val="119487104"/>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632578799296726"/>
          <c:y val="6.4929645772774755E-2"/>
          <c:w val="0.44366668725677932"/>
          <c:h val="0.91580838559662159"/>
        </c:manualLayout>
      </c:layout>
      <c:barChart>
        <c:barDir val="bar"/>
        <c:grouping val="clustered"/>
        <c:varyColors val="0"/>
        <c:ser>
          <c:idx val="0"/>
          <c:order val="0"/>
          <c:tx>
            <c:strRef>
              <c:f>גיליון1!$B$1</c:f>
              <c:strCache>
                <c:ptCount val="1"/>
                <c:pt idx="0">
                  <c:v>עמודה6</c:v>
                </c:pt>
              </c:strCache>
            </c:strRef>
          </c:tx>
          <c:spPr>
            <a:solidFill>
              <a:srgbClr val="00B050"/>
            </a:solidFill>
            <a:ln>
              <a:solidFill>
                <a:schemeClr val="bg1"/>
              </a:solidFill>
            </a:ln>
          </c:spPr>
          <c:invertIfNegative val="0"/>
          <c:dPt>
            <c:idx val="5"/>
            <c:invertIfNegative val="0"/>
            <c:bubble3D val="0"/>
            <c:spPr>
              <a:solidFill>
                <a:srgbClr val="92D050"/>
              </a:solidFill>
              <a:ln>
                <a:solidFill>
                  <a:schemeClr val="bg1"/>
                </a:solidFill>
              </a:ln>
            </c:spPr>
            <c:extLst xmlns:c16r2="http://schemas.microsoft.com/office/drawing/2015/06/chart">
              <c:ext xmlns:c16="http://schemas.microsoft.com/office/drawing/2014/chart" uri="{C3380CC4-5D6E-409C-BE32-E72D297353CC}">
                <c16:uniqueId val="{00000000-2250-4212-8D63-00E8169E8CF8}"/>
              </c:ext>
            </c:extLst>
          </c:dPt>
          <c:dPt>
            <c:idx val="6"/>
            <c:invertIfNegative val="0"/>
            <c:bubble3D val="0"/>
            <c:spPr>
              <a:solidFill>
                <a:srgbClr val="92D050"/>
              </a:solidFill>
              <a:ln>
                <a:solidFill>
                  <a:schemeClr val="bg1"/>
                </a:solidFill>
              </a:ln>
            </c:spPr>
            <c:extLst xmlns:c16r2="http://schemas.microsoft.com/office/drawing/2015/06/chart">
              <c:ext xmlns:c16="http://schemas.microsoft.com/office/drawing/2014/chart" uri="{C3380CC4-5D6E-409C-BE32-E72D297353CC}">
                <c16:uniqueId val="{00000006-81A4-4119-A697-55A1EE6807E2}"/>
              </c:ext>
            </c:extLst>
          </c:dPt>
          <c:dPt>
            <c:idx val="7"/>
            <c:invertIfNegative val="0"/>
            <c:bubble3D val="0"/>
            <c:spPr>
              <a:solidFill>
                <a:srgbClr val="92D050"/>
              </a:solidFill>
              <a:ln>
                <a:solidFill>
                  <a:schemeClr val="bg1"/>
                </a:solidFill>
              </a:ln>
            </c:spPr>
            <c:extLst xmlns:c16r2="http://schemas.microsoft.com/office/drawing/2015/06/chart">
              <c:ext xmlns:c16="http://schemas.microsoft.com/office/drawing/2014/chart" uri="{C3380CC4-5D6E-409C-BE32-E72D297353CC}">
                <c16:uniqueId val="{00000007-81A4-4119-A697-55A1EE6807E2}"/>
              </c:ext>
            </c:extLst>
          </c:dPt>
          <c:dPt>
            <c:idx val="8"/>
            <c:invertIfNegative val="0"/>
            <c:bubble3D val="0"/>
            <c:spPr>
              <a:solidFill>
                <a:srgbClr val="92D050"/>
              </a:solidFill>
              <a:ln>
                <a:solidFill>
                  <a:schemeClr val="bg1"/>
                </a:solidFill>
              </a:ln>
            </c:spPr>
            <c:extLst xmlns:c16r2="http://schemas.microsoft.com/office/drawing/2015/06/chart">
              <c:ext xmlns:c16="http://schemas.microsoft.com/office/drawing/2014/chart" uri="{C3380CC4-5D6E-409C-BE32-E72D297353CC}">
                <c16:uniqueId val="{00000008-81A4-4119-A697-55A1EE6807E2}"/>
              </c:ext>
            </c:extLst>
          </c:dPt>
          <c:dPt>
            <c:idx val="9"/>
            <c:invertIfNegative val="0"/>
            <c:bubble3D val="0"/>
            <c:spPr>
              <a:solidFill>
                <a:srgbClr val="92D050"/>
              </a:solidFill>
              <a:ln>
                <a:solidFill>
                  <a:schemeClr val="bg1"/>
                </a:solidFill>
              </a:ln>
            </c:spPr>
            <c:extLst xmlns:c16r2="http://schemas.microsoft.com/office/drawing/2015/06/chart">
              <c:ext xmlns:c16="http://schemas.microsoft.com/office/drawing/2014/chart" uri="{C3380CC4-5D6E-409C-BE32-E72D297353CC}">
                <c16:uniqueId val="{00000009-7E89-4A73-880D-F3DF6D7D6DC3}"/>
              </c:ext>
            </c:extLst>
          </c:dPt>
          <c:dPt>
            <c:idx val="10"/>
            <c:invertIfNegative val="0"/>
            <c:bubble3D val="0"/>
            <c:spPr>
              <a:solidFill>
                <a:srgbClr val="92D050"/>
              </a:solidFill>
              <a:ln>
                <a:solidFill>
                  <a:schemeClr val="bg1"/>
                </a:solidFill>
              </a:ln>
            </c:spPr>
            <c:extLst xmlns:c16r2="http://schemas.microsoft.com/office/drawing/2015/06/chart">
              <c:ext xmlns:c16="http://schemas.microsoft.com/office/drawing/2014/chart" uri="{C3380CC4-5D6E-409C-BE32-E72D297353CC}">
                <c16:uniqueId val="{0000000B-7E89-4A73-880D-F3DF6D7D6DC3}"/>
              </c:ext>
            </c:extLst>
          </c:dPt>
          <c:dLbls>
            <c:dLbl>
              <c:idx val="6"/>
              <c:spPr>
                <a:noFill/>
                <a:ln>
                  <a:noFill/>
                </a:ln>
                <a:effectLst/>
              </c:spPr>
              <c:txPr>
                <a:bodyPr/>
                <a:lstStyle/>
                <a:p>
                  <a:pPr algn="ctr">
                    <a:defRPr lang="he-IL" sz="1400" b="0" i="0" u="none" strike="noStrike" kern="1200" baseline="0">
                      <a:solidFill>
                        <a:srgbClr val="595959"/>
                      </a:solidFill>
                      <a:latin typeface="+mn-lt"/>
                      <a:ea typeface="+mn-ea"/>
                      <a:cs typeface="+mn-cs"/>
                    </a:defRPr>
                  </a:pPr>
                  <a:endParaRPr lang="he-IL"/>
                </a:p>
              </c:txPr>
              <c:dLblPos val="outEnd"/>
              <c:showLegendKey val="0"/>
              <c:showVal val="1"/>
              <c:showCatName val="0"/>
              <c:showSerName val="0"/>
              <c:showPercent val="0"/>
              <c:showBubbleSize val="0"/>
            </c:dLbl>
            <c:spPr>
              <a:noFill/>
              <a:ln>
                <a:noFill/>
              </a:ln>
              <a:effectLst/>
            </c:spPr>
            <c:txPr>
              <a:bodyPr/>
              <a:lstStyle/>
              <a:p>
                <a:pPr algn="ctr">
                  <a:defRPr lang="he-IL" sz="1400" b="0" i="0" u="none" strike="noStrike" kern="1200" baseline="0">
                    <a:solidFill>
                      <a:schemeClr val="tx2"/>
                    </a:solidFill>
                    <a:latin typeface="+mn-lt"/>
                    <a:ea typeface="+mn-ea"/>
                    <a:cs typeface="+mn-cs"/>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גיליון1!$A$2:$A$13</c:f>
              <c:strCache>
                <c:ptCount val="11"/>
                <c:pt idx="0">
                  <c:v>ברור / הסבר ברור על הרפורמה</c:v>
                </c:pt>
                <c:pt idx="1">
                  <c:v>מעביר את המסר</c:v>
                </c:pt>
                <c:pt idx="2">
                  <c:v>הגדלת סל הבריאות / התרופות</c:v>
                </c:pt>
                <c:pt idx="3">
                  <c:v>העלאת המודעות ופרוט היתרונות</c:v>
                </c:pt>
                <c:pt idx="4">
                  <c:v>המדינה עושה משהו למען האזרחים</c:v>
                </c:pt>
                <c:pt idx="5">
                  <c:v>ההומור / מצחיק / משעשע</c:v>
                </c:pt>
                <c:pt idx="6">
                  <c:v>אלי יצפאן / השחקן</c:v>
                </c:pt>
                <c:pt idx="7">
                  <c:v>נחמד/קליל</c:v>
                </c:pt>
                <c:pt idx="8">
                  <c:v>מקורי/ חדשני/ מעודכן</c:v>
                </c:pt>
                <c:pt idx="9">
                  <c:v>מעניין</c:v>
                </c:pt>
                <c:pt idx="10">
                  <c:v>אופן ההגשה /צורת ההצגה</c:v>
                </c:pt>
              </c:strCache>
            </c:strRef>
          </c:cat>
          <c:val>
            <c:numRef>
              <c:f>גיליון1!$B$2:$B$13</c:f>
              <c:numCache>
                <c:formatCode>#,##0%</c:formatCode>
                <c:ptCount val="11"/>
                <c:pt idx="0">
                  <c:v>0.12727272727272726</c:v>
                </c:pt>
                <c:pt idx="1">
                  <c:v>4.5454545454545497E-2</c:v>
                </c:pt>
                <c:pt idx="2">
                  <c:v>2.7272727272727271E-2</c:v>
                </c:pt>
                <c:pt idx="3">
                  <c:v>2.7272727272727271E-2</c:v>
                </c:pt>
                <c:pt idx="4">
                  <c:v>1.8181818181818181E-2</c:v>
                </c:pt>
                <c:pt idx="5">
                  <c:v>0.35454545454545455</c:v>
                </c:pt>
                <c:pt idx="6">
                  <c:v>0.218</c:v>
                </c:pt>
                <c:pt idx="7">
                  <c:v>3.6363636363636362E-2</c:v>
                </c:pt>
                <c:pt idx="8">
                  <c:v>3.6363636363636362E-2</c:v>
                </c:pt>
                <c:pt idx="9">
                  <c:v>2.7272727272727271E-2</c:v>
                </c:pt>
                <c:pt idx="10">
                  <c:v>2.7272727272727271E-2</c:v>
                </c:pt>
              </c:numCache>
            </c:numRef>
          </c:val>
          <c:extLst xmlns:c16r2="http://schemas.microsoft.com/office/drawing/2015/06/chart">
            <c:ext xmlns:c16="http://schemas.microsoft.com/office/drawing/2014/chart" uri="{C3380CC4-5D6E-409C-BE32-E72D297353CC}">
              <c16:uniqueId val="{00000010-81A4-4119-A697-55A1EE6807E2}"/>
            </c:ext>
          </c:extLst>
        </c:ser>
        <c:dLbls>
          <c:showLegendKey val="0"/>
          <c:showVal val="0"/>
          <c:showCatName val="0"/>
          <c:showSerName val="0"/>
          <c:showPercent val="0"/>
          <c:showBubbleSize val="0"/>
        </c:dLbls>
        <c:gapWidth val="20"/>
        <c:axId val="127795200"/>
        <c:axId val="127796736"/>
      </c:barChart>
      <c:catAx>
        <c:axId val="127795200"/>
        <c:scaling>
          <c:orientation val="maxMin"/>
        </c:scaling>
        <c:delete val="0"/>
        <c:axPos val="l"/>
        <c:numFmt formatCode="General" sourceLinked="0"/>
        <c:majorTickMark val="out"/>
        <c:minorTickMark val="none"/>
        <c:tickLblPos val="nextTo"/>
        <c:spPr>
          <a:ln>
            <a:noFill/>
          </a:ln>
        </c:spPr>
        <c:txPr>
          <a:bodyPr/>
          <a:lstStyle/>
          <a:p>
            <a:pPr>
              <a:defRPr sz="1200" b="0">
                <a:solidFill>
                  <a:schemeClr val="tx2"/>
                </a:solidFill>
              </a:defRPr>
            </a:pPr>
            <a:endParaRPr lang="he-IL"/>
          </a:p>
        </c:txPr>
        <c:crossAx val="127796736"/>
        <c:crosses val="autoZero"/>
        <c:auto val="1"/>
        <c:lblAlgn val="ctr"/>
        <c:lblOffset val="100"/>
        <c:noMultiLvlLbl val="0"/>
      </c:catAx>
      <c:valAx>
        <c:axId val="127796736"/>
        <c:scaling>
          <c:orientation val="minMax"/>
          <c:max val="0.5"/>
          <c:min val="0"/>
        </c:scaling>
        <c:delete val="1"/>
        <c:axPos val="t"/>
        <c:numFmt formatCode="#,##0%" sourceLinked="1"/>
        <c:majorTickMark val="out"/>
        <c:minorTickMark val="none"/>
        <c:tickLblPos val="nextTo"/>
        <c:crossAx val="127795200"/>
        <c:crosses val="autoZero"/>
        <c:crossBetween val="between"/>
      </c:valAx>
    </c:plotArea>
    <c:plotVisOnly val="1"/>
    <c:dispBlanksAs val="gap"/>
    <c:showDLblsOverMax val="0"/>
  </c:chart>
  <c:txPr>
    <a:bodyPr/>
    <a:lstStyle/>
    <a:p>
      <a:pPr>
        <a:defRPr sz="1800"/>
      </a:pPr>
      <a:endParaRPr lang="he-IL"/>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632578799296726"/>
          <c:y val="0.14142675743645006"/>
          <c:w val="0.44366668725677932"/>
          <c:h val="0.83931138802711347"/>
        </c:manualLayout>
      </c:layout>
      <c:barChart>
        <c:barDir val="bar"/>
        <c:grouping val="clustered"/>
        <c:varyColors val="0"/>
        <c:ser>
          <c:idx val="0"/>
          <c:order val="0"/>
          <c:tx>
            <c:strRef>
              <c:f>גיליון1!$B$1</c:f>
              <c:strCache>
                <c:ptCount val="1"/>
                <c:pt idx="0">
                  <c:v>עמודה4</c:v>
                </c:pt>
              </c:strCache>
            </c:strRef>
          </c:tx>
          <c:spPr>
            <a:solidFill>
              <a:srgbClr val="C00000"/>
            </a:solidFill>
            <a:ln>
              <a:solidFill>
                <a:schemeClr val="bg1"/>
              </a:solidFill>
            </a:ln>
          </c:spPr>
          <c:invertIfNegative val="0"/>
          <c:dPt>
            <c:idx val="1"/>
            <c:invertIfNegative val="0"/>
            <c:bubble3D val="0"/>
            <c:spPr>
              <a:solidFill>
                <a:srgbClr val="C00000"/>
              </a:solidFill>
              <a:ln>
                <a:solidFill>
                  <a:srgbClr val="C00000"/>
                </a:solidFill>
              </a:ln>
            </c:spPr>
            <c:extLst xmlns:c16r2="http://schemas.microsoft.com/office/drawing/2015/06/chart">
              <c:ext xmlns:c16="http://schemas.microsoft.com/office/drawing/2014/chart" uri="{C3380CC4-5D6E-409C-BE32-E72D297353CC}">
                <c16:uniqueId val="{00000001-0284-4624-B73E-A00F5CA165DB}"/>
              </c:ext>
            </c:extLst>
          </c:dPt>
          <c:dPt>
            <c:idx val="2"/>
            <c:invertIfNegative val="0"/>
            <c:bubble3D val="0"/>
            <c:spPr>
              <a:solidFill>
                <a:srgbClr val="ED6737"/>
              </a:solidFill>
              <a:ln>
                <a:solidFill>
                  <a:schemeClr val="bg1"/>
                </a:solidFill>
              </a:ln>
            </c:spPr>
            <c:extLst xmlns:c16r2="http://schemas.microsoft.com/office/drawing/2015/06/chart">
              <c:ext xmlns:c16="http://schemas.microsoft.com/office/drawing/2014/chart" uri="{C3380CC4-5D6E-409C-BE32-E72D297353CC}">
                <c16:uniqueId val="{00000001-D211-4A76-A39C-5842B4F8D7E5}"/>
              </c:ext>
            </c:extLst>
          </c:dPt>
          <c:dPt>
            <c:idx val="3"/>
            <c:invertIfNegative val="0"/>
            <c:bubble3D val="0"/>
            <c:spPr>
              <a:solidFill>
                <a:srgbClr val="ED6737"/>
              </a:solidFill>
              <a:ln>
                <a:solidFill>
                  <a:schemeClr val="bg1"/>
                </a:solidFill>
              </a:ln>
            </c:spPr>
            <c:extLst xmlns:c16r2="http://schemas.microsoft.com/office/drawing/2015/06/chart">
              <c:ext xmlns:c16="http://schemas.microsoft.com/office/drawing/2014/chart" uri="{C3380CC4-5D6E-409C-BE32-E72D297353CC}">
                <c16:uniqueId val="{00000002-D211-4A76-A39C-5842B4F8D7E5}"/>
              </c:ext>
            </c:extLst>
          </c:dPt>
          <c:dPt>
            <c:idx val="4"/>
            <c:invertIfNegative val="0"/>
            <c:bubble3D val="0"/>
            <c:spPr>
              <a:solidFill>
                <a:srgbClr val="ED6737"/>
              </a:solidFill>
              <a:ln>
                <a:solidFill>
                  <a:schemeClr val="bg1"/>
                </a:solidFill>
              </a:ln>
            </c:spPr>
            <c:extLst xmlns:c16r2="http://schemas.microsoft.com/office/drawing/2015/06/chart">
              <c:ext xmlns:c16="http://schemas.microsoft.com/office/drawing/2014/chart" uri="{C3380CC4-5D6E-409C-BE32-E72D297353CC}">
                <c16:uniqueId val="{00000003-D211-4A76-A39C-5842B4F8D7E5}"/>
              </c:ext>
            </c:extLst>
          </c:dPt>
          <c:dPt>
            <c:idx val="5"/>
            <c:invertIfNegative val="0"/>
            <c:bubble3D val="0"/>
            <c:spPr>
              <a:solidFill>
                <a:srgbClr val="FBB040"/>
              </a:solidFill>
              <a:ln>
                <a:solidFill>
                  <a:schemeClr val="bg1"/>
                </a:solidFill>
              </a:ln>
            </c:spPr>
            <c:extLst xmlns:c16r2="http://schemas.microsoft.com/office/drawing/2015/06/chart">
              <c:ext xmlns:c16="http://schemas.microsoft.com/office/drawing/2014/chart" uri="{C3380CC4-5D6E-409C-BE32-E72D297353CC}">
                <c16:uniqueId val="{00000004-D211-4A76-A39C-5842B4F8D7E5}"/>
              </c:ext>
            </c:extLst>
          </c:dPt>
          <c:dLbls>
            <c:spPr>
              <a:noFill/>
              <a:ln>
                <a:noFill/>
              </a:ln>
              <a:effectLst/>
            </c:spPr>
            <c:txPr>
              <a:bodyPr wrap="square" lIns="38100" tIns="19050" rIns="38100" bIns="19050" anchor="ctr" anchorCtr="0">
                <a:spAutoFit/>
              </a:bodyPr>
              <a:lstStyle/>
              <a:p>
                <a:pPr algn="ctr">
                  <a:defRPr lang="he-IL" sz="1400" b="0" i="0" u="none" strike="noStrike" kern="1200" baseline="0">
                    <a:solidFill>
                      <a:schemeClr val="tx2"/>
                    </a:solidFill>
                    <a:latin typeface="+mn-lt"/>
                    <a:ea typeface="+mn-ea"/>
                    <a:cs typeface="+mn-cs"/>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גיליון1!$A$2:$A$10</c:f>
              <c:strCache>
                <c:ptCount val="6"/>
                <c:pt idx="0">
                  <c:v>המסר לא ברור </c:v>
                </c:pt>
                <c:pt idx="1">
                  <c:v>לא אמין</c:v>
                </c:pt>
                <c:pt idx="2">
                  <c:v>תחושה של זלזול</c:v>
                </c:pt>
                <c:pt idx="3">
                  <c:v>ארוכה</c:v>
                </c:pt>
                <c:pt idx="4">
                  <c:v> אופן ההצגה</c:v>
                </c:pt>
                <c:pt idx="5">
                  <c:v>בזבוז כספי ציבור </c:v>
                </c:pt>
              </c:strCache>
            </c:strRef>
          </c:cat>
          <c:val>
            <c:numRef>
              <c:f>גיליון1!$B$2:$B$10</c:f>
              <c:numCache>
                <c:formatCode>#,##0%</c:formatCode>
                <c:ptCount val="6"/>
                <c:pt idx="0">
                  <c:v>5.4545454545454543E-2</c:v>
                </c:pt>
                <c:pt idx="1">
                  <c:v>3.6363636363636362E-2</c:v>
                </c:pt>
                <c:pt idx="2">
                  <c:v>3.6363636363636362E-2</c:v>
                </c:pt>
                <c:pt idx="3">
                  <c:v>3.6363636363636362E-2</c:v>
                </c:pt>
                <c:pt idx="4" formatCode="0%">
                  <c:v>3.6363636363636362E-2</c:v>
                </c:pt>
                <c:pt idx="5">
                  <c:v>3.6363636363636362E-2</c:v>
                </c:pt>
              </c:numCache>
            </c:numRef>
          </c:val>
          <c:extLst xmlns:c16r2="http://schemas.microsoft.com/office/drawing/2015/06/chart">
            <c:ext xmlns:c16="http://schemas.microsoft.com/office/drawing/2014/chart" uri="{C3380CC4-5D6E-409C-BE32-E72D297353CC}">
              <c16:uniqueId val="{00000010-0284-4624-B73E-A00F5CA165DB}"/>
            </c:ext>
          </c:extLst>
        </c:ser>
        <c:dLbls>
          <c:showLegendKey val="0"/>
          <c:showVal val="1"/>
          <c:showCatName val="0"/>
          <c:showSerName val="0"/>
          <c:showPercent val="0"/>
          <c:showBubbleSize val="0"/>
        </c:dLbls>
        <c:gapWidth val="20"/>
        <c:axId val="127842560"/>
        <c:axId val="127851520"/>
      </c:barChart>
      <c:catAx>
        <c:axId val="127842560"/>
        <c:scaling>
          <c:orientation val="maxMin"/>
        </c:scaling>
        <c:delete val="0"/>
        <c:axPos val="l"/>
        <c:numFmt formatCode="General" sourceLinked="0"/>
        <c:majorTickMark val="out"/>
        <c:minorTickMark val="none"/>
        <c:tickLblPos val="nextTo"/>
        <c:spPr>
          <a:ln>
            <a:noFill/>
          </a:ln>
        </c:spPr>
        <c:txPr>
          <a:bodyPr/>
          <a:lstStyle/>
          <a:p>
            <a:pPr>
              <a:defRPr sz="1200" b="0">
                <a:solidFill>
                  <a:schemeClr val="tx2"/>
                </a:solidFill>
              </a:defRPr>
            </a:pPr>
            <a:endParaRPr lang="he-IL"/>
          </a:p>
        </c:txPr>
        <c:crossAx val="127851520"/>
        <c:crosses val="autoZero"/>
        <c:auto val="1"/>
        <c:lblAlgn val="ctr"/>
        <c:lblOffset val="100"/>
        <c:noMultiLvlLbl val="0"/>
      </c:catAx>
      <c:valAx>
        <c:axId val="127851520"/>
        <c:scaling>
          <c:orientation val="minMax"/>
          <c:max val="0.5"/>
          <c:min val="0"/>
        </c:scaling>
        <c:delete val="1"/>
        <c:axPos val="t"/>
        <c:numFmt formatCode="#,##0%" sourceLinked="1"/>
        <c:majorTickMark val="out"/>
        <c:minorTickMark val="none"/>
        <c:tickLblPos val="nextTo"/>
        <c:crossAx val="127842560"/>
        <c:crosses val="autoZero"/>
        <c:crossBetween val="between"/>
      </c:valAx>
      <c:spPr>
        <a:noFill/>
        <a:ln w="25400">
          <a:noFill/>
        </a:ln>
      </c:spPr>
    </c:plotArea>
    <c:plotVisOnly val="1"/>
    <c:dispBlanksAs val="gap"/>
    <c:showDLblsOverMax val="0"/>
  </c:chart>
  <c:txPr>
    <a:bodyPr/>
    <a:lstStyle/>
    <a:p>
      <a:pPr>
        <a:defRPr sz="1800"/>
      </a:pPr>
      <a:endParaRPr lang="he-IL"/>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196856906534328E-2"/>
          <c:y val="0.25358839712719167"/>
          <c:w val="0.96914885701404219"/>
          <c:h val="0.65828642795884962"/>
        </c:manualLayout>
      </c:layout>
      <c:barChart>
        <c:barDir val="col"/>
        <c:grouping val="clustered"/>
        <c:varyColors val="0"/>
        <c:ser>
          <c:idx val="0"/>
          <c:order val="0"/>
          <c:tx>
            <c:strRef>
              <c:f>גיליון1!$B$1</c:f>
              <c:strCache>
                <c:ptCount val="1"/>
                <c:pt idx="0">
                  <c:v>טרום קמפיין</c:v>
                </c:pt>
              </c:strCache>
            </c:strRef>
          </c:tx>
          <c:spPr>
            <a:solidFill>
              <a:schemeClr val="tx1">
                <a:alpha val="69804"/>
              </a:schemeClr>
            </a:solidFill>
            <a:ln w="38048">
              <a:noFill/>
            </a:ln>
            <a:effectLst>
              <a:outerShdw blurRad="50800" dist="38100" dir="2700000" algn="tl" rotWithShape="0">
                <a:prstClr val="black">
                  <a:alpha val="40000"/>
                </a:prstClr>
              </a:outerShdw>
            </a:effectLst>
            <a:scene3d>
              <a:camera prst="orthographicFront"/>
              <a:lightRig rig="threePt" dir="t"/>
            </a:scene3d>
            <a:sp3d>
              <a:bevelT/>
            </a:sp3d>
          </c:spPr>
          <c:invertIfNegative val="0"/>
          <c:dLbls>
            <c:spPr>
              <a:noFill/>
              <a:ln>
                <a:noFill/>
              </a:ln>
              <a:effectLst/>
            </c:spPr>
            <c:txPr>
              <a:bodyPr/>
              <a:lstStyle/>
              <a:p>
                <a:pPr>
                  <a:defRPr sz="1400" b="1">
                    <a:solidFill>
                      <a:schemeClr val="bg1"/>
                    </a:solidFill>
                    <a:cs typeface="Typograph"/>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רלוונטיות אישית</c:v>
                </c:pt>
                <c:pt idx="1">
                  <c:v>מוסר מידע חדש</c:v>
                </c:pt>
              </c:strCache>
            </c:strRef>
          </c:cat>
          <c:val>
            <c:numRef>
              <c:f>גיליון1!$B$2:$B$3</c:f>
              <c:numCache>
                <c:formatCode>#,##0%</c:formatCode>
                <c:ptCount val="2"/>
                <c:pt idx="0">
                  <c:v>0.95454545454545459</c:v>
                </c:pt>
                <c:pt idx="1">
                  <c:v>0.8545454545454545</c:v>
                </c:pt>
              </c:numCache>
            </c:numRef>
          </c:val>
          <c:extLst xmlns:c16r2="http://schemas.microsoft.com/office/drawing/2015/06/chart">
            <c:ext xmlns:c16="http://schemas.microsoft.com/office/drawing/2014/chart" uri="{C3380CC4-5D6E-409C-BE32-E72D297353CC}">
              <c16:uniqueId val="{00000001-8029-4938-BB3E-CA1085568ACB}"/>
            </c:ext>
          </c:extLst>
        </c:ser>
        <c:dLbls>
          <c:showLegendKey val="0"/>
          <c:showVal val="0"/>
          <c:showCatName val="0"/>
          <c:showSerName val="0"/>
          <c:showPercent val="0"/>
          <c:showBubbleSize val="0"/>
        </c:dLbls>
        <c:gapWidth val="98"/>
        <c:axId val="143727232"/>
        <c:axId val="143737216"/>
      </c:barChart>
      <c:catAx>
        <c:axId val="143727232"/>
        <c:scaling>
          <c:orientation val="minMax"/>
        </c:scaling>
        <c:delete val="1"/>
        <c:axPos val="b"/>
        <c:numFmt formatCode="General" sourceLinked="1"/>
        <c:majorTickMark val="none"/>
        <c:minorTickMark val="none"/>
        <c:tickLblPos val="low"/>
        <c:crossAx val="143737216"/>
        <c:crosses val="autoZero"/>
        <c:auto val="0"/>
        <c:lblAlgn val="ctr"/>
        <c:lblOffset val="100"/>
        <c:noMultiLvlLbl val="0"/>
      </c:catAx>
      <c:valAx>
        <c:axId val="143737216"/>
        <c:scaling>
          <c:orientation val="minMax"/>
          <c:max val="1"/>
          <c:min val="0"/>
        </c:scaling>
        <c:delete val="1"/>
        <c:axPos val="l"/>
        <c:numFmt formatCode="#,##0%" sourceLinked="1"/>
        <c:majorTickMark val="out"/>
        <c:minorTickMark val="none"/>
        <c:tickLblPos val="nextTo"/>
        <c:crossAx val="143727232"/>
        <c:crosses val="autoZero"/>
        <c:crossBetween val="between"/>
      </c:valAx>
      <c:spPr>
        <a:noFill/>
        <a:ln w="25365">
          <a:noFill/>
        </a:ln>
      </c:spPr>
    </c:plotArea>
    <c:plotVisOnly val="1"/>
    <c:dispBlanksAs val="gap"/>
    <c:showDLblsOverMax val="0"/>
  </c:chart>
  <c:txPr>
    <a:bodyPr/>
    <a:lstStyle/>
    <a:p>
      <a:pPr>
        <a:defRPr sz="1398">
          <a:solidFill>
            <a:srgbClr val="000099"/>
          </a:solidFill>
        </a:defRPr>
      </a:pPr>
      <a:endParaRPr lang="he-I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e-IL" dirty="0"/>
              <a:t>רלוונטי</a:t>
            </a:r>
          </a:p>
        </c:rich>
      </c:tx>
      <c:layout>
        <c:manualLayout>
          <c:xMode val="edge"/>
          <c:yMode val="edge"/>
          <c:x val="0.38278136239330085"/>
          <c:y val="6.408712966073471E-2"/>
        </c:manualLayout>
      </c:layout>
      <c:overlay val="1"/>
    </c:title>
    <c:autoTitleDeleted val="0"/>
    <c:plotArea>
      <c:layout>
        <c:manualLayout>
          <c:layoutTarget val="inner"/>
          <c:xMode val="edge"/>
          <c:yMode val="edge"/>
          <c:x val="6.9389349951243531E-2"/>
          <c:y val="0.37814290060223182"/>
          <c:w val="0.86122162717393991"/>
          <c:h val="0.33339148513452688"/>
        </c:manualLayout>
      </c:layout>
      <c:barChart>
        <c:barDir val="col"/>
        <c:grouping val="clustered"/>
        <c:varyColors val="0"/>
        <c:ser>
          <c:idx val="0"/>
          <c:order val="0"/>
          <c:tx>
            <c:strRef>
              <c:f>גיליון1!$B$1</c:f>
              <c:strCache>
                <c:ptCount val="1"/>
                <c:pt idx="0">
                  <c:v>עמודה1</c:v>
                </c:pt>
              </c:strCache>
            </c:strRef>
          </c:tx>
          <c:spPr>
            <a:solidFill>
              <a:srgbClr val="10253F"/>
            </a:solidFill>
          </c:spPr>
          <c:invertIfNegative val="0"/>
          <c:dPt>
            <c:idx val="1"/>
            <c:invertIfNegative val="0"/>
            <c:bubble3D val="0"/>
            <c:spPr>
              <a:solidFill>
                <a:srgbClr val="00ADA8"/>
              </a:solidFill>
            </c:spPr>
            <c:extLst xmlns:c16r2="http://schemas.microsoft.com/office/drawing/2015/06/chart">
              <c:ext xmlns:c16="http://schemas.microsoft.com/office/drawing/2014/chart" uri="{C3380CC4-5D6E-409C-BE32-E72D297353CC}">
                <c16:uniqueId val="{00000001-17E4-4E1E-8303-FB7CF1B19E58}"/>
              </c:ext>
            </c:extLst>
          </c:dPt>
          <c:dLbls>
            <c:spPr>
              <a:noFill/>
              <a:ln>
                <a:noFill/>
              </a:ln>
              <a:effectLst/>
            </c:spPr>
            <c:txPr>
              <a:bodyPr/>
              <a:lstStyle/>
              <a:p>
                <a:pPr>
                  <a:defRPr sz="12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קמפיין נוכחי</c:v>
                </c:pt>
                <c:pt idx="1">
                  <c:v>בנצ'מארק פרסומות לפ"מ</c:v>
                </c:pt>
              </c:strCache>
            </c:strRef>
          </c:cat>
          <c:val>
            <c:numRef>
              <c:f>גיליון1!$B$2:$B$3</c:f>
              <c:numCache>
                <c:formatCode>0%</c:formatCode>
                <c:ptCount val="2"/>
                <c:pt idx="0">
                  <c:v>0.95</c:v>
                </c:pt>
                <c:pt idx="1">
                  <c:v>0.71</c:v>
                </c:pt>
              </c:numCache>
            </c:numRef>
          </c:val>
          <c:extLst xmlns:c16r2="http://schemas.microsoft.com/office/drawing/2015/06/chart">
            <c:ext xmlns:c16="http://schemas.microsoft.com/office/drawing/2014/chart" uri="{C3380CC4-5D6E-409C-BE32-E72D297353CC}">
              <c16:uniqueId val="{00000002-17E4-4E1E-8303-FB7CF1B19E58}"/>
            </c:ext>
          </c:extLst>
        </c:ser>
        <c:dLbls>
          <c:showLegendKey val="0"/>
          <c:showVal val="0"/>
          <c:showCatName val="0"/>
          <c:showSerName val="0"/>
          <c:showPercent val="0"/>
          <c:showBubbleSize val="0"/>
        </c:dLbls>
        <c:gapWidth val="47"/>
        <c:axId val="143774848"/>
        <c:axId val="143776384"/>
      </c:barChart>
      <c:catAx>
        <c:axId val="143774848"/>
        <c:scaling>
          <c:orientation val="minMax"/>
        </c:scaling>
        <c:delete val="0"/>
        <c:axPos val="b"/>
        <c:numFmt formatCode="General" sourceLinked="0"/>
        <c:majorTickMark val="out"/>
        <c:minorTickMark val="none"/>
        <c:tickLblPos val="nextTo"/>
        <c:spPr>
          <a:ln>
            <a:noFill/>
          </a:ln>
        </c:spPr>
        <c:crossAx val="143776384"/>
        <c:crosses val="autoZero"/>
        <c:auto val="1"/>
        <c:lblAlgn val="ctr"/>
        <c:lblOffset val="100"/>
        <c:noMultiLvlLbl val="0"/>
      </c:catAx>
      <c:valAx>
        <c:axId val="143776384"/>
        <c:scaling>
          <c:orientation val="minMax"/>
          <c:max val="1"/>
          <c:min val="0"/>
        </c:scaling>
        <c:delete val="1"/>
        <c:axPos val="l"/>
        <c:numFmt formatCode="0%" sourceLinked="1"/>
        <c:majorTickMark val="out"/>
        <c:minorTickMark val="none"/>
        <c:tickLblPos val="none"/>
        <c:crossAx val="143774848"/>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e-IL" dirty="0"/>
              <a:t>מחדש</a:t>
            </a:r>
          </a:p>
        </c:rich>
      </c:tx>
      <c:layout>
        <c:manualLayout>
          <c:xMode val="edge"/>
          <c:yMode val="edge"/>
          <c:x val="0.38278136239330096"/>
          <c:y val="6.408712966073471E-2"/>
        </c:manualLayout>
      </c:layout>
      <c:overlay val="1"/>
    </c:title>
    <c:autoTitleDeleted val="0"/>
    <c:plotArea>
      <c:layout>
        <c:manualLayout>
          <c:layoutTarget val="inner"/>
          <c:xMode val="edge"/>
          <c:yMode val="edge"/>
          <c:x val="6.9389349951243573E-2"/>
          <c:y val="0.37814290060223182"/>
          <c:w val="0.86122162717394013"/>
          <c:h val="0.33339148513452704"/>
        </c:manualLayout>
      </c:layout>
      <c:barChart>
        <c:barDir val="col"/>
        <c:grouping val="clustered"/>
        <c:varyColors val="0"/>
        <c:ser>
          <c:idx val="0"/>
          <c:order val="0"/>
          <c:tx>
            <c:strRef>
              <c:f>גיליון1!$B$1</c:f>
              <c:strCache>
                <c:ptCount val="1"/>
                <c:pt idx="0">
                  <c:v>עמודה1</c:v>
                </c:pt>
              </c:strCache>
            </c:strRef>
          </c:tx>
          <c:spPr>
            <a:solidFill>
              <a:srgbClr val="10253F"/>
            </a:solidFill>
          </c:spPr>
          <c:invertIfNegative val="0"/>
          <c:dPt>
            <c:idx val="1"/>
            <c:invertIfNegative val="0"/>
            <c:bubble3D val="0"/>
            <c:spPr>
              <a:solidFill>
                <a:srgbClr val="00ADA8"/>
              </a:solidFill>
            </c:spPr>
            <c:extLst xmlns:c16r2="http://schemas.microsoft.com/office/drawing/2015/06/chart">
              <c:ext xmlns:c16="http://schemas.microsoft.com/office/drawing/2014/chart" uri="{C3380CC4-5D6E-409C-BE32-E72D297353CC}">
                <c16:uniqueId val="{00000001-17E4-4E1E-8303-FB7CF1B19E58}"/>
              </c:ext>
            </c:extLst>
          </c:dPt>
          <c:dLbls>
            <c:spPr>
              <a:noFill/>
              <a:ln>
                <a:noFill/>
              </a:ln>
              <a:effectLst/>
            </c:spPr>
            <c:txPr>
              <a:bodyPr/>
              <a:lstStyle/>
              <a:p>
                <a:pPr>
                  <a:defRPr sz="12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קמפיין נוכחי</c:v>
                </c:pt>
                <c:pt idx="1">
                  <c:v>בנצ'מארק פרסומות לפ"מ</c:v>
                </c:pt>
              </c:strCache>
            </c:strRef>
          </c:cat>
          <c:val>
            <c:numRef>
              <c:f>גיליון1!$B$2:$B$3</c:f>
              <c:numCache>
                <c:formatCode>0%</c:formatCode>
                <c:ptCount val="2"/>
                <c:pt idx="0">
                  <c:v>0.85</c:v>
                </c:pt>
                <c:pt idx="1">
                  <c:v>0.71</c:v>
                </c:pt>
              </c:numCache>
            </c:numRef>
          </c:val>
          <c:extLst xmlns:c16r2="http://schemas.microsoft.com/office/drawing/2015/06/chart">
            <c:ext xmlns:c16="http://schemas.microsoft.com/office/drawing/2014/chart" uri="{C3380CC4-5D6E-409C-BE32-E72D297353CC}">
              <c16:uniqueId val="{00000002-17E4-4E1E-8303-FB7CF1B19E58}"/>
            </c:ext>
          </c:extLst>
        </c:ser>
        <c:dLbls>
          <c:showLegendKey val="0"/>
          <c:showVal val="0"/>
          <c:showCatName val="0"/>
          <c:showSerName val="0"/>
          <c:showPercent val="0"/>
          <c:showBubbleSize val="0"/>
        </c:dLbls>
        <c:gapWidth val="47"/>
        <c:axId val="143843328"/>
        <c:axId val="143844864"/>
      </c:barChart>
      <c:catAx>
        <c:axId val="143843328"/>
        <c:scaling>
          <c:orientation val="minMax"/>
        </c:scaling>
        <c:delete val="0"/>
        <c:axPos val="b"/>
        <c:numFmt formatCode="General" sourceLinked="0"/>
        <c:majorTickMark val="out"/>
        <c:minorTickMark val="none"/>
        <c:tickLblPos val="nextTo"/>
        <c:spPr>
          <a:ln>
            <a:noFill/>
          </a:ln>
        </c:spPr>
        <c:crossAx val="143844864"/>
        <c:crosses val="autoZero"/>
        <c:auto val="1"/>
        <c:lblAlgn val="ctr"/>
        <c:lblOffset val="100"/>
        <c:noMultiLvlLbl val="0"/>
      </c:catAx>
      <c:valAx>
        <c:axId val="143844864"/>
        <c:scaling>
          <c:orientation val="minMax"/>
          <c:max val="1"/>
          <c:min val="0"/>
        </c:scaling>
        <c:delete val="1"/>
        <c:axPos val="l"/>
        <c:numFmt formatCode="0%" sourceLinked="1"/>
        <c:majorTickMark val="out"/>
        <c:minorTickMark val="none"/>
        <c:tickLblPos val="none"/>
        <c:crossAx val="143843328"/>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196856906534328E-2"/>
          <c:y val="0.25358839712719167"/>
          <c:w val="0.96914885701404219"/>
          <c:h val="0.65828642795884962"/>
        </c:manualLayout>
      </c:layout>
      <c:barChart>
        <c:barDir val="col"/>
        <c:grouping val="clustered"/>
        <c:varyColors val="0"/>
        <c:ser>
          <c:idx val="0"/>
          <c:order val="0"/>
          <c:tx>
            <c:strRef>
              <c:f>גיליון1!$B$1</c:f>
              <c:strCache>
                <c:ptCount val="1"/>
                <c:pt idx="0">
                  <c:v>טרום קמפיין</c:v>
                </c:pt>
              </c:strCache>
            </c:strRef>
          </c:tx>
          <c:spPr>
            <a:solidFill>
              <a:schemeClr val="tx1">
                <a:alpha val="69804"/>
              </a:schemeClr>
            </a:solidFill>
            <a:ln w="38048">
              <a:noFill/>
            </a:ln>
            <a:effectLst>
              <a:outerShdw blurRad="50800" dist="38100" dir="2700000" algn="tl" rotWithShape="0">
                <a:prstClr val="black">
                  <a:alpha val="40000"/>
                </a:prstClr>
              </a:outerShdw>
            </a:effectLst>
            <a:scene3d>
              <a:camera prst="orthographicFront"/>
              <a:lightRig rig="threePt" dir="t"/>
            </a:scene3d>
            <a:sp3d>
              <a:bevelT/>
            </a:sp3d>
          </c:spPr>
          <c:invertIfNegative val="0"/>
          <c:dLbls>
            <c:spPr>
              <a:noFill/>
              <a:ln>
                <a:noFill/>
              </a:ln>
              <a:effectLst/>
            </c:spPr>
            <c:txPr>
              <a:bodyPr/>
              <a:lstStyle/>
              <a:p>
                <a:pPr>
                  <a:defRPr sz="1400" b="1">
                    <a:solidFill>
                      <a:schemeClr val="bg1"/>
                    </a:solidFill>
                    <a:cs typeface="Typograph"/>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c:f>
              <c:strCache>
                <c:ptCount val="1"/>
                <c:pt idx="0">
                  <c:v>משכנע</c:v>
                </c:pt>
              </c:strCache>
            </c:strRef>
          </c:cat>
          <c:val>
            <c:numRef>
              <c:f>גיליון1!$B$2</c:f>
              <c:numCache>
                <c:formatCode>0%</c:formatCode>
                <c:ptCount val="1"/>
                <c:pt idx="0">
                  <c:v>0.75454545454545452</c:v>
                </c:pt>
              </c:numCache>
            </c:numRef>
          </c:val>
          <c:extLst xmlns:c16r2="http://schemas.microsoft.com/office/drawing/2015/06/chart">
            <c:ext xmlns:c16="http://schemas.microsoft.com/office/drawing/2014/chart" uri="{C3380CC4-5D6E-409C-BE32-E72D297353CC}">
              <c16:uniqueId val="{00000001-8029-4938-BB3E-CA1085568ACB}"/>
            </c:ext>
          </c:extLst>
        </c:ser>
        <c:dLbls>
          <c:showLegendKey val="0"/>
          <c:showVal val="0"/>
          <c:showCatName val="0"/>
          <c:showSerName val="0"/>
          <c:showPercent val="0"/>
          <c:showBubbleSize val="0"/>
        </c:dLbls>
        <c:gapWidth val="98"/>
        <c:axId val="144137600"/>
        <c:axId val="144139392"/>
      </c:barChart>
      <c:catAx>
        <c:axId val="144137600"/>
        <c:scaling>
          <c:orientation val="minMax"/>
        </c:scaling>
        <c:delete val="1"/>
        <c:axPos val="b"/>
        <c:numFmt formatCode="General" sourceLinked="1"/>
        <c:majorTickMark val="none"/>
        <c:minorTickMark val="none"/>
        <c:tickLblPos val="low"/>
        <c:crossAx val="144139392"/>
        <c:crosses val="autoZero"/>
        <c:auto val="0"/>
        <c:lblAlgn val="ctr"/>
        <c:lblOffset val="100"/>
        <c:noMultiLvlLbl val="0"/>
      </c:catAx>
      <c:valAx>
        <c:axId val="144139392"/>
        <c:scaling>
          <c:orientation val="minMax"/>
          <c:max val="1"/>
          <c:min val="0"/>
        </c:scaling>
        <c:delete val="1"/>
        <c:axPos val="l"/>
        <c:numFmt formatCode="0%" sourceLinked="1"/>
        <c:majorTickMark val="out"/>
        <c:minorTickMark val="none"/>
        <c:tickLblPos val="nextTo"/>
        <c:crossAx val="144137600"/>
        <c:crosses val="autoZero"/>
        <c:crossBetween val="between"/>
      </c:valAx>
      <c:spPr>
        <a:noFill/>
        <a:ln w="25365">
          <a:noFill/>
        </a:ln>
      </c:spPr>
    </c:plotArea>
    <c:plotVisOnly val="1"/>
    <c:dispBlanksAs val="gap"/>
    <c:showDLblsOverMax val="0"/>
  </c:chart>
  <c:txPr>
    <a:bodyPr/>
    <a:lstStyle/>
    <a:p>
      <a:pPr>
        <a:defRPr sz="1398">
          <a:solidFill>
            <a:srgbClr val="000099"/>
          </a:solidFill>
        </a:defRPr>
      </a:pPr>
      <a:endParaRPr lang="he-I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e-IL" dirty="0"/>
              <a:t>משכנע</a:t>
            </a:r>
          </a:p>
        </c:rich>
      </c:tx>
      <c:layout>
        <c:manualLayout>
          <c:xMode val="edge"/>
          <c:yMode val="edge"/>
          <c:x val="0.38278136239330085"/>
          <c:y val="6.408712966073471E-2"/>
        </c:manualLayout>
      </c:layout>
      <c:overlay val="1"/>
    </c:title>
    <c:autoTitleDeleted val="0"/>
    <c:plotArea>
      <c:layout>
        <c:manualLayout>
          <c:layoutTarget val="inner"/>
          <c:xMode val="edge"/>
          <c:yMode val="edge"/>
          <c:x val="6.9389349951243531E-2"/>
          <c:y val="0.37814290060223182"/>
          <c:w val="0.86122162717393991"/>
          <c:h val="0.33339148513452688"/>
        </c:manualLayout>
      </c:layout>
      <c:barChart>
        <c:barDir val="col"/>
        <c:grouping val="clustered"/>
        <c:varyColors val="0"/>
        <c:ser>
          <c:idx val="0"/>
          <c:order val="0"/>
          <c:tx>
            <c:strRef>
              <c:f>גיליון1!$B$1</c:f>
              <c:strCache>
                <c:ptCount val="1"/>
                <c:pt idx="0">
                  <c:v>עמודה1</c:v>
                </c:pt>
              </c:strCache>
            </c:strRef>
          </c:tx>
          <c:spPr>
            <a:solidFill>
              <a:srgbClr val="10253F"/>
            </a:solidFill>
          </c:spPr>
          <c:invertIfNegative val="0"/>
          <c:dPt>
            <c:idx val="1"/>
            <c:invertIfNegative val="0"/>
            <c:bubble3D val="0"/>
            <c:spPr>
              <a:solidFill>
                <a:srgbClr val="00ADA8"/>
              </a:solidFill>
            </c:spPr>
            <c:extLst xmlns:c16r2="http://schemas.microsoft.com/office/drawing/2015/06/chart">
              <c:ext xmlns:c16="http://schemas.microsoft.com/office/drawing/2014/chart" uri="{C3380CC4-5D6E-409C-BE32-E72D297353CC}">
                <c16:uniqueId val="{00000001-17E4-4E1E-8303-FB7CF1B19E58}"/>
              </c:ext>
            </c:extLst>
          </c:dPt>
          <c:dLbls>
            <c:spPr>
              <a:noFill/>
              <a:ln>
                <a:noFill/>
              </a:ln>
              <a:effectLst/>
            </c:spPr>
            <c:txPr>
              <a:bodyPr/>
              <a:lstStyle/>
              <a:p>
                <a:pPr>
                  <a:defRPr sz="12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קמפיין נוכחי</c:v>
                </c:pt>
                <c:pt idx="1">
                  <c:v>בנצ'מארק פרסומות לפ"מ</c:v>
                </c:pt>
              </c:strCache>
            </c:strRef>
          </c:cat>
          <c:val>
            <c:numRef>
              <c:f>גיליון1!$B$2:$B$3</c:f>
              <c:numCache>
                <c:formatCode>0%</c:formatCode>
                <c:ptCount val="2"/>
                <c:pt idx="0">
                  <c:v>0.75454545454545452</c:v>
                </c:pt>
                <c:pt idx="1">
                  <c:v>0.9</c:v>
                </c:pt>
              </c:numCache>
            </c:numRef>
          </c:val>
          <c:extLst xmlns:c16r2="http://schemas.microsoft.com/office/drawing/2015/06/chart">
            <c:ext xmlns:c16="http://schemas.microsoft.com/office/drawing/2014/chart" uri="{C3380CC4-5D6E-409C-BE32-E72D297353CC}">
              <c16:uniqueId val="{00000002-17E4-4E1E-8303-FB7CF1B19E58}"/>
            </c:ext>
          </c:extLst>
        </c:ser>
        <c:dLbls>
          <c:showLegendKey val="0"/>
          <c:showVal val="0"/>
          <c:showCatName val="0"/>
          <c:showSerName val="0"/>
          <c:showPercent val="0"/>
          <c:showBubbleSize val="0"/>
        </c:dLbls>
        <c:gapWidth val="47"/>
        <c:axId val="144271232"/>
        <c:axId val="144272768"/>
      </c:barChart>
      <c:catAx>
        <c:axId val="144271232"/>
        <c:scaling>
          <c:orientation val="minMax"/>
        </c:scaling>
        <c:delete val="0"/>
        <c:axPos val="b"/>
        <c:numFmt formatCode="General" sourceLinked="0"/>
        <c:majorTickMark val="out"/>
        <c:minorTickMark val="none"/>
        <c:tickLblPos val="nextTo"/>
        <c:spPr>
          <a:ln>
            <a:noFill/>
          </a:ln>
        </c:spPr>
        <c:crossAx val="144272768"/>
        <c:crosses val="autoZero"/>
        <c:auto val="1"/>
        <c:lblAlgn val="ctr"/>
        <c:lblOffset val="100"/>
        <c:noMultiLvlLbl val="0"/>
      </c:catAx>
      <c:valAx>
        <c:axId val="144272768"/>
        <c:scaling>
          <c:orientation val="minMax"/>
          <c:max val="1"/>
          <c:min val="0"/>
        </c:scaling>
        <c:delete val="1"/>
        <c:axPos val="l"/>
        <c:numFmt formatCode="0%" sourceLinked="1"/>
        <c:majorTickMark val="out"/>
        <c:minorTickMark val="none"/>
        <c:tickLblPos val="none"/>
        <c:crossAx val="144271232"/>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59177888022679E-2"/>
          <c:y val="2.5673690880675594E-2"/>
          <c:w val="0.76929491007104012"/>
          <c:h val="0.81934873730282565"/>
        </c:manualLayout>
      </c:layout>
      <c:barChart>
        <c:barDir val="col"/>
        <c:grouping val="stacked"/>
        <c:varyColors val="0"/>
        <c:ser>
          <c:idx val="0"/>
          <c:order val="0"/>
          <c:tx>
            <c:strRef>
              <c:f>גיליון1!$A$2</c:f>
              <c:strCache>
                <c:ptCount val="1"/>
                <c:pt idx="0">
                  <c:v>מאוד מסכים</c:v>
                </c:pt>
              </c:strCache>
            </c:strRef>
          </c:tx>
          <c:spPr>
            <a:solidFill>
              <a:schemeClr val="tx1"/>
            </a:solidFill>
          </c:spPr>
          <c:invertIfNegative val="0"/>
          <c:dLbls>
            <c:spPr>
              <a:noFill/>
              <a:ln>
                <a:noFill/>
              </a:ln>
              <a:effectLst/>
            </c:spPr>
            <c:txPr>
              <a:bodyPr/>
              <a:lstStyle/>
              <a:p>
                <a:pPr>
                  <a:defRPr sz="1400">
                    <a:solidFill>
                      <a:schemeClr val="bg1"/>
                    </a:solidFill>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גיליון1!$B$1:$C$1</c:f>
              <c:strCache>
                <c:ptCount val="2"/>
                <c:pt idx="0">
                  <c:v>לפני קמפיין</c:v>
                </c:pt>
                <c:pt idx="1">
                  <c:v>אחרי קמפיין</c:v>
                </c:pt>
              </c:strCache>
            </c:strRef>
          </c:cat>
          <c:val>
            <c:numRef>
              <c:f>גיליון1!$B$2:$C$2</c:f>
              <c:numCache>
                <c:formatCode>0%</c:formatCode>
                <c:ptCount val="2"/>
                <c:pt idx="0">
                  <c:v>5.6751467710371824E-2</c:v>
                </c:pt>
                <c:pt idx="1">
                  <c:v>4.7244094488188976E-2</c:v>
                </c:pt>
              </c:numCache>
            </c:numRef>
          </c:val>
          <c:extLst xmlns:c16r2="http://schemas.microsoft.com/office/drawing/2015/06/chart">
            <c:ext xmlns:c16="http://schemas.microsoft.com/office/drawing/2014/chart" uri="{C3380CC4-5D6E-409C-BE32-E72D297353CC}">
              <c16:uniqueId val="{00000000-4F83-4FB6-853C-98DB0F631FC0}"/>
            </c:ext>
          </c:extLst>
        </c:ser>
        <c:ser>
          <c:idx val="1"/>
          <c:order val="1"/>
          <c:tx>
            <c:strRef>
              <c:f>גיליון1!$A$3</c:f>
              <c:strCache>
                <c:ptCount val="1"/>
                <c:pt idx="0">
                  <c:v>די מסכים</c:v>
                </c:pt>
              </c:strCache>
            </c:strRef>
          </c:tx>
          <c:spPr>
            <a:solidFill>
              <a:schemeClr val="tx1">
                <a:lumMod val="40000"/>
                <a:lumOff val="60000"/>
              </a:schemeClr>
            </a:solidFill>
          </c:spPr>
          <c:invertIfNegative val="0"/>
          <c:dLbls>
            <c:spPr>
              <a:noFill/>
              <a:ln>
                <a:noFill/>
              </a:ln>
              <a:effectLst/>
            </c:spPr>
            <c:txPr>
              <a:bodyPr/>
              <a:lstStyle/>
              <a:p>
                <a:pPr>
                  <a:defRPr sz="1400">
                    <a:solidFill>
                      <a:schemeClr val="tx2">
                        <a:lumMod val="50000"/>
                      </a:schemeClr>
                    </a:solidFill>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גיליון1!$B$1:$C$1</c:f>
              <c:strCache>
                <c:ptCount val="2"/>
                <c:pt idx="0">
                  <c:v>לפני קמפיין</c:v>
                </c:pt>
                <c:pt idx="1">
                  <c:v>אחרי קמפיין</c:v>
                </c:pt>
              </c:strCache>
            </c:strRef>
          </c:cat>
          <c:val>
            <c:numRef>
              <c:f>גיליון1!$B$3:$C$3</c:f>
              <c:numCache>
                <c:formatCode>0%</c:formatCode>
                <c:ptCount val="2"/>
                <c:pt idx="0">
                  <c:v>9.9804305283757347E-2</c:v>
                </c:pt>
                <c:pt idx="1">
                  <c:v>0.16141732283464566</c:v>
                </c:pt>
              </c:numCache>
            </c:numRef>
          </c:val>
          <c:extLst xmlns:c16r2="http://schemas.microsoft.com/office/drawing/2015/06/chart">
            <c:ext xmlns:c16="http://schemas.microsoft.com/office/drawing/2014/chart" uri="{C3380CC4-5D6E-409C-BE32-E72D297353CC}">
              <c16:uniqueId val="{00000001-4F83-4FB6-853C-98DB0F631FC0}"/>
            </c:ext>
          </c:extLst>
        </c:ser>
        <c:ser>
          <c:idx val="2"/>
          <c:order val="2"/>
          <c:tx>
            <c:strRef>
              <c:f>גיליון1!$A$4</c:f>
              <c:strCache>
                <c:ptCount val="1"/>
                <c:pt idx="0">
                  <c:v>ככה ככה</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4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גיליון1!$B$1:$C$1</c:f>
              <c:strCache>
                <c:ptCount val="2"/>
                <c:pt idx="0">
                  <c:v>לפני קמפיין</c:v>
                </c:pt>
                <c:pt idx="1">
                  <c:v>אחרי קמפיין</c:v>
                </c:pt>
              </c:strCache>
            </c:strRef>
          </c:cat>
          <c:val>
            <c:numRef>
              <c:f>גיליון1!$B$4:$C$4</c:f>
              <c:numCache>
                <c:formatCode>0%</c:formatCode>
                <c:ptCount val="2"/>
                <c:pt idx="0">
                  <c:v>-0.30919765166340502</c:v>
                </c:pt>
                <c:pt idx="1">
                  <c:v>-0.37992125984252001</c:v>
                </c:pt>
              </c:numCache>
            </c:numRef>
          </c:val>
          <c:extLst xmlns:c16r2="http://schemas.microsoft.com/office/drawing/2015/06/chart">
            <c:ext xmlns:c16="http://schemas.microsoft.com/office/drawing/2014/chart" uri="{C3380CC4-5D6E-409C-BE32-E72D297353CC}">
              <c16:uniqueId val="{00000002-4F83-4FB6-853C-98DB0F631FC0}"/>
            </c:ext>
          </c:extLst>
        </c:ser>
        <c:ser>
          <c:idx val="3"/>
          <c:order val="3"/>
          <c:tx>
            <c:strRef>
              <c:f>גיליון1!$A$5</c:f>
              <c:strCache>
                <c:ptCount val="1"/>
                <c:pt idx="0">
                  <c:v>לא מסכים</c:v>
                </c:pt>
              </c:strCache>
            </c:strRef>
          </c:tx>
          <c:spPr>
            <a:solidFill>
              <a:schemeClr val="accent3">
                <a:lumMod val="60000"/>
                <a:lumOff val="40000"/>
              </a:schemeClr>
            </a:solidFill>
          </c:spPr>
          <c:invertIfNegative val="0"/>
          <c:dLbls>
            <c:spPr>
              <a:noFill/>
              <a:ln>
                <a:noFill/>
              </a:ln>
              <a:effectLst/>
            </c:spPr>
            <c:txPr>
              <a:bodyPr wrap="square" lIns="38100" tIns="19050" rIns="38100" bIns="19050" anchor="ctr">
                <a:spAutoFit/>
              </a:bodyPr>
              <a:lstStyle/>
              <a:p>
                <a:pPr>
                  <a:defRPr sz="14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גיליון1!$B$1:$C$1</c:f>
              <c:strCache>
                <c:ptCount val="2"/>
                <c:pt idx="0">
                  <c:v>לפני קמפיין</c:v>
                </c:pt>
                <c:pt idx="1">
                  <c:v>אחרי קמפיין</c:v>
                </c:pt>
              </c:strCache>
            </c:strRef>
          </c:cat>
          <c:val>
            <c:numRef>
              <c:f>גיליון1!$B$5:$C$5</c:f>
              <c:numCache>
                <c:formatCode>0%</c:formatCode>
                <c:ptCount val="2"/>
                <c:pt idx="0">
                  <c:v>-0.32289628180039098</c:v>
                </c:pt>
                <c:pt idx="1">
                  <c:v>-0.267716535433071</c:v>
                </c:pt>
              </c:numCache>
            </c:numRef>
          </c:val>
          <c:extLst xmlns:c16r2="http://schemas.microsoft.com/office/drawing/2015/06/chart">
            <c:ext xmlns:c16="http://schemas.microsoft.com/office/drawing/2014/chart" uri="{C3380CC4-5D6E-409C-BE32-E72D297353CC}">
              <c16:uniqueId val="{00000003-4F83-4FB6-853C-98DB0F631FC0}"/>
            </c:ext>
          </c:extLst>
        </c:ser>
        <c:ser>
          <c:idx val="4"/>
          <c:order val="4"/>
          <c:tx>
            <c:strRef>
              <c:f>גיליון1!$A$6</c:f>
              <c:strCache>
                <c:ptCount val="1"/>
                <c:pt idx="0">
                  <c:v>כלל לא מסכים</c:v>
                </c:pt>
              </c:strCache>
            </c:strRef>
          </c:tx>
          <c:spPr>
            <a:solidFill>
              <a:schemeClr val="accent3">
                <a:lumMod val="75000"/>
              </a:schemeClr>
            </a:solidFill>
          </c:spPr>
          <c:invertIfNegative val="0"/>
          <c:dLbls>
            <c:spPr>
              <a:noFill/>
              <a:ln>
                <a:noFill/>
              </a:ln>
              <a:effectLst/>
            </c:spPr>
            <c:txPr>
              <a:bodyPr/>
              <a:lstStyle/>
              <a:p>
                <a:pPr>
                  <a:defRPr sz="1400">
                    <a:solidFill>
                      <a:schemeClr val="bg1"/>
                    </a:solidFill>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גיליון1!$B$1:$C$1</c:f>
              <c:strCache>
                <c:ptCount val="2"/>
                <c:pt idx="0">
                  <c:v>לפני קמפיין</c:v>
                </c:pt>
                <c:pt idx="1">
                  <c:v>אחרי קמפיין</c:v>
                </c:pt>
              </c:strCache>
            </c:strRef>
          </c:cat>
          <c:val>
            <c:numRef>
              <c:f>גיליון1!$B$6:$C$6</c:f>
              <c:numCache>
                <c:formatCode>0%</c:formatCode>
                <c:ptCount val="2"/>
                <c:pt idx="0">
                  <c:v>-0.21135029354207399</c:v>
                </c:pt>
                <c:pt idx="1">
                  <c:v>-0.14370078740157499</c:v>
                </c:pt>
              </c:numCache>
            </c:numRef>
          </c:val>
          <c:extLst xmlns:c16r2="http://schemas.microsoft.com/office/drawing/2015/06/chart">
            <c:ext xmlns:c16="http://schemas.microsoft.com/office/drawing/2014/chart" uri="{C3380CC4-5D6E-409C-BE32-E72D297353CC}">
              <c16:uniqueId val="{00000004-4F83-4FB6-853C-98DB0F631FC0}"/>
            </c:ext>
          </c:extLst>
        </c:ser>
        <c:dLbls>
          <c:showLegendKey val="0"/>
          <c:showVal val="0"/>
          <c:showCatName val="0"/>
          <c:showSerName val="0"/>
          <c:showPercent val="0"/>
          <c:showBubbleSize val="0"/>
        </c:dLbls>
        <c:gapWidth val="150"/>
        <c:overlap val="100"/>
        <c:axId val="145753216"/>
        <c:axId val="145754752"/>
      </c:barChart>
      <c:lineChart>
        <c:grouping val="standard"/>
        <c:varyColors val="0"/>
        <c:ser>
          <c:idx val="5"/>
          <c:order val="5"/>
          <c:tx>
            <c:strRef>
              <c:f>גיליון1!$A$7</c:f>
              <c:strCache>
                <c:ptCount val="1"/>
                <c:pt idx="0">
                  <c:v>סה"כ מסכים</c:v>
                </c:pt>
              </c:strCache>
            </c:strRef>
          </c:tx>
          <c:spPr>
            <a:ln>
              <a:noFill/>
            </a:ln>
          </c:spPr>
          <c:marker>
            <c:symbol val="none"/>
          </c:marker>
          <c:dLbls>
            <c:dLbl>
              <c:idx val="0"/>
              <c:layout>
                <c:manualLayout>
                  <c:x val="-3.2600992204110585E-2"/>
                  <c:y val="-5.8349297456080897E-2"/>
                </c:manualLayout>
              </c:layout>
              <c:spPr>
                <a:solidFill>
                  <a:schemeClr val="bg1"/>
                </a:solidFill>
                <a:ln>
                  <a:solidFill>
                    <a:srgbClr val="0070C0"/>
                  </a:solidFill>
                </a:ln>
              </c:spPr>
              <c:txPr>
                <a:bodyPr/>
                <a:lstStyle/>
                <a:p>
                  <a:pPr>
                    <a:defRPr sz="1400">
                      <a:solidFill>
                        <a:srgbClr val="0070C0"/>
                      </a:solidFill>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930-4C71-B1B5-7EDBB664F36C}"/>
                </c:ext>
              </c:extLst>
            </c:dLbl>
            <c:dLbl>
              <c:idx val="1"/>
              <c:layout>
                <c:manualLayout>
                  <c:x val="-2.9288280144069371E-2"/>
                  <c:y val="-4.159899512764919E-2"/>
                </c:manualLayout>
              </c:layout>
              <c:spPr>
                <a:solidFill>
                  <a:schemeClr val="bg1"/>
                </a:solidFill>
                <a:ln>
                  <a:solidFill>
                    <a:srgbClr val="0070C0"/>
                  </a:solidFill>
                </a:ln>
              </c:spPr>
              <c:txPr>
                <a:bodyPr/>
                <a:lstStyle/>
                <a:p>
                  <a:pPr>
                    <a:defRPr sz="1400">
                      <a:solidFill>
                        <a:srgbClr val="0070C0"/>
                      </a:solidFill>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930-4C71-B1B5-7EDBB664F36C}"/>
                </c:ext>
              </c:extLst>
            </c:dLbl>
            <c:spPr>
              <a:solidFill>
                <a:schemeClr val="bg1"/>
              </a:solidFill>
              <a:ln>
                <a:solidFill>
                  <a:srgbClr val="0070C0"/>
                </a:solidFill>
              </a:ln>
            </c:spPr>
            <c:txPr>
              <a:bodyPr/>
              <a:lstStyle/>
              <a:p>
                <a:pPr>
                  <a:defRPr>
                    <a:solidFill>
                      <a:srgbClr val="0070C0"/>
                    </a:solidFill>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גיליון1!$B$1:$C$1</c:f>
              <c:strCache>
                <c:ptCount val="2"/>
                <c:pt idx="0">
                  <c:v>לפני קמפיין</c:v>
                </c:pt>
                <c:pt idx="1">
                  <c:v>אחרי קמפיין</c:v>
                </c:pt>
              </c:strCache>
            </c:strRef>
          </c:cat>
          <c:val>
            <c:numRef>
              <c:f>גיליון1!$B$7:$C$7</c:f>
              <c:numCache>
                <c:formatCode>0%</c:formatCode>
                <c:ptCount val="2"/>
                <c:pt idx="0">
                  <c:v>0.15655577299412901</c:v>
                </c:pt>
                <c:pt idx="1">
                  <c:v>0.20866141732283464</c:v>
                </c:pt>
              </c:numCache>
            </c:numRef>
          </c:val>
          <c:smooth val="0"/>
          <c:extLst xmlns:c16r2="http://schemas.microsoft.com/office/drawing/2015/06/chart">
            <c:ext xmlns:c16="http://schemas.microsoft.com/office/drawing/2014/chart" uri="{C3380CC4-5D6E-409C-BE32-E72D297353CC}">
              <c16:uniqueId val="{00000005-4F83-4FB6-853C-98DB0F631FC0}"/>
            </c:ext>
          </c:extLst>
        </c:ser>
        <c:ser>
          <c:idx val="6"/>
          <c:order val="6"/>
          <c:tx>
            <c:strRef>
              <c:f>גיליון1!$A$8</c:f>
              <c:strCache>
                <c:ptCount val="1"/>
                <c:pt idx="0">
                  <c:v>סה"כ לא מסכים</c:v>
                </c:pt>
              </c:strCache>
            </c:strRef>
          </c:tx>
          <c:spPr>
            <a:ln>
              <a:noFill/>
            </a:ln>
          </c:spPr>
          <c:marker>
            <c:symbol val="none"/>
          </c:marker>
          <c:dLbls>
            <c:dLbl>
              <c:idx val="0"/>
              <c:layout>
                <c:manualLayout>
                  <c:x val="-4.026634086355832E-2"/>
                  <c:y val="0.16259910713571377"/>
                </c:manualLayout>
              </c:layout>
              <c:spPr>
                <a:solidFill>
                  <a:schemeClr val="bg1"/>
                </a:solidFill>
                <a:ln>
                  <a:solidFill>
                    <a:srgbClr val="FF0000"/>
                  </a:solidFill>
                </a:ln>
              </c:spPr>
              <c:txPr>
                <a:bodyPr/>
                <a:lstStyle/>
                <a:p>
                  <a:pPr algn="ctr">
                    <a:defRPr lang="he-IL" sz="1400" b="0" i="0" u="none" strike="noStrike" kern="1200" baseline="0">
                      <a:solidFill>
                        <a:srgbClr val="FF0000"/>
                      </a:solidFill>
                      <a:latin typeface="+mn-lt"/>
                      <a:ea typeface="+mn-ea"/>
                      <a:cs typeface="+mn-cs"/>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F83-4FB6-853C-98DB0F631FC0}"/>
                </c:ext>
              </c:extLst>
            </c:dLbl>
            <c:dLbl>
              <c:idx val="1"/>
              <c:layout>
                <c:manualLayout>
                  <c:x val="-4.4012758856448037E-2"/>
                  <c:y val="0.20523297677432756"/>
                </c:manualLayout>
              </c:layout>
              <c:spPr>
                <a:solidFill>
                  <a:schemeClr val="bg1"/>
                </a:solidFill>
                <a:ln>
                  <a:solidFill>
                    <a:srgbClr val="FF0000"/>
                  </a:solidFill>
                </a:ln>
              </c:spPr>
              <c:txPr>
                <a:bodyPr/>
                <a:lstStyle/>
                <a:p>
                  <a:pPr algn="ctr">
                    <a:defRPr lang="he-IL" sz="1400" b="0" i="0" u="none" strike="noStrike" kern="1200" baseline="0">
                      <a:solidFill>
                        <a:srgbClr val="FF0000"/>
                      </a:solidFill>
                      <a:latin typeface="+mn-lt"/>
                      <a:ea typeface="+mn-ea"/>
                      <a:cs typeface="+mn-cs"/>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F83-4FB6-853C-98DB0F631FC0}"/>
                </c:ext>
              </c:extLst>
            </c:dLbl>
            <c:spPr>
              <a:solidFill>
                <a:schemeClr val="bg1"/>
              </a:solidFill>
              <a:ln>
                <a:solidFill>
                  <a:srgbClr val="FF0000"/>
                </a:solidFill>
              </a:ln>
            </c:spPr>
            <c:txPr>
              <a:bodyPr/>
              <a:lstStyle/>
              <a:p>
                <a:pPr algn="ctr">
                  <a:defRPr lang="he-IL" sz="1800" b="0" i="0" u="none" strike="noStrike" kern="1200" baseline="0">
                    <a:solidFill>
                      <a:srgbClr val="FF0000"/>
                    </a:solidFill>
                    <a:latin typeface="+mn-lt"/>
                    <a:ea typeface="+mn-ea"/>
                    <a:cs typeface="+mn-cs"/>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גיליון1!$B$1:$C$1</c:f>
              <c:strCache>
                <c:ptCount val="2"/>
                <c:pt idx="0">
                  <c:v>לפני קמפיין</c:v>
                </c:pt>
                <c:pt idx="1">
                  <c:v>אחרי קמפיין</c:v>
                </c:pt>
              </c:strCache>
            </c:strRef>
          </c:cat>
          <c:val>
            <c:numRef>
              <c:f>גיליון1!$B$8:$C$8</c:f>
              <c:numCache>
                <c:formatCode>0%</c:formatCode>
                <c:ptCount val="2"/>
                <c:pt idx="0">
                  <c:v>-0.534246575342466</c:v>
                </c:pt>
                <c:pt idx="1">
                  <c:v>-0.41141732283464599</c:v>
                </c:pt>
              </c:numCache>
            </c:numRef>
          </c:val>
          <c:smooth val="0"/>
          <c:extLst xmlns:c16r2="http://schemas.microsoft.com/office/drawing/2015/06/chart">
            <c:ext xmlns:c16="http://schemas.microsoft.com/office/drawing/2014/chart" uri="{C3380CC4-5D6E-409C-BE32-E72D297353CC}">
              <c16:uniqueId val="{00000008-4F83-4FB6-853C-98DB0F631FC0}"/>
            </c:ext>
          </c:extLst>
        </c:ser>
        <c:dLbls>
          <c:showLegendKey val="0"/>
          <c:showVal val="0"/>
          <c:showCatName val="0"/>
          <c:showSerName val="0"/>
          <c:showPercent val="0"/>
          <c:showBubbleSize val="0"/>
        </c:dLbls>
        <c:marker val="1"/>
        <c:smooth val="0"/>
        <c:axId val="145778560"/>
        <c:axId val="145777024"/>
      </c:lineChart>
      <c:catAx>
        <c:axId val="145753216"/>
        <c:scaling>
          <c:orientation val="minMax"/>
        </c:scaling>
        <c:delete val="0"/>
        <c:axPos val="b"/>
        <c:numFmt formatCode="General" sourceLinked="0"/>
        <c:majorTickMark val="out"/>
        <c:minorTickMark val="none"/>
        <c:tickLblPos val="high"/>
        <c:spPr>
          <a:ln>
            <a:noFill/>
          </a:ln>
        </c:spPr>
        <c:txPr>
          <a:bodyPr/>
          <a:lstStyle/>
          <a:p>
            <a:pPr>
              <a:defRPr b="0"/>
            </a:pPr>
            <a:endParaRPr lang="he-IL"/>
          </a:p>
        </c:txPr>
        <c:crossAx val="145754752"/>
        <c:crosses val="autoZero"/>
        <c:auto val="1"/>
        <c:lblAlgn val="ctr"/>
        <c:lblOffset val="0"/>
        <c:noMultiLvlLbl val="0"/>
      </c:catAx>
      <c:valAx>
        <c:axId val="145754752"/>
        <c:scaling>
          <c:orientation val="minMax"/>
          <c:max val="1"/>
          <c:min val="-0.9"/>
        </c:scaling>
        <c:delete val="0"/>
        <c:axPos val="l"/>
        <c:numFmt formatCode="0%" sourceLinked="1"/>
        <c:majorTickMark val="none"/>
        <c:minorTickMark val="none"/>
        <c:tickLblPos val="none"/>
        <c:spPr>
          <a:ln>
            <a:noFill/>
          </a:ln>
        </c:spPr>
        <c:crossAx val="145753216"/>
        <c:crosses val="autoZero"/>
        <c:crossBetween val="between"/>
      </c:valAx>
      <c:valAx>
        <c:axId val="145777024"/>
        <c:scaling>
          <c:orientation val="minMax"/>
          <c:max val="1"/>
          <c:min val="-0.9"/>
        </c:scaling>
        <c:delete val="0"/>
        <c:axPos val="r"/>
        <c:numFmt formatCode="0%" sourceLinked="1"/>
        <c:majorTickMark val="none"/>
        <c:minorTickMark val="none"/>
        <c:tickLblPos val="none"/>
        <c:spPr>
          <a:ln>
            <a:noFill/>
          </a:ln>
        </c:spPr>
        <c:crossAx val="145778560"/>
        <c:crosses val="max"/>
        <c:crossBetween val="between"/>
      </c:valAx>
      <c:catAx>
        <c:axId val="145778560"/>
        <c:scaling>
          <c:orientation val="minMax"/>
        </c:scaling>
        <c:delete val="1"/>
        <c:axPos val="b"/>
        <c:numFmt formatCode="General" sourceLinked="1"/>
        <c:majorTickMark val="out"/>
        <c:minorTickMark val="none"/>
        <c:tickLblPos val="nextTo"/>
        <c:crossAx val="145777024"/>
        <c:crosses val="autoZero"/>
        <c:auto val="1"/>
        <c:lblAlgn val="ctr"/>
        <c:lblOffset val="100"/>
        <c:noMultiLvlLbl val="0"/>
      </c:catAx>
    </c:plotArea>
    <c:legend>
      <c:legendPos val="r"/>
      <c:legendEntry>
        <c:idx val="5"/>
        <c:txPr>
          <a:bodyPr/>
          <a:lstStyle/>
          <a:p>
            <a:pPr>
              <a:defRPr sz="1400" b="0">
                <a:solidFill>
                  <a:schemeClr val="tx1"/>
                </a:solidFill>
              </a:defRPr>
            </a:pPr>
            <a:endParaRPr lang="he-IL"/>
          </a:p>
        </c:txPr>
      </c:legendEntry>
      <c:legendEntry>
        <c:idx val="6"/>
        <c:txPr>
          <a:bodyPr/>
          <a:lstStyle/>
          <a:p>
            <a:pPr>
              <a:defRPr sz="1400" b="0">
                <a:solidFill>
                  <a:srgbClr val="FF0000"/>
                </a:solidFill>
              </a:defRPr>
            </a:pPr>
            <a:endParaRPr lang="he-IL"/>
          </a:p>
        </c:txPr>
      </c:legendEntry>
      <c:overlay val="0"/>
      <c:txPr>
        <a:bodyPr/>
        <a:lstStyle/>
        <a:p>
          <a:pPr>
            <a:defRPr sz="1400" b="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e-IL" dirty="0"/>
              <a:t>זכירה מוכחת-בלתי</a:t>
            </a:r>
            <a:r>
              <a:rPr lang="he-IL" baseline="0" dirty="0"/>
              <a:t> נעזרת</a:t>
            </a:r>
            <a:endParaRPr lang="he-IL" dirty="0"/>
          </a:p>
        </c:rich>
      </c:tx>
      <c:layout/>
      <c:overlay val="1"/>
    </c:title>
    <c:autoTitleDeleted val="0"/>
    <c:plotArea>
      <c:layout>
        <c:manualLayout>
          <c:layoutTarget val="inner"/>
          <c:xMode val="edge"/>
          <c:yMode val="edge"/>
          <c:x val="6.9389349951243573E-2"/>
          <c:y val="0.37814290060223182"/>
          <c:w val="0.86122162717394002"/>
          <c:h val="0.33339148513452693"/>
        </c:manualLayout>
      </c:layout>
      <c:barChart>
        <c:barDir val="col"/>
        <c:grouping val="clustered"/>
        <c:varyColors val="0"/>
        <c:ser>
          <c:idx val="0"/>
          <c:order val="0"/>
          <c:tx>
            <c:strRef>
              <c:f>גיליון1!$B$1</c:f>
              <c:strCache>
                <c:ptCount val="1"/>
                <c:pt idx="0">
                  <c:v>זכירה בלתי נעזרת ספציפית (מוכחת)</c:v>
                </c:pt>
              </c:strCache>
            </c:strRef>
          </c:tx>
          <c:spPr>
            <a:solidFill>
              <a:srgbClr val="10253F"/>
            </a:solidFill>
          </c:spPr>
          <c:invertIfNegative val="0"/>
          <c:dPt>
            <c:idx val="1"/>
            <c:invertIfNegative val="0"/>
            <c:bubble3D val="0"/>
            <c:spPr>
              <a:solidFill>
                <a:srgbClr val="00ADA8"/>
              </a:solidFill>
            </c:spPr>
            <c:extLst xmlns:c16r2="http://schemas.microsoft.com/office/drawing/2015/06/chart">
              <c:ext xmlns:c16="http://schemas.microsoft.com/office/drawing/2014/chart" uri="{C3380CC4-5D6E-409C-BE32-E72D297353CC}">
                <c16:uniqueId val="{00000001-CBE1-4280-B681-1D3AD829F042}"/>
              </c:ext>
            </c:extLst>
          </c:dPt>
          <c:dLbls>
            <c:spPr>
              <a:noFill/>
              <a:ln>
                <a:noFill/>
              </a:ln>
              <a:effectLst/>
            </c:spPr>
            <c:txPr>
              <a:bodyPr/>
              <a:lstStyle/>
              <a:p>
                <a:pPr>
                  <a:defRPr sz="12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קמפיין נוכחי</c:v>
                </c:pt>
                <c:pt idx="1">
                  <c:v>בנצ'מארק פרסומות לפ"מ</c:v>
                </c:pt>
              </c:strCache>
            </c:strRef>
          </c:cat>
          <c:val>
            <c:numRef>
              <c:f>גיליון1!$B$2:$B$3</c:f>
              <c:numCache>
                <c:formatCode>0%</c:formatCode>
                <c:ptCount val="2"/>
                <c:pt idx="0" formatCode="#,##0%">
                  <c:v>0</c:v>
                </c:pt>
                <c:pt idx="1">
                  <c:v>0.24</c:v>
                </c:pt>
              </c:numCache>
            </c:numRef>
          </c:val>
          <c:extLst xmlns:c16r2="http://schemas.microsoft.com/office/drawing/2015/06/chart">
            <c:ext xmlns:c16="http://schemas.microsoft.com/office/drawing/2014/chart" uri="{C3380CC4-5D6E-409C-BE32-E72D297353CC}">
              <c16:uniqueId val="{00000002-CBE1-4280-B681-1D3AD829F042}"/>
            </c:ext>
          </c:extLst>
        </c:ser>
        <c:dLbls>
          <c:showLegendKey val="0"/>
          <c:showVal val="0"/>
          <c:showCatName val="0"/>
          <c:showSerName val="0"/>
          <c:showPercent val="0"/>
          <c:showBubbleSize val="0"/>
        </c:dLbls>
        <c:gapWidth val="47"/>
        <c:axId val="200168960"/>
        <c:axId val="200170496"/>
      </c:barChart>
      <c:catAx>
        <c:axId val="200168960"/>
        <c:scaling>
          <c:orientation val="minMax"/>
        </c:scaling>
        <c:delete val="0"/>
        <c:axPos val="b"/>
        <c:numFmt formatCode="General" sourceLinked="0"/>
        <c:majorTickMark val="out"/>
        <c:minorTickMark val="none"/>
        <c:tickLblPos val="nextTo"/>
        <c:spPr>
          <a:ln>
            <a:noFill/>
          </a:ln>
        </c:spPr>
        <c:txPr>
          <a:bodyPr/>
          <a:lstStyle/>
          <a:p>
            <a:pPr>
              <a:defRPr sz="1200"/>
            </a:pPr>
            <a:endParaRPr lang="he-IL"/>
          </a:p>
        </c:txPr>
        <c:crossAx val="200170496"/>
        <c:crosses val="autoZero"/>
        <c:auto val="1"/>
        <c:lblAlgn val="ctr"/>
        <c:lblOffset val="100"/>
        <c:noMultiLvlLbl val="0"/>
      </c:catAx>
      <c:valAx>
        <c:axId val="200170496"/>
        <c:scaling>
          <c:orientation val="minMax"/>
          <c:min val="0"/>
        </c:scaling>
        <c:delete val="1"/>
        <c:axPos val="l"/>
        <c:numFmt formatCode="#,##0%" sourceLinked="1"/>
        <c:majorTickMark val="out"/>
        <c:minorTickMark val="none"/>
        <c:tickLblPos val="none"/>
        <c:crossAx val="200168960"/>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11591792883303"/>
          <c:y val="0.12280278506731446"/>
          <c:w val="0.54906334370410781"/>
          <c:h val="0.861628993226767"/>
        </c:manualLayout>
      </c:layout>
      <c:barChart>
        <c:barDir val="bar"/>
        <c:grouping val="clustered"/>
        <c:varyColors val="0"/>
        <c:ser>
          <c:idx val="0"/>
          <c:order val="0"/>
          <c:tx>
            <c:strRef>
              <c:f>גיליון1!$B$1</c:f>
              <c:strCache>
                <c:ptCount val="1"/>
                <c:pt idx="0">
                  <c:v>אחרי קמפיין</c:v>
                </c:pt>
              </c:strCache>
            </c:strRef>
          </c:tx>
          <c:spPr>
            <a:solidFill>
              <a:schemeClr val="tx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גיליון1!$A$2:$A$7</c:f>
              <c:strCache>
                <c:ptCount val="6"/>
                <c:pt idx="0">
                  <c:v> סה"כ רפורמת גני ילדים (צהרונים, מעונות, קייטנות)</c:v>
                </c:pt>
                <c:pt idx="1">
                  <c:v>הורדת מיסוי על סלולאר</c:v>
                </c:pt>
                <c:pt idx="2">
                  <c:v>הוספת נקודות זכות</c:v>
                </c:pt>
                <c:pt idx="3">
                  <c:v>מחיר למשתכן / דיור בר השגה</c:v>
                </c:pt>
                <c:pt idx="4">
                  <c:v>נטו למשפחה</c:v>
                </c:pt>
                <c:pt idx="5">
                  <c:v>הורדת מיסוי על נעלים</c:v>
                </c:pt>
              </c:strCache>
            </c:strRef>
          </c:cat>
          <c:val>
            <c:numRef>
              <c:f>גיליון1!$B$2:$B$7</c:f>
              <c:numCache>
                <c:formatCode>#,##0%</c:formatCode>
                <c:ptCount val="6"/>
                <c:pt idx="0">
                  <c:v>0.12992125984251968</c:v>
                </c:pt>
                <c:pt idx="1">
                  <c:v>0.12992125984251968</c:v>
                </c:pt>
                <c:pt idx="2">
                  <c:v>0.10433070866141732</c:v>
                </c:pt>
                <c:pt idx="3">
                  <c:v>8.4645669291338571E-2</c:v>
                </c:pt>
                <c:pt idx="4">
                  <c:v>7.4803149606299218E-2</c:v>
                </c:pt>
                <c:pt idx="5">
                  <c:v>5.7086614173228342E-2</c:v>
                </c:pt>
              </c:numCache>
            </c:numRef>
          </c:val>
          <c:extLst xmlns:c16r2="http://schemas.microsoft.com/office/drawing/2015/06/chart">
            <c:ext xmlns:c16="http://schemas.microsoft.com/office/drawing/2014/chart" uri="{C3380CC4-5D6E-409C-BE32-E72D297353CC}">
              <c16:uniqueId val="{00000000-68A1-4F2E-A022-83A5CFBC15F7}"/>
            </c:ext>
          </c:extLst>
        </c:ser>
        <c:dLbls>
          <c:showLegendKey val="0"/>
          <c:showVal val="0"/>
          <c:showCatName val="0"/>
          <c:showSerName val="0"/>
          <c:showPercent val="0"/>
          <c:showBubbleSize val="0"/>
        </c:dLbls>
        <c:gapWidth val="99"/>
        <c:overlap val="-4"/>
        <c:axId val="118834688"/>
        <c:axId val="118836224"/>
      </c:barChart>
      <c:catAx>
        <c:axId val="11883468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he-IL"/>
          </a:p>
        </c:txPr>
        <c:crossAx val="118836224"/>
        <c:crosses val="autoZero"/>
        <c:auto val="1"/>
        <c:lblAlgn val="ctr"/>
        <c:lblOffset val="100"/>
        <c:noMultiLvlLbl val="0"/>
      </c:catAx>
      <c:valAx>
        <c:axId val="118836224"/>
        <c:scaling>
          <c:orientation val="minMax"/>
          <c:max val="1"/>
          <c:min val="0"/>
        </c:scaling>
        <c:delete val="1"/>
        <c:axPos val="t"/>
        <c:numFmt formatCode="#,##0%" sourceLinked="1"/>
        <c:majorTickMark val="out"/>
        <c:minorTickMark val="none"/>
        <c:tickLblPos val="nextTo"/>
        <c:crossAx val="118834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77798699556395"/>
          <c:y val="1.2257229570711962E-3"/>
          <c:w val="0.32317687078650958"/>
          <c:h val="0.81220476396823849"/>
        </c:manualLayout>
      </c:layout>
      <c:barChart>
        <c:barDir val="bar"/>
        <c:grouping val="clustered"/>
        <c:varyColors val="0"/>
        <c:ser>
          <c:idx val="0"/>
          <c:order val="0"/>
          <c:tx>
            <c:strRef>
              <c:f>גיליון1!$B$1</c:f>
              <c:strCache>
                <c:ptCount val="1"/>
                <c:pt idx="0">
                  <c:v>לפני קמפיין</c:v>
                </c:pt>
              </c:strCache>
            </c:strRef>
          </c:tx>
          <c:spPr>
            <a:solidFill>
              <a:schemeClr val="bg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גיליון1!$A$2:$A$7</c:f>
              <c:strCache>
                <c:ptCount val="6"/>
                <c:pt idx="0">
                  <c:v>הוזלת תחום התקשורת </c:v>
                </c:pt>
                <c:pt idx="1">
                  <c:v>רפורמת גני ילדים</c:v>
                </c:pt>
                <c:pt idx="2">
                  <c:v>פנסיה לעצמאיים </c:v>
                </c:pt>
                <c:pt idx="3">
                  <c:v>הגדלת סל הבריאות </c:v>
                </c:pt>
                <c:pt idx="4">
                  <c:v>הגברת התחרות בתחום הגפ"מ </c:v>
                </c:pt>
                <c:pt idx="5">
                  <c:v>לא שמעתי על רפורמות אלו</c:v>
                </c:pt>
              </c:strCache>
            </c:strRef>
          </c:cat>
          <c:val>
            <c:numRef>
              <c:f>גיליון1!$B$2:$B$7</c:f>
              <c:numCache>
                <c:formatCode>0%</c:formatCode>
                <c:ptCount val="6"/>
                <c:pt idx="0">
                  <c:v>0.26027397260273971</c:v>
                </c:pt>
                <c:pt idx="1">
                  <c:v>0.15459882583170254</c:v>
                </c:pt>
                <c:pt idx="2">
                  <c:v>0.3679060665362035</c:v>
                </c:pt>
                <c:pt idx="3">
                  <c:v>0.18199608610567516</c:v>
                </c:pt>
                <c:pt idx="4">
                  <c:v>7.0450097847358117E-2</c:v>
                </c:pt>
                <c:pt idx="5">
                  <c:v>0.40508806262230918</c:v>
                </c:pt>
              </c:numCache>
            </c:numRef>
          </c:val>
          <c:extLst xmlns:c16r2="http://schemas.microsoft.com/office/drawing/2015/06/chart">
            <c:ext xmlns:c16="http://schemas.microsoft.com/office/drawing/2014/chart" uri="{C3380CC4-5D6E-409C-BE32-E72D297353CC}">
              <c16:uniqueId val="{00000000-68A1-4F2E-A022-83A5CFBC15F7}"/>
            </c:ext>
          </c:extLst>
        </c:ser>
        <c:ser>
          <c:idx val="1"/>
          <c:order val="1"/>
          <c:tx>
            <c:strRef>
              <c:f>גיליון1!$C$1</c:f>
              <c:strCache>
                <c:ptCount val="1"/>
                <c:pt idx="0">
                  <c:v>אחרי קמפיין</c:v>
                </c:pt>
              </c:strCache>
            </c:strRef>
          </c:tx>
          <c:spPr>
            <a:solidFill>
              <a:schemeClr val="tx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גיליון1!$A$2:$A$7</c:f>
              <c:strCache>
                <c:ptCount val="6"/>
                <c:pt idx="0">
                  <c:v>הוזלת תחום התקשורת </c:v>
                </c:pt>
                <c:pt idx="1">
                  <c:v>רפורמת גני ילדים</c:v>
                </c:pt>
                <c:pt idx="2">
                  <c:v>פנסיה לעצמאיים </c:v>
                </c:pt>
                <c:pt idx="3">
                  <c:v>הגדלת סל הבריאות </c:v>
                </c:pt>
                <c:pt idx="4">
                  <c:v>הגברת התחרות בתחום הגפ"מ </c:v>
                </c:pt>
                <c:pt idx="5">
                  <c:v>לא שמעתי על רפורמות אלו</c:v>
                </c:pt>
              </c:strCache>
            </c:strRef>
          </c:cat>
          <c:val>
            <c:numRef>
              <c:f>גיליון1!$C$2:$C$7</c:f>
              <c:numCache>
                <c:formatCode>0%</c:formatCode>
                <c:ptCount val="6"/>
                <c:pt idx="0">
                  <c:v>0.38385826771653542</c:v>
                </c:pt>
                <c:pt idx="1">
                  <c:v>0.37992125984251968</c:v>
                </c:pt>
                <c:pt idx="2">
                  <c:v>0.33661417322834647</c:v>
                </c:pt>
                <c:pt idx="3">
                  <c:v>0.17716535433070868</c:v>
                </c:pt>
                <c:pt idx="4">
                  <c:v>0.10236220472440945</c:v>
                </c:pt>
                <c:pt idx="5">
                  <c:v>0.29921259842519687</c:v>
                </c:pt>
              </c:numCache>
            </c:numRef>
          </c:val>
          <c:extLst xmlns:c16r2="http://schemas.microsoft.com/office/drawing/2015/06/chart">
            <c:ext xmlns:c16="http://schemas.microsoft.com/office/drawing/2014/chart" uri="{C3380CC4-5D6E-409C-BE32-E72D297353CC}">
              <c16:uniqueId val="{00000001-68A1-4F2E-A022-83A5CFBC15F7}"/>
            </c:ext>
          </c:extLst>
        </c:ser>
        <c:dLbls>
          <c:showLegendKey val="0"/>
          <c:showVal val="0"/>
          <c:showCatName val="0"/>
          <c:showSerName val="0"/>
          <c:showPercent val="0"/>
          <c:showBubbleSize val="0"/>
        </c:dLbls>
        <c:gapWidth val="105"/>
        <c:axId val="145821056"/>
        <c:axId val="145835136"/>
      </c:barChart>
      <c:catAx>
        <c:axId val="145821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he-IL"/>
          </a:p>
        </c:txPr>
        <c:crossAx val="145835136"/>
        <c:crosses val="autoZero"/>
        <c:auto val="1"/>
        <c:lblAlgn val="ctr"/>
        <c:lblOffset val="100"/>
        <c:noMultiLvlLbl val="0"/>
      </c:catAx>
      <c:valAx>
        <c:axId val="145835136"/>
        <c:scaling>
          <c:orientation val="minMax"/>
          <c:max val="1"/>
          <c:min val="0"/>
        </c:scaling>
        <c:delete val="1"/>
        <c:axPos val="t"/>
        <c:numFmt formatCode="0%" sourceLinked="1"/>
        <c:majorTickMark val="out"/>
        <c:minorTickMark val="none"/>
        <c:tickLblPos val="nextTo"/>
        <c:crossAx val="145821056"/>
        <c:crosses val="autoZero"/>
        <c:crossBetween val="between"/>
      </c:valAx>
      <c:spPr>
        <a:noFill/>
        <a:ln>
          <a:noFill/>
        </a:ln>
        <a:effectLst/>
      </c:spPr>
    </c:plotArea>
    <c:legend>
      <c:legendPos val="t"/>
      <c:layout>
        <c:manualLayout>
          <c:xMode val="edge"/>
          <c:yMode val="edge"/>
          <c:x val="0.19530409286734896"/>
          <c:y val="0.88507099810919965"/>
          <c:w val="0.20559780957907364"/>
          <c:h val="6.055200387604738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050487926239452E-3"/>
          <c:y val="7.6815242824102403E-2"/>
          <c:w val="0.99124672116510049"/>
          <c:h val="0.66275531279379229"/>
        </c:manualLayout>
      </c:layout>
      <c:lineChart>
        <c:grouping val="standard"/>
        <c:varyColors val="0"/>
        <c:ser>
          <c:idx val="0"/>
          <c:order val="0"/>
          <c:tx>
            <c:strRef>
              <c:f>Sheet1!$B$1</c:f>
              <c:strCache>
                <c:ptCount val="1"/>
                <c:pt idx="0">
                  <c:v>מחקר נוכחי</c:v>
                </c:pt>
              </c:strCache>
            </c:strRef>
          </c:tx>
          <c:spPr>
            <a:ln>
              <a:solidFill>
                <a:srgbClr val="1F497D"/>
              </a:solidFill>
            </a:ln>
          </c:spPr>
          <c:marker>
            <c:symbol val="circle"/>
            <c:size val="25"/>
            <c:spPr>
              <a:solidFill>
                <a:srgbClr val="1F497D"/>
              </a:solidFill>
              <a:ln w="38100" cap="rnd">
                <a:solidFill>
                  <a:srgbClr val="1F497D"/>
                </a:solidFill>
              </a:ln>
            </c:spPr>
          </c:marker>
          <c:dLbls>
            <c:spPr>
              <a:noFill/>
              <a:ln>
                <a:noFill/>
              </a:ln>
              <a:effectLst/>
            </c:spPr>
            <c:txPr>
              <a:bodyPr wrap="square" lIns="38100" tIns="19050" rIns="38100" bIns="19050" anchor="ctr">
                <a:spAutoFit/>
              </a:bodyPr>
              <a:lstStyle/>
              <a:p>
                <a:pPr>
                  <a:defRPr>
                    <a:solidFill>
                      <a:schemeClr val="bg1"/>
                    </a:solidFill>
                  </a:defRPr>
                </a:pPr>
                <a:endParaRPr lang="he-I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זכירה מוכחת</c:v>
                </c:pt>
                <c:pt idx="1">
                  <c:v>זכירה חצי נעזרת</c:v>
                </c:pt>
                <c:pt idx="2">
                  <c:v>זכירה באינטרנט</c:v>
                </c:pt>
                <c:pt idx="3">
                  <c:v>זכירת המסר</c:v>
                </c:pt>
                <c:pt idx="4">
                  <c:v>חשיבות ותרומה לציבור</c:v>
                </c:pt>
                <c:pt idx="5">
                  <c:v>אהדה</c:v>
                </c:pt>
                <c:pt idx="6">
                  <c:v>רלוונטיות</c:v>
                </c:pt>
                <c:pt idx="7">
                  <c:v>מחדש</c:v>
                </c:pt>
                <c:pt idx="8">
                  <c:v>משכנע</c:v>
                </c:pt>
              </c:strCache>
            </c:strRef>
          </c:cat>
          <c:val>
            <c:numRef>
              <c:f>Sheet1!$B$2:$B$10</c:f>
              <c:numCache>
                <c:formatCode>0%</c:formatCode>
                <c:ptCount val="9"/>
                <c:pt idx="0">
                  <c:v>0</c:v>
                </c:pt>
                <c:pt idx="1">
                  <c:v>0.18</c:v>
                </c:pt>
                <c:pt idx="2">
                  <c:v>0.22</c:v>
                </c:pt>
                <c:pt idx="3">
                  <c:v>0.21</c:v>
                </c:pt>
                <c:pt idx="4">
                  <c:v>0.63</c:v>
                </c:pt>
                <c:pt idx="5">
                  <c:v>0.66</c:v>
                </c:pt>
                <c:pt idx="6">
                  <c:v>0.95</c:v>
                </c:pt>
                <c:pt idx="7" formatCode="#,##0%">
                  <c:v>0.85</c:v>
                </c:pt>
                <c:pt idx="8" formatCode="#,##0%">
                  <c:v>0.75</c:v>
                </c:pt>
              </c:numCache>
            </c:numRef>
          </c:val>
          <c:smooth val="0"/>
          <c:extLst xmlns:c16r2="http://schemas.microsoft.com/office/drawing/2015/06/chart">
            <c:ext xmlns:c16="http://schemas.microsoft.com/office/drawing/2014/chart" uri="{C3380CC4-5D6E-409C-BE32-E72D297353CC}">
              <c16:uniqueId val="{00000002-2B09-4FCD-BD44-C0EF9A3BC278}"/>
            </c:ext>
          </c:extLst>
        </c:ser>
        <c:ser>
          <c:idx val="1"/>
          <c:order val="1"/>
          <c:tx>
            <c:strRef>
              <c:f>Sheet1!$C$1</c:f>
              <c:strCache>
                <c:ptCount val="1"/>
                <c:pt idx="0">
                  <c:v>BM</c:v>
                </c:pt>
              </c:strCache>
            </c:strRef>
          </c:tx>
          <c:spPr>
            <a:ln>
              <a:solidFill>
                <a:srgbClr val="00ADA8">
                  <a:alpha val="96000"/>
                </a:srgbClr>
              </a:solidFill>
            </a:ln>
          </c:spPr>
          <c:marker>
            <c:symbol val="circle"/>
            <c:size val="25"/>
            <c:spPr>
              <a:solidFill>
                <a:schemeClr val="bg1">
                  <a:lumMod val="65000"/>
                </a:schemeClr>
              </a:solidFill>
              <a:ln w="38100">
                <a:solidFill>
                  <a:srgbClr val="00ADA8">
                    <a:alpha val="96000"/>
                  </a:srgbClr>
                </a:solidFill>
              </a:ln>
            </c:spPr>
          </c:marker>
          <c:dLbls>
            <c:spPr>
              <a:noFill/>
              <a:ln>
                <a:noFill/>
              </a:ln>
              <a:effectLst/>
            </c:spPr>
            <c:txPr>
              <a:bodyPr wrap="square" lIns="38100" tIns="19050" rIns="38100" bIns="19050" anchor="ctr">
                <a:spAutoFit/>
              </a:bodyPr>
              <a:lstStyle/>
              <a:p>
                <a:pPr>
                  <a:defRPr>
                    <a:solidFill>
                      <a:schemeClr val="bg1"/>
                    </a:solidFill>
                  </a:defRPr>
                </a:pPr>
                <a:endParaRPr lang="he-I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זכירה מוכחת</c:v>
                </c:pt>
                <c:pt idx="1">
                  <c:v>זכירה חצי נעזרת</c:v>
                </c:pt>
                <c:pt idx="2">
                  <c:v>זכירה באינטרנט</c:v>
                </c:pt>
                <c:pt idx="3">
                  <c:v>זכירת המסר</c:v>
                </c:pt>
                <c:pt idx="4">
                  <c:v>חשיבות ותרומה לציבור</c:v>
                </c:pt>
                <c:pt idx="5">
                  <c:v>אהדה</c:v>
                </c:pt>
                <c:pt idx="6">
                  <c:v>רלוונטיות</c:v>
                </c:pt>
                <c:pt idx="7">
                  <c:v>מחדש</c:v>
                </c:pt>
                <c:pt idx="8">
                  <c:v>משכנע</c:v>
                </c:pt>
              </c:strCache>
            </c:strRef>
          </c:cat>
          <c:val>
            <c:numRef>
              <c:f>Sheet1!$C$2:$C$10</c:f>
              <c:numCache>
                <c:formatCode>0%</c:formatCode>
                <c:ptCount val="9"/>
                <c:pt idx="0">
                  <c:v>0.24</c:v>
                </c:pt>
                <c:pt idx="1">
                  <c:v>0.54</c:v>
                </c:pt>
                <c:pt idx="2">
                  <c:v>0.28999999999999998</c:v>
                </c:pt>
                <c:pt idx="3">
                  <c:v>0.76</c:v>
                </c:pt>
                <c:pt idx="4">
                  <c:v>0.73</c:v>
                </c:pt>
                <c:pt idx="5">
                  <c:v>0.7</c:v>
                </c:pt>
                <c:pt idx="6">
                  <c:v>0.71</c:v>
                </c:pt>
                <c:pt idx="7" formatCode="#,##0%">
                  <c:v>0.71</c:v>
                </c:pt>
                <c:pt idx="8" formatCode="#,##0%">
                  <c:v>0.9</c:v>
                </c:pt>
              </c:numCache>
            </c:numRef>
          </c:val>
          <c:smooth val="0"/>
          <c:extLst xmlns:c16r2="http://schemas.microsoft.com/office/drawing/2015/06/chart">
            <c:ext xmlns:c16="http://schemas.microsoft.com/office/drawing/2014/chart" uri="{C3380CC4-5D6E-409C-BE32-E72D297353CC}">
              <c16:uniqueId val="{00000006-2B09-4FCD-BD44-C0EF9A3BC278}"/>
            </c:ext>
          </c:extLst>
        </c:ser>
        <c:dLbls>
          <c:showLegendKey val="0"/>
          <c:showVal val="0"/>
          <c:showCatName val="0"/>
          <c:showSerName val="0"/>
          <c:showPercent val="0"/>
          <c:showBubbleSize val="0"/>
        </c:dLbls>
        <c:marker val="1"/>
        <c:smooth val="0"/>
        <c:axId val="146897536"/>
        <c:axId val="146903424"/>
      </c:lineChart>
      <c:catAx>
        <c:axId val="146897536"/>
        <c:scaling>
          <c:orientation val="minMax"/>
        </c:scaling>
        <c:delete val="0"/>
        <c:axPos val="b"/>
        <c:majorGridlines/>
        <c:numFmt formatCode="General" sourceLinked="0"/>
        <c:majorTickMark val="out"/>
        <c:minorTickMark val="none"/>
        <c:tickLblPos val="low"/>
        <c:spPr>
          <a:ln>
            <a:noFill/>
          </a:ln>
        </c:spPr>
        <c:txPr>
          <a:bodyPr/>
          <a:lstStyle/>
          <a:p>
            <a:pPr>
              <a:defRPr sz="1100" b="1">
                <a:solidFill>
                  <a:schemeClr val="tx1">
                    <a:lumMod val="65000"/>
                    <a:lumOff val="35000"/>
                  </a:schemeClr>
                </a:solidFill>
              </a:defRPr>
            </a:pPr>
            <a:endParaRPr lang="he-IL"/>
          </a:p>
        </c:txPr>
        <c:crossAx val="146903424"/>
        <c:crosses val="autoZero"/>
        <c:auto val="1"/>
        <c:lblAlgn val="ctr"/>
        <c:lblOffset val="100"/>
        <c:noMultiLvlLbl val="0"/>
      </c:catAx>
      <c:valAx>
        <c:axId val="146903424"/>
        <c:scaling>
          <c:orientation val="minMax"/>
          <c:max val="1"/>
          <c:min val="-0.2"/>
        </c:scaling>
        <c:delete val="1"/>
        <c:axPos val="l"/>
        <c:numFmt formatCode="0%" sourceLinked="1"/>
        <c:majorTickMark val="out"/>
        <c:minorTickMark val="none"/>
        <c:tickLblPos val="none"/>
        <c:crossAx val="146897536"/>
        <c:crosses val="autoZero"/>
        <c:crossBetween val="between"/>
      </c:valAx>
      <c:spPr>
        <a:noFill/>
        <a:ln w="25400">
          <a:noFill/>
        </a:ln>
      </c:spPr>
    </c:plotArea>
    <c:legend>
      <c:legendPos val="b"/>
      <c:overlay val="0"/>
      <c:txPr>
        <a:bodyPr/>
        <a:lstStyle/>
        <a:p>
          <a:pPr>
            <a:defRPr sz="1800"/>
          </a:pPr>
          <a:endParaRPr lang="he-IL"/>
        </a:p>
      </c:txPr>
    </c:legend>
    <c:plotVisOnly val="1"/>
    <c:dispBlanksAs val="gap"/>
    <c:showDLblsOverMax val="0"/>
  </c:chart>
  <c:txPr>
    <a:bodyPr/>
    <a:lstStyle/>
    <a:p>
      <a:pPr>
        <a:defRPr sz="1200">
          <a:solidFill>
            <a:schemeClr val="tx2"/>
          </a:solidFill>
        </a:defRPr>
      </a:pPr>
      <a:endParaRPr lang="he-I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957529063588571"/>
          <c:y val="8.1545302823638876E-3"/>
          <c:w val="0.98570275480876457"/>
          <c:h val="0.9603525580242025"/>
        </c:manualLayout>
      </c:layout>
      <c:barChart>
        <c:barDir val="bar"/>
        <c:grouping val="clustered"/>
        <c:varyColors val="0"/>
        <c:ser>
          <c:idx val="0"/>
          <c:order val="0"/>
          <c:tx>
            <c:strRef>
              <c:f>גיליון1!$B$1</c:f>
              <c:strCache>
                <c:ptCount val="1"/>
                <c:pt idx="0">
                  <c:v>Column1</c:v>
                </c:pt>
              </c:strCache>
            </c:strRef>
          </c:tx>
          <c:spPr>
            <a:solidFill>
              <a:srgbClr val="A8CCDD">
                <a:lumMod val="75000"/>
              </a:srgbClr>
            </a:solidFill>
            <a:ln w="12700">
              <a:noFill/>
            </a:ln>
            <a:effectLst/>
          </c:spPr>
          <c:invertIfNegative val="0"/>
          <c:dPt>
            <c:idx val="0"/>
            <c:invertIfNegative val="0"/>
            <c:bubble3D val="0"/>
            <c:spPr>
              <a:pattFill prst="lgConfetti">
                <a:fgClr>
                  <a:srgbClr val="A8CCDD">
                    <a:lumMod val="75000"/>
                  </a:srgbClr>
                </a:fgClr>
                <a:bgClr>
                  <a:srgbClr val="FFFFFF"/>
                </a:bgClr>
              </a:pattFill>
              <a:ln w="12700">
                <a:noFill/>
              </a:ln>
              <a:effectLst/>
            </c:spPr>
            <c:extLst xmlns:c16r2="http://schemas.microsoft.com/office/drawing/2015/06/chart">
              <c:ext xmlns:c16="http://schemas.microsoft.com/office/drawing/2014/chart" uri="{C3380CC4-5D6E-409C-BE32-E72D297353CC}">
                <c16:uniqueId val="{00000001-486D-45FF-8A65-A153863DE47D}"/>
              </c:ext>
            </c:extLst>
          </c:dPt>
          <c:dPt>
            <c:idx val="1"/>
            <c:invertIfNegative val="0"/>
            <c:bubble3D val="0"/>
            <c:spPr>
              <a:pattFill prst="lgConfetti">
                <a:fgClr>
                  <a:srgbClr val="A8CCDD">
                    <a:lumMod val="75000"/>
                  </a:srgbClr>
                </a:fgClr>
                <a:bgClr>
                  <a:srgbClr val="FFFFFF"/>
                </a:bgClr>
              </a:pattFill>
              <a:ln w="12700">
                <a:noFill/>
              </a:ln>
              <a:effectLst/>
            </c:spPr>
            <c:extLst xmlns:c16r2="http://schemas.microsoft.com/office/drawing/2015/06/chart">
              <c:ext xmlns:c16="http://schemas.microsoft.com/office/drawing/2014/chart" uri="{C3380CC4-5D6E-409C-BE32-E72D297353CC}">
                <c16:uniqueId val="{00000003-486D-45FF-8A65-A153863DE47D}"/>
              </c:ext>
            </c:extLst>
          </c:dPt>
          <c:dLbls>
            <c:numFmt formatCode="0%" sourceLinked="0"/>
            <c:spPr>
              <a:noFill/>
              <a:ln>
                <a:noFill/>
              </a:ln>
              <a:effectLst/>
            </c:spPr>
            <c:txPr>
              <a:bodyPr wrap="square" lIns="38100" tIns="19050" rIns="38100" bIns="19050" anchor="ctr">
                <a:spAutoFit/>
              </a:bodyPr>
              <a:lstStyle/>
              <a:p>
                <a:pPr>
                  <a:defRPr sz="1400">
                    <a:solidFill>
                      <a:schemeClr val="tx1">
                        <a:lumMod val="75000"/>
                      </a:schemeClr>
                    </a:solidFill>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גיליון1!$A$2:$A$6</c:f>
              <c:strCache>
                <c:ptCount val="5"/>
                <c:pt idx="0">
                  <c:v>סה"כ ציינו זכירה</c:v>
                </c:pt>
                <c:pt idx="1">
                  <c:v>סה"כ זכירה מוכחת</c:v>
                </c:pt>
                <c:pt idx="2">
                  <c:v>מחירי הדיור עולים / אין דיור בר השגה</c:v>
                </c:pt>
                <c:pt idx="3">
                  <c:v>נטו משפחה</c:v>
                </c:pt>
                <c:pt idx="4">
                  <c:v>משה כחלון / כולנו</c:v>
                </c:pt>
              </c:strCache>
            </c:strRef>
          </c:cat>
          <c:val>
            <c:numRef>
              <c:f>גיליון1!$B$2:$B$6</c:f>
              <c:numCache>
                <c:formatCode>#,##0.0%</c:formatCode>
                <c:ptCount val="5"/>
                <c:pt idx="0">
                  <c:v>0.46</c:v>
                </c:pt>
                <c:pt idx="1">
                  <c:v>0</c:v>
                </c:pt>
                <c:pt idx="2">
                  <c:v>1.3779527559055118E-2</c:v>
                </c:pt>
                <c:pt idx="3">
                  <c:v>1.3779527559055118E-2</c:v>
                </c:pt>
                <c:pt idx="4">
                  <c:v>1.3779527559055118E-2</c:v>
                </c:pt>
              </c:numCache>
            </c:numRef>
          </c:val>
          <c:extLst xmlns:c16r2="http://schemas.microsoft.com/office/drawing/2015/06/chart">
            <c:ext xmlns:c16="http://schemas.microsoft.com/office/drawing/2014/chart" uri="{C3380CC4-5D6E-409C-BE32-E72D297353CC}">
              <c16:uniqueId val="{00000004-486D-45FF-8A65-A153863DE47D}"/>
            </c:ext>
          </c:extLst>
        </c:ser>
        <c:dLbls>
          <c:showLegendKey val="0"/>
          <c:showVal val="0"/>
          <c:showCatName val="0"/>
          <c:showSerName val="0"/>
          <c:showPercent val="0"/>
          <c:showBubbleSize val="0"/>
        </c:dLbls>
        <c:gapWidth val="19"/>
        <c:overlap val="24"/>
        <c:axId val="200985216"/>
        <c:axId val="200983680"/>
      </c:barChart>
      <c:valAx>
        <c:axId val="200983680"/>
        <c:scaling>
          <c:orientation val="minMax"/>
          <c:max val="1"/>
        </c:scaling>
        <c:delete val="1"/>
        <c:axPos val="t"/>
        <c:numFmt formatCode="#,##0.0%" sourceLinked="1"/>
        <c:majorTickMark val="out"/>
        <c:minorTickMark val="none"/>
        <c:tickLblPos val="nextTo"/>
        <c:crossAx val="200985216"/>
        <c:crosses val="autoZero"/>
        <c:crossBetween val="between"/>
      </c:valAx>
      <c:catAx>
        <c:axId val="200985216"/>
        <c:scaling>
          <c:orientation val="maxMin"/>
        </c:scaling>
        <c:delete val="0"/>
        <c:axPos val="l"/>
        <c:numFmt formatCode="General" sourceLinked="0"/>
        <c:majorTickMark val="out"/>
        <c:minorTickMark val="none"/>
        <c:tickLblPos val="nextTo"/>
        <c:spPr>
          <a:ln>
            <a:noFill/>
          </a:ln>
        </c:spPr>
        <c:txPr>
          <a:bodyPr/>
          <a:lstStyle/>
          <a:p>
            <a:pPr>
              <a:defRPr sz="1600">
                <a:solidFill>
                  <a:srgbClr val="1E497C"/>
                </a:solidFill>
              </a:defRPr>
            </a:pPr>
            <a:endParaRPr lang="he-IL"/>
          </a:p>
        </c:txPr>
        <c:crossAx val="20098368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837872152515539E-4"/>
          <c:y val="1.1262918206901281E-2"/>
          <c:w val="0.98570275480876457"/>
          <c:h val="0.9603525580242025"/>
        </c:manualLayout>
      </c:layout>
      <c:barChart>
        <c:barDir val="bar"/>
        <c:grouping val="clustered"/>
        <c:varyColors val="0"/>
        <c:ser>
          <c:idx val="0"/>
          <c:order val="0"/>
          <c:tx>
            <c:strRef>
              <c:f>גיליון1!$B$1</c:f>
              <c:strCache>
                <c:ptCount val="1"/>
                <c:pt idx="0">
                  <c:v>Column1</c:v>
                </c:pt>
              </c:strCache>
            </c:strRef>
          </c:tx>
          <c:spPr>
            <a:solidFill>
              <a:srgbClr val="A8CCDD">
                <a:lumMod val="75000"/>
              </a:srgbClr>
            </a:solidFill>
            <a:ln w="12700">
              <a:noFill/>
            </a:ln>
            <a:effectLst/>
          </c:spPr>
          <c:invertIfNegative val="0"/>
          <c:dPt>
            <c:idx val="0"/>
            <c:invertIfNegative val="0"/>
            <c:bubble3D val="0"/>
            <c:spPr>
              <a:pattFill prst="lgConfetti">
                <a:fgClr>
                  <a:srgbClr val="A8CCDD">
                    <a:lumMod val="75000"/>
                  </a:srgbClr>
                </a:fgClr>
                <a:bgClr>
                  <a:srgbClr val="FFFFFF"/>
                </a:bgClr>
              </a:pattFill>
              <a:ln w="12700">
                <a:noFill/>
              </a:ln>
              <a:effectLst/>
            </c:spPr>
            <c:extLst xmlns:c16r2="http://schemas.microsoft.com/office/drawing/2015/06/chart">
              <c:ext xmlns:c16="http://schemas.microsoft.com/office/drawing/2014/chart" uri="{C3380CC4-5D6E-409C-BE32-E72D297353CC}">
                <c16:uniqueId val="{00000001-B108-4145-A55D-EDBC98C07D6D}"/>
              </c:ext>
            </c:extLst>
          </c:dPt>
          <c:dLbls>
            <c:spPr>
              <a:noFill/>
              <a:ln>
                <a:noFill/>
              </a:ln>
              <a:effectLst/>
            </c:spPr>
            <c:txPr>
              <a:bodyPr/>
              <a:lstStyle/>
              <a:p>
                <a:pPr>
                  <a:defRPr sz="1400">
                    <a:solidFill>
                      <a:srgbClr val="1E497C"/>
                    </a:solidFill>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גיליון1!$A$2:$A$6</c:f>
              <c:strCache>
                <c:ptCount val="5"/>
                <c:pt idx="0">
                  <c:v> סה"כ ציינו מסר נכון</c:v>
                </c:pt>
                <c:pt idx="1">
                  <c:v>מעבר לגז טבעי/ משהו על גז</c:v>
                </c:pt>
                <c:pt idx="2">
                  <c:v>הורדת יוקר המחייה</c:v>
                </c:pt>
                <c:pt idx="3">
                  <c:v>הכל מאד יקר בישראל</c:v>
                </c:pt>
                <c:pt idx="4">
                  <c:v>הטבות לאזרחים</c:v>
                </c:pt>
              </c:strCache>
            </c:strRef>
          </c:cat>
          <c:val>
            <c:numRef>
              <c:f>גיליון1!$B$2:$B$6</c:f>
              <c:numCache>
                <c:formatCode>0%</c:formatCode>
                <c:ptCount val="5"/>
                <c:pt idx="0" formatCode="#,##0%">
                  <c:v>0.20652173913043476</c:v>
                </c:pt>
                <c:pt idx="1">
                  <c:v>0.28260869565217389</c:v>
                </c:pt>
                <c:pt idx="2" formatCode="#,##0%">
                  <c:v>0.16304347826086957</c:v>
                </c:pt>
                <c:pt idx="3" formatCode="#,##0%">
                  <c:v>0.10869565217391304</c:v>
                </c:pt>
                <c:pt idx="4" formatCode="#,##0%">
                  <c:v>4.3478260869565216E-2</c:v>
                </c:pt>
              </c:numCache>
            </c:numRef>
          </c:val>
          <c:extLst xmlns:c16r2="http://schemas.microsoft.com/office/drawing/2015/06/chart">
            <c:ext xmlns:c16="http://schemas.microsoft.com/office/drawing/2014/chart" uri="{C3380CC4-5D6E-409C-BE32-E72D297353CC}">
              <c16:uniqueId val="{00000004-B108-4145-A55D-EDBC98C07D6D}"/>
            </c:ext>
          </c:extLst>
        </c:ser>
        <c:dLbls>
          <c:showLegendKey val="0"/>
          <c:showVal val="0"/>
          <c:showCatName val="0"/>
          <c:showSerName val="0"/>
          <c:showPercent val="0"/>
          <c:showBubbleSize val="0"/>
        </c:dLbls>
        <c:gapWidth val="19"/>
        <c:overlap val="24"/>
        <c:axId val="201194112"/>
        <c:axId val="201192576"/>
      </c:barChart>
      <c:valAx>
        <c:axId val="201192576"/>
        <c:scaling>
          <c:orientation val="minMax"/>
          <c:max val="1.5"/>
          <c:min val="0"/>
        </c:scaling>
        <c:delete val="1"/>
        <c:axPos val="t"/>
        <c:numFmt formatCode="#,##0%" sourceLinked="1"/>
        <c:majorTickMark val="out"/>
        <c:minorTickMark val="none"/>
        <c:tickLblPos val="nextTo"/>
        <c:crossAx val="201194112"/>
        <c:crosses val="autoZero"/>
        <c:crossBetween val="between"/>
      </c:valAx>
      <c:catAx>
        <c:axId val="201194112"/>
        <c:scaling>
          <c:orientation val="maxMin"/>
        </c:scaling>
        <c:delete val="0"/>
        <c:axPos val="l"/>
        <c:numFmt formatCode="General" sourceLinked="0"/>
        <c:majorTickMark val="out"/>
        <c:minorTickMark val="none"/>
        <c:tickLblPos val="nextTo"/>
        <c:spPr>
          <a:ln>
            <a:noFill/>
          </a:ln>
        </c:spPr>
        <c:txPr>
          <a:bodyPr/>
          <a:lstStyle/>
          <a:p>
            <a:pPr>
              <a:defRPr sz="1400">
                <a:solidFill>
                  <a:srgbClr val="1E497C"/>
                </a:solidFill>
              </a:defRPr>
            </a:pPr>
            <a:endParaRPr lang="he-IL"/>
          </a:p>
        </c:txPr>
        <c:crossAx val="2011925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e-IL" dirty="0"/>
              <a:t>זכירה חצי נעזרת</a:t>
            </a:r>
          </a:p>
        </c:rich>
      </c:tx>
      <c:layout/>
      <c:overlay val="1"/>
    </c:title>
    <c:autoTitleDeleted val="0"/>
    <c:plotArea>
      <c:layout>
        <c:manualLayout>
          <c:layoutTarget val="inner"/>
          <c:xMode val="edge"/>
          <c:yMode val="edge"/>
          <c:x val="6.9389349951243726E-2"/>
          <c:y val="0.37814290060223182"/>
          <c:w val="0.86122162717394113"/>
          <c:h val="0.33339148513452788"/>
        </c:manualLayout>
      </c:layout>
      <c:barChart>
        <c:barDir val="col"/>
        <c:grouping val="clustered"/>
        <c:varyColors val="0"/>
        <c:ser>
          <c:idx val="0"/>
          <c:order val="0"/>
          <c:tx>
            <c:strRef>
              <c:f>גיליון1!$B$1</c:f>
              <c:strCache>
                <c:ptCount val="1"/>
                <c:pt idx="0">
                  <c:v>זכירות חצי נעזרת</c:v>
                </c:pt>
              </c:strCache>
            </c:strRef>
          </c:tx>
          <c:spPr>
            <a:solidFill>
              <a:srgbClr val="10253F"/>
            </a:solidFill>
          </c:spPr>
          <c:invertIfNegative val="0"/>
          <c:dPt>
            <c:idx val="1"/>
            <c:invertIfNegative val="0"/>
            <c:bubble3D val="0"/>
            <c:spPr>
              <a:solidFill>
                <a:srgbClr val="00ADA8"/>
              </a:solidFill>
            </c:spPr>
            <c:extLst xmlns:c16r2="http://schemas.microsoft.com/office/drawing/2015/06/chart">
              <c:ext xmlns:c16="http://schemas.microsoft.com/office/drawing/2014/chart" uri="{C3380CC4-5D6E-409C-BE32-E72D297353CC}">
                <c16:uniqueId val="{00000001-E9F3-4C19-AC9B-3DD9B384DF09}"/>
              </c:ext>
            </c:extLst>
          </c:dPt>
          <c:dLbls>
            <c:spPr>
              <a:noFill/>
              <a:ln>
                <a:noFill/>
              </a:ln>
              <a:effectLst/>
            </c:spPr>
            <c:txPr>
              <a:bodyPr/>
              <a:lstStyle/>
              <a:p>
                <a:pPr>
                  <a:defRPr sz="11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קמפיין נוכחי</c:v>
                </c:pt>
                <c:pt idx="1">
                  <c:v>בנצ'מארק פרסומות לפ"מ</c:v>
                </c:pt>
              </c:strCache>
            </c:strRef>
          </c:cat>
          <c:val>
            <c:numRef>
              <c:f>גיליון1!$B$2:$B$3</c:f>
              <c:numCache>
                <c:formatCode>0%</c:formatCode>
                <c:ptCount val="2"/>
                <c:pt idx="0" formatCode="#,##0%">
                  <c:v>0.18110236220472442</c:v>
                </c:pt>
                <c:pt idx="1">
                  <c:v>0.54</c:v>
                </c:pt>
              </c:numCache>
            </c:numRef>
          </c:val>
          <c:extLst xmlns:c16r2="http://schemas.microsoft.com/office/drawing/2015/06/chart">
            <c:ext xmlns:c16="http://schemas.microsoft.com/office/drawing/2014/chart" uri="{C3380CC4-5D6E-409C-BE32-E72D297353CC}">
              <c16:uniqueId val="{00000002-E9F3-4C19-AC9B-3DD9B384DF09}"/>
            </c:ext>
          </c:extLst>
        </c:ser>
        <c:dLbls>
          <c:showLegendKey val="0"/>
          <c:showVal val="0"/>
          <c:showCatName val="0"/>
          <c:showSerName val="0"/>
          <c:showPercent val="0"/>
          <c:showBubbleSize val="0"/>
        </c:dLbls>
        <c:gapWidth val="47"/>
        <c:axId val="119369088"/>
        <c:axId val="158991488"/>
      </c:barChart>
      <c:catAx>
        <c:axId val="119369088"/>
        <c:scaling>
          <c:orientation val="minMax"/>
        </c:scaling>
        <c:delete val="0"/>
        <c:axPos val="b"/>
        <c:numFmt formatCode="General" sourceLinked="0"/>
        <c:majorTickMark val="out"/>
        <c:minorTickMark val="none"/>
        <c:tickLblPos val="nextTo"/>
        <c:spPr>
          <a:ln>
            <a:noFill/>
          </a:ln>
        </c:spPr>
        <c:crossAx val="158991488"/>
        <c:crosses val="autoZero"/>
        <c:auto val="1"/>
        <c:lblAlgn val="ctr"/>
        <c:lblOffset val="100"/>
        <c:noMultiLvlLbl val="0"/>
      </c:catAx>
      <c:valAx>
        <c:axId val="158991488"/>
        <c:scaling>
          <c:orientation val="minMax"/>
          <c:min val="0"/>
        </c:scaling>
        <c:delete val="1"/>
        <c:axPos val="l"/>
        <c:numFmt formatCode="#,##0%" sourceLinked="1"/>
        <c:majorTickMark val="out"/>
        <c:minorTickMark val="none"/>
        <c:tickLblPos val="none"/>
        <c:crossAx val="119369088"/>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e-IL" dirty="0"/>
              <a:t>זכירת מסר</a:t>
            </a:r>
          </a:p>
        </c:rich>
      </c:tx>
      <c:layout/>
      <c:overlay val="1"/>
    </c:title>
    <c:autoTitleDeleted val="0"/>
    <c:plotArea>
      <c:layout>
        <c:manualLayout>
          <c:layoutTarget val="inner"/>
          <c:xMode val="edge"/>
          <c:yMode val="edge"/>
          <c:x val="6.9389349951243767E-2"/>
          <c:y val="0.37814290060223182"/>
          <c:w val="0.86122162717394135"/>
          <c:h val="0.33339148513452804"/>
        </c:manualLayout>
      </c:layout>
      <c:barChart>
        <c:barDir val="col"/>
        <c:grouping val="clustered"/>
        <c:varyColors val="0"/>
        <c:ser>
          <c:idx val="0"/>
          <c:order val="0"/>
          <c:tx>
            <c:strRef>
              <c:f>גיליון1!$B$1</c:f>
              <c:strCache>
                <c:ptCount val="1"/>
                <c:pt idx="0">
                  <c:v>זכירות חצי נעזרת</c:v>
                </c:pt>
              </c:strCache>
            </c:strRef>
          </c:tx>
          <c:spPr>
            <a:solidFill>
              <a:srgbClr val="10253F"/>
            </a:solidFill>
          </c:spPr>
          <c:invertIfNegative val="0"/>
          <c:dPt>
            <c:idx val="1"/>
            <c:invertIfNegative val="0"/>
            <c:bubble3D val="0"/>
            <c:spPr>
              <a:solidFill>
                <a:srgbClr val="00ADA8"/>
              </a:solidFill>
            </c:spPr>
            <c:extLst xmlns:c16r2="http://schemas.microsoft.com/office/drawing/2015/06/chart">
              <c:ext xmlns:c16="http://schemas.microsoft.com/office/drawing/2014/chart" uri="{C3380CC4-5D6E-409C-BE32-E72D297353CC}">
                <c16:uniqueId val="{00000001-E9F3-4C19-AC9B-3DD9B384DF09}"/>
              </c:ext>
            </c:extLst>
          </c:dPt>
          <c:dLbls>
            <c:spPr>
              <a:noFill/>
              <a:ln>
                <a:noFill/>
              </a:ln>
              <a:effectLst/>
            </c:spPr>
            <c:txPr>
              <a:bodyPr/>
              <a:lstStyle/>
              <a:p>
                <a:pPr>
                  <a:defRPr sz="11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קמפיין נוכחי</c:v>
                </c:pt>
                <c:pt idx="1">
                  <c:v>בנצ'מארק פרסומות לפ"מ</c:v>
                </c:pt>
              </c:strCache>
            </c:strRef>
          </c:cat>
          <c:val>
            <c:numRef>
              <c:f>גיליון1!$B$2:$B$3</c:f>
              <c:numCache>
                <c:formatCode>0%</c:formatCode>
                <c:ptCount val="2"/>
                <c:pt idx="0" formatCode="#,##0%">
                  <c:v>0.20652173913043476</c:v>
                </c:pt>
                <c:pt idx="1">
                  <c:v>0.76</c:v>
                </c:pt>
              </c:numCache>
            </c:numRef>
          </c:val>
          <c:extLst xmlns:c16r2="http://schemas.microsoft.com/office/drawing/2015/06/chart">
            <c:ext xmlns:c16="http://schemas.microsoft.com/office/drawing/2014/chart" uri="{C3380CC4-5D6E-409C-BE32-E72D297353CC}">
              <c16:uniqueId val="{00000002-E9F3-4C19-AC9B-3DD9B384DF09}"/>
            </c:ext>
          </c:extLst>
        </c:ser>
        <c:dLbls>
          <c:showLegendKey val="0"/>
          <c:showVal val="0"/>
          <c:showCatName val="0"/>
          <c:showSerName val="0"/>
          <c:showPercent val="0"/>
          <c:showBubbleSize val="0"/>
        </c:dLbls>
        <c:gapWidth val="47"/>
        <c:axId val="159021312"/>
        <c:axId val="159023104"/>
      </c:barChart>
      <c:catAx>
        <c:axId val="159021312"/>
        <c:scaling>
          <c:orientation val="minMax"/>
        </c:scaling>
        <c:delete val="0"/>
        <c:axPos val="b"/>
        <c:numFmt formatCode="General" sourceLinked="0"/>
        <c:majorTickMark val="out"/>
        <c:minorTickMark val="none"/>
        <c:tickLblPos val="nextTo"/>
        <c:spPr>
          <a:ln>
            <a:noFill/>
          </a:ln>
        </c:spPr>
        <c:crossAx val="159023104"/>
        <c:crosses val="autoZero"/>
        <c:auto val="1"/>
        <c:lblAlgn val="ctr"/>
        <c:lblOffset val="100"/>
        <c:noMultiLvlLbl val="0"/>
      </c:catAx>
      <c:valAx>
        <c:axId val="159023104"/>
        <c:scaling>
          <c:orientation val="minMax"/>
          <c:min val="0"/>
        </c:scaling>
        <c:delete val="1"/>
        <c:axPos val="l"/>
        <c:numFmt formatCode="#,##0%" sourceLinked="1"/>
        <c:majorTickMark val="out"/>
        <c:minorTickMark val="none"/>
        <c:tickLblPos val="none"/>
        <c:crossAx val="159021312"/>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גיליון1!$B$1</c:f>
              <c:strCache>
                <c:ptCount val="1"/>
                <c:pt idx="0">
                  <c:v>חשיפה</c:v>
                </c:pt>
              </c:strCache>
            </c:strRef>
          </c:tx>
          <c:spPr>
            <a:ln>
              <a:solidFill>
                <a:schemeClr val="bg1">
                  <a:lumMod val="50000"/>
                </a:schemeClr>
              </a:solidFill>
            </a:ln>
          </c:spPr>
          <c:dPt>
            <c:idx val="0"/>
            <c:bubble3D val="0"/>
            <c:spPr>
              <a:solidFill>
                <a:srgbClr val="558ED5"/>
              </a:solidFill>
              <a:ln>
                <a:solidFill>
                  <a:schemeClr val="bg1">
                    <a:lumMod val="50000"/>
                  </a:schemeClr>
                </a:solidFill>
              </a:ln>
            </c:spPr>
            <c:extLst xmlns:c16r2="http://schemas.microsoft.com/office/drawing/2015/06/chart">
              <c:ext xmlns:c16="http://schemas.microsoft.com/office/drawing/2014/chart" uri="{C3380CC4-5D6E-409C-BE32-E72D297353CC}">
                <c16:uniqueId val="{00000000-35FB-41D8-AE36-82CF1902BBF0}"/>
              </c:ext>
            </c:extLst>
          </c:dPt>
          <c:dPt>
            <c:idx val="1"/>
            <c:bubble3D val="0"/>
            <c:spPr>
              <a:noFill/>
              <a:ln>
                <a:solidFill>
                  <a:schemeClr val="bg1">
                    <a:lumMod val="50000"/>
                  </a:schemeClr>
                </a:solidFill>
              </a:ln>
            </c:spPr>
            <c:extLst xmlns:c16r2="http://schemas.microsoft.com/office/drawing/2015/06/chart">
              <c:ext xmlns:c16="http://schemas.microsoft.com/office/drawing/2014/chart" uri="{C3380CC4-5D6E-409C-BE32-E72D297353CC}">
                <c16:uniqueId val="{00000001-35FB-41D8-AE36-82CF1902BBF0}"/>
              </c:ext>
            </c:extLst>
          </c:dPt>
          <c:dLbls>
            <c:dLbl>
              <c:idx val="0"/>
              <c:layout>
                <c:manualLayout>
                  <c:x val="8.9087822355539189E-3"/>
                  <c:y val="-6.5578388067345242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5FB-41D8-AE36-82CF1902BBF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גיליון1!$A$2:$A$3</c:f>
              <c:strCache>
                <c:ptCount val="2"/>
                <c:pt idx="0">
                  <c:v>זכרו</c:v>
                </c:pt>
                <c:pt idx="1">
                  <c:v>לא נחשפו</c:v>
                </c:pt>
              </c:strCache>
            </c:strRef>
          </c:cat>
          <c:val>
            <c:numRef>
              <c:f>גיליון1!$B$2:$B$3</c:f>
              <c:numCache>
                <c:formatCode>#,##0%</c:formatCode>
                <c:ptCount val="2"/>
                <c:pt idx="0">
                  <c:v>0.21653543307086615</c:v>
                </c:pt>
                <c:pt idx="1">
                  <c:v>0.78346456692913391</c:v>
                </c:pt>
              </c:numCache>
            </c:numRef>
          </c:val>
          <c:extLst xmlns:c16r2="http://schemas.microsoft.com/office/drawing/2015/06/chart">
            <c:ext xmlns:c16="http://schemas.microsoft.com/office/drawing/2014/chart" uri="{C3380CC4-5D6E-409C-BE32-E72D297353CC}">
              <c16:uniqueId val="{00000002-35FB-41D8-AE36-82CF1902BBF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he-I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e-IL" dirty="0"/>
              <a:t>זכירה נעזרת</a:t>
            </a:r>
          </a:p>
        </c:rich>
      </c:tx>
      <c:layout/>
      <c:overlay val="1"/>
    </c:title>
    <c:autoTitleDeleted val="0"/>
    <c:plotArea>
      <c:layout>
        <c:manualLayout>
          <c:layoutTarget val="inner"/>
          <c:xMode val="edge"/>
          <c:yMode val="edge"/>
          <c:x val="6.9389349951243767E-2"/>
          <c:y val="0.37814290060223182"/>
          <c:w val="0.86122162717394135"/>
          <c:h val="0.33339148513452804"/>
        </c:manualLayout>
      </c:layout>
      <c:barChart>
        <c:barDir val="col"/>
        <c:grouping val="clustered"/>
        <c:varyColors val="0"/>
        <c:ser>
          <c:idx val="0"/>
          <c:order val="0"/>
          <c:tx>
            <c:strRef>
              <c:f>גיליון1!$B$1</c:f>
              <c:strCache>
                <c:ptCount val="1"/>
                <c:pt idx="0">
                  <c:v>זכירות חצי נעזרת</c:v>
                </c:pt>
              </c:strCache>
            </c:strRef>
          </c:tx>
          <c:spPr>
            <a:solidFill>
              <a:srgbClr val="10253F"/>
            </a:solidFill>
          </c:spPr>
          <c:invertIfNegative val="0"/>
          <c:dPt>
            <c:idx val="1"/>
            <c:invertIfNegative val="0"/>
            <c:bubble3D val="0"/>
            <c:spPr>
              <a:solidFill>
                <a:srgbClr val="00ADA8"/>
              </a:solidFill>
            </c:spPr>
            <c:extLst xmlns:c16r2="http://schemas.microsoft.com/office/drawing/2015/06/chart">
              <c:ext xmlns:c16="http://schemas.microsoft.com/office/drawing/2014/chart" uri="{C3380CC4-5D6E-409C-BE32-E72D297353CC}">
                <c16:uniqueId val="{00000001-E9F3-4C19-AC9B-3DD9B384DF09}"/>
              </c:ext>
            </c:extLst>
          </c:dPt>
          <c:dLbls>
            <c:spPr>
              <a:noFill/>
              <a:ln>
                <a:noFill/>
              </a:ln>
              <a:effectLst/>
            </c:spPr>
            <c:txPr>
              <a:bodyPr/>
              <a:lstStyle/>
              <a:p>
                <a:pPr>
                  <a:defRPr sz="11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קמפיין נוכחי</c:v>
                </c:pt>
                <c:pt idx="1">
                  <c:v>בנצ'מארק פרסומות לפ"מ</c:v>
                </c:pt>
              </c:strCache>
            </c:strRef>
          </c:cat>
          <c:val>
            <c:numRef>
              <c:f>גיליון1!$B$2:$B$3</c:f>
              <c:numCache>
                <c:formatCode>0%</c:formatCode>
                <c:ptCount val="2"/>
                <c:pt idx="0">
                  <c:v>0.22</c:v>
                </c:pt>
                <c:pt idx="1">
                  <c:v>0.28999999999999998</c:v>
                </c:pt>
              </c:numCache>
            </c:numRef>
          </c:val>
          <c:extLst xmlns:c16r2="http://schemas.microsoft.com/office/drawing/2015/06/chart">
            <c:ext xmlns:c16="http://schemas.microsoft.com/office/drawing/2014/chart" uri="{C3380CC4-5D6E-409C-BE32-E72D297353CC}">
              <c16:uniqueId val="{00000002-E9F3-4C19-AC9B-3DD9B384DF09}"/>
            </c:ext>
          </c:extLst>
        </c:ser>
        <c:dLbls>
          <c:showLegendKey val="0"/>
          <c:showVal val="0"/>
          <c:showCatName val="0"/>
          <c:showSerName val="0"/>
          <c:showPercent val="0"/>
          <c:showBubbleSize val="0"/>
        </c:dLbls>
        <c:gapWidth val="47"/>
        <c:axId val="118751232"/>
        <c:axId val="118752768"/>
      </c:barChart>
      <c:catAx>
        <c:axId val="118751232"/>
        <c:scaling>
          <c:orientation val="minMax"/>
        </c:scaling>
        <c:delete val="0"/>
        <c:axPos val="b"/>
        <c:numFmt formatCode="General" sourceLinked="0"/>
        <c:majorTickMark val="out"/>
        <c:minorTickMark val="none"/>
        <c:tickLblPos val="nextTo"/>
        <c:spPr>
          <a:ln>
            <a:noFill/>
          </a:ln>
        </c:spPr>
        <c:crossAx val="118752768"/>
        <c:crosses val="autoZero"/>
        <c:auto val="1"/>
        <c:lblAlgn val="ctr"/>
        <c:lblOffset val="100"/>
        <c:noMultiLvlLbl val="0"/>
      </c:catAx>
      <c:valAx>
        <c:axId val="118752768"/>
        <c:scaling>
          <c:orientation val="minMax"/>
          <c:min val="0"/>
        </c:scaling>
        <c:delete val="1"/>
        <c:axPos val="l"/>
        <c:numFmt formatCode="0%" sourceLinked="1"/>
        <c:majorTickMark val="out"/>
        <c:minorTickMark val="none"/>
        <c:tickLblPos val="none"/>
        <c:crossAx val="118751232"/>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1253266381536"/>
          <c:y val="0.13002826310508592"/>
          <c:w val="0.78071608658162306"/>
          <c:h val="0.72091494748176665"/>
        </c:manualLayout>
      </c:layout>
      <c:barChart>
        <c:barDir val="col"/>
        <c:grouping val="clustered"/>
        <c:varyColors val="0"/>
        <c:ser>
          <c:idx val="0"/>
          <c:order val="0"/>
          <c:tx>
            <c:strRef>
              <c:f>גיליון1!$B$1</c:f>
              <c:strCache>
                <c:ptCount val="1"/>
                <c:pt idx="0">
                  <c:v>סידרה 1</c:v>
                </c:pt>
              </c:strCache>
            </c:strRef>
          </c:tx>
          <c:spPr>
            <a:solidFill>
              <a:schemeClr val="tx1"/>
            </a:solidFill>
            <a:ln>
              <a:noFill/>
            </a:ln>
            <a:effectLst/>
            <a:scene3d>
              <a:camera prst="orthographicFront"/>
              <a:lightRig rig="threePt" dir="t"/>
            </a:scene3d>
            <a:sp3d>
              <a:bevelT/>
              <a:bevelB w="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אהדה לקמפיין</c:v>
                </c:pt>
                <c:pt idx="1">
                  <c:v>חשיבות ותרומה לציבור</c:v>
                </c:pt>
              </c:strCache>
            </c:strRef>
          </c:cat>
          <c:val>
            <c:numRef>
              <c:f>גיליון1!$B$2:$B$3</c:f>
              <c:numCache>
                <c:formatCode>#,##0.0</c:formatCode>
                <c:ptCount val="2"/>
                <c:pt idx="0">
                  <c:v>6.56</c:v>
                </c:pt>
                <c:pt idx="1">
                  <c:v>6.3498181818181809</c:v>
                </c:pt>
              </c:numCache>
            </c:numRef>
          </c:val>
          <c:extLst xmlns:c16r2="http://schemas.microsoft.com/office/drawing/2015/06/chart">
            <c:ext xmlns:c16="http://schemas.microsoft.com/office/drawing/2014/chart" uri="{C3380CC4-5D6E-409C-BE32-E72D297353CC}">
              <c16:uniqueId val="{00000000-5FDA-4EDD-9FB8-922ED6FE8BF6}"/>
            </c:ext>
          </c:extLst>
        </c:ser>
        <c:dLbls>
          <c:showLegendKey val="0"/>
          <c:showVal val="0"/>
          <c:showCatName val="0"/>
          <c:showSerName val="0"/>
          <c:showPercent val="0"/>
          <c:showBubbleSize val="0"/>
        </c:dLbls>
        <c:gapWidth val="59"/>
        <c:axId val="118928896"/>
        <c:axId val="118930432"/>
      </c:barChart>
      <c:catAx>
        <c:axId val="11892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he-IL"/>
          </a:p>
        </c:txPr>
        <c:crossAx val="118930432"/>
        <c:crosses val="autoZero"/>
        <c:auto val="1"/>
        <c:lblAlgn val="ctr"/>
        <c:lblOffset val="100"/>
        <c:noMultiLvlLbl val="0"/>
      </c:catAx>
      <c:valAx>
        <c:axId val="118930432"/>
        <c:scaling>
          <c:orientation val="minMax"/>
          <c:max val="10"/>
          <c:min val="0"/>
        </c:scaling>
        <c:delete val="1"/>
        <c:axPos val="l"/>
        <c:numFmt formatCode="#,##0.0" sourceLinked="1"/>
        <c:majorTickMark val="out"/>
        <c:minorTickMark val="none"/>
        <c:tickLblPos val="nextTo"/>
        <c:crossAx val="11892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159BBA24-D3B4-4C46-992A-E80751D48C91}" type="datetimeFigureOut">
              <a:rPr lang="en-US" smtClean="0"/>
              <a:pPr/>
              <a:t>6/26/2017</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757F9C65-6D29-487E-A952-16B7E9D3CDF7}" type="slidenum">
              <a:rPr lang="en-US" smtClean="0"/>
              <a:pPr/>
              <a:t>‹#›</a:t>
            </a:fld>
            <a:endParaRPr lang="en-US"/>
          </a:p>
        </p:txBody>
      </p:sp>
    </p:spTree>
    <p:extLst>
      <p:ext uri="{BB962C8B-B14F-4D97-AF65-F5344CB8AC3E}">
        <p14:creationId xmlns:p14="http://schemas.microsoft.com/office/powerpoint/2010/main" val="110846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765361D9-CFBB-49F4-A713-185D49E5A8F2}" type="datetimeFigureOut">
              <a:rPr lang="en-GB" smtClean="0"/>
              <a:pPr/>
              <a:t>26/06/2017</a:t>
            </a:fld>
            <a:endParaRPr lang="en-GB" dirty="0"/>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33E9C518-0EF5-4764-B79E-97BF135AF540}" type="slidenum">
              <a:rPr lang="en-GB" smtClean="0"/>
              <a:pPr/>
              <a:t>‹#›</a:t>
            </a:fld>
            <a:endParaRPr lang="en-GB" dirty="0"/>
          </a:p>
        </p:txBody>
      </p:sp>
    </p:spTree>
    <p:extLst>
      <p:ext uri="{BB962C8B-B14F-4D97-AF65-F5344CB8AC3E}">
        <p14:creationId xmlns:p14="http://schemas.microsoft.com/office/powerpoint/2010/main" val="372171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0" name="Espace réservé du contenu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557531" y="793"/>
            <a:ext cx="8882244" cy="756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Ellipse 40"/>
          <p:cNvSpPr/>
          <p:nvPr userDrawn="1"/>
        </p:nvSpPr>
        <p:spPr>
          <a:xfrm>
            <a:off x="4557532" y="-12445"/>
            <a:ext cx="8882244" cy="7572914"/>
          </a:xfrm>
          <a:prstGeom prst="rect">
            <a:avLst/>
          </a:pr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grpSp>
        <p:nvGrpSpPr>
          <p:cNvPr id="51" name="Group 50"/>
          <p:cNvGrpSpPr/>
          <p:nvPr userDrawn="1"/>
        </p:nvGrpSpPr>
        <p:grpSpPr>
          <a:xfrm>
            <a:off x="2745722" y="794"/>
            <a:ext cx="10069513" cy="7559675"/>
            <a:chOff x="-653" y="794"/>
            <a:chExt cx="10069513" cy="7559675"/>
          </a:xfrm>
        </p:grpSpPr>
        <p:sp>
          <p:nvSpPr>
            <p:cNvPr id="52" name="Freeform 49"/>
            <p:cNvSpPr>
              <a:spLocks/>
            </p:cNvSpPr>
            <p:nvPr userDrawn="1"/>
          </p:nvSpPr>
          <p:spPr bwMode="auto">
            <a:xfrm>
              <a:off x="-653" y="794"/>
              <a:ext cx="10069513" cy="7559675"/>
            </a:xfrm>
            <a:custGeom>
              <a:avLst/>
              <a:gdLst>
                <a:gd name="T0" fmla="*/ 3262 w 6320"/>
                <a:gd name="T1" fmla="*/ 4762 h 4762"/>
                <a:gd name="T2" fmla="*/ 0 w 6320"/>
                <a:gd name="T3" fmla="*/ 4762 h 4762"/>
                <a:gd name="T4" fmla="*/ 0 w 6320"/>
                <a:gd name="T5" fmla="*/ 0 h 4762"/>
                <a:gd name="T6" fmla="*/ 6320 w 6320"/>
                <a:gd name="T7" fmla="*/ 0 h 4762"/>
                <a:gd name="T8" fmla="*/ 3262 w 6320"/>
                <a:gd name="T9" fmla="*/ 4762 h 4762"/>
              </a:gdLst>
              <a:ahLst/>
              <a:cxnLst>
                <a:cxn ang="0">
                  <a:pos x="T0" y="T1"/>
                </a:cxn>
                <a:cxn ang="0">
                  <a:pos x="T2" y="T3"/>
                </a:cxn>
                <a:cxn ang="0">
                  <a:pos x="T4" y="T5"/>
                </a:cxn>
                <a:cxn ang="0">
                  <a:pos x="T6" y="T7"/>
                </a:cxn>
                <a:cxn ang="0">
                  <a:pos x="T8" y="T9"/>
                </a:cxn>
              </a:cxnLst>
              <a:rect l="0" t="0" r="r" b="b"/>
              <a:pathLst>
                <a:path w="6320" h="4762">
                  <a:moveTo>
                    <a:pt x="3262" y="4762"/>
                  </a:moveTo>
                  <a:lnTo>
                    <a:pt x="0" y="4762"/>
                  </a:lnTo>
                  <a:lnTo>
                    <a:pt x="0" y="0"/>
                  </a:lnTo>
                  <a:lnTo>
                    <a:pt x="6320" y="0"/>
                  </a:lnTo>
                  <a:lnTo>
                    <a:pt x="3262" y="47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1"/>
            <p:cNvSpPr>
              <a:spLocks/>
            </p:cNvSpPr>
            <p:nvPr userDrawn="1"/>
          </p:nvSpPr>
          <p:spPr bwMode="auto">
            <a:xfrm>
              <a:off x="3436285"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Text Box 22"/>
          <p:cNvSpPr txBox="1">
            <a:spLocks noChangeArrowheads="1"/>
          </p:cNvSpPr>
          <p:nvPr userDrawn="1"/>
        </p:nvSpPr>
        <p:spPr bwMode="gray">
          <a:xfrm>
            <a:off x="352806" y="6962236"/>
            <a:ext cx="54079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90000"/>
              </a:lnSpc>
              <a:spcBef>
                <a:spcPct val="0"/>
              </a:spcBef>
              <a:spcAft>
                <a:spcPct val="0"/>
              </a:spcAft>
              <a:buClrTx/>
              <a:buSzTx/>
              <a:buFontTx/>
              <a:buNone/>
              <a:tabLst/>
            </a:pPr>
            <a:r>
              <a:rPr kumimoji="0" lang="en-GB" sz="1000" b="0" i="0" u="none" strike="noStrike" cap="none" normalizeH="0" baseline="0" dirty="0">
                <a:ln>
                  <a:noFill/>
                </a:ln>
                <a:solidFill>
                  <a:schemeClr val="tx2"/>
                </a:solidFill>
                <a:effectLst/>
                <a:cs typeface="Arial" pitchFamily="34" charset="0"/>
              </a:rPr>
              <a:t>© </a:t>
            </a:r>
            <a:r>
              <a:rPr kumimoji="0" lang="he-IL" sz="1000" b="0" i="0" u="none" strike="noStrike" cap="none" normalizeH="0" baseline="0" dirty="0">
                <a:ln>
                  <a:noFill/>
                </a:ln>
                <a:solidFill>
                  <a:schemeClr val="tx2"/>
                </a:solidFill>
                <a:effectLst/>
                <a:cs typeface="Arial" pitchFamily="34" charset="0"/>
              </a:rPr>
              <a:t>2016</a:t>
            </a:r>
            <a:r>
              <a:rPr kumimoji="0" lang="en-GB" sz="1000" b="0" i="0" u="none" strike="noStrike" cap="none" normalizeH="0" baseline="0" dirty="0">
                <a:ln>
                  <a:noFill/>
                </a:ln>
                <a:solidFill>
                  <a:schemeClr val="tx2"/>
                </a:solidFill>
                <a:effectLst/>
                <a:cs typeface="Arial" pitchFamily="34" charset="0"/>
              </a:rPr>
              <a:t> Ipsos.  All rights reserved. Contains Ipsos' Confidential and Proprietary information </a:t>
            </a:r>
            <a:br>
              <a:rPr kumimoji="0" lang="en-GB" sz="1000" b="0" i="0" u="none" strike="noStrike" cap="none" normalizeH="0" baseline="0" dirty="0">
                <a:ln>
                  <a:noFill/>
                </a:ln>
                <a:solidFill>
                  <a:schemeClr val="tx2"/>
                </a:solidFill>
                <a:effectLst/>
                <a:cs typeface="Arial" pitchFamily="34" charset="0"/>
              </a:rPr>
            </a:br>
            <a:r>
              <a:rPr kumimoji="0" lang="en-GB" sz="1000" b="0" i="0" u="none" strike="noStrike" cap="none" normalizeH="0" baseline="0" dirty="0">
                <a:ln>
                  <a:noFill/>
                </a:ln>
                <a:solidFill>
                  <a:schemeClr val="tx2"/>
                </a:solidFill>
                <a:effectLst/>
                <a:cs typeface="Arial" pitchFamily="34" charset="0"/>
              </a:rPr>
              <a:t>and may not be disclosed or reproduced without the prior written consent of Ipsos.</a:t>
            </a:r>
            <a:endParaRPr kumimoji="0" lang="de-DE" sz="2400" b="0" i="0" u="none" strike="noStrike" cap="none" normalizeH="0" baseline="0" dirty="0">
              <a:ln>
                <a:noFill/>
              </a:ln>
              <a:solidFill>
                <a:schemeClr val="tx2"/>
              </a:solidFill>
              <a:effectLst/>
              <a:cs typeface="Arial" pitchFamily="34" charset="0"/>
            </a:endParaRPr>
          </a:p>
        </p:txBody>
      </p:sp>
      <p:grpSp>
        <p:nvGrpSpPr>
          <p:cNvPr id="11" name="Group 4"/>
          <p:cNvGrpSpPr>
            <a:grpSpLocks noChangeAspect="1"/>
          </p:cNvGrpSpPr>
          <p:nvPr userDrawn="1"/>
        </p:nvGrpSpPr>
        <p:grpSpPr bwMode="gray">
          <a:xfrm>
            <a:off x="362712" y="359855"/>
            <a:ext cx="653559" cy="586281"/>
            <a:chOff x="1352" y="681"/>
            <a:chExt cx="3519" cy="3153"/>
          </a:xfrm>
        </p:grpSpPr>
        <p:sp>
          <p:nvSpPr>
            <p:cNvPr id="12"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13"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4"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5"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6"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7"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8"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9"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20"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21"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22"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23"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24"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25"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26"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spTree>
    <p:extLst>
      <p:ext uri="{BB962C8B-B14F-4D97-AF65-F5344CB8AC3E}">
        <p14:creationId xmlns:p14="http://schemas.microsoft.com/office/powerpoint/2010/main" val="240521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slde">
    <p:bg>
      <p:bgPr>
        <a:solidFill>
          <a:schemeClr val="accent1"/>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1264727" y="7033974"/>
            <a:ext cx="1822623" cy="215444"/>
          </a:xfrm>
        </p:spPr>
        <p:txBody>
          <a:bodyPr/>
          <a:lstStyle>
            <a:lvl1pPr>
              <a:defRPr>
                <a:solidFill>
                  <a:schemeClr val="bg1"/>
                </a:solidFill>
              </a:defRPr>
            </a:lvl1pPr>
          </a:lstStyle>
          <a:p>
            <a:pPr defTabSz="1043056"/>
            <a:fld id="{3E291E46-BCC4-4EBB-9B49-E997D24BE723}" type="slidenum">
              <a:rPr lang="en-GB" smtClean="0"/>
              <a:pPr defTabSz="1043056"/>
              <a:t>‹#›</a:t>
            </a:fld>
            <a:endParaRPr lang="en-GB" dirty="0"/>
          </a:p>
        </p:txBody>
      </p:sp>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52" y="6987126"/>
            <a:ext cx="2145294" cy="251375"/>
          </a:xfrm>
          <a:prstGeom prst="rect">
            <a:avLst/>
          </a:prstGeom>
        </p:spPr>
      </p:pic>
    </p:spTree>
    <p:extLst>
      <p:ext uri="{BB962C8B-B14F-4D97-AF65-F5344CB8AC3E}">
        <p14:creationId xmlns:p14="http://schemas.microsoft.com/office/powerpoint/2010/main" val="32974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le slde">
    <p:bg>
      <p:bgPr>
        <a:solidFill>
          <a:schemeClr val="accent2"/>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1264727" y="7033974"/>
            <a:ext cx="1822623" cy="215444"/>
          </a:xfrm>
        </p:spPr>
        <p:txBody>
          <a:bodyPr/>
          <a:lstStyle>
            <a:lvl1pPr>
              <a:defRPr>
                <a:solidFill>
                  <a:schemeClr val="bg1"/>
                </a:solidFill>
              </a:defRPr>
            </a:lvl1pPr>
          </a:lstStyle>
          <a:p>
            <a:pPr defTabSz="1043056"/>
            <a:fld id="{3E291E46-BCC4-4EBB-9B49-E997D24BE723}" type="slidenum">
              <a:rPr lang="en-GB" smtClean="0"/>
              <a:pPr defTabSz="1043056"/>
              <a:t>‹#›</a:t>
            </a:fld>
            <a:endParaRPr lang="en-GB" dirty="0"/>
          </a:p>
        </p:txBody>
      </p:sp>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52" y="6987126"/>
            <a:ext cx="2145294" cy="251375"/>
          </a:xfrm>
          <a:prstGeom prst="rect">
            <a:avLst/>
          </a:prstGeom>
        </p:spPr>
      </p:pic>
    </p:spTree>
    <p:extLst>
      <p:ext uri="{BB962C8B-B14F-4D97-AF65-F5344CB8AC3E}">
        <p14:creationId xmlns:p14="http://schemas.microsoft.com/office/powerpoint/2010/main" val="845760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Title slde">
    <p:bg>
      <p:bgPr>
        <a:solidFill>
          <a:schemeClr val="accent3"/>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1264727" y="7033974"/>
            <a:ext cx="1822623" cy="215444"/>
          </a:xfrm>
        </p:spPr>
        <p:txBody>
          <a:bodyPr/>
          <a:lstStyle>
            <a:lvl1pPr>
              <a:defRPr>
                <a:solidFill>
                  <a:schemeClr val="bg1"/>
                </a:solidFill>
              </a:defRPr>
            </a:lvl1pPr>
          </a:lstStyle>
          <a:p>
            <a:pPr defTabSz="1043056"/>
            <a:fld id="{3E291E46-BCC4-4EBB-9B49-E997D24BE723}" type="slidenum">
              <a:rPr lang="en-GB" smtClean="0"/>
              <a:pPr defTabSz="1043056"/>
              <a:t>‹#›</a:t>
            </a:fld>
            <a:endParaRPr lang="en-GB" dirty="0"/>
          </a:p>
        </p:txBody>
      </p:sp>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52" y="6987126"/>
            <a:ext cx="2145294" cy="251375"/>
          </a:xfrm>
          <a:prstGeom prst="rect">
            <a:avLst/>
          </a:prstGeom>
        </p:spPr>
      </p:pic>
    </p:spTree>
    <p:extLst>
      <p:ext uri="{BB962C8B-B14F-4D97-AF65-F5344CB8AC3E}">
        <p14:creationId xmlns:p14="http://schemas.microsoft.com/office/powerpoint/2010/main" val="4253163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Title slde">
    <p:bg>
      <p:bgPr>
        <a:solidFill>
          <a:schemeClr val="bg1"/>
        </a:solidFill>
        <a:effectLst/>
      </p:bgPr>
    </p:bg>
    <p:spTree>
      <p:nvGrpSpPr>
        <p:cNvPr id="1" name=""/>
        <p:cNvGrpSpPr/>
        <p:nvPr/>
      </p:nvGrpSpPr>
      <p:grpSpPr>
        <a:xfrm>
          <a:off x="0" y="0"/>
          <a:ext cx="0" cy="0"/>
          <a:chOff x="0" y="0"/>
          <a:chExt cx="0" cy="0"/>
        </a:xfrm>
      </p:grpSpPr>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sp>
        <p:nvSpPr>
          <p:cNvPr id="118" name="Slide Number Placeholder 2"/>
          <p:cNvSpPr>
            <a:spLocks noGrp="1"/>
          </p:cNvSpPr>
          <p:nvPr>
            <p:ph type="sldNum" sz="quarter" idx="10"/>
          </p:nvPr>
        </p:nvSpPr>
        <p:spPr>
          <a:xfrm>
            <a:off x="11264727" y="7033974"/>
            <a:ext cx="1822623" cy="215444"/>
          </a:xfrm>
        </p:spPr>
        <p:txBody>
          <a:bodyPr/>
          <a:lstStyle/>
          <a:p>
            <a:pPr defTabSz="1043056"/>
            <a:fld id="{3E291E46-BCC4-4EBB-9B49-E997D24BE723}" type="slidenum">
              <a:rPr lang="en-GB" smtClean="0"/>
              <a:pPr defTabSz="1043056"/>
              <a:t>‹#›</a:t>
            </a:fld>
            <a:endParaRPr lang="en-GB" dirty="0"/>
          </a:p>
        </p:txBody>
      </p:sp>
    </p:spTree>
    <p:extLst>
      <p:ext uri="{BB962C8B-B14F-4D97-AF65-F5344CB8AC3E}">
        <p14:creationId xmlns:p14="http://schemas.microsoft.com/office/powerpoint/2010/main" val="2458886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8_Title slde">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11038867" y="3781425"/>
            <a:ext cx="2400908" cy="3779838"/>
            <a:chOff x="11535475" y="4563253"/>
            <a:chExt cx="1904300" cy="2998010"/>
          </a:xfrm>
        </p:grpSpPr>
        <p:sp>
          <p:nvSpPr>
            <p:cNvPr id="65" name="Right Triangle 64"/>
            <p:cNvSpPr/>
            <p:nvPr userDrawn="1"/>
          </p:nvSpPr>
          <p:spPr>
            <a:xfrm flipH="1">
              <a:off x="11535475" y="4563253"/>
              <a:ext cx="1904300" cy="299801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oup 65"/>
            <p:cNvGrpSpPr/>
            <p:nvPr userDrawn="1"/>
          </p:nvGrpSpPr>
          <p:grpSpPr>
            <a:xfrm>
              <a:off x="12195023" y="4859725"/>
              <a:ext cx="761355" cy="1742758"/>
              <a:chOff x="5564483" y="6344391"/>
              <a:chExt cx="904037" cy="2069359"/>
            </a:xfrm>
          </p:grpSpPr>
          <p:sp>
            <p:nvSpPr>
              <p:cNvPr id="68" name="Freeform 67"/>
              <p:cNvSpPr>
                <a:spLocks/>
              </p:cNvSpPr>
              <p:nvPr/>
            </p:nvSpPr>
            <p:spPr bwMode="auto">
              <a:xfrm>
                <a:off x="5566820" y="7337425"/>
                <a:ext cx="901700" cy="1076325"/>
              </a:xfrm>
              <a:custGeom>
                <a:avLst/>
                <a:gdLst>
                  <a:gd name="T0" fmla="*/ 397 w 568"/>
                  <a:gd name="T1" fmla="*/ 0 h 678"/>
                  <a:gd name="T2" fmla="*/ 397 w 568"/>
                  <a:gd name="T3" fmla="*/ 0 h 678"/>
                  <a:gd name="T4" fmla="*/ 428 w 568"/>
                  <a:gd name="T5" fmla="*/ 22 h 678"/>
                  <a:gd name="T6" fmla="*/ 457 w 568"/>
                  <a:gd name="T7" fmla="*/ 46 h 678"/>
                  <a:gd name="T8" fmla="*/ 481 w 568"/>
                  <a:gd name="T9" fmla="*/ 71 h 678"/>
                  <a:gd name="T10" fmla="*/ 503 w 568"/>
                  <a:gd name="T11" fmla="*/ 100 h 678"/>
                  <a:gd name="T12" fmla="*/ 522 w 568"/>
                  <a:gd name="T13" fmla="*/ 131 h 678"/>
                  <a:gd name="T14" fmla="*/ 539 w 568"/>
                  <a:gd name="T15" fmla="*/ 163 h 678"/>
                  <a:gd name="T16" fmla="*/ 551 w 568"/>
                  <a:gd name="T17" fmla="*/ 196 h 678"/>
                  <a:gd name="T18" fmla="*/ 559 w 568"/>
                  <a:gd name="T19" fmla="*/ 230 h 678"/>
                  <a:gd name="T20" fmla="*/ 566 w 568"/>
                  <a:gd name="T21" fmla="*/ 266 h 678"/>
                  <a:gd name="T22" fmla="*/ 568 w 568"/>
                  <a:gd name="T23" fmla="*/ 300 h 678"/>
                  <a:gd name="T24" fmla="*/ 568 w 568"/>
                  <a:gd name="T25" fmla="*/ 335 h 678"/>
                  <a:gd name="T26" fmla="*/ 564 w 568"/>
                  <a:gd name="T27" fmla="*/ 371 h 678"/>
                  <a:gd name="T28" fmla="*/ 556 w 568"/>
                  <a:gd name="T29" fmla="*/ 407 h 678"/>
                  <a:gd name="T30" fmla="*/ 544 w 568"/>
                  <a:gd name="T31" fmla="*/ 441 h 678"/>
                  <a:gd name="T32" fmla="*/ 530 w 568"/>
                  <a:gd name="T33" fmla="*/ 475 h 678"/>
                  <a:gd name="T34" fmla="*/ 511 w 568"/>
                  <a:gd name="T35" fmla="*/ 507 h 678"/>
                  <a:gd name="T36" fmla="*/ 511 w 568"/>
                  <a:gd name="T37" fmla="*/ 507 h 678"/>
                  <a:gd name="T38" fmla="*/ 489 w 568"/>
                  <a:gd name="T39" fmla="*/ 538 h 678"/>
                  <a:gd name="T40" fmla="*/ 466 w 568"/>
                  <a:gd name="T41" fmla="*/ 567 h 678"/>
                  <a:gd name="T42" fmla="*/ 438 w 568"/>
                  <a:gd name="T43" fmla="*/ 591 h 678"/>
                  <a:gd name="T44" fmla="*/ 409 w 568"/>
                  <a:gd name="T45" fmla="*/ 613 h 678"/>
                  <a:gd name="T46" fmla="*/ 380 w 568"/>
                  <a:gd name="T47" fmla="*/ 632 h 678"/>
                  <a:gd name="T48" fmla="*/ 348 w 568"/>
                  <a:gd name="T49" fmla="*/ 647 h 678"/>
                  <a:gd name="T50" fmla="*/ 314 w 568"/>
                  <a:gd name="T51" fmla="*/ 661 h 678"/>
                  <a:gd name="T52" fmla="*/ 280 w 568"/>
                  <a:gd name="T53" fmla="*/ 669 h 678"/>
                  <a:gd name="T54" fmla="*/ 246 w 568"/>
                  <a:gd name="T55" fmla="*/ 676 h 678"/>
                  <a:gd name="T56" fmla="*/ 210 w 568"/>
                  <a:gd name="T57" fmla="*/ 678 h 678"/>
                  <a:gd name="T58" fmla="*/ 174 w 568"/>
                  <a:gd name="T59" fmla="*/ 678 h 678"/>
                  <a:gd name="T60" fmla="*/ 140 w 568"/>
                  <a:gd name="T61" fmla="*/ 673 h 678"/>
                  <a:gd name="T62" fmla="*/ 104 w 568"/>
                  <a:gd name="T63" fmla="*/ 666 h 678"/>
                  <a:gd name="T64" fmla="*/ 70 w 568"/>
                  <a:gd name="T65" fmla="*/ 654 h 678"/>
                  <a:gd name="T66" fmla="*/ 36 w 568"/>
                  <a:gd name="T67" fmla="*/ 640 h 678"/>
                  <a:gd name="T68" fmla="*/ 2 w 568"/>
                  <a:gd name="T69" fmla="*/ 622 h 678"/>
                  <a:gd name="T70" fmla="*/ 2 w 568"/>
                  <a:gd name="T71" fmla="*/ 622 h 678"/>
                  <a:gd name="T72" fmla="*/ 0 w 568"/>
                  <a:gd name="T73" fmla="*/ 620 h 678"/>
                  <a:gd name="T74" fmla="*/ 397 w 568"/>
                  <a:gd name="T7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8" h="678">
                    <a:moveTo>
                      <a:pt x="397" y="0"/>
                    </a:moveTo>
                    <a:lnTo>
                      <a:pt x="397" y="0"/>
                    </a:lnTo>
                    <a:lnTo>
                      <a:pt x="428" y="22"/>
                    </a:lnTo>
                    <a:lnTo>
                      <a:pt x="457" y="46"/>
                    </a:lnTo>
                    <a:lnTo>
                      <a:pt x="481" y="71"/>
                    </a:lnTo>
                    <a:lnTo>
                      <a:pt x="503" y="100"/>
                    </a:lnTo>
                    <a:lnTo>
                      <a:pt x="522" y="131"/>
                    </a:lnTo>
                    <a:lnTo>
                      <a:pt x="539" y="163"/>
                    </a:lnTo>
                    <a:lnTo>
                      <a:pt x="551" y="196"/>
                    </a:lnTo>
                    <a:lnTo>
                      <a:pt x="559" y="230"/>
                    </a:lnTo>
                    <a:lnTo>
                      <a:pt x="566" y="266"/>
                    </a:lnTo>
                    <a:lnTo>
                      <a:pt x="568" y="300"/>
                    </a:lnTo>
                    <a:lnTo>
                      <a:pt x="568" y="335"/>
                    </a:lnTo>
                    <a:lnTo>
                      <a:pt x="564" y="371"/>
                    </a:lnTo>
                    <a:lnTo>
                      <a:pt x="556" y="407"/>
                    </a:lnTo>
                    <a:lnTo>
                      <a:pt x="544" y="441"/>
                    </a:lnTo>
                    <a:lnTo>
                      <a:pt x="530" y="475"/>
                    </a:lnTo>
                    <a:lnTo>
                      <a:pt x="511" y="507"/>
                    </a:lnTo>
                    <a:lnTo>
                      <a:pt x="511" y="507"/>
                    </a:lnTo>
                    <a:lnTo>
                      <a:pt x="489" y="538"/>
                    </a:lnTo>
                    <a:lnTo>
                      <a:pt x="466" y="567"/>
                    </a:lnTo>
                    <a:lnTo>
                      <a:pt x="438" y="591"/>
                    </a:lnTo>
                    <a:lnTo>
                      <a:pt x="409" y="613"/>
                    </a:lnTo>
                    <a:lnTo>
                      <a:pt x="380" y="632"/>
                    </a:lnTo>
                    <a:lnTo>
                      <a:pt x="348" y="647"/>
                    </a:lnTo>
                    <a:lnTo>
                      <a:pt x="314" y="661"/>
                    </a:lnTo>
                    <a:lnTo>
                      <a:pt x="280" y="669"/>
                    </a:lnTo>
                    <a:lnTo>
                      <a:pt x="246" y="676"/>
                    </a:lnTo>
                    <a:lnTo>
                      <a:pt x="210" y="678"/>
                    </a:lnTo>
                    <a:lnTo>
                      <a:pt x="174" y="678"/>
                    </a:lnTo>
                    <a:lnTo>
                      <a:pt x="140" y="673"/>
                    </a:lnTo>
                    <a:lnTo>
                      <a:pt x="104" y="666"/>
                    </a:lnTo>
                    <a:lnTo>
                      <a:pt x="70" y="654"/>
                    </a:lnTo>
                    <a:lnTo>
                      <a:pt x="36" y="640"/>
                    </a:lnTo>
                    <a:lnTo>
                      <a:pt x="2" y="622"/>
                    </a:lnTo>
                    <a:lnTo>
                      <a:pt x="2" y="622"/>
                    </a:lnTo>
                    <a:lnTo>
                      <a:pt x="0" y="620"/>
                    </a:lnTo>
                    <a:lnTo>
                      <a:pt x="397" y="0"/>
                    </a:lnTo>
                    <a:close/>
                  </a:path>
                </a:pathLst>
              </a:custGeom>
              <a:solidFill>
                <a:srgbClr val="244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79"/>
              <p:cNvSpPr>
                <a:spLocks/>
              </p:cNvSpPr>
              <p:nvPr/>
            </p:nvSpPr>
            <p:spPr bwMode="auto">
              <a:xfrm rot="3900000" flipH="1">
                <a:off x="5860432" y="6946311"/>
                <a:ext cx="550434" cy="657033"/>
              </a:xfrm>
              <a:custGeom>
                <a:avLst/>
                <a:gdLst>
                  <a:gd name="T0" fmla="*/ 397 w 568"/>
                  <a:gd name="T1" fmla="*/ 0 h 678"/>
                  <a:gd name="T2" fmla="*/ 397 w 568"/>
                  <a:gd name="T3" fmla="*/ 0 h 678"/>
                  <a:gd name="T4" fmla="*/ 428 w 568"/>
                  <a:gd name="T5" fmla="*/ 22 h 678"/>
                  <a:gd name="T6" fmla="*/ 457 w 568"/>
                  <a:gd name="T7" fmla="*/ 46 h 678"/>
                  <a:gd name="T8" fmla="*/ 481 w 568"/>
                  <a:gd name="T9" fmla="*/ 71 h 678"/>
                  <a:gd name="T10" fmla="*/ 503 w 568"/>
                  <a:gd name="T11" fmla="*/ 100 h 678"/>
                  <a:gd name="T12" fmla="*/ 522 w 568"/>
                  <a:gd name="T13" fmla="*/ 131 h 678"/>
                  <a:gd name="T14" fmla="*/ 539 w 568"/>
                  <a:gd name="T15" fmla="*/ 163 h 678"/>
                  <a:gd name="T16" fmla="*/ 551 w 568"/>
                  <a:gd name="T17" fmla="*/ 196 h 678"/>
                  <a:gd name="T18" fmla="*/ 559 w 568"/>
                  <a:gd name="T19" fmla="*/ 230 h 678"/>
                  <a:gd name="T20" fmla="*/ 566 w 568"/>
                  <a:gd name="T21" fmla="*/ 266 h 678"/>
                  <a:gd name="T22" fmla="*/ 568 w 568"/>
                  <a:gd name="T23" fmla="*/ 300 h 678"/>
                  <a:gd name="T24" fmla="*/ 568 w 568"/>
                  <a:gd name="T25" fmla="*/ 335 h 678"/>
                  <a:gd name="T26" fmla="*/ 564 w 568"/>
                  <a:gd name="T27" fmla="*/ 371 h 678"/>
                  <a:gd name="T28" fmla="*/ 556 w 568"/>
                  <a:gd name="T29" fmla="*/ 407 h 678"/>
                  <a:gd name="T30" fmla="*/ 544 w 568"/>
                  <a:gd name="T31" fmla="*/ 441 h 678"/>
                  <a:gd name="T32" fmla="*/ 530 w 568"/>
                  <a:gd name="T33" fmla="*/ 475 h 678"/>
                  <a:gd name="T34" fmla="*/ 511 w 568"/>
                  <a:gd name="T35" fmla="*/ 507 h 678"/>
                  <a:gd name="T36" fmla="*/ 511 w 568"/>
                  <a:gd name="T37" fmla="*/ 507 h 678"/>
                  <a:gd name="T38" fmla="*/ 489 w 568"/>
                  <a:gd name="T39" fmla="*/ 538 h 678"/>
                  <a:gd name="T40" fmla="*/ 466 w 568"/>
                  <a:gd name="T41" fmla="*/ 567 h 678"/>
                  <a:gd name="T42" fmla="*/ 438 w 568"/>
                  <a:gd name="T43" fmla="*/ 591 h 678"/>
                  <a:gd name="T44" fmla="*/ 409 w 568"/>
                  <a:gd name="T45" fmla="*/ 613 h 678"/>
                  <a:gd name="T46" fmla="*/ 380 w 568"/>
                  <a:gd name="T47" fmla="*/ 632 h 678"/>
                  <a:gd name="T48" fmla="*/ 348 w 568"/>
                  <a:gd name="T49" fmla="*/ 647 h 678"/>
                  <a:gd name="T50" fmla="*/ 314 w 568"/>
                  <a:gd name="T51" fmla="*/ 661 h 678"/>
                  <a:gd name="T52" fmla="*/ 280 w 568"/>
                  <a:gd name="T53" fmla="*/ 669 h 678"/>
                  <a:gd name="T54" fmla="*/ 246 w 568"/>
                  <a:gd name="T55" fmla="*/ 676 h 678"/>
                  <a:gd name="T56" fmla="*/ 210 w 568"/>
                  <a:gd name="T57" fmla="*/ 678 h 678"/>
                  <a:gd name="T58" fmla="*/ 174 w 568"/>
                  <a:gd name="T59" fmla="*/ 678 h 678"/>
                  <a:gd name="T60" fmla="*/ 140 w 568"/>
                  <a:gd name="T61" fmla="*/ 673 h 678"/>
                  <a:gd name="T62" fmla="*/ 104 w 568"/>
                  <a:gd name="T63" fmla="*/ 666 h 678"/>
                  <a:gd name="T64" fmla="*/ 70 w 568"/>
                  <a:gd name="T65" fmla="*/ 654 h 678"/>
                  <a:gd name="T66" fmla="*/ 36 w 568"/>
                  <a:gd name="T67" fmla="*/ 640 h 678"/>
                  <a:gd name="T68" fmla="*/ 2 w 568"/>
                  <a:gd name="T69" fmla="*/ 622 h 678"/>
                  <a:gd name="T70" fmla="*/ 2 w 568"/>
                  <a:gd name="T71" fmla="*/ 622 h 678"/>
                  <a:gd name="T72" fmla="*/ 0 w 568"/>
                  <a:gd name="T73" fmla="*/ 620 h 678"/>
                  <a:gd name="T74" fmla="*/ 397 w 568"/>
                  <a:gd name="T7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8" h="678">
                    <a:moveTo>
                      <a:pt x="397" y="0"/>
                    </a:moveTo>
                    <a:lnTo>
                      <a:pt x="397" y="0"/>
                    </a:lnTo>
                    <a:lnTo>
                      <a:pt x="428" y="22"/>
                    </a:lnTo>
                    <a:lnTo>
                      <a:pt x="457" y="46"/>
                    </a:lnTo>
                    <a:lnTo>
                      <a:pt x="481" y="71"/>
                    </a:lnTo>
                    <a:lnTo>
                      <a:pt x="503" y="100"/>
                    </a:lnTo>
                    <a:lnTo>
                      <a:pt x="522" y="131"/>
                    </a:lnTo>
                    <a:lnTo>
                      <a:pt x="539" y="163"/>
                    </a:lnTo>
                    <a:lnTo>
                      <a:pt x="551" y="196"/>
                    </a:lnTo>
                    <a:lnTo>
                      <a:pt x="559" y="230"/>
                    </a:lnTo>
                    <a:lnTo>
                      <a:pt x="566" y="266"/>
                    </a:lnTo>
                    <a:lnTo>
                      <a:pt x="568" y="300"/>
                    </a:lnTo>
                    <a:lnTo>
                      <a:pt x="568" y="335"/>
                    </a:lnTo>
                    <a:lnTo>
                      <a:pt x="564" y="371"/>
                    </a:lnTo>
                    <a:lnTo>
                      <a:pt x="556" y="407"/>
                    </a:lnTo>
                    <a:lnTo>
                      <a:pt x="544" y="441"/>
                    </a:lnTo>
                    <a:lnTo>
                      <a:pt x="530" y="475"/>
                    </a:lnTo>
                    <a:lnTo>
                      <a:pt x="511" y="507"/>
                    </a:lnTo>
                    <a:lnTo>
                      <a:pt x="511" y="507"/>
                    </a:lnTo>
                    <a:lnTo>
                      <a:pt x="489" y="538"/>
                    </a:lnTo>
                    <a:lnTo>
                      <a:pt x="466" y="567"/>
                    </a:lnTo>
                    <a:lnTo>
                      <a:pt x="438" y="591"/>
                    </a:lnTo>
                    <a:lnTo>
                      <a:pt x="409" y="613"/>
                    </a:lnTo>
                    <a:lnTo>
                      <a:pt x="380" y="632"/>
                    </a:lnTo>
                    <a:lnTo>
                      <a:pt x="348" y="647"/>
                    </a:lnTo>
                    <a:lnTo>
                      <a:pt x="314" y="661"/>
                    </a:lnTo>
                    <a:lnTo>
                      <a:pt x="280" y="669"/>
                    </a:lnTo>
                    <a:lnTo>
                      <a:pt x="246" y="676"/>
                    </a:lnTo>
                    <a:lnTo>
                      <a:pt x="210" y="678"/>
                    </a:lnTo>
                    <a:lnTo>
                      <a:pt x="174" y="678"/>
                    </a:lnTo>
                    <a:lnTo>
                      <a:pt x="140" y="673"/>
                    </a:lnTo>
                    <a:lnTo>
                      <a:pt x="104" y="666"/>
                    </a:lnTo>
                    <a:lnTo>
                      <a:pt x="70" y="654"/>
                    </a:lnTo>
                    <a:lnTo>
                      <a:pt x="36" y="640"/>
                    </a:lnTo>
                    <a:lnTo>
                      <a:pt x="2" y="622"/>
                    </a:lnTo>
                    <a:lnTo>
                      <a:pt x="2" y="622"/>
                    </a:lnTo>
                    <a:lnTo>
                      <a:pt x="0" y="620"/>
                    </a:lnTo>
                    <a:lnTo>
                      <a:pt x="39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Oval 86"/>
              <p:cNvSpPr/>
              <p:nvPr/>
            </p:nvSpPr>
            <p:spPr>
              <a:xfrm>
                <a:off x="5815361" y="6501606"/>
                <a:ext cx="387349" cy="3873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5564483" y="6344391"/>
                <a:ext cx="162772" cy="162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
        <p:nvSpPr>
          <p:cNvPr id="118" name="Slide Number Placeholder 2"/>
          <p:cNvSpPr>
            <a:spLocks noGrp="1"/>
          </p:cNvSpPr>
          <p:nvPr>
            <p:ph type="sldNum" sz="quarter" idx="10"/>
          </p:nvPr>
        </p:nvSpPr>
        <p:spPr>
          <a:xfrm>
            <a:off x="11264727" y="7033974"/>
            <a:ext cx="1822623" cy="215444"/>
          </a:xfrm>
        </p:spPr>
        <p:txBody>
          <a:bodyPr/>
          <a:lstStyle/>
          <a:p>
            <a:pPr defTabSz="1043056"/>
            <a:fld id="{3E291E46-BCC4-4EBB-9B49-E997D24BE723}" type="slidenum">
              <a:rPr lang="en-GB" smtClean="0"/>
              <a:pPr defTabSz="1043056"/>
              <a:t>‹#›</a:t>
            </a:fld>
            <a:endParaRPr lang="en-GB" dirty="0"/>
          </a:p>
        </p:txBody>
      </p:sp>
      <p:cxnSp>
        <p:nvCxnSpPr>
          <p:cNvPr id="64" name="Straight Connector 63"/>
          <p:cNvCxnSpPr/>
          <p:nvPr userDrawn="1"/>
        </p:nvCxnSpPr>
        <p:spPr>
          <a:xfrm>
            <a:off x="361950" y="6812863"/>
            <a:ext cx="12725400" cy="0"/>
          </a:xfrm>
          <a:prstGeom prst="line">
            <a:avLst/>
          </a:prstGeom>
          <a:noFill/>
          <a:ln w="9525" cap="flat" cmpd="sng" algn="ctr">
            <a:solidFill>
              <a:srgbClr val="58595B"/>
            </a:solidFill>
            <a:prstDash val="solid"/>
            <a:tailEnd type="none" w="lg" len="lg"/>
          </a:ln>
          <a:effectLst/>
        </p:spPr>
      </p:cxnSp>
    </p:spTree>
    <p:extLst>
      <p:ext uri="{BB962C8B-B14F-4D97-AF65-F5344CB8AC3E}">
        <p14:creationId xmlns:p14="http://schemas.microsoft.com/office/powerpoint/2010/main" val="2612175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slde">
    <p:bg>
      <p:bgPr>
        <a:solidFill>
          <a:schemeClr val="bg1"/>
        </a:solidFill>
        <a:effectLst/>
      </p:bgPr>
    </p:bg>
    <p:spTree>
      <p:nvGrpSpPr>
        <p:cNvPr id="1" name=""/>
        <p:cNvGrpSpPr/>
        <p:nvPr/>
      </p:nvGrpSpPr>
      <p:grpSpPr>
        <a:xfrm>
          <a:off x="0" y="0"/>
          <a:ext cx="0" cy="0"/>
          <a:chOff x="0" y="0"/>
          <a:chExt cx="0" cy="0"/>
        </a:xfrm>
      </p:grpSpPr>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sp>
        <p:nvSpPr>
          <p:cNvPr id="118" name="Slide Number Placeholder 2"/>
          <p:cNvSpPr>
            <a:spLocks noGrp="1"/>
          </p:cNvSpPr>
          <p:nvPr>
            <p:ph type="sldNum" sz="quarter" idx="10"/>
          </p:nvPr>
        </p:nvSpPr>
        <p:spPr>
          <a:xfrm>
            <a:off x="11264727" y="7033974"/>
            <a:ext cx="1822623" cy="215444"/>
          </a:xfrm>
        </p:spPr>
        <p:txBody>
          <a:bodyPr/>
          <a:lstStyle/>
          <a:p>
            <a:pPr defTabSz="1043056"/>
            <a:fld id="{3E291E46-BCC4-4EBB-9B49-E997D24BE723}" type="slidenum">
              <a:rPr lang="en-GB" smtClean="0"/>
              <a:pPr defTabSz="1043056"/>
              <a:t>‹#›</a:t>
            </a:fld>
            <a:endParaRPr lang="en-GB" dirty="0"/>
          </a:p>
        </p:txBody>
      </p:sp>
    </p:spTree>
    <p:extLst>
      <p:ext uri="{BB962C8B-B14F-4D97-AF65-F5344CB8AC3E}">
        <p14:creationId xmlns:p14="http://schemas.microsoft.com/office/powerpoint/2010/main" val="2307496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6" name="Text Placeholder 5"/>
          <p:cNvSpPr>
            <a:spLocks noGrp="1"/>
          </p:cNvSpPr>
          <p:nvPr>
            <p:ph type="body" sz="quarter" idx="11" hasCustomPrompt="1"/>
          </p:nvPr>
        </p:nvSpPr>
        <p:spPr>
          <a:xfrm>
            <a:off x="374650" y="1392238"/>
            <a:ext cx="12712700" cy="1107996"/>
          </a:xfrm>
        </p:spPr>
        <p:txBody>
          <a:bodyPr/>
          <a:lstStyle>
            <a:lvl1pPr marL="231775" indent="-231775">
              <a:lnSpc>
                <a:spcPct val="100000"/>
              </a:lnSpc>
              <a:buFont typeface="Arial" panose="020B0604020202020204" pitchFamily="34" charset="0"/>
              <a:buChar char="•"/>
              <a:defRPr/>
            </a:lvl1pPr>
            <a:lvl3pPr>
              <a:lnSpc>
                <a:spcPct val="100000"/>
              </a:lnSpc>
              <a:defRPr sz="1600"/>
            </a:lvl3pPr>
            <a:lvl4pPr>
              <a:lnSpc>
                <a:spcPct val="100000"/>
              </a:lnSpc>
              <a:defRPr sz="1400"/>
            </a:lvl4pPr>
            <a:lvl5pPr>
              <a:lnSpc>
                <a:spcPct val="100000"/>
              </a:lnSpc>
              <a:defRPr sz="1200"/>
            </a:lvl5pPr>
            <a:lvl6pPr>
              <a:lnSpc>
                <a:spcPct val="100000"/>
              </a:lnSpc>
              <a:defRPr sz="1000"/>
            </a:lvl6pPr>
          </a:lstStyle>
          <a:p>
            <a:pPr lvl="0"/>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endParaRPr lang="en-GB" dirty="0"/>
          </a:p>
        </p:txBody>
      </p:sp>
      <p:cxnSp>
        <p:nvCxnSpPr>
          <p:cNvPr id="5" name="מחבר ישר 4"/>
          <p:cNvCxnSpPr/>
          <p:nvPr userDrawn="1"/>
        </p:nvCxnSpPr>
        <p:spPr>
          <a:xfrm>
            <a:off x="374650" y="966742"/>
            <a:ext cx="12712700" cy="22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47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5" name="Text Placeholder 4"/>
          <p:cNvSpPr>
            <a:spLocks noGrp="1"/>
          </p:cNvSpPr>
          <p:nvPr>
            <p:ph type="body" sz="quarter" idx="11"/>
          </p:nvPr>
        </p:nvSpPr>
        <p:spPr>
          <a:xfrm>
            <a:off x="374650" y="1392238"/>
            <a:ext cx="6227763"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6883400" y="1392238"/>
            <a:ext cx="6203950"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029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5" name="Text Placeholder 4"/>
          <p:cNvSpPr>
            <a:spLocks noGrp="1"/>
          </p:cNvSpPr>
          <p:nvPr>
            <p:ph type="body" sz="quarter" idx="11"/>
          </p:nvPr>
        </p:nvSpPr>
        <p:spPr>
          <a:xfrm>
            <a:off x="374650" y="1392238"/>
            <a:ext cx="4046538"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719638" y="1392238"/>
            <a:ext cx="4046537"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3"/>
          </p:nvPr>
        </p:nvSpPr>
        <p:spPr>
          <a:xfrm>
            <a:off x="9055100" y="1392238"/>
            <a:ext cx="4032250"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569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5" name="Text Placeholder 4"/>
          <p:cNvSpPr>
            <a:spLocks noGrp="1"/>
          </p:cNvSpPr>
          <p:nvPr>
            <p:ph type="body" sz="quarter" idx="15"/>
          </p:nvPr>
        </p:nvSpPr>
        <p:spPr>
          <a:xfrm>
            <a:off x="374650" y="1466851"/>
            <a:ext cx="2954338" cy="22190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p:cNvSpPr>
            <a:spLocks noGrp="1"/>
          </p:cNvSpPr>
          <p:nvPr>
            <p:ph type="body" sz="quarter" idx="16"/>
          </p:nvPr>
        </p:nvSpPr>
        <p:spPr>
          <a:xfrm>
            <a:off x="3627518" y="1392237"/>
            <a:ext cx="2954102"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7"/>
          </p:nvPr>
        </p:nvSpPr>
        <p:spPr>
          <a:xfrm>
            <a:off x="6880225" y="1392237"/>
            <a:ext cx="2954338"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8"/>
          </p:nvPr>
        </p:nvSpPr>
        <p:spPr>
          <a:xfrm>
            <a:off x="10133248" y="1392237"/>
            <a:ext cx="2954102"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041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5" name="Text Placeholder 4"/>
          <p:cNvSpPr>
            <a:spLocks noGrp="1"/>
          </p:cNvSpPr>
          <p:nvPr>
            <p:ph type="body" sz="quarter" idx="16"/>
          </p:nvPr>
        </p:nvSpPr>
        <p:spPr>
          <a:xfrm>
            <a:off x="374650" y="1392237"/>
            <a:ext cx="2303463"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7"/>
          </p:nvPr>
        </p:nvSpPr>
        <p:spPr>
          <a:xfrm>
            <a:off x="2976944" y="1392238"/>
            <a:ext cx="2303082" cy="239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8"/>
          </p:nvPr>
        </p:nvSpPr>
        <p:spPr>
          <a:xfrm>
            <a:off x="5579236" y="1392238"/>
            <a:ext cx="2303529" cy="239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p:cNvSpPr>
            <a:spLocks noGrp="1"/>
          </p:cNvSpPr>
          <p:nvPr>
            <p:ph type="body" sz="quarter" idx="19"/>
          </p:nvPr>
        </p:nvSpPr>
        <p:spPr>
          <a:xfrm>
            <a:off x="8181530" y="1392237"/>
            <a:ext cx="2303528" cy="239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6"/>
          <p:cNvSpPr>
            <a:spLocks noGrp="1"/>
          </p:cNvSpPr>
          <p:nvPr>
            <p:ph type="body" sz="quarter" idx="20"/>
          </p:nvPr>
        </p:nvSpPr>
        <p:spPr>
          <a:xfrm>
            <a:off x="10783821" y="1392237"/>
            <a:ext cx="2303529" cy="239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115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5" name="Text Placeholder 4"/>
          <p:cNvSpPr>
            <a:spLocks noGrp="1"/>
          </p:cNvSpPr>
          <p:nvPr>
            <p:ph type="body" sz="quarter" idx="17"/>
          </p:nvPr>
        </p:nvSpPr>
        <p:spPr>
          <a:xfrm>
            <a:off x="374650" y="1392238"/>
            <a:ext cx="1870075" cy="2389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p:cNvSpPr>
            <a:spLocks noGrp="1"/>
          </p:cNvSpPr>
          <p:nvPr>
            <p:ph type="body" sz="quarter" idx="18"/>
          </p:nvPr>
        </p:nvSpPr>
        <p:spPr>
          <a:xfrm>
            <a:off x="2547938" y="1392238"/>
            <a:ext cx="1873250"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9"/>
          </p:nvPr>
        </p:nvSpPr>
        <p:spPr>
          <a:xfrm>
            <a:off x="4719638" y="1392238"/>
            <a:ext cx="1882775"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20"/>
          </p:nvPr>
        </p:nvSpPr>
        <p:spPr>
          <a:xfrm>
            <a:off x="6883400" y="1392238"/>
            <a:ext cx="1882775"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p:cNvSpPr>
            <a:spLocks noGrp="1"/>
          </p:cNvSpPr>
          <p:nvPr>
            <p:ph type="body" sz="quarter" idx="21"/>
          </p:nvPr>
        </p:nvSpPr>
        <p:spPr>
          <a:xfrm>
            <a:off x="9055100" y="1392238"/>
            <a:ext cx="1874838"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0"/>
          <p:cNvSpPr>
            <a:spLocks noGrp="1"/>
          </p:cNvSpPr>
          <p:nvPr>
            <p:ph type="body" sz="quarter" idx="22"/>
          </p:nvPr>
        </p:nvSpPr>
        <p:spPr>
          <a:xfrm>
            <a:off x="11220450" y="1392238"/>
            <a:ext cx="1866900"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66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42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slde">
    <p:bg>
      <p:bgPr>
        <a:solidFill>
          <a:schemeClr val="tx1"/>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1264727" y="7033974"/>
            <a:ext cx="1822623" cy="215444"/>
          </a:xfrm>
        </p:spPr>
        <p:txBody>
          <a:bodyPr/>
          <a:lstStyle>
            <a:lvl1pPr>
              <a:defRPr>
                <a:solidFill>
                  <a:schemeClr val="bg1"/>
                </a:solidFill>
              </a:defRPr>
            </a:lvl1pPr>
          </a:lstStyle>
          <a:p>
            <a:pPr defTabSz="1043056"/>
            <a:fld id="{3E291E46-BCC4-4EBB-9B49-E997D24BE723}" type="slidenum">
              <a:rPr lang="en-GB" smtClean="0"/>
              <a:pPr defTabSz="1043056"/>
              <a:t>‹#›</a:t>
            </a:fld>
            <a:endParaRPr lang="en-GB" dirty="0"/>
          </a:p>
        </p:txBody>
      </p:sp>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52" y="6987126"/>
            <a:ext cx="2145294" cy="251375"/>
          </a:xfrm>
          <a:prstGeom prst="rect">
            <a:avLst/>
          </a:prstGeom>
        </p:spPr>
      </p:pic>
    </p:spTree>
    <p:extLst>
      <p:ext uri="{BB962C8B-B14F-4D97-AF65-F5344CB8AC3E}">
        <p14:creationId xmlns:p14="http://schemas.microsoft.com/office/powerpoint/2010/main" val="284300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0" name="Straight Connector 29"/>
          <p:cNvCxnSpPr/>
          <p:nvPr/>
        </p:nvCxnSpPr>
        <p:spPr>
          <a:xfrm>
            <a:off x="361950" y="6812863"/>
            <a:ext cx="12725400" cy="0"/>
          </a:xfrm>
          <a:prstGeom prst="line">
            <a:avLst/>
          </a:prstGeom>
          <a:noFill/>
          <a:ln w="9525" cap="flat" cmpd="sng" algn="ctr">
            <a:solidFill>
              <a:srgbClr val="58595B"/>
            </a:solidFill>
            <a:prstDash val="solid"/>
            <a:tailEnd type="none" w="lg" len="lg"/>
          </a:ln>
          <a:effectLst/>
        </p:spPr>
      </p:cxnSp>
      <p:sp>
        <p:nvSpPr>
          <p:cNvPr id="32" name="Title Placeholder 31"/>
          <p:cNvSpPr>
            <a:spLocks noGrp="1"/>
          </p:cNvSpPr>
          <p:nvPr>
            <p:ph type="title"/>
          </p:nvPr>
        </p:nvSpPr>
        <p:spPr>
          <a:xfrm>
            <a:off x="1566250" y="339425"/>
            <a:ext cx="11521100" cy="393954"/>
          </a:xfrm>
          <a:prstGeom prst="rect">
            <a:avLst/>
          </a:prstGeom>
        </p:spPr>
        <p:txBody>
          <a:bodyPr vert="horz" wrap="square" lIns="0" tIns="0" rIns="0" bIns="0" rtlCol="0" anchor="t">
            <a:spAutoFit/>
          </a:bodyPr>
          <a:lstStyle/>
          <a:p>
            <a:r>
              <a:rPr lang="en-US" dirty="0"/>
              <a:t>Click to edit Master title style</a:t>
            </a:r>
            <a:endParaRPr lang="en-GB" dirty="0"/>
          </a:p>
        </p:txBody>
      </p:sp>
      <p:sp>
        <p:nvSpPr>
          <p:cNvPr id="33" name="Text Placeholder 32"/>
          <p:cNvSpPr>
            <a:spLocks noGrp="1"/>
          </p:cNvSpPr>
          <p:nvPr>
            <p:ph type="body" idx="1"/>
          </p:nvPr>
        </p:nvSpPr>
        <p:spPr>
          <a:xfrm>
            <a:off x="380422" y="1373766"/>
            <a:ext cx="12725400" cy="1545038"/>
          </a:xfrm>
          <a:prstGeom prst="rect">
            <a:avLst/>
          </a:prstGeom>
        </p:spPr>
        <p:txBody>
          <a:bodyPr vert="horz" lIns="0" tIns="0" rIns="0" bIns="0" rtlCol="0">
            <a:sp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34" name="Slide Number Placeholder 33"/>
          <p:cNvSpPr>
            <a:spLocks noGrp="1"/>
          </p:cNvSpPr>
          <p:nvPr>
            <p:ph type="sldNum" sz="quarter" idx="4"/>
          </p:nvPr>
        </p:nvSpPr>
        <p:spPr>
          <a:xfrm>
            <a:off x="11264727" y="7033974"/>
            <a:ext cx="1822623" cy="215444"/>
          </a:xfrm>
          <a:prstGeom prst="rect">
            <a:avLst/>
          </a:prstGeom>
        </p:spPr>
        <p:txBody>
          <a:bodyPr vert="horz" lIns="0" tIns="0" rIns="0" bIns="0" rtlCol="0" anchor="ctr">
            <a:spAutoFit/>
          </a:bodyPr>
          <a:lstStyle>
            <a:lvl1pPr algn="r">
              <a:defRPr kumimoji="0" lang="en-GB" sz="1400" b="0" i="0" u="none" strike="noStrike" kern="1200" cap="none" spc="0" normalizeH="0" baseline="0" smtClean="0">
                <a:ln>
                  <a:noFill/>
                </a:ln>
                <a:solidFill>
                  <a:srgbClr val="58595B"/>
                </a:solidFill>
                <a:effectLst/>
                <a:uLnTx/>
                <a:uFillTx/>
                <a:latin typeface="Calibri"/>
                <a:ea typeface="+mn-ea"/>
                <a:cs typeface="+mn-cs"/>
              </a:defRPr>
            </a:lvl1pPr>
          </a:lstStyle>
          <a:p>
            <a:pPr defTabSz="1043056"/>
            <a:fld id="{3E291E46-BCC4-4EBB-9B49-E997D24BE723}" type="slidenum">
              <a:rPr lang="en-GB" smtClean="0"/>
              <a:pPr defTabSz="1043056"/>
              <a:t>‹#›</a:t>
            </a:fld>
            <a:endParaRPr lang="en-GB" dirty="0"/>
          </a:p>
        </p:txBody>
      </p:sp>
      <p:grpSp>
        <p:nvGrpSpPr>
          <p:cNvPr id="35" name="Group 4"/>
          <p:cNvGrpSpPr>
            <a:grpSpLocks noChangeAspect="1"/>
          </p:cNvGrpSpPr>
          <p:nvPr/>
        </p:nvGrpSpPr>
        <p:grpSpPr bwMode="gray">
          <a:xfrm>
            <a:off x="362712" y="359855"/>
            <a:ext cx="653559" cy="586281"/>
            <a:chOff x="1352" y="681"/>
            <a:chExt cx="3519" cy="3153"/>
          </a:xfrm>
        </p:grpSpPr>
        <p:sp>
          <p:nvSpPr>
            <p:cNvPr id="36"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37"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38"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39"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40"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41"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42"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43"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44"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45"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46"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47"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48"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49"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50"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spTree>
  </p:cSld>
  <p:clrMap bg1="lt1" tx1="dk1" bg2="lt2" tx2="dk2" accent1="accent1" accent2="accent2" accent3="accent3" accent4="accent4" accent5="accent5" accent6="accent6" hlink="hlink" folHlink="folHlink"/>
  <p:sldLayoutIdLst>
    <p:sldLayoutId id="2147483657" r:id="rId1"/>
    <p:sldLayoutId id="2147483652" r:id="rId2"/>
    <p:sldLayoutId id="2147483653" r:id="rId3"/>
    <p:sldLayoutId id="2147483651" r:id="rId4"/>
    <p:sldLayoutId id="2147483654" r:id="rId5"/>
    <p:sldLayoutId id="2147483655" r:id="rId6"/>
    <p:sldLayoutId id="2147483656" r:id="rId7"/>
    <p:sldLayoutId id="2147483658" r:id="rId8"/>
    <p:sldLayoutId id="2147483660" r:id="rId9"/>
    <p:sldLayoutId id="2147483661" r:id="rId10"/>
    <p:sldLayoutId id="2147483662" r:id="rId11"/>
    <p:sldLayoutId id="2147483663" r:id="rId12"/>
    <p:sldLayoutId id="2147483664" r:id="rId13"/>
    <p:sldLayoutId id="2147483666" r:id="rId14"/>
    <p:sldLayoutId id="2147483667" r:id="rId15"/>
  </p:sldLayoutIdLst>
  <p:hf hdr="0" ftr="0" dt="0"/>
  <p:txStyles>
    <p:titleStyle>
      <a:lvl1pPr algn="l" defTabSz="1199839" rtl="0" eaLnBrk="1" latinLnBrk="0" hangingPunct="1">
        <a:lnSpc>
          <a:spcPct val="80000"/>
        </a:lnSpc>
        <a:spcBef>
          <a:spcPct val="0"/>
        </a:spcBef>
        <a:buNone/>
        <a:defRPr sz="3200" kern="1200">
          <a:solidFill>
            <a:schemeClr val="tx1"/>
          </a:solidFill>
          <a:latin typeface="+mj-lt"/>
          <a:ea typeface="+mj-ea"/>
          <a:cs typeface="+mj-cs"/>
        </a:defRPr>
      </a:lvl1pPr>
    </p:titleStyle>
    <p:body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99839" rtl="0" eaLnBrk="1" latinLnBrk="0" hangingPunct="1">
        <a:defRPr sz="2400" kern="1200">
          <a:solidFill>
            <a:schemeClr val="tx1"/>
          </a:solidFill>
          <a:latin typeface="+mn-lt"/>
          <a:ea typeface="+mn-ea"/>
          <a:cs typeface="+mn-cs"/>
        </a:defRPr>
      </a:lvl1pPr>
      <a:lvl2pPr marL="599919" algn="l" defTabSz="1199839" rtl="0" eaLnBrk="1" latinLnBrk="0" hangingPunct="1">
        <a:defRPr sz="2400" kern="1200">
          <a:solidFill>
            <a:schemeClr val="tx1"/>
          </a:solidFill>
          <a:latin typeface="+mn-lt"/>
          <a:ea typeface="+mn-ea"/>
          <a:cs typeface="+mn-cs"/>
        </a:defRPr>
      </a:lvl2pPr>
      <a:lvl3pPr marL="1199839" algn="l" defTabSz="1199839" rtl="0" eaLnBrk="1" latinLnBrk="0" hangingPunct="1">
        <a:defRPr sz="2400" kern="1200">
          <a:solidFill>
            <a:schemeClr val="tx1"/>
          </a:solidFill>
          <a:latin typeface="+mn-lt"/>
          <a:ea typeface="+mn-ea"/>
          <a:cs typeface="+mn-cs"/>
        </a:defRPr>
      </a:lvl3pPr>
      <a:lvl4pPr marL="1799758" algn="l" defTabSz="1199839" rtl="0" eaLnBrk="1" latinLnBrk="0" hangingPunct="1">
        <a:defRPr sz="2400" kern="1200">
          <a:solidFill>
            <a:schemeClr val="tx1"/>
          </a:solidFill>
          <a:latin typeface="+mn-lt"/>
          <a:ea typeface="+mn-ea"/>
          <a:cs typeface="+mn-cs"/>
        </a:defRPr>
      </a:lvl4pPr>
      <a:lvl5pPr marL="2399678" algn="l" defTabSz="1199839" rtl="0" eaLnBrk="1" latinLnBrk="0" hangingPunct="1">
        <a:defRPr sz="2400" kern="1200">
          <a:solidFill>
            <a:schemeClr val="tx1"/>
          </a:solidFill>
          <a:latin typeface="+mn-lt"/>
          <a:ea typeface="+mn-ea"/>
          <a:cs typeface="+mn-cs"/>
        </a:defRPr>
      </a:lvl5pPr>
      <a:lvl6pPr marL="2999597" algn="l" defTabSz="1199839" rtl="0" eaLnBrk="1" latinLnBrk="0" hangingPunct="1">
        <a:defRPr sz="2400" kern="1200">
          <a:solidFill>
            <a:schemeClr val="tx1"/>
          </a:solidFill>
          <a:latin typeface="+mn-lt"/>
          <a:ea typeface="+mn-ea"/>
          <a:cs typeface="+mn-cs"/>
        </a:defRPr>
      </a:lvl6pPr>
      <a:lvl7pPr marL="3599516" algn="l" defTabSz="1199839" rtl="0" eaLnBrk="1" latinLnBrk="0" hangingPunct="1">
        <a:defRPr sz="2400" kern="1200">
          <a:solidFill>
            <a:schemeClr val="tx1"/>
          </a:solidFill>
          <a:latin typeface="+mn-lt"/>
          <a:ea typeface="+mn-ea"/>
          <a:cs typeface="+mn-cs"/>
        </a:defRPr>
      </a:lvl7pPr>
      <a:lvl8pPr marL="4199436" algn="l" defTabSz="1199839" rtl="0" eaLnBrk="1" latinLnBrk="0" hangingPunct="1">
        <a:defRPr sz="2400" kern="1200">
          <a:solidFill>
            <a:schemeClr val="tx1"/>
          </a:solidFill>
          <a:latin typeface="+mn-lt"/>
          <a:ea typeface="+mn-ea"/>
          <a:cs typeface="+mn-cs"/>
        </a:defRPr>
      </a:lvl8pPr>
      <a:lvl9pPr marL="4799355" algn="l" defTabSz="11998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Straight Connector 87"/>
          <p:cNvCxnSpPr/>
          <p:nvPr/>
        </p:nvCxnSpPr>
        <p:spPr>
          <a:xfrm>
            <a:off x="315891" y="3728926"/>
            <a:ext cx="7017238" cy="0"/>
          </a:xfrm>
          <a:prstGeom prst="line">
            <a:avLst/>
          </a:prstGeom>
          <a:ln cap="rnd">
            <a:solidFill>
              <a:schemeClr val="bg2">
                <a:lumMod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825" y="3055428"/>
            <a:ext cx="7333128" cy="659155"/>
          </a:xfrm>
          <a:prstGeom prst="rect">
            <a:avLst/>
          </a:prstGeom>
          <a:noFill/>
        </p:spPr>
        <p:txBody>
          <a:bodyPr wrap="square" lIns="0" tIns="0" rIns="0" bIns="0" rtlCol="0" anchor="b" anchorCtr="0">
            <a:spAutoFit/>
          </a:bodyPr>
          <a:lstStyle/>
          <a:p>
            <a:pPr algn="ctr" rtl="1">
              <a:lnSpc>
                <a:spcPct val="150000"/>
              </a:lnSpc>
            </a:pPr>
            <a:r>
              <a:rPr lang="he-IL" sz="3200" b="1" dirty="0"/>
              <a:t>אפקטיביות קמפיין משרד האוצר</a:t>
            </a:r>
          </a:p>
        </p:txBody>
      </p:sp>
      <p:sp>
        <p:nvSpPr>
          <p:cNvPr id="2" name="מלבן 1"/>
          <p:cNvSpPr/>
          <p:nvPr/>
        </p:nvSpPr>
        <p:spPr>
          <a:xfrm>
            <a:off x="1471613" y="3779838"/>
            <a:ext cx="4527553" cy="646331"/>
          </a:xfrm>
          <a:prstGeom prst="rect">
            <a:avLst/>
          </a:prstGeom>
        </p:spPr>
        <p:txBody>
          <a:bodyPr wrap="square">
            <a:spAutoFit/>
          </a:bodyPr>
          <a:lstStyle/>
          <a:p>
            <a:pPr algn="ctr" rtl="1"/>
            <a:r>
              <a:rPr lang="he-IL" sz="1800" dirty="0"/>
              <a:t>מוגש ללשכת הפרסום הממשלתית</a:t>
            </a:r>
          </a:p>
          <a:p>
            <a:pPr algn="ctr" rtl="1"/>
            <a:r>
              <a:rPr lang="he-IL" sz="1800" dirty="0"/>
              <a:t>יוני 2017</a:t>
            </a:r>
          </a:p>
        </p:txBody>
      </p:sp>
      <p:pic>
        <p:nvPicPr>
          <p:cNvPr id="9" name="תמונה 8"/>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2745722" y="4426169"/>
            <a:ext cx="2000250" cy="800100"/>
          </a:xfrm>
          <a:prstGeom prst="rect">
            <a:avLst/>
          </a:prstGeom>
        </p:spPr>
      </p:pic>
      <p:sp>
        <p:nvSpPr>
          <p:cNvPr id="11" name="Freeform 55"/>
          <p:cNvSpPr>
            <a:spLocks/>
          </p:cNvSpPr>
          <p:nvPr/>
        </p:nvSpPr>
        <p:spPr bwMode="auto">
          <a:xfrm>
            <a:off x="8424210"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rgbClr val="FBB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1"/>
          <p:cNvSpPr>
            <a:spLocks/>
          </p:cNvSpPr>
          <p:nvPr/>
        </p:nvSpPr>
        <p:spPr bwMode="auto">
          <a:xfrm>
            <a:off x="7052610" y="9850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rgbClr val="ED6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3"/>
          <p:cNvSpPr>
            <a:spLocks/>
          </p:cNvSpPr>
          <p:nvPr/>
        </p:nvSpPr>
        <p:spPr bwMode="auto">
          <a:xfrm>
            <a:off x="9122710"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rgbClr val="1F4A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טבלה 22"/>
          <p:cNvGraphicFramePr>
            <a:graphicFrameLocks noGrp="1"/>
          </p:cNvGraphicFramePr>
          <p:nvPr>
            <p:extLst>
              <p:ext uri="{D42A27DB-BD31-4B8C-83A1-F6EECF244321}">
                <p14:modId xmlns:p14="http://schemas.microsoft.com/office/powerpoint/2010/main" val="2834832558"/>
              </p:ext>
            </p:extLst>
          </p:nvPr>
        </p:nvGraphicFramePr>
        <p:xfrm>
          <a:off x="2145464" y="1178456"/>
          <a:ext cx="5258118" cy="5343716"/>
        </p:xfrm>
        <a:graphic>
          <a:graphicData uri="http://schemas.openxmlformats.org/drawingml/2006/table">
            <a:tbl>
              <a:tblPr rtl="1">
                <a:tableStyleId>{5C22544A-7EE6-4342-B048-85BDC9FD1C3A}</a:tableStyleId>
              </a:tblPr>
              <a:tblGrid>
                <a:gridCol w="5258118">
                  <a:extLst>
                    <a:ext uri="{9D8B030D-6E8A-4147-A177-3AD203B41FA5}">
                      <a16:colId xmlns:a16="http://schemas.microsoft.com/office/drawing/2014/main" xmlns="" val="20000"/>
                    </a:ext>
                  </a:extLst>
                </a:gridCol>
              </a:tblGrid>
              <a:tr h="2937293">
                <a:tc>
                  <a:txBody>
                    <a:bodyPr/>
                    <a:lstStyle/>
                    <a:p>
                      <a:pPr algn="r" rtl="1"/>
                      <a:r>
                        <a:rPr lang="he-IL" sz="1600" b="1" dirty="0">
                          <a:solidFill>
                            <a:srgbClr val="00B050"/>
                          </a:solidFill>
                        </a:rPr>
                        <a:t>סה"כ מסר 25%</a:t>
                      </a:r>
                    </a:p>
                  </a:txBody>
                  <a:tcPr anchor="b">
                    <a:lnL w="12700" cmpd="sng">
                      <a:noFill/>
                    </a:lnL>
                    <a:lnR w="12700" cmpd="sng">
                      <a:noFill/>
                    </a:lnR>
                    <a:lnT w="12700" cmpd="sng">
                      <a:noFill/>
                    </a:lnT>
                    <a:lnB w="1270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406423">
                <a:tc>
                  <a:txBody>
                    <a:bodyPr/>
                    <a:lstStyle/>
                    <a:p>
                      <a:pPr algn="r" rtl="1"/>
                      <a:endParaRPr lang="he-IL" sz="1600" b="1" dirty="0">
                        <a:solidFill>
                          <a:srgbClr val="92D050"/>
                        </a:solidFill>
                      </a:endParaRPr>
                    </a:p>
                    <a:p>
                      <a:pPr algn="r" rtl="1"/>
                      <a:endParaRPr lang="he-IL" sz="1600" b="1" dirty="0">
                        <a:solidFill>
                          <a:srgbClr val="92D050"/>
                        </a:solidFill>
                      </a:endParaRPr>
                    </a:p>
                    <a:p>
                      <a:pPr algn="r" rtl="1"/>
                      <a:endParaRPr lang="he-IL" sz="1600" b="1" dirty="0">
                        <a:solidFill>
                          <a:srgbClr val="92D050"/>
                        </a:solidFill>
                      </a:endParaRPr>
                    </a:p>
                    <a:p>
                      <a:pPr algn="r" rtl="1"/>
                      <a:r>
                        <a:rPr lang="he-IL" sz="1600" b="1" dirty="0">
                          <a:solidFill>
                            <a:srgbClr val="92D050"/>
                          </a:solidFill>
                        </a:rPr>
                        <a:t>סה"כ קריאייטיב 56%</a:t>
                      </a:r>
                    </a:p>
                  </a:txBody>
                  <a:tcPr anchor="b">
                    <a:lnL w="12700" cmpd="sng">
                      <a:noFill/>
                    </a:lnL>
                    <a:lnR w="12700" cmpd="sng">
                      <a:noFill/>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26" name="טבלה 25"/>
          <p:cNvGraphicFramePr>
            <a:graphicFrameLocks noGrp="1"/>
          </p:cNvGraphicFramePr>
          <p:nvPr>
            <p:extLst>
              <p:ext uri="{D42A27DB-BD31-4B8C-83A1-F6EECF244321}">
                <p14:modId xmlns:p14="http://schemas.microsoft.com/office/powerpoint/2010/main" val="2928906170"/>
              </p:ext>
            </p:extLst>
          </p:nvPr>
        </p:nvGraphicFramePr>
        <p:xfrm>
          <a:off x="7829232" y="2257049"/>
          <a:ext cx="5258118" cy="2650231"/>
        </p:xfrm>
        <a:graphic>
          <a:graphicData uri="http://schemas.openxmlformats.org/drawingml/2006/table">
            <a:tbl>
              <a:tblPr rtl="1">
                <a:tableStyleId>{5C22544A-7EE6-4342-B048-85BDC9FD1C3A}</a:tableStyleId>
              </a:tblPr>
              <a:tblGrid>
                <a:gridCol w="5258118">
                  <a:extLst>
                    <a:ext uri="{9D8B030D-6E8A-4147-A177-3AD203B41FA5}">
                      <a16:colId xmlns:a16="http://schemas.microsoft.com/office/drawing/2014/main" xmlns="" val="20000"/>
                    </a:ext>
                  </a:extLst>
                </a:gridCol>
              </a:tblGrid>
              <a:tr h="1126231">
                <a:tc>
                  <a:txBody>
                    <a:bodyPr/>
                    <a:lstStyle/>
                    <a:p>
                      <a:pPr algn="r" rtl="1"/>
                      <a:r>
                        <a:rPr lang="he-IL" sz="1600" b="1" dirty="0">
                          <a:solidFill>
                            <a:srgbClr val="C00000"/>
                          </a:solidFill>
                        </a:rPr>
                        <a:t>סה"כ מסר 9%</a:t>
                      </a:r>
                    </a:p>
                  </a:txBody>
                  <a:tcPr anchor="b">
                    <a:lnL w="12700" cmpd="sng">
                      <a:noFill/>
                    </a:lnL>
                    <a:lnR w="12700" cmpd="sng">
                      <a:noFill/>
                    </a:lnR>
                    <a:lnT w="12700" cmpd="sng">
                      <a:noFill/>
                    </a:lnT>
                    <a:lnB w="1270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524000">
                <a:tc>
                  <a:txBody>
                    <a:bodyPr/>
                    <a:lstStyle/>
                    <a:p>
                      <a:pPr algn="r" rtl="1"/>
                      <a:r>
                        <a:rPr lang="he-IL" sz="1600" b="1" dirty="0">
                          <a:solidFill>
                            <a:schemeClr val="accent3"/>
                          </a:solidFill>
                        </a:rPr>
                        <a:t>סה"כ קריאייטיב 11%</a:t>
                      </a:r>
                    </a:p>
                  </a:txBody>
                  <a:tcPr anchor="b">
                    <a:lnL w="12700" cmpd="sng">
                      <a:noFill/>
                    </a:lnL>
                    <a:lnR w="12700" cmpd="sng">
                      <a:noFill/>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10</a:t>
            </a:fld>
            <a:endParaRPr lang="en-GB" dirty="0"/>
          </a:p>
        </p:txBody>
      </p:sp>
      <p:sp>
        <p:nvSpPr>
          <p:cNvPr id="41" name="Text Placeholder 45"/>
          <p:cNvSpPr txBox="1">
            <a:spLocks/>
          </p:cNvSpPr>
          <p:nvPr/>
        </p:nvSpPr>
        <p:spPr>
          <a:xfrm>
            <a:off x="1191828" y="361027"/>
            <a:ext cx="11797565" cy="615553"/>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האהדה לקמפיין גבוהה משמעותית מחוסר האהדה אליו, ונובעת בעיקר מקריאייטיב של שילוב הומור </a:t>
            </a:r>
            <a:r>
              <a:rPr lang="he-IL" b="1" dirty="0" err="1">
                <a:solidFill>
                  <a:schemeClr val="tx1"/>
                </a:solidFill>
                <a:latin typeface="Arial" panose="020B0604020202020204" pitchFamily="34" charset="0"/>
                <a:ea typeface="Tahoma" panose="020B0604030504040204" pitchFamily="34" charset="0"/>
                <a:cs typeface="Arial" panose="020B0604020202020204" pitchFamily="34" charset="0"/>
              </a:rPr>
              <a:t>והפרזנטור</a:t>
            </a: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-אלי יצפאן</a:t>
            </a:r>
          </a:p>
        </p:txBody>
      </p:sp>
      <p:sp>
        <p:nvSpPr>
          <p:cNvPr id="42" name="כותרת 1"/>
          <p:cNvSpPr>
            <a:spLocks noGrp="1"/>
          </p:cNvSpPr>
          <p:nvPr>
            <p:ph type="title"/>
          </p:nvPr>
        </p:nvSpPr>
        <p:spPr>
          <a:xfrm>
            <a:off x="1566250" y="1071575"/>
            <a:ext cx="11521100" cy="196977"/>
          </a:xfrm>
        </p:spPr>
        <p:txBody>
          <a:bodyPr vert="horz" wrap="square" lIns="0" tIns="0" rIns="0" bIns="0" rtlCol="0" anchor="t">
            <a:spAutoFit/>
          </a:bodyPr>
          <a:lstStyle/>
          <a:p>
            <a:pPr algn="r" rtl="1"/>
            <a:r>
              <a:rPr lang="he-IL" sz="1600" cap="all" dirty="0">
                <a:latin typeface="+mn-lt"/>
                <a:ea typeface="+mn-ea"/>
                <a:cs typeface="+mn-cs"/>
              </a:rPr>
              <a:t>סיבות לאהדה/חוסר אהדה לקמפיין </a:t>
            </a:r>
            <a:r>
              <a:rPr lang="he-IL" sz="1600" cap="all" dirty="0"/>
              <a:t>– בקרב הנחשפים לקמפיין (</a:t>
            </a:r>
            <a:r>
              <a:rPr lang="en-US" sz="1600" cap="all" dirty="0"/>
              <a:t>N=110</a:t>
            </a:r>
            <a:r>
              <a:rPr lang="he-IL" sz="1600" cap="all" dirty="0"/>
              <a:t>)</a:t>
            </a:r>
            <a:endParaRPr lang="en-US" sz="1600" cap="all" dirty="0">
              <a:latin typeface="+mn-lt"/>
              <a:ea typeface="+mn-ea"/>
              <a:cs typeface="+mn-cs"/>
            </a:endParaRPr>
          </a:p>
        </p:txBody>
      </p:sp>
      <p:sp>
        <p:nvSpPr>
          <p:cNvPr id="43" name="מלבן 42"/>
          <p:cNvSpPr/>
          <p:nvPr/>
        </p:nvSpPr>
        <p:spPr>
          <a:xfrm>
            <a:off x="326951" y="6901188"/>
            <a:ext cx="12419116" cy="461665"/>
          </a:xfrm>
          <a:prstGeom prst="rect">
            <a:avLst/>
          </a:prstGeom>
        </p:spPr>
        <p:txBody>
          <a:bodyPr wrap="square">
            <a:spAutoFit/>
          </a:bodyPr>
          <a:lstStyle/>
          <a:p>
            <a:pPr algn="r" rtl="1"/>
            <a:r>
              <a:rPr lang="he-IL" sz="1200" dirty="0"/>
              <a:t>האם היו דברים שאהבת במיוחד בקמפיין זה? </a:t>
            </a:r>
          </a:p>
          <a:p>
            <a:pPr algn="r" rtl="1"/>
            <a:r>
              <a:rPr lang="he-IL" sz="1200" dirty="0"/>
              <a:t>האם היו דברים שהפריעו לך, הרגיזו אותך או שהיו לא מובנים בקמפיין זה? </a:t>
            </a:r>
          </a:p>
        </p:txBody>
      </p:sp>
      <p:graphicFrame>
        <p:nvGraphicFramePr>
          <p:cNvPr id="19" name="תרשים 18"/>
          <p:cNvGraphicFramePr/>
          <p:nvPr>
            <p:extLst>
              <p:ext uri="{D42A27DB-BD31-4B8C-83A1-F6EECF244321}">
                <p14:modId xmlns:p14="http://schemas.microsoft.com/office/powerpoint/2010/main" val="864287067"/>
              </p:ext>
            </p:extLst>
          </p:nvPr>
        </p:nvGraphicFramePr>
        <p:xfrm>
          <a:off x="1891906" y="1791380"/>
          <a:ext cx="4925263" cy="4814565"/>
        </p:xfrm>
        <a:graphic>
          <a:graphicData uri="http://schemas.openxmlformats.org/drawingml/2006/chart">
            <c:chart xmlns:c="http://schemas.openxmlformats.org/drawingml/2006/chart" xmlns:r="http://schemas.openxmlformats.org/officeDocument/2006/relationships" r:id="rId2"/>
          </a:graphicData>
        </a:graphic>
      </p:graphicFrame>
      <p:sp>
        <p:nvSpPr>
          <p:cNvPr id="24" name="Freeform 17"/>
          <p:cNvSpPr>
            <a:spLocks noChangeAspect="1" noEditPoints="1"/>
          </p:cNvSpPr>
          <p:nvPr/>
        </p:nvSpPr>
        <p:spPr bwMode="auto">
          <a:xfrm>
            <a:off x="4936272" y="1322359"/>
            <a:ext cx="811794" cy="720000"/>
          </a:xfrm>
          <a:custGeom>
            <a:avLst/>
            <a:gdLst/>
            <a:ahLst/>
            <a:cxnLst>
              <a:cxn ang="0">
                <a:pos x="426" y="254"/>
              </a:cxn>
              <a:cxn ang="0">
                <a:pos x="421" y="189"/>
              </a:cxn>
              <a:cxn ang="0">
                <a:pos x="385" y="149"/>
              </a:cxn>
              <a:cxn ang="0">
                <a:pos x="279" y="147"/>
              </a:cxn>
              <a:cxn ang="0">
                <a:pos x="300" y="14"/>
              </a:cxn>
              <a:cxn ang="0">
                <a:pos x="248" y="8"/>
              </a:cxn>
              <a:cxn ang="0">
                <a:pos x="227" y="69"/>
              </a:cxn>
              <a:cxn ang="0">
                <a:pos x="174" y="135"/>
              </a:cxn>
              <a:cxn ang="0">
                <a:pos x="128" y="196"/>
              </a:cxn>
              <a:cxn ang="0">
                <a:pos x="110" y="176"/>
              </a:cxn>
              <a:cxn ang="0">
                <a:pos x="0" y="194"/>
              </a:cxn>
              <a:cxn ang="0">
                <a:pos x="0" y="411"/>
              </a:cxn>
              <a:cxn ang="0">
                <a:pos x="110" y="429"/>
              </a:cxn>
              <a:cxn ang="0">
                <a:pos x="128" y="401"/>
              </a:cxn>
              <a:cxn ang="0">
                <a:pos x="305" y="429"/>
              </a:cxn>
              <a:cxn ang="0">
                <a:pos x="390" y="410"/>
              </a:cxn>
              <a:cxn ang="0">
                <a:pos x="403" y="354"/>
              </a:cxn>
              <a:cxn ang="0">
                <a:pos x="422" y="317"/>
              </a:cxn>
              <a:cxn ang="0">
                <a:pos x="417" y="279"/>
              </a:cxn>
              <a:cxn ang="0">
                <a:pos x="110" y="412"/>
              </a:cxn>
              <a:cxn ang="0">
                <a:pos x="17" y="411"/>
              </a:cxn>
              <a:cxn ang="0">
                <a:pos x="17" y="194"/>
              </a:cxn>
              <a:cxn ang="0">
                <a:pos x="110" y="194"/>
              </a:cxn>
              <a:cxn ang="0">
                <a:pos x="110" y="411"/>
              </a:cxn>
              <a:cxn ang="0">
                <a:pos x="405" y="317"/>
              </a:cxn>
              <a:cxn ang="0">
                <a:pos x="374" y="348"/>
              </a:cxn>
              <a:cxn ang="0">
                <a:pos x="390" y="364"/>
              </a:cxn>
              <a:cxn ang="0">
                <a:pos x="380" y="396"/>
              </a:cxn>
              <a:cxn ang="0">
                <a:pos x="305" y="412"/>
              </a:cxn>
              <a:cxn ang="0">
                <a:pos x="128" y="384"/>
              </a:cxn>
              <a:cxn ang="0">
                <a:pos x="190" y="142"/>
              </a:cxn>
              <a:cxn ang="0">
                <a:pos x="242" y="77"/>
              </a:cxn>
              <a:cxn ang="0">
                <a:pos x="260" y="21"/>
              </a:cxn>
              <a:cxn ang="0">
                <a:pos x="286" y="25"/>
              </a:cxn>
              <a:cxn ang="0">
                <a:pos x="254" y="153"/>
              </a:cxn>
              <a:cxn ang="0">
                <a:pos x="262" y="166"/>
              </a:cxn>
              <a:cxn ang="0">
                <a:pos x="381" y="166"/>
              </a:cxn>
              <a:cxn ang="0">
                <a:pos x="404" y="189"/>
              </a:cxn>
              <a:cxn ang="0">
                <a:pos x="386" y="223"/>
              </a:cxn>
              <a:cxn ang="0">
                <a:pos x="409" y="254"/>
              </a:cxn>
              <a:cxn ang="0">
                <a:pos x="390" y="277"/>
              </a:cxn>
              <a:cxn ang="0">
                <a:pos x="389" y="293"/>
              </a:cxn>
            </a:cxnLst>
            <a:rect l="0" t="0" r="r" b="b"/>
            <a:pathLst>
              <a:path w="426" h="429">
                <a:moveTo>
                  <a:pt x="417" y="279"/>
                </a:moveTo>
                <a:cubicBezTo>
                  <a:pt x="423" y="273"/>
                  <a:pt x="426" y="264"/>
                  <a:pt x="426" y="254"/>
                </a:cubicBezTo>
                <a:cubicBezTo>
                  <a:pt x="426" y="240"/>
                  <a:pt x="420" y="228"/>
                  <a:pt x="410" y="220"/>
                </a:cubicBezTo>
                <a:cubicBezTo>
                  <a:pt x="417" y="212"/>
                  <a:pt x="421" y="202"/>
                  <a:pt x="421" y="189"/>
                </a:cubicBezTo>
                <a:cubicBezTo>
                  <a:pt x="421" y="178"/>
                  <a:pt x="416" y="169"/>
                  <a:pt x="409" y="162"/>
                </a:cubicBezTo>
                <a:cubicBezTo>
                  <a:pt x="402" y="156"/>
                  <a:pt x="393" y="151"/>
                  <a:pt x="385" y="149"/>
                </a:cubicBezTo>
                <a:cubicBezTo>
                  <a:pt x="372" y="147"/>
                  <a:pt x="352" y="145"/>
                  <a:pt x="328" y="145"/>
                </a:cubicBezTo>
                <a:cubicBezTo>
                  <a:pt x="313" y="145"/>
                  <a:pt x="296" y="146"/>
                  <a:pt x="279" y="147"/>
                </a:cubicBezTo>
                <a:cubicBezTo>
                  <a:pt x="304" y="109"/>
                  <a:pt x="313" y="79"/>
                  <a:pt x="314" y="56"/>
                </a:cubicBezTo>
                <a:cubicBezTo>
                  <a:pt x="314" y="38"/>
                  <a:pt x="308" y="23"/>
                  <a:pt x="300" y="14"/>
                </a:cubicBezTo>
                <a:cubicBezTo>
                  <a:pt x="292" y="5"/>
                  <a:pt x="283" y="0"/>
                  <a:pt x="274" y="0"/>
                </a:cubicBezTo>
                <a:cubicBezTo>
                  <a:pt x="263" y="0"/>
                  <a:pt x="254" y="2"/>
                  <a:pt x="248" y="8"/>
                </a:cubicBezTo>
                <a:cubicBezTo>
                  <a:pt x="239" y="17"/>
                  <a:pt x="237" y="28"/>
                  <a:pt x="235" y="39"/>
                </a:cubicBezTo>
                <a:cubicBezTo>
                  <a:pt x="233" y="50"/>
                  <a:pt x="231" y="60"/>
                  <a:pt x="227" y="69"/>
                </a:cubicBezTo>
                <a:cubicBezTo>
                  <a:pt x="224" y="73"/>
                  <a:pt x="213" y="86"/>
                  <a:pt x="202" y="99"/>
                </a:cubicBezTo>
                <a:cubicBezTo>
                  <a:pt x="190" y="112"/>
                  <a:pt x="179" y="124"/>
                  <a:pt x="174" y="135"/>
                </a:cubicBezTo>
                <a:cubicBezTo>
                  <a:pt x="163" y="159"/>
                  <a:pt x="148" y="177"/>
                  <a:pt x="136" y="188"/>
                </a:cubicBezTo>
                <a:cubicBezTo>
                  <a:pt x="133" y="191"/>
                  <a:pt x="130" y="194"/>
                  <a:pt x="128" y="196"/>
                </a:cubicBezTo>
                <a:cubicBezTo>
                  <a:pt x="128" y="194"/>
                  <a:pt x="128" y="194"/>
                  <a:pt x="128" y="194"/>
                </a:cubicBezTo>
                <a:cubicBezTo>
                  <a:pt x="128" y="184"/>
                  <a:pt x="120" y="176"/>
                  <a:pt x="110" y="176"/>
                </a:cubicBezTo>
                <a:cubicBezTo>
                  <a:pt x="17" y="176"/>
                  <a:pt x="17" y="176"/>
                  <a:pt x="17" y="176"/>
                </a:cubicBezTo>
                <a:cubicBezTo>
                  <a:pt x="8" y="176"/>
                  <a:pt x="0" y="184"/>
                  <a:pt x="0" y="194"/>
                </a:cubicBezTo>
                <a:cubicBezTo>
                  <a:pt x="0" y="411"/>
                  <a:pt x="0" y="411"/>
                  <a:pt x="0" y="411"/>
                </a:cubicBezTo>
                <a:cubicBezTo>
                  <a:pt x="0" y="411"/>
                  <a:pt x="0" y="411"/>
                  <a:pt x="0" y="411"/>
                </a:cubicBezTo>
                <a:cubicBezTo>
                  <a:pt x="0" y="421"/>
                  <a:pt x="8" y="429"/>
                  <a:pt x="17" y="429"/>
                </a:cubicBezTo>
                <a:cubicBezTo>
                  <a:pt x="110" y="429"/>
                  <a:pt x="110" y="429"/>
                  <a:pt x="110" y="429"/>
                </a:cubicBezTo>
                <a:cubicBezTo>
                  <a:pt x="120" y="429"/>
                  <a:pt x="128" y="421"/>
                  <a:pt x="128" y="411"/>
                </a:cubicBezTo>
                <a:cubicBezTo>
                  <a:pt x="128" y="401"/>
                  <a:pt x="128" y="401"/>
                  <a:pt x="128" y="401"/>
                </a:cubicBezTo>
                <a:cubicBezTo>
                  <a:pt x="179" y="408"/>
                  <a:pt x="225" y="424"/>
                  <a:pt x="264" y="427"/>
                </a:cubicBezTo>
                <a:cubicBezTo>
                  <a:pt x="279" y="428"/>
                  <a:pt x="293" y="429"/>
                  <a:pt x="305" y="429"/>
                </a:cubicBezTo>
                <a:cubicBezTo>
                  <a:pt x="325" y="429"/>
                  <a:pt x="342" y="427"/>
                  <a:pt x="356" y="423"/>
                </a:cubicBezTo>
                <a:cubicBezTo>
                  <a:pt x="367" y="421"/>
                  <a:pt x="379" y="417"/>
                  <a:pt x="390" y="410"/>
                </a:cubicBezTo>
                <a:cubicBezTo>
                  <a:pt x="401" y="402"/>
                  <a:pt x="410" y="389"/>
                  <a:pt x="410" y="372"/>
                </a:cubicBezTo>
                <a:cubicBezTo>
                  <a:pt x="410" y="365"/>
                  <a:pt x="407" y="359"/>
                  <a:pt x="403" y="354"/>
                </a:cubicBezTo>
                <a:cubicBezTo>
                  <a:pt x="403" y="353"/>
                  <a:pt x="402" y="352"/>
                  <a:pt x="402" y="352"/>
                </a:cubicBezTo>
                <a:cubicBezTo>
                  <a:pt x="414" y="345"/>
                  <a:pt x="422" y="332"/>
                  <a:pt x="422" y="317"/>
                </a:cubicBezTo>
                <a:cubicBezTo>
                  <a:pt x="422" y="304"/>
                  <a:pt x="416" y="294"/>
                  <a:pt x="409" y="287"/>
                </a:cubicBezTo>
                <a:cubicBezTo>
                  <a:pt x="412" y="285"/>
                  <a:pt x="415" y="282"/>
                  <a:pt x="417" y="279"/>
                </a:cubicBezTo>
                <a:close/>
                <a:moveTo>
                  <a:pt x="110" y="411"/>
                </a:moveTo>
                <a:cubicBezTo>
                  <a:pt x="110" y="411"/>
                  <a:pt x="110" y="412"/>
                  <a:pt x="110" y="412"/>
                </a:cubicBezTo>
                <a:cubicBezTo>
                  <a:pt x="17" y="412"/>
                  <a:pt x="17" y="412"/>
                  <a:pt x="17" y="412"/>
                </a:cubicBezTo>
                <a:cubicBezTo>
                  <a:pt x="17" y="412"/>
                  <a:pt x="17" y="411"/>
                  <a:pt x="17" y="411"/>
                </a:cubicBezTo>
                <a:cubicBezTo>
                  <a:pt x="17" y="411"/>
                  <a:pt x="17" y="411"/>
                  <a:pt x="17" y="411"/>
                </a:cubicBezTo>
                <a:cubicBezTo>
                  <a:pt x="17" y="194"/>
                  <a:pt x="17" y="194"/>
                  <a:pt x="17" y="194"/>
                </a:cubicBezTo>
                <a:cubicBezTo>
                  <a:pt x="17" y="194"/>
                  <a:pt x="17" y="194"/>
                  <a:pt x="17" y="194"/>
                </a:cubicBezTo>
                <a:cubicBezTo>
                  <a:pt x="110" y="194"/>
                  <a:pt x="110" y="194"/>
                  <a:pt x="110" y="194"/>
                </a:cubicBezTo>
                <a:cubicBezTo>
                  <a:pt x="110" y="194"/>
                  <a:pt x="110" y="194"/>
                  <a:pt x="110" y="194"/>
                </a:cubicBezTo>
                <a:lnTo>
                  <a:pt x="110" y="411"/>
                </a:lnTo>
                <a:close/>
                <a:moveTo>
                  <a:pt x="389" y="293"/>
                </a:moveTo>
                <a:cubicBezTo>
                  <a:pt x="397" y="297"/>
                  <a:pt x="405" y="305"/>
                  <a:pt x="405" y="317"/>
                </a:cubicBezTo>
                <a:cubicBezTo>
                  <a:pt x="405" y="329"/>
                  <a:pt x="396" y="339"/>
                  <a:pt x="382" y="341"/>
                </a:cubicBezTo>
                <a:cubicBezTo>
                  <a:pt x="378" y="341"/>
                  <a:pt x="375" y="344"/>
                  <a:pt x="374" y="348"/>
                </a:cubicBezTo>
                <a:cubicBezTo>
                  <a:pt x="374" y="352"/>
                  <a:pt x="376" y="355"/>
                  <a:pt x="379" y="357"/>
                </a:cubicBezTo>
                <a:cubicBezTo>
                  <a:pt x="384" y="359"/>
                  <a:pt x="388" y="362"/>
                  <a:pt x="390" y="364"/>
                </a:cubicBezTo>
                <a:cubicBezTo>
                  <a:pt x="391" y="367"/>
                  <a:pt x="392" y="369"/>
                  <a:pt x="392" y="372"/>
                </a:cubicBezTo>
                <a:cubicBezTo>
                  <a:pt x="392" y="384"/>
                  <a:pt x="388" y="390"/>
                  <a:pt x="380" y="396"/>
                </a:cubicBezTo>
                <a:cubicBezTo>
                  <a:pt x="373" y="401"/>
                  <a:pt x="362" y="404"/>
                  <a:pt x="352" y="407"/>
                </a:cubicBezTo>
                <a:cubicBezTo>
                  <a:pt x="340" y="410"/>
                  <a:pt x="325" y="412"/>
                  <a:pt x="305" y="412"/>
                </a:cubicBezTo>
                <a:cubicBezTo>
                  <a:pt x="293" y="412"/>
                  <a:pt x="280" y="411"/>
                  <a:pt x="265" y="410"/>
                </a:cubicBezTo>
                <a:cubicBezTo>
                  <a:pt x="230" y="408"/>
                  <a:pt x="182" y="391"/>
                  <a:pt x="128" y="384"/>
                </a:cubicBezTo>
                <a:cubicBezTo>
                  <a:pt x="128" y="337"/>
                  <a:pt x="128" y="240"/>
                  <a:pt x="128" y="218"/>
                </a:cubicBezTo>
                <a:cubicBezTo>
                  <a:pt x="139" y="210"/>
                  <a:pt x="170" y="186"/>
                  <a:pt x="190" y="142"/>
                </a:cubicBezTo>
                <a:cubicBezTo>
                  <a:pt x="193" y="136"/>
                  <a:pt x="204" y="123"/>
                  <a:pt x="215" y="110"/>
                </a:cubicBezTo>
                <a:cubicBezTo>
                  <a:pt x="226" y="97"/>
                  <a:pt x="237" y="86"/>
                  <a:pt x="242" y="77"/>
                </a:cubicBezTo>
                <a:cubicBezTo>
                  <a:pt x="250" y="61"/>
                  <a:pt x="251" y="44"/>
                  <a:pt x="254" y="33"/>
                </a:cubicBezTo>
                <a:cubicBezTo>
                  <a:pt x="256" y="27"/>
                  <a:pt x="257" y="23"/>
                  <a:pt x="260" y="21"/>
                </a:cubicBezTo>
                <a:cubicBezTo>
                  <a:pt x="262" y="19"/>
                  <a:pt x="266" y="17"/>
                  <a:pt x="274" y="17"/>
                </a:cubicBezTo>
                <a:cubicBezTo>
                  <a:pt x="275" y="17"/>
                  <a:pt x="281" y="19"/>
                  <a:pt x="286" y="25"/>
                </a:cubicBezTo>
                <a:cubicBezTo>
                  <a:pt x="292" y="31"/>
                  <a:pt x="296" y="41"/>
                  <a:pt x="296" y="56"/>
                </a:cubicBezTo>
                <a:cubicBezTo>
                  <a:pt x="296" y="77"/>
                  <a:pt x="287" y="109"/>
                  <a:pt x="254" y="153"/>
                </a:cubicBezTo>
                <a:cubicBezTo>
                  <a:pt x="252" y="155"/>
                  <a:pt x="252" y="159"/>
                  <a:pt x="254" y="162"/>
                </a:cubicBezTo>
                <a:cubicBezTo>
                  <a:pt x="256" y="165"/>
                  <a:pt x="259" y="167"/>
                  <a:pt x="262" y="166"/>
                </a:cubicBezTo>
                <a:cubicBezTo>
                  <a:pt x="284" y="164"/>
                  <a:pt x="307" y="163"/>
                  <a:pt x="328" y="163"/>
                </a:cubicBezTo>
                <a:cubicBezTo>
                  <a:pt x="351" y="162"/>
                  <a:pt x="371" y="164"/>
                  <a:pt x="381" y="166"/>
                </a:cubicBezTo>
                <a:cubicBezTo>
                  <a:pt x="386" y="167"/>
                  <a:pt x="392" y="170"/>
                  <a:pt x="397" y="175"/>
                </a:cubicBezTo>
                <a:cubicBezTo>
                  <a:pt x="401" y="179"/>
                  <a:pt x="404" y="184"/>
                  <a:pt x="404" y="189"/>
                </a:cubicBezTo>
                <a:cubicBezTo>
                  <a:pt x="403" y="203"/>
                  <a:pt x="399" y="208"/>
                  <a:pt x="390" y="214"/>
                </a:cubicBezTo>
                <a:cubicBezTo>
                  <a:pt x="387" y="216"/>
                  <a:pt x="386" y="219"/>
                  <a:pt x="386" y="223"/>
                </a:cubicBezTo>
                <a:cubicBezTo>
                  <a:pt x="387" y="226"/>
                  <a:pt x="389" y="229"/>
                  <a:pt x="392" y="230"/>
                </a:cubicBezTo>
                <a:cubicBezTo>
                  <a:pt x="403" y="233"/>
                  <a:pt x="409" y="241"/>
                  <a:pt x="409" y="254"/>
                </a:cubicBezTo>
                <a:cubicBezTo>
                  <a:pt x="409" y="260"/>
                  <a:pt x="407" y="264"/>
                  <a:pt x="404" y="268"/>
                </a:cubicBezTo>
                <a:cubicBezTo>
                  <a:pt x="401" y="272"/>
                  <a:pt x="396" y="275"/>
                  <a:pt x="390" y="277"/>
                </a:cubicBezTo>
                <a:cubicBezTo>
                  <a:pt x="387" y="278"/>
                  <a:pt x="384" y="281"/>
                  <a:pt x="384" y="285"/>
                </a:cubicBezTo>
                <a:cubicBezTo>
                  <a:pt x="384" y="288"/>
                  <a:pt x="386" y="292"/>
                  <a:pt x="389" y="293"/>
                </a:cubicBezTo>
                <a:close/>
              </a:path>
            </a:pathLst>
          </a:custGeom>
          <a:solidFill>
            <a:schemeClr val="accent4">
              <a:lumMod val="75000"/>
            </a:schemeClr>
          </a:solid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25" name="תרשים 24"/>
          <p:cNvGraphicFramePr/>
          <p:nvPr>
            <p:extLst>
              <p:ext uri="{D42A27DB-BD31-4B8C-83A1-F6EECF244321}">
                <p14:modId xmlns:p14="http://schemas.microsoft.com/office/powerpoint/2010/main" val="2198218174"/>
              </p:ext>
            </p:extLst>
          </p:nvPr>
        </p:nvGraphicFramePr>
        <p:xfrm>
          <a:off x="7498080" y="1756805"/>
          <a:ext cx="4925263" cy="3722401"/>
        </p:xfrm>
        <a:graphic>
          <a:graphicData uri="http://schemas.openxmlformats.org/drawingml/2006/chart">
            <c:chart xmlns:c="http://schemas.openxmlformats.org/drawingml/2006/chart" xmlns:r="http://schemas.openxmlformats.org/officeDocument/2006/relationships" r:id="rId3"/>
          </a:graphicData>
        </a:graphic>
      </p:graphicFrame>
      <p:sp>
        <p:nvSpPr>
          <p:cNvPr id="31" name="Freeform 19"/>
          <p:cNvSpPr>
            <a:spLocks noChangeAspect="1" noEditPoints="1"/>
          </p:cNvSpPr>
          <p:nvPr/>
        </p:nvSpPr>
        <p:spPr bwMode="auto">
          <a:xfrm>
            <a:off x="10024920" y="1537049"/>
            <a:ext cx="832056" cy="720000"/>
          </a:xfrm>
          <a:custGeom>
            <a:avLst/>
            <a:gdLst/>
            <a:ahLst/>
            <a:cxnLst>
              <a:cxn ang="0">
                <a:pos x="423" y="111"/>
              </a:cxn>
              <a:cxn ang="0">
                <a:pos x="404" y="75"/>
              </a:cxn>
              <a:cxn ang="0">
                <a:pos x="391" y="19"/>
              </a:cxn>
              <a:cxn ang="0">
                <a:pos x="306" y="0"/>
              </a:cxn>
              <a:cxn ang="0">
                <a:pos x="129" y="27"/>
              </a:cxn>
              <a:cxn ang="0">
                <a:pos x="111" y="0"/>
              </a:cxn>
              <a:cxn ang="0">
                <a:pos x="0" y="18"/>
              </a:cxn>
              <a:cxn ang="0">
                <a:pos x="0" y="234"/>
              </a:cxn>
              <a:cxn ang="0">
                <a:pos x="111" y="252"/>
              </a:cxn>
              <a:cxn ang="0">
                <a:pos x="129" y="233"/>
              </a:cxn>
              <a:cxn ang="0">
                <a:pos x="175" y="294"/>
              </a:cxn>
              <a:cxn ang="0">
                <a:pos x="227" y="360"/>
              </a:cxn>
              <a:cxn ang="0">
                <a:pos x="249" y="420"/>
              </a:cxn>
              <a:cxn ang="0">
                <a:pos x="301" y="414"/>
              </a:cxn>
              <a:cxn ang="0">
                <a:pos x="280" y="281"/>
              </a:cxn>
              <a:cxn ang="0">
                <a:pos x="386" y="279"/>
              </a:cxn>
              <a:cxn ang="0">
                <a:pos x="422" y="239"/>
              </a:cxn>
              <a:cxn ang="0">
                <a:pos x="427" y="174"/>
              </a:cxn>
              <a:cxn ang="0">
                <a:pos x="410" y="142"/>
              </a:cxn>
              <a:cxn ang="0">
                <a:pos x="111" y="235"/>
              </a:cxn>
              <a:cxn ang="0">
                <a:pos x="18" y="234"/>
              </a:cxn>
              <a:cxn ang="0">
                <a:pos x="18" y="18"/>
              </a:cxn>
              <a:cxn ang="0">
                <a:pos x="111" y="17"/>
              </a:cxn>
              <a:cxn ang="0">
                <a:pos x="111" y="234"/>
              </a:cxn>
              <a:cxn ang="0">
                <a:pos x="391" y="151"/>
              </a:cxn>
              <a:cxn ang="0">
                <a:pos x="410" y="174"/>
              </a:cxn>
              <a:cxn ang="0">
                <a:pos x="387" y="206"/>
              </a:cxn>
              <a:cxn ang="0">
                <a:pos x="405" y="239"/>
              </a:cxn>
              <a:cxn ang="0">
                <a:pos x="382" y="262"/>
              </a:cxn>
              <a:cxn ang="0">
                <a:pos x="263" y="262"/>
              </a:cxn>
              <a:cxn ang="0">
                <a:pos x="255" y="276"/>
              </a:cxn>
              <a:cxn ang="0">
                <a:pos x="287" y="403"/>
              </a:cxn>
              <a:cxn ang="0">
                <a:pos x="261" y="408"/>
              </a:cxn>
              <a:cxn ang="0">
                <a:pos x="243" y="352"/>
              </a:cxn>
              <a:cxn ang="0">
                <a:pos x="191" y="286"/>
              </a:cxn>
              <a:cxn ang="0">
                <a:pos x="129" y="45"/>
              </a:cxn>
              <a:cxn ang="0">
                <a:pos x="306" y="17"/>
              </a:cxn>
              <a:cxn ang="0">
                <a:pos x="381" y="33"/>
              </a:cxn>
              <a:cxn ang="0">
                <a:pos x="390" y="64"/>
              </a:cxn>
              <a:cxn ang="0">
                <a:pos x="375" y="81"/>
              </a:cxn>
              <a:cxn ang="0">
                <a:pos x="405" y="111"/>
              </a:cxn>
              <a:cxn ang="0">
                <a:pos x="385" y="144"/>
              </a:cxn>
            </a:cxnLst>
            <a:rect l="0" t="0" r="r" b="b"/>
            <a:pathLst>
              <a:path w="427" h="429">
                <a:moveTo>
                  <a:pt x="410" y="142"/>
                </a:moveTo>
                <a:cubicBezTo>
                  <a:pt x="417" y="135"/>
                  <a:pt x="423" y="124"/>
                  <a:pt x="423" y="111"/>
                </a:cubicBezTo>
                <a:cubicBezTo>
                  <a:pt x="423" y="97"/>
                  <a:pt x="415" y="84"/>
                  <a:pt x="403" y="77"/>
                </a:cubicBezTo>
                <a:cubicBezTo>
                  <a:pt x="403" y="76"/>
                  <a:pt x="404" y="76"/>
                  <a:pt x="404" y="75"/>
                </a:cubicBezTo>
                <a:cubicBezTo>
                  <a:pt x="408" y="70"/>
                  <a:pt x="410" y="63"/>
                  <a:pt x="410" y="57"/>
                </a:cubicBezTo>
                <a:cubicBezTo>
                  <a:pt x="411" y="39"/>
                  <a:pt x="402" y="26"/>
                  <a:pt x="391" y="19"/>
                </a:cubicBezTo>
                <a:cubicBezTo>
                  <a:pt x="380" y="11"/>
                  <a:pt x="368" y="8"/>
                  <a:pt x="357" y="5"/>
                </a:cubicBezTo>
                <a:cubicBezTo>
                  <a:pt x="343" y="1"/>
                  <a:pt x="326" y="0"/>
                  <a:pt x="306" y="0"/>
                </a:cubicBezTo>
                <a:cubicBezTo>
                  <a:pt x="294" y="0"/>
                  <a:pt x="280" y="0"/>
                  <a:pt x="265" y="1"/>
                </a:cubicBezTo>
                <a:cubicBezTo>
                  <a:pt x="226" y="4"/>
                  <a:pt x="180" y="20"/>
                  <a:pt x="129" y="27"/>
                </a:cubicBezTo>
                <a:cubicBezTo>
                  <a:pt x="129" y="18"/>
                  <a:pt x="129" y="18"/>
                  <a:pt x="129" y="18"/>
                </a:cubicBezTo>
                <a:cubicBezTo>
                  <a:pt x="129" y="8"/>
                  <a:pt x="121" y="0"/>
                  <a:pt x="111" y="0"/>
                </a:cubicBezTo>
                <a:cubicBezTo>
                  <a:pt x="18" y="0"/>
                  <a:pt x="18" y="0"/>
                  <a:pt x="18" y="0"/>
                </a:cubicBezTo>
                <a:cubicBezTo>
                  <a:pt x="8" y="0"/>
                  <a:pt x="0" y="8"/>
                  <a:pt x="0" y="18"/>
                </a:cubicBezTo>
                <a:cubicBezTo>
                  <a:pt x="0" y="18"/>
                  <a:pt x="0" y="18"/>
                  <a:pt x="0" y="18"/>
                </a:cubicBezTo>
                <a:cubicBezTo>
                  <a:pt x="0" y="234"/>
                  <a:pt x="0" y="234"/>
                  <a:pt x="0" y="234"/>
                </a:cubicBezTo>
                <a:cubicBezTo>
                  <a:pt x="0" y="244"/>
                  <a:pt x="8" y="252"/>
                  <a:pt x="18" y="252"/>
                </a:cubicBezTo>
                <a:cubicBezTo>
                  <a:pt x="111" y="252"/>
                  <a:pt x="111" y="252"/>
                  <a:pt x="111" y="252"/>
                </a:cubicBezTo>
                <a:cubicBezTo>
                  <a:pt x="121" y="252"/>
                  <a:pt x="129" y="244"/>
                  <a:pt x="129" y="234"/>
                </a:cubicBezTo>
                <a:cubicBezTo>
                  <a:pt x="129" y="233"/>
                  <a:pt x="129" y="233"/>
                  <a:pt x="129" y="233"/>
                </a:cubicBezTo>
                <a:cubicBezTo>
                  <a:pt x="131" y="235"/>
                  <a:pt x="134" y="237"/>
                  <a:pt x="137" y="240"/>
                </a:cubicBezTo>
                <a:cubicBezTo>
                  <a:pt x="149" y="252"/>
                  <a:pt x="164" y="269"/>
                  <a:pt x="175" y="294"/>
                </a:cubicBezTo>
                <a:cubicBezTo>
                  <a:pt x="180" y="304"/>
                  <a:pt x="191" y="317"/>
                  <a:pt x="202" y="330"/>
                </a:cubicBezTo>
                <a:cubicBezTo>
                  <a:pt x="214" y="342"/>
                  <a:pt x="225" y="355"/>
                  <a:pt x="227" y="360"/>
                </a:cubicBezTo>
                <a:cubicBezTo>
                  <a:pt x="232" y="368"/>
                  <a:pt x="234" y="379"/>
                  <a:pt x="236" y="390"/>
                </a:cubicBezTo>
                <a:cubicBezTo>
                  <a:pt x="238" y="400"/>
                  <a:pt x="240" y="412"/>
                  <a:pt x="249" y="420"/>
                </a:cubicBezTo>
                <a:cubicBezTo>
                  <a:pt x="255" y="426"/>
                  <a:pt x="264" y="429"/>
                  <a:pt x="275" y="429"/>
                </a:cubicBezTo>
                <a:cubicBezTo>
                  <a:pt x="284" y="429"/>
                  <a:pt x="292" y="424"/>
                  <a:pt x="301" y="414"/>
                </a:cubicBezTo>
                <a:cubicBezTo>
                  <a:pt x="308" y="405"/>
                  <a:pt x="314" y="391"/>
                  <a:pt x="314" y="372"/>
                </a:cubicBezTo>
                <a:cubicBezTo>
                  <a:pt x="314" y="349"/>
                  <a:pt x="305" y="319"/>
                  <a:pt x="280" y="281"/>
                </a:cubicBezTo>
                <a:cubicBezTo>
                  <a:pt x="297" y="283"/>
                  <a:pt x="314" y="283"/>
                  <a:pt x="329" y="283"/>
                </a:cubicBezTo>
                <a:cubicBezTo>
                  <a:pt x="353" y="283"/>
                  <a:pt x="373" y="282"/>
                  <a:pt x="386" y="279"/>
                </a:cubicBezTo>
                <a:cubicBezTo>
                  <a:pt x="394" y="277"/>
                  <a:pt x="403" y="273"/>
                  <a:pt x="410" y="266"/>
                </a:cubicBezTo>
                <a:cubicBezTo>
                  <a:pt x="416" y="259"/>
                  <a:pt x="422" y="250"/>
                  <a:pt x="422" y="239"/>
                </a:cubicBezTo>
                <a:cubicBezTo>
                  <a:pt x="422" y="226"/>
                  <a:pt x="418" y="216"/>
                  <a:pt x="411" y="209"/>
                </a:cubicBezTo>
                <a:cubicBezTo>
                  <a:pt x="421" y="201"/>
                  <a:pt x="427" y="188"/>
                  <a:pt x="427" y="174"/>
                </a:cubicBezTo>
                <a:cubicBezTo>
                  <a:pt x="427" y="165"/>
                  <a:pt x="424" y="156"/>
                  <a:pt x="418" y="149"/>
                </a:cubicBezTo>
                <a:cubicBezTo>
                  <a:pt x="416" y="146"/>
                  <a:pt x="413" y="144"/>
                  <a:pt x="410" y="142"/>
                </a:cubicBezTo>
                <a:close/>
                <a:moveTo>
                  <a:pt x="111" y="234"/>
                </a:moveTo>
                <a:cubicBezTo>
                  <a:pt x="111" y="235"/>
                  <a:pt x="111" y="235"/>
                  <a:pt x="111" y="235"/>
                </a:cubicBezTo>
                <a:cubicBezTo>
                  <a:pt x="18" y="235"/>
                  <a:pt x="18" y="235"/>
                  <a:pt x="18" y="235"/>
                </a:cubicBezTo>
                <a:cubicBezTo>
                  <a:pt x="18" y="235"/>
                  <a:pt x="18" y="235"/>
                  <a:pt x="18" y="234"/>
                </a:cubicBezTo>
                <a:cubicBezTo>
                  <a:pt x="18" y="18"/>
                  <a:pt x="18" y="18"/>
                  <a:pt x="18" y="18"/>
                </a:cubicBezTo>
                <a:cubicBezTo>
                  <a:pt x="18" y="18"/>
                  <a:pt x="18" y="18"/>
                  <a:pt x="18" y="18"/>
                </a:cubicBezTo>
                <a:cubicBezTo>
                  <a:pt x="18" y="17"/>
                  <a:pt x="18" y="17"/>
                  <a:pt x="18" y="17"/>
                </a:cubicBezTo>
                <a:cubicBezTo>
                  <a:pt x="111" y="17"/>
                  <a:pt x="111" y="17"/>
                  <a:pt x="111" y="17"/>
                </a:cubicBezTo>
                <a:cubicBezTo>
                  <a:pt x="111" y="17"/>
                  <a:pt x="111" y="17"/>
                  <a:pt x="111" y="18"/>
                </a:cubicBezTo>
                <a:lnTo>
                  <a:pt x="111" y="234"/>
                </a:lnTo>
                <a:close/>
                <a:moveTo>
                  <a:pt x="385" y="144"/>
                </a:moveTo>
                <a:cubicBezTo>
                  <a:pt x="385" y="147"/>
                  <a:pt x="387" y="150"/>
                  <a:pt x="391" y="151"/>
                </a:cubicBezTo>
                <a:cubicBezTo>
                  <a:pt x="397" y="154"/>
                  <a:pt x="402" y="157"/>
                  <a:pt x="405" y="160"/>
                </a:cubicBezTo>
                <a:cubicBezTo>
                  <a:pt x="408" y="164"/>
                  <a:pt x="410" y="168"/>
                  <a:pt x="410" y="174"/>
                </a:cubicBezTo>
                <a:cubicBezTo>
                  <a:pt x="409" y="187"/>
                  <a:pt x="403" y="195"/>
                  <a:pt x="393" y="199"/>
                </a:cubicBezTo>
                <a:cubicBezTo>
                  <a:pt x="390" y="200"/>
                  <a:pt x="388" y="203"/>
                  <a:pt x="387" y="206"/>
                </a:cubicBezTo>
                <a:cubicBezTo>
                  <a:pt x="387" y="209"/>
                  <a:pt x="388" y="213"/>
                  <a:pt x="391" y="214"/>
                </a:cubicBezTo>
                <a:cubicBezTo>
                  <a:pt x="400" y="220"/>
                  <a:pt x="404" y="225"/>
                  <a:pt x="405" y="239"/>
                </a:cubicBezTo>
                <a:cubicBezTo>
                  <a:pt x="405" y="244"/>
                  <a:pt x="402" y="249"/>
                  <a:pt x="397" y="254"/>
                </a:cubicBezTo>
                <a:cubicBezTo>
                  <a:pt x="393" y="258"/>
                  <a:pt x="387" y="261"/>
                  <a:pt x="382" y="262"/>
                </a:cubicBezTo>
                <a:cubicBezTo>
                  <a:pt x="372" y="265"/>
                  <a:pt x="352" y="266"/>
                  <a:pt x="329" y="266"/>
                </a:cubicBezTo>
                <a:cubicBezTo>
                  <a:pt x="308" y="266"/>
                  <a:pt x="285" y="265"/>
                  <a:pt x="263" y="262"/>
                </a:cubicBezTo>
                <a:cubicBezTo>
                  <a:pt x="260" y="262"/>
                  <a:pt x="257" y="263"/>
                  <a:pt x="255" y="266"/>
                </a:cubicBezTo>
                <a:cubicBezTo>
                  <a:pt x="253" y="269"/>
                  <a:pt x="253" y="273"/>
                  <a:pt x="255" y="276"/>
                </a:cubicBezTo>
                <a:cubicBezTo>
                  <a:pt x="288" y="320"/>
                  <a:pt x="297" y="351"/>
                  <a:pt x="297" y="372"/>
                </a:cubicBezTo>
                <a:cubicBezTo>
                  <a:pt x="297" y="387"/>
                  <a:pt x="292" y="397"/>
                  <a:pt x="287" y="403"/>
                </a:cubicBezTo>
                <a:cubicBezTo>
                  <a:pt x="282" y="410"/>
                  <a:pt x="276" y="412"/>
                  <a:pt x="275" y="412"/>
                </a:cubicBezTo>
                <a:cubicBezTo>
                  <a:pt x="267" y="411"/>
                  <a:pt x="263" y="410"/>
                  <a:pt x="261" y="408"/>
                </a:cubicBezTo>
                <a:cubicBezTo>
                  <a:pt x="258" y="405"/>
                  <a:pt x="257" y="402"/>
                  <a:pt x="255" y="396"/>
                </a:cubicBezTo>
                <a:cubicBezTo>
                  <a:pt x="252" y="385"/>
                  <a:pt x="251" y="368"/>
                  <a:pt x="243" y="352"/>
                </a:cubicBezTo>
                <a:cubicBezTo>
                  <a:pt x="238" y="343"/>
                  <a:pt x="227" y="331"/>
                  <a:pt x="216" y="318"/>
                </a:cubicBezTo>
                <a:cubicBezTo>
                  <a:pt x="205" y="306"/>
                  <a:pt x="193" y="293"/>
                  <a:pt x="191" y="286"/>
                </a:cubicBezTo>
                <a:cubicBezTo>
                  <a:pt x="171" y="243"/>
                  <a:pt x="140" y="219"/>
                  <a:pt x="129" y="211"/>
                </a:cubicBezTo>
                <a:cubicBezTo>
                  <a:pt x="129" y="189"/>
                  <a:pt x="129" y="92"/>
                  <a:pt x="129" y="45"/>
                </a:cubicBezTo>
                <a:cubicBezTo>
                  <a:pt x="183" y="37"/>
                  <a:pt x="231" y="21"/>
                  <a:pt x="266" y="19"/>
                </a:cubicBezTo>
                <a:cubicBezTo>
                  <a:pt x="281" y="18"/>
                  <a:pt x="294" y="17"/>
                  <a:pt x="306" y="17"/>
                </a:cubicBezTo>
                <a:cubicBezTo>
                  <a:pt x="325" y="17"/>
                  <a:pt x="341" y="19"/>
                  <a:pt x="353" y="22"/>
                </a:cubicBezTo>
                <a:cubicBezTo>
                  <a:pt x="363" y="25"/>
                  <a:pt x="374" y="28"/>
                  <a:pt x="381" y="33"/>
                </a:cubicBezTo>
                <a:cubicBezTo>
                  <a:pt x="389" y="38"/>
                  <a:pt x="393" y="44"/>
                  <a:pt x="393" y="57"/>
                </a:cubicBezTo>
                <a:cubicBezTo>
                  <a:pt x="393" y="60"/>
                  <a:pt x="392" y="62"/>
                  <a:pt x="390" y="64"/>
                </a:cubicBezTo>
                <a:cubicBezTo>
                  <a:pt x="389" y="67"/>
                  <a:pt x="385" y="69"/>
                  <a:pt x="380" y="72"/>
                </a:cubicBezTo>
                <a:cubicBezTo>
                  <a:pt x="377" y="73"/>
                  <a:pt x="375" y="77"/>
                  <a:pt x="375" y="81"/>
                </a:cubicBezTo>
                <a:cubicBezTo>
                  <a:pt x="376" y="84"/>
                  <a:pt x="379" y="87"/>
                  <a:pt x="383" y="88"/>
                </a:cubicBezTo>
                <a:cubicBezTo>
                  <a:pt x="397" y="90"/>
                  <a:pt x="405" y="100"/>
                  <a:pt x="405" y="111"/>
                </a:cubicBezTo>
                <a:cubicBezTo>
                  <a:pt x="405" y="123"/>
                  <a:pt x="398" y="131"/>
                  <a:pt x="390" y="135"/>
                </a:cubicBezTo>
                <a:cubicBezTo>
                  <a:pt x="387" y="137"/>
                  <a:pt x="385" y="140"/>
                  <a:pt x="385" y="144"/>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5150214" y="1642249"/>
            <a:ext cx="595035" cy="338554"/>
          </a:xfrm>
          <a:prstGeom prst="rect">
            <a:avLst/>
          </a:prstGeom>
          <a:noFill/>
        </p:spPr>
        <p:txBody>
          <a:bodyPr wrap="none" rtlCol="0">
            <a:spAutoFit/>
          </a:bodyPr>
          <a:lstStyle/>
          <a:p>
            <a:pPr algn="ctr"/>
            <a:r>
              <a:rPr lang="he-IL" sz="1600" b="1" dirty="0">
                <a:solidFill>
                  <a:srgbClr val="00B050"/>
                </a:solidFill>
              </a:rPr>
              <a:t>76%</a:t>
            </a:r>
            <a:endParaRPr lang="en-US" sz="1600" b="1" dirty="0">
              <a:solidFill>
                <a:srgbClr val="00B050"/>
              </a:solidFill>
            </a:endParaRPr>
          </a:p>
        </p:txBody>
      </p:sp>
      <p:sp>
        <p:nvSpPr>
          <p:cNvPr id="33" name="TextBox 32"/>
          <p:cNvSpPr txBox="1"/>
          <p:nvPr/>
        </p:nvSpPr>
        <p:spPr>
          <a:xfrm>
            <a:off x="10241467" y="1613221"/>
            <a:ext cx="595035" cy="338554"/>
          </a:xfrm>
          <a:prstGeom prst="rect">
            <a:avLst/>
          </a:prstGeom>
          <a:noFill/>
        </p:spPr>
        <p:txBody>
          <a:bodyPr wrap="none" rtlCol="0">
            <a:spAutoFit/>
          </a:bodyPr>
          <a:lstStyle/>
          <a:p>
            <a:pPr algn="ctr"/>
            <a:r>
              <a:rPr lang="he-IL" sz="1600" b="1" dirty="0">
                <a:solidFill>
                  <a:srgbClr val="C00000"/>
                </a:solidFill>
              </a:rPr>
              <a:t>35%</a:t>
            </a:r>
            <a:endParaRPr lang="en-US" sz="1600" b="1" dirty="0">
              <a:solidFill>
                <a:srgbClr val="C00000"/>
              </a:solidFill>
            </a:endParaRPr>
          </a:p>
        </p:txBody>
      </p:sp>
    </p:spTree>
    <p:extLst>
      <p:ext uri="{BB962C8B-B14F-4D97-AF65-F5344CB8AC3E}">
        <p14:creationId xmlns:p14="http://schemas.microsoft.com/office/powerpoint/2010/main" val="1465837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013113" y="320108"/>
            <a:ext cx="11896224" cy="615553"/>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algn="ctr" defTabSz="914400" rtl="1">
              <a:lnSpc>
                <a:spcPct val="100000"/>
              </a:lnSpc>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הקמפיין חידש לשיעור גבוה </a:t>
            </a:r>
            <a:r>
              <a:rPr lang="he-IL" b="1" dirty="0" err="1">
                <a:solidFill>
                  <a:schemeClr val="tx1"/>
                </a:solidFill>
                <a:latin typeface="Arial" panose="020B0604020202020204" pitchFamily="34" charset="0"/>
                <a:ea typeface="Tahoma" panose="020B0604030504040204" pitchFamily="34" charset="0"/>
                <a:cs typeface="Arial" panose="020B0604020202020204" pitchFamily="34" charset="0"/>
              </a:rPr>
              <a:t>מהנחשפים</a:t>
            </a: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 בנוגע לרפורמות שמשרד האוצר יזם, וכן הוא נתפס כרלוונטי לשיעור מכריע מהם.</a:t>
            </a:r>
          </a:p>
        </p:txBody>
      </p:sp>
      <p:sp>
        <p:nvSpPr>
          <p:cNvPr id="2" name="כותרת 1"/>
          <p:cNvSpPr>
            <a:spLocks noGrp="1"/>
          </p:cNvSpPr>
          <p:nvPr>
            <p:ph type="title"/>
          </p:nvPr>
        </p:nvSpPr>
        <p:spPr>
          <a:xfrm>
            <a:off x="1600283" y="1038931"/>
            <a:ext cx="11521100" cy="398827"/>
          </a:xfrm>
        </p:spPr>
        <p:txBody>
          <a:bodyPr/>
          <a:lstStyle/>
          <a:p>
            <a:pPr algn="r" rtl="1"/>
            <a:r>
              <a:rPr lang="he-IL" sz="1600" cap="all" dirty="0">
                <a:latin typeface="+mn-lt"/>
                <a:ea typeface="+mn-ea"/>
                <a:cs typeface="+mn-cs"/>
              </a:rPr>
              <a:t>תפיסות לגבי הקמפיין – בקרב </a:t>
            </a:r>
            <a:r>
              <a:rPr lang="he-IL" sz="1600" cap="all" dirty="0"/>
              <a:t>הנחשפים לקמפיין </a:t>
            </a:r>
            <a:r>
              <a:rPr lang="he-IL" sz="1600" cap="all" dirty="0">
                <a:latin typeface="+mn-lt"/>
                <a:ea typeface="+mn-ea"/>
                <a:cs typeface="+mn-cs"/>
              </a:rPr>
              <a:t>(</a:t>
            </a:r>
            <a:r>
              <a:rPr lang="en-US" sz="1600" cap="all" dirty="0">
                <a:latin typeface="+mn-lt"/>
                <a:ea typeface="+mn-ea"/>
                <a:cs typeface="+mn-cs"/>
              </a:rPr>
              <a:t>N=110</a:t>
            </a:r>
            <a:r>
              <a:rPr lang="he-IL" sz="1600" cap="all" dirty="0">
                <a:latin typeface="+mn-lt"/>
                <a:ea typeface="+mn-ea"/>
                <a:cs typeface="+mn-cs"/>
              </a:rPr>
              <a:t>)</a:t>
            </a:r>
            <a:br>
              <a:rPr lang="he-IL" sz="1600" cap="all" dirty="0">
                <a:latin typeface="+mn-lt"/>
                <a:ea typeface="+mn-ea"/>
                <a:cs typeface="+mn-cs"/>
              </a:rPr>
            </a:br>
            <a:r>
              <a:rPr lang="en-US" sz="1600" cap="all" dirty="0">
                <a:latin typeface="+mn-lt"/>
                <a:ea typeface="+mn-ea"/>
                <a:cs typeface="+mn-cs"/>
              </a:rPr>
              <a:t>TOP3</a:t>
            </a: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11</a:t>
            </a:fld>
            <a:endParaRPr lang="en-GB" dirty="0"/>
          </a:p>
        </p:txBody>
      </p:sp>
      <p:sp>
        <p:nvSpPr>
          <p:cNvPr id="12" name="מלבן 11"/>
          <p:cNvSpPr/>
          <p:nvPr/>
        </p:nvSpPr>
        <p:spPr>
          <a:xfrm>
            <a:off x="344384" y="6880085"/>
            <a:ext cx="12419116" cy="461665"/>
          </a:xfrm>
          <a:prstGeom prst="rect">
            <a:avLst/>
          </a:prstGeom>
        </p:spPr>
        <p:txBody>
          <a:bodyPr wrap="square">
            <a:spAutoFit/>
          </a:bodyPr>
          <a:lstStyle/>
          <a:p>
            <a:pPr lvl="0" algn="r" rtl="1"/>
            <a:r>
              <a:rPr lang="he-IL" sz="1200" dirty="0"/>
              <a:t>באיזו מידה נכון או לא נכון לומר שיוקר המחיה מעסיק אותך באופן אישי? </a:t>
            </a:r>
          </a:p>
          <a:p>
            <a:pPr lvl="0" algn="r" rtl="1"/>
            <a:r>
              <a:rPr lang="he-IL" sz="1200" dirty="0"/>
              <a:t>באיזו מידה נכון או לא נכון לומר שהפרסומת חידשה לך בנוגע לרפורמות שמשרד האוצר יזם להורדת יוקר המחיה?</a:t>
            </a:r>
            <a:endParaRPr lang="en-US" sz="1200" dirty="0"/>
          </a:p>
        </p:txBody>
      </p:sp>
      <p:graphicFrame>
        <p:nvGraphicFramePr>
          <p:cNvPr id="18" name="תרשים 23"/>
          <p:cNvGraphicFramePr>
            <a:graphicFrameLocks/>
          </p:cNvGraphicFramePr>
          <p:nvPr>
            <p:extLst>
              <p:ext uri="{D42A27DB-BD31-4B8C-83A1-F6EECF244321}">
                <p14:modId xmlns:p14="http://schemas.microsoft.com/office/powerpoint/2010/main" val="1502886566"/>
              </p:ext>
            </p:extLst>
          </p:nvPr>
        </p:nvGraphicFramePr>
        <p:xfrm>
          <a:off x="3072828" y="1374867"/>
          <a:ext cx="7479587" cy="4478414"/>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p:cNvSpPr txBox="1"/>
          <p:nvPr/>
        </p:nvSpPr>
        <p:spPr>
          <a:xfrm>
            <a:off x="3900009" y="1996826"/>
            <a:ext cx="2129993" cy="338554"/>
          </a:xfrm>
          <a:prstGeom prst="rect">
            <a:avLst/>
          </a:prstGeom>
          <a:noFill/>
        </p:spPr>
        <p:txBody>
          <a:bodyPr wrap="square" rtlCol="0">
            <a:spAutoFit/>
          </a:bodyPr>
          <a:lstStyle/>
          <a:p>
            <a:pPr algn="ctr"/>
            <a:r>
              <a:rPr lang="he-IL" sz="1600" b="1" i="1" u="sng" dirty="0"/>
              <a:t>רלוונטיות</a:t>
            </a:r>
            <a:endParaRPr lang="en-US" sz="1600" b="1" i="1" u="sng" dirty="0"/>
          </a:p>
        </p:txBody>
      </p:sp>
      <p:sp>
        <p:nvSpPr>
          <p:cNvPr id="30" name="TextBox 29"/>
          <p:cNvSpPr txBox="1"/>
          <p:nvPr/>
        </p:nvSpPr>
        <p:spPr>
          <a:xfrm>
            <a:off x="7595249" y="1996826"/>
            <a:ext cx="2129993" cy="338554"/>
          </a:xfrm>
          <a:prstGeom prst="rect">
            <a:avLst/>
          </a:prstGeom>
          <a:noFill/>
        </p:spPr>
        <p:txBody>
          <a:bodyPr wrap="square" rtlCol="0">
            <a:spAutoFit/>
          </a:bodyPr>
          <a:lstStyle/>
          <a:p>
            <a:pPr algn="ctr"/>
            <a:r>
              <a:rPr lang="he-IL" sz="1600" b="1" i="1" u="sng" dirty="0"/>
              <a:t>מחדש</a:t>
            </a:r>
            <a:endParaRPr lang="en-US" sz="1600" b="1" i="1" u="sng" dirty="0"/>
          </a:p>
        </p:txBody>
      </p:sp>
      <p:cxnSp>
        <p:nvCxnSpPr>
          <p:cNvPr id="9" name="מחבר חץ ישר 8"/>
          <p:cNvCxnSpPr/>
          <p:nvPr/>
        </p:nvCxnSpPr>
        <p:spPr>
          <a:xfrm flipV="1">
            <a:off x="1610916" y="7244106"/>
            <a:ext cx="0" cy="2020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a:off x="1674710" y="7249418"/>
            <a:ext cx="0" cy="23923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990" y="7249418"/>
            <a:ext cx="1667444" cy="276999"/>
          </a:xfrm>
          <a:prstGeom prst="rect">
            <a:avLst/>
          </a:prstGeom>
          <a:noFill/>
        </p:spPr>
        <p:txBody>
          <a:bodyPr wrap="none" rtlCol="1">
            <a:spAutoFit/>
          </a:bodyPr>
          <a:lstStyle/>
          <a:p>
            <a:r>
              <a:rPr lang="he-IL" sz="1200" dirty="0">
                <a:solidFill>
                  <a:schemeClr val="tx2"/>
                </a:solidFill>
              </a:rPr>
              <a:t>  גבוה/נמוך מהבנצ'מארק</a:t>
            </a:r>
          </a:p>
        </p:txBody>
      </p:sp>
      <p:graphicFrame>
        <p:nvGraphicFramePr>
          <p:cNvPr id="13" name="תרשים 12"/>
          <p:cNvGraphicFramePr/>
          <p:nvPr>
            <p:extLst>
              <p:ext uri="{D42A27DB-BD31-4B8C-83A1-F6EECF244321}">
                <p14:modId xmlns:p14="http://schemas.microsoft.com/office/powerpoint/2010/main" val="3517231561"/>
              </p:ext>
            </p:extLst>
          </p:nvPr>
        </p:nvGraphicFramePr>
        <p:xfrm>
          <a:off x="120203" y="5571448"/>
          <a:ext cx="2339163" cy="13871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תרשים 14"/>
          <p:cNvGraphicFramePr/>
          <p:nvPr>
            <p:extLst>
              <p:ext uri="{D42A27DB-BD31-4B8C-83A1-F6EECF244321}">
                <p14:modId xmlns:p14="http://schemas.microsoft.com/office/powerpoint/2010/main" val="1158610329"/>
              </p:ext>
            </p:extLst>
          </p:nvPr>
        </p:nvGraphicFramePr>
        <p:xfrm>
          <a:off x="10782220" y="5490314"/>
          <a:ext cx="2339163" cy="1387174"/>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מחבר חץ ישר 15"/>
          <p:cNvCxnSpPr/>
          <p:nvPr/>
        </p:nvCxnSpPr>
        <p:spPr>
          <a:xfrm flipV="1">
            <a:off x="11667241" y="5802326"/>
            <a:ext cx="0" cy="180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5"/>
          <p:cNvCxnSpPr/>
          <p:nvPr/>
        </p:nvCxnSpPr>
        <p:spPr>
          <a:xfrm flipV="1">
            <a:off x="1013113" y="5883476"/>
            <a:ext cx="0" cy="180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79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139128" y="542308"/>
            <a:ext cx="11896224" cy="307777"/>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algn="ctr" defTabSz="914400" rtl="1">
              <a:lnSpc>
                <a:spcPct val="100000"/>
              </a:lnSpc>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יחד עם זאת, הקמפיין אינו מצליח לשכנע דיו ביעילות הרפורמות (נמוך מהנורמה).</a:t>
            </a:r>
          </a:p>
        </p:txBody>
      </p:sp>
      <p:sp>
        <p:nvSpPr>
          <p:cNvPr id="2" name="כותרת 1"/>
          <p:cNvSpPr>
            <a:spLocks noGrp="1"/>
          </p:cNvSpPr>
          <p:nvPr>
            <p:ph type="title"/>
          </p:nvPr>
        </p:nvSpPr>
        <p:spPr>
          <a:xfrm>
            <a:off x="1600283" y="1038931"/>
            <a:ext cx="11521100" cy="398827"/>
          </a:xfrm>
        </p:spPr>
        <p:txBody>
          <a:bodyPr/>
          <a:lstStyle/>
          <a:p>
            <a:pPr algn="r" rtl="1"/>
            <a:r>
              <a:rPr lang="he-IL" sz="1600" cap="all" dirty="0">
                <a:latin typeface="+mn-lt"/>
                <a:ea typeface="+mn-ea"/>
                <a:cs typeface="+mn-cs"/>
              </a:rPr>
              <a:t>תפיסות לגבי הקמפיין – בקרב </a:t>
            </a:r>
            <a:r>
              <a:rPr lang="he-IL" sz="1600" cap="all" dirty="0"/>
              <a:t>הנחשפים לקמפיין </a:t>
            </a:r>
            <a:r>
              <a:rPr lang="he-IL" sz="1600" cap="all" dirty="0">
                <a:latin typeface="+mn-lt"/>
                <a:ea typeface="+mn-ea"/>
                <a:cs typeface="+mn-cs"/>
              </a:rPr>
              <a:t>(</a:t>
            </a:r>
            <a:r>
              <a:rPr lang="en-US" sz="1600" cap="all" dirty="0">
                <a:latin typeface="+mn-lt"/>
                <a:ea typeface="+mn-ea"/>
                <a:cs typeface="+mn-cs"/>
              </a:rPr>
              <a:t>N=110</a:t>
            </a:r>
            <a:r>
              <a:rPr lang="he-IL" sz="1600" cap="all" dirty="0">
                <a:latin typeface="+mn-lt"/>
                <a:ea typeface="+mn-ea"/>
                <a:cs typeface="+mn-cs"/>
              </a:rPr>
              <a:t>)</a:t>
            </a:r>
            <a:br>
              <a:rPr lang="he-IL" sz="1600" cap="all" dirty="0">
                <a:latin typeface="+mn-lt"/>
                <a:ea typeface="+mn-ea"/>
                <a:cs typeface="+mn-cs"/>
              </a:rPr>
            </a:br>
            <a:r>
              <a:rPr lang="en-US" sz="1600" cap="all" dirty="0">
                <a:latin typeface="+mn-lt"/>
                <a:ea typeface="+mn-ea"/>
                <a:cs typeface="+mn-cs"/>
              </a:rPr>
              <a:t>TOP3</a:t>
            </a: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12</a:t>
            </a:fld>
            <a:endParaRPr lang="en-GB" dirty="0"/>
          </a:p>
        </p:txBody>
      </p:sp>
      <p:sp>
        <p:nvSpPr>
          <p:cNvPr id="12" name="מלבן 11"/>
          <p:cNvSpPr/>
          <p:nvPr/>
        </p:nvSpPr>
        <p:spPr>
          <a:xfrm>
            <a:off x="344384" y="6880085"/>
            <a:ext cx="12419116" cy="276999"/>
          </a:xfrm>
          <a:prstGeom prst="rect">
            <a:avLst/>
          </a:prstGeom>
        </p:spPr>
        <p:txBody>
          <a:bodyPr wrap="square">
            <a:spAutoFit/>
          </a:bodyPr>
          <a:lstStyle/>
          <a:p>
            <a:pPr lvl="0" algn="r" rtl="1"/>
            <a:r>
              <a:rPr lang="he-IL" sz="1200" dirty="0"/>
              <a:t>באיזו מידה לדעתך הקמפיין משכנע את הציבור כי הרפורמות מועילות להורדה ביוקר המחיה?</a:t>
            </a:r>
            <a:endParaRPr lang="en-US" sz="1200" dirty="0"/>
          </a:p>
        </p:txBody>
      </p:sp>
      <p:graphicFrame>
        <p:nvGraphicFramePr>
          <p:cNvPr id="18" name="תרשים 23"/>
          <p:cNvGraphicFramePr>
            <a:graphicFrameLocks/>
          </p:cNvGraphicFramePr>
          <p:nvPr>
            <p:extLst>
              <p:ext uri="{D42A27DB-BD31-4B8C-83A1-F6EECF244321}">
                <p14:modId xmlns:p14="http://schemas.microsoft.com/office/powerpoint/2010/main" val="4094535870"/>
              </p:ext>
            </p:extLst>
          </p:nvPr>
        </p:nvGraphicFramePr>
        <p:xfrm>
          <a:off x="5266843" y="1441200"/>
          <a:ext cx="3640793" cy="4478414"/>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p:cNvSpPr txBox="1"/>
          <p:nvPr/>
        </p:nvSpPr>
        <p:spPr>
          <a:xfrm>
            <a:off x="6030357" y="2480178"/>
            <a:ext cx="2129993" cy="338554"/>
          </a:xfrm>
          <a:prstGeom prst="rect">
            <a:avLst/>
          </a:prstGeom>
          <a:noFill/>
        </p:spPr>
        <p:txBody>
          <a:bodyPr wrap="square" rtlCol="0">
            <a:spAutoFit/>
          </a:bodyPr>
          <a:lstStyle/>
          <a:p>
            <a:pPr algn="ctr"/>
            <a:r>
              <a:rPr lang="he-IL" sz="1600" b="1" i="1" u="sng" dirty="0"/>
              <a:t>משכנע</a:t>
            </a:r>
            <a:endParaRPr lang="en-US" sz="1600" b="1" i="1" u="sng" dirty="0"/>
          </a:p>
        </p:txBody>
      </p:sp>
      <p:cxnSp>
        <p:nvCxnSpPr>
          <p:cNvPr id="9" name="מחבר חץ ישר 8"/>
          <p:cNvCxnSpPr/>
          <p:nvPr/>
        </p:nvCxnSpPr>
        <p:spPr>
          <a:xfrm flipV="1">
            <a:off x="1610916" y="7244106"/>
            <a:ext cx="0" cy="2020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a:off x="1674710" y="7249418"/>
            <a:ext cx="0" cy="23923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990" y="7249418"/>
            <a:ext cx="1667444" cy="276999"/>
          </a:xfrm>
          <a:prstGeom prst="rect">
            <a:avLst/>
          </a:prstGeom>
          <a:noFill/>
        </p:spPr>
        <p:txBody>
          <a:bodyPr wrap="none" rtlCol="1">
            <a:spAutoFit/>
          </a:bodyPr>
          <a:lstStyle/>
          <a:p>
            <a:r>
              <a:rPr lang="he-IL" sz="1200" dirty="0">
                <a:solidFill>
                  <a:schemeClr val="tx2"/>
                </a:solidFill>
              </a:rPr>
              <a:t>  גבוה/נמוך מהבנצ'מארק</a:t>
            </a:r>
          </a:p>
        </p:txBody>
      </p:sp>
      <p:graphicFrame>
        <p:nvGraphicFramePr>
          <p:cNvPr id="13" name="תרשים 12"/>
          <p:cNvGraphicFramePr/>
          <p:nvPr>
            <p:extLst>
              <p:ext uri="{D42A27DB-BD31-4B8C-83A1-F6EECF244321}">
                <p14:modId xmlns:p14="http://schemas.microsoft.com/office/powerpoint/2010/main" val="1058817381"/>
              </p:ext>
            </p:extLst>
          </p:nvPr>
        </p:nvGraphicFramePr>
        <p:xfrm>
          <a:off x="120203" y="5571448"/>
          <a:ext cx="2339163" cy="1387174"/>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מחבר חץ ישר 4"/>
          <p:cNvCxnSpPr/>
          <p:nvPr/>
        </p:nvCxnSpPr>
        <p:spPr>
          <a:xfrm>
            <a:off x="1037338" y="5944376"/>
            <a:ext cx="0" cy="1800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059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defTabSz="1043056"/>
            <a:fld id="{3E291E46-BCC4-4EBB-9B49-E997D24BE723}" type="slidenum">
              <a:rPr lang="en-GB" smtClean="0"/>
              <a:pPr defTabSz="1043056"/>
              <a:t>13</a:t>
            </a:fld>
            <a:endParaRPr lang="en-GB" dirty="0"/>
          </a:p>
        </p:txBody>
      </p:sp>
      <p:grpSp>
        <p:nvGrpSpPr>
          <p:cNvPr id="4" name="קבוצה 25"/>
          <p:cNvGrpSpPr/>
          <p:nvPr/>
        </p:nvGrpSpPr>
        <p:grpSpPr>
          <a:xfrm>
            <a:off x="1038578" y="2212622"/>
            <a:ext cx="9733844" cy="4788907"/>
            <a:chOff x="0" y="2024063"/>
            <a:chExt cx="8748712" cy="3484562"/>
          </a:xfrm>
        </p:grpSpPr>
        <p:grpSp>
          <p:nvGrpSpPr>
            <p:cNvPr id="5" name="קבוצה 30"/>
            <p:cNvGrpSpPr/>
            <p:nvPr/>
          </p:nvGrpSpPr>
          <p:grpSpPr>
            <a:xfrm>
              <a:off x="1316037" y="2330450"/>
              <a:ext cx="7432675" cy="1160463"/>
              <a:chOff x="1316037" y="2330450"/>
              <a:chExt cx="7432675" cy="1160463"/>
            </a:xfrm>
          </p:grpSpPr>
          <p:sp>
            <p:nvSpPr>
              <p:cNvPr id="40" name="Rectangle 3"/>
              <p:cNvSpPr>
                <a:spLocks noChangeArrowheads="1"/>
              </p:cNvSpPr>
              <p:nvPr/>
            </p:nvSpPr>
            <p:spPr bwMode="auto">
              <a:xfrm flipH="1">
                <a:off x="5548312" y="2343150"/>
                <a:ext cx="3200400" cy="1146175"/>
              </a:xfrm>
              <a:prstGeom prst="rect">
                <a:avLst/>
              </a:prstGeom>
              <a:solidFill>
                <a:schemeClr val="bg1">
                  <a:lumMod val="85000"/>
                </a:schemeClr>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41" name="Text Box 16"/>
              <p:cNvSpPr txBox="1">
                <a:spLocks noChangeArrowheads="1"/>
              </p:cNvSpPr>
              <p:nvPr/>
            </p:nvSpPr>
            <p:spPr bwMode="auto">
              <a:xfrm flipH="1">
                <a:off x="6654800" y="2481263"/>
                <a:ext cx="1590675" cy="62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כיסוי</a:t>
                </a:r>
              </a:p>
              <a:p>
                <a:pPr rtl="1" eaLnBrk="0" hangingPunct="0">
                  <a:spcBef>
                    <a:spcPct val="50000"/>
                  </a:spcBef>
                </a:pPr>
                <a:r>
                  <a:rPr lang="he-IL" sz="2000" b="1" dirty="0">
                    <a:solidFill>
                      <a:srgbClr val="FFFFFF"/>
                    </a:solidFill>
                  </a:rPr>
                  <a:t>(</a:t>
                </a:r>
                <a:r>
                  <a:rPr lang="en-US" sz="2000" b="1" dirty="0">
                    <a:solidFill>
                      <a:srgbClr val="FFFFFF"/>
                    </a:solidFill>
                  </a:rPr>
                  <a:t>Reach</a:t>
                </a:r>
                <a:r>
                  <a:rPr lang="he-IL" sz="2000" b="1" dirty="0">
                    <a:solidFill>
                      <a:srgbClr val="FFFFFF"/>
                    </a:solidFill>
                  </a:rPr>
                  <a:t>)</a:t>
                </a:r>
                <a:endParaRPr lang="en-US" sz="2000" b="1" dirty="0">
                  <a:solidFill>
                    <a:srgbClr val="FFFFFF"/>
                  </a:solidFill>
                </a:endParaRPr>
              </a:p>
            </p:txBody>
          </p:sp>
          <p:grpSp>
            <p:nvGrpSpPr>
              <p:cNvPr id="6" name="Group 5"/>
              <p:cNvGrpSpPr>
                <a:grpSpLocks/>
              </p:cNvGrpSpPr>
              <p:nvPr/>
            </p:nvGrpSpPr>
            <p:grpSpPr bwMode="auto">
              <a:xfrm flipH="1">
                <a:off x="1316037" y="2343150"/>
                <a:ext cx="4233863" cy="1146175"/>
                <a:chOff x="2168" y="1305"/>
                <a:chExt cx="2667" cy="722"/>
              </a:xfrm>
            </p:grpSpPr>
            <p:sp>
              <p:nvSpPr>
                <p:cNvPr id="44" name="Rectangle 8"/>
                <p:cNvSpPr>
                  <a:spLocks noChangeArrowheads="1"/>
                </p:cNvSpPr>
                <p:nvPr/>
              </p:nvSpPr>
              <p:spPr bwMode="auto">
                <a:xfrm>
                  <a:off x="2168" y="1305"/>
                  <a:ext cx="2667" cy="722"/>
                </a:xfrm>
                <a:prstGeom prst="rect">
                  <a:avLst/>
                </a:prstGeom>
                <a:solidFill>
                  <a:schemeClr val="bg1">
                    <a:lumMod val="85000"/>
                  </a:schemeClr>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dirty="0">
                    <a:solidFill>
                      <a:prstClr val="black"/>
                    </a:solidFill>
                  </a:endParaRPr>
                </a:p>
              </p:txBody>
            </p:sp>
            <p:sp>
              <p:nvSpPr>
                <p:cNvPr id="45" name="Text Box 17"/>
                <p:cNvSpPr txBox="1">
                  <a:spLocks noChangeArrowheads="1"/>
                </p:cNvSpPr>
                <p:nvPr/>
              </p:nvSpPr>
              <p:spPr bwMode="auto">
                <a:xfrm>
                  <a:off x="2602" y="1374"/>
                  <a:ext cx="11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תגובה</a:t>
                  </a:r>
                </a:p>
                <a:p>
                  <a:pPr eaLnBrk="0" hangingPunct="0">
                    <a:spcBef>
                      <a:spcPct val="50000"/>
                    </a:spcBef>
                  </a:pPr>
                  <a:r>
                    <a:rPr lang="he-IL" sz="2000" b="1" dirty="0">
                      <a:solidFill>
                        <a:srgbClr val="FFFFFF"/>
                      </a:solidFill>
                    </a:rPr>
                    <a:t>)</a:t>
                  </a:r>
                  <a:r>
                    <a:rPr lang="en-US" sz="2000" b="1" dirty="0">
                      <a:solidFill>
                        <a:srgbClr val="FFFFFF"/>
                      </a:solidFill>
                    </a:rPr>
                    <a:t>Response</a:t>
                  </a:r>
                  <a:r>
                    <a:rPr lang="he-IL" sz="2000" b="1" dirty="0">
                      <a:solidFill>
                        <a:srgbClr val="FFFFFF"/>
                      </a:solidFill>
                    </a:rPr>
                    <a:t>(</a:t>
                  </a:r>
                  <a:endParaRPr lang="en-US" sz="2000" b="1" dirty="0">
                    <a:solidFill>
                      <a:srgbClr val="FFFFFF"/>
                    </a:solidFill>
                  </a:endParaRPr>
                </a:p>
              </p:txBody>
            </p:sp>
          </p:grpSp>
          <p:sp>
            <p:nvSpPr>
              <p:cNvPr id="43" name="Freeform 24"/>
              <p:cNvSpPr>
                <a:spLocks/>
              </p:cNvSpPr>
              <p:nvPr/>
            </p:nvSpPr>
            <p:spPr bwMode="auto">
              <a:xfrm flipH="1">
                <a:off x="2065337" y="2330450"/>
                <a:ext cx="603250" cy="1160463"/>
              </a:xfrm>
              <a:custGeom>
                <a:avLst/>
                <a:gdLst>
                  <a:gd name="T0" fmla="*/ 2 w 380"/>
                  <a:gd name="T1" fmla="*/ 0 h 723"/>
                  <a:gd name="T2" fmla="*/ 207 w 380"/>
                  <a:gd name="T3" fmla="*/ 0 h 723"/>
                  <a:gd name="T4" fmla="*/ 380 w 380"/>
                  <a:gd name="T5" fmla="*/ 362 h 723"/>
                  <a:gd name="T6" fmla="*/ 201 w 380"/>
                  <a:gd name="T7" fmla="*/ 723 h 723"/>
                  <a:gd name="T8" fmla="*/ 0 w 380"/>
                  <a:gd name="T9" fmla="*/ 723 h 723"/>
                  <a:gd name="T10" fmla="*/ 183 w 380"/>
                  <a:gd name="T11" fmla="*/ 360 h 723"/>
                  <a:gd name="T12" fmla="*/ 2 w 380"/>
                  <a:gd name="T13" fmla="*/ 0 h 723"/>
                </a:gdLst>
                <a:ahLst/>
                <a:cxnLst>
                  <a:cxn ang="0">
                    <a:pos x="T0" y="T1"/>
                  </a:cxn>
                  <a:cxn ang="0">
                    <a:pos x="T2" y="T3"/>
                  </a:cxn>
                  <a:cxn ang="0">
                    <a:pos x="T4" y="T5"/>
                  </a:cxn>
                  <a:cxn ang="0">
                    <a:pos x="T6" y="T7"/>
                  </a:cxn>
                  <a:cxn ang="0">
                    <a:pos x="T8" y="T9"/>
                  </a:cxn>
                  <a:cxn ang="0">
                    <a:pos x="T10" y="T11"/>
                  </a:cxn>
                  <a:cxn ang="0">
                    <a:pos x="T12" y="T13"/>
                  </a:cxn>
                </a:cxnLst>
                <a:rect l="0" t="0" r="r" b="b"/>
                <a:pathLst>
                  <a:path w="380" h="723">
                    <a:moveTo>
                      <a:pt x="2" y="0"/>
                    </a:moveTo>
                    <a:lnTo>
                      <a:pt x="207" y="0"/>
                    </a:lnTo>
                    <a:lnTo>
                      <a:pt x="380" y="362"/>
                    </a:lnTo>
                    <a:lnTo>
                      <a:pt x="201" y="723"/>
                    </a:lnTo>
                    <a:lnTo>
                      <a:pt x="0" y="723"/>
                    </a:lnTo>
                    <a:lnTo>
                      <a:pt x="183" y="360"/>
                    </a:lnTo>
                    <a:lnTo>
                      <a:pt x="2" y="0"/>
                    </a:lnTo>
                    <a:close/>
                  </a:path>
                </a:pathLst>
              </a:custGeom>
              <a:solidFill>
                <a:srgbClr val="FF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grpSp>
        <p:grpSp>
          <p:nvGrpSpPr>
            <p:cNvPr id="7" name="Group 11"/>
            <p:cNvGrpSpPr>
              <a:grpSpLocks/>
            </p:cNvGrpSpPr>
            <p:nvPr/>
          </p:nvGrpSpPr>
          <p:grpSpPr bwMode="auto">
            <a:xfrm flipH="1">
              <a:off x="0" y="2024063"/>
              <a:ext cx="2403475" cy="3484562"/>
              <a:chOff x="4150" y="1104"/>
              <a:chExt cx="1514" cy="2195"/>
            </a:xfrm>
          </p:grpSpPr>
          <p:sp>
            <p:nvSpPr>
              <p:cNvPr id="33" name="Oval 12"/>
              <p:cNvSpPr>
                <a:spLocks noChangeArrowheads="1"/>
              </p:cNvSpPr>
              <p:nvPr/>
            </p:nvSpPr>
            <p:spPr bwMode="auto">
              <a:xfrm>
                <a:off x="4834" y="1444"/>
                <a:ext cx="469" cy="444"/>
              </a:xfrm>
              <a:prstGeom prst="ellipse">
                <a:avLst/>
              </a:prstGeom>
              <a:solidFill>
                <a:srgbClr val="EF853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34" name="Rectangle 19"/>
              <p:cNvSpPr>
                <a:spLocks noChangeArrowheads="1"/>
              </p:cNvSpPr>
              <p:nvPr/>
            </p:nvSpPr>
            <p:spPr bwMode="auto">
              <a:xfrm>
                <a:off x="4580" y="1650"/>
                <a:ext cx="976" cy="232"/>
              </a:xfrm>
              <a:prstGeom prst="roundRect">
                <a:avLst>
                  <a:gd name="adj" fmla="val 16667"/>
                </a:avLst>
              </a:prstGeom>
              <a:noFill/>
              <a:ln>
                <a:noFill/>
              </a:ln>
              <a:effectLst>
                <a:outerShdw algn="ctr" rotWithShape="0">
                  <a:schemeClr val="hlink"/>
                </a:outerShdw>
              </a:effectLst>
              <a:extLst>
                <a:ext uri="{909E8E84-426E-40DD-AFC4-6F175D3DCCD1}">
                  <a14:hiddenFill xmlns:a14="http://schemas.microsoft.com/office/drawing/2010/main">
                    <a:solidFill>
                      <a:srgbClr val="03CCCB"/>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endParaRPr lang="he-IL" sz="1200" b="1">
                  <a:solidFill>
                    <a:prstClr val="white"/>
                  </a:solidFill>
                  <a:latin typeface="Arial" pitchFamily="34" charset="0"/>
                </a:endParaRPr>
              </a:p>
            </p:txBody>
          </p:sp>
          <p:grpSp>
            <p:nvGrpSpPr>
              <p:cNvPr id="8" name="Group 14"/>
              <p:cNvGrpSpPr>
                <a:grpSpLocks/>
              </p:cNvGrpSpPr>
              <p:nvPr/>
            </p:nvGrpSpPr>
            <p:grpSpPr bwMode="auto">
              <a:xfrm>
                <a:off x="4150" y="1104"/>
                <a:ext cx="1514" cy="2195"/>
                <a:chOff x="4150" y="1104"/>
                <a:chExt cx="1514" cy="2195"/>
              </a:xfrm>
            </p:grpSpPr>
            <p:sp>
              <p:nvSpPr>
                <p:cNvPr id="36" name="Text Box 18"/>
                <p:cNvSpPr txBox="1">
                  <a:spLocks noChangeArrowheads="1"/>
                </p:cNvSpPr>
                <p:nvPr/>
              </p:nvSpPr>
              <p:spPr bwMode="auto">
                <a:xfrm>
                  <a:off x="4150" y="3087"/>
                  <a:ext cx="253" cy="212"/>
                </a:xfrm>
                <a:prstGeom prst="rect">
                  <a:avLst/>
                </a:prstGeom>
                <a:noFill/>
                <a:ln>
                  <a:noFill/>
                </a:ln>
                <a:effectLst/>
                <a:extLst>
                  <a:ext uri="{909E8E84-426E-40DD-AFC4-6F175D3DCCD1}">
                    <a14:hiddenFill xmlns:a14="http://schemas.microsoft.com/office/drawing/2010/main">
                      <a:solidFill>
                        <a:srgbClr val="C6C6E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FFFFFF"/>
                      </a:solidFill>
                      <a:latin typeface="Arial" pitchFamily="34" charset="0"/>
                      <a:sym typeface="Wingdings" pitchFamily="2" charset="2"/>
                    </a:rPr>
                    <a:t></a:t>
                  </a:r>
                  <a:endParaRPr lang="en-US" sz="1600">
                    <a:solidFill>
                      <a:srgbClr val="FFFFFF"/>
                    </a:solidFill>
                    <a:latin typeface="Arial" pitchFamily="34" charset="0"/>
                  </a:endParaRPr>
                </a:p>
              </p:txBody>
            </p:sp>
            <p:sp>
              <p:nvSpPr>
                <p:cNvPr id="37" name="Oval 19"/>
                <p:cNvSpPr>
                  <a:spLocks noChangeArrowheads="1"/>
                </p:cNvSpPr>
                <p:nvPr/>
              </p:nvSpPr>
              <p:spPr bwMode="auto">
                <a:xfrm>
                  <a:off x="4472" y="1104"/>
                  <a:ext cx="1192" cy="1124"/>
                </a:xfrm>
                <a:prstGeom prst="ellipse">
                  <a:avLst/>
                </a:prstGeom>
                <a:solidFill>
                  <a:srgbClr val="364EA2"/>
                </a:solidFill>
                <a:ln w="57150">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he-IL">
                    <a:solidFill>
                      <a:prstClr val="black"/>
                    </a:solidFill>
                  </a:endParaRPr>
                </a:p>
              </p:txBody>
            </p:sp>
            <p:sp>
              <p:nvSpPr>
                <p:cNvPr id="38" name="Oval 20"/>
                <p:cNvSpPr>
                  <a:spLocks noChangeArrowheads="1"/>
                </p:cNvSpPr>
                <p:nvPr/>
              </p:nvSpPr>
              <p:spPr bwMode="auto">
                <a:xfrm>
                  <a:off x="4688" y="1308"/>
                  <a:ext cx="760" cy="716"/>
                </a:xfrm>
                <a:prstGeom prst="ellipse">
                  <a:avLst/>
                </a:prstGeom>
                <a:solidFill>
                  <a:srgbClr val="FCF2F2">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39" name="Text Box 17"/>
                <p:cNvSpPr txBox="1">
                  <a:spLocks noChangeArrowheads="1"/>
                </p:cNvSpPr>
                <p:nvPr/>
              </p:nvSpPr>
              <p:spPr bwMode="auto">
                <a:xfrm>
                  <a:off x="4525" y="1511"/>
                  <a:ext cx="1104" cy="291"/>
                </a:xfrm>
                <a:prstGeom prst="rect">
                  <a:avLst/>
                </a:prstGeom>
                <a:noFill/>
                <a:ln>
                  <a:noFill/>
                </a:ln>
                <a:effectLst>
                  <a:outerShdw algn="ctr" rotWithShape="0">
                    <a:schemeClr va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r>
                    <a:rPr lang="he-IL" sz="2400" b="1" dirty="0">
                      <a:solidFill>
                        <a:srgbClr val="FFFFFF"/>
                      </a:solidFill>
                    </a:rPr>
                    <a:t>אפקטיביות</a:t>
                  </a:r>
                  <a:endParaRPr lang="en-US" sz="2400" b="1" dirty="0">
                    <a:solidFill>
                      <a:srgbClr val="FFFFFF"/>
                    </a:solidFill>
                  </a:endParaRPr>
                </a:p>
              </p:txBody>
            </p:sp>
          </p:grpSp>
        </p:grpSp>
      </p:grpSp>
      <p:grpSp>
        <p:nvGrpSpPr>
          <p:cNvPr id="9" name="Group 25"/>
          <p:cNvGrpSpPr>
            <a:grpSpLocks/>
          </p:cNvGrpSpPr>
          <p:nvPr/>
        </p:nvGrpSpPr>
        <p:grpSpPr bwMode="auto">
          <a:xfrm flipH="1">
            <a:off x="6870760" y="2635879"/>
            <a:ext cx="990870" cy="2757713"/>
            <a:chOff x="1801" y="1298"/>
            <a:chExt cx="561" cy="1264"/>
          </a:xfrm>
        </p:grpSpPr>
        <p:sp>
          <p:nvSpPr>
            <p:cNvPr id="29" name="Text Box 27"/>
            <p:cNvSpPr txBox="1">
              <a:spLocks noChangeArrowheads="1"/>
            </p:cNvSpPr>
            <p:nvPr/>
          </p:nvSpPr>
          <p:spPr bwMode="auto">
            <a:xfrm>
              <a:off x="1984" y="2350"/>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30" name="Freeform 28"/>
            <p:cNvSpPr>
              <a:spLocks/>
            </p:cNvSpPr>
            <p:nvPr/>
          </p:nvSpPr>
          <p:spPr bwMode="auto">
            <a:xfrm>
              <a:off x="1801" y="1298"/>
              <a:ext cx="561" cy="731"/>
            </a:xfrm>
            <a:custGeom>
              <a:avLst/>
              <a:gdLst>
                <a:gd name="T0" fmla="*/ 15 w 561"/>
                <a:gd name="T1" fmla="*/ 0 h 726"/>
                <a:gd name="T2" fmla="*/ 205 w 561"/>
                <a:gd name="T3" fmla="*/ 0 h 726"/>
                <a:gd name="T4" fmla="*/ 283 w 561"/>
                <a:gd name="T5" fmla="*/ 160 h 726"/>
                <a:gd name="T6" fmla="*/ 357 w 561"/>
                <a:gd name="T7" fmla="*/ 0 h 726"/>
                <a:gd name="T8" fmla="*/ 553 w 561"/>
                <a:gd name="T9" fmla="*/ 1 h 726"/>
                <a:gd name="T10" fmla="*/ 377 w 561"/>
                <a:gd name="T11" fmla="*/ 348 h 726"/>
                <a:gd name="T12" fmla="*/ 561 w 561"/>
                <a:gd name="T13" fmla="*/ 725 h 726"/>
                <a:gd name="T14" fmla="*/ 370 w 561"/>
                <a:gd name="T15" fmla="*/ 726 h 726"/>
                <a:gd name="T16" fmla="*/ 281 w 561"/>
                <a:gd name="T17" fmla="*/ 550 h 726"/>
                <a:gd name="T18" fmla="*/ 195 w 561"/>
                <a:gd name="T19" fmla="*/ 726 h 726"/>
                <a:gd name="T20" fmla="*/ 0 w 561"/>
                <a:gd name="T21" fmla="*/ 725 h 726"/>
                <a:gd name="T22" fmla="*/ 183 w 561"/>
                <a:gd name="T23" fmla="*/ 348 h 726"/>
                <a:gd name="T24" fmla="*/ 15 w 561"/>
                <a:gd name="T25"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726">
                  <a:moveTo>
                    <a:pt x="15" y="0"/>
                  </a:moveTo>
                  <a:lnTo>
                    <a:pt x="205" y="0"/>
                  </a:lnTo>
                  <a:lnTo>
                    <a:pt x="283" y="160"/>
                  </a:lnTo>
                  <a:lnTo>
                    <a:pt x="357" y="0"/>
                  </a:lnTo>
                  <a:lnTo>
                    <a:pt x="553" y="1"/>
                  </a:lnTo>
                  <a:lnTo>
                    <a:pt x="377" y="348"/>
                  </a:lnTo>
                  <a:lnTo>
                    <a:pt x="561" y="725"/>
                  </a:lnTo>
                  <a:lnTo>
                    <a:pt x="370" y="726"/>
                  </a:lnTo>
                  <a:lnTo>
                    <a:pt x="281" y="550"/>
                  </a:lnTo>
                  <a:lnTo>
                    <a:pt x="195" y="726"/>
                  </a:lnTo>
                  <a:lnTo>
                    <a:pt x="0" y="725"/>
                  </a:lnTo>
                  <a:lnTo>
                    <a:pt x="183" y="348"/>
                  </a:lnTo>
                  <a:lnTo>
                    <a:pt x="15" y="0"/>
                  </a:lnTo>
                  <a:close/>
                </a:path>
              </a:pathLst>
            </a:custGeom>
            <a:solidFill>
              <a:srgbClr val="FFFFFF"/>
            </a:solidFill>
            <a:ln>
              <a:noFill/>
            </a:ln>
            <a:effectLst/>
            <a:extLst>
              <a:ext uri="{91240B29-F687-4F45-9708-019B960494DF}">
                <a14:hiddenLine xmlns:a14="http://schemas.microsoft.com/office/drawing/2010/main" w="9525" cap="flat" cmpd="sng">
                  <a:solidFill>
                    <a:schemeClr val="bg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grpSp>
      <p:sp>
        <p:nvSpPr>
          <p:cNvPr id="46" name="משושה 45"/>
          <p:cNvSpPr/>
          <p:nvPr/>
        </p:nvSpPr>
        <p:spPr>
          <a:xfrm>
            <a:off x="3631444" y="2617860"/>
            <a:ext cx="3580203" cy="1641792"/>
          </a:xfrm>
          <a:prstGeom prst="hexagon">
            <a:avLst>
              <a:gd name="adj" fmla="val 20874"/>
              <a:gd name="vf" fmla="val 115470"/>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TextBox 46"/>
          <p:cNvSpPr txBox="1"/>
          <p:nvPr/>
        </p:nvSpPr>
        <p:spPr>
          <a:xfrm>
            <a:off x="657059" y="1665706"/>
            <a:ext cx="4432624" cy="461665"/>
          </a:xfrm>
          <a:prstGeom prst="rect">
            <a:avLst/>
          </a:prstGeom>
          <a:noFill/>
        </p:spPr>
        <p:txBody>
          <a:bodyPr wrap="none" rtlCol="0">
            <a:spAutoFit/>
          </a:bodyPr>
          <a:lstStyle/>
          <a:p>
            <a:r>
              <a:rPr lang="he-IL" b="1" dirty="0"/>
              <a:t>כיצד הקמפיין השפיע על העמדות?</a:t>
            </a:r>
            <a:endParaRPr lang="en-US" b="1" dirty="0"/>
          </a:p>
        </p:txBody>
      </p:sp>
    </p:spTree>
    <p:extLst>
      <p:ext uri="{BB962C8B-B14F-4D97-AF65-F5344CB8AC3E}">
        <p14:creationId xmlns:p14="http://schemas.microsoft.com/office/powerpoint/2010/main" val="2629186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191126" y="359188"/>
            <a:ext cx="11896224" cy="615553"/>
          </a:xfrm>
          <a:prstGeom prst="rect">
            <a:avLst/>
          </a:prstGeom>
          <a:noFill/>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ניכר כי לקמפיין, לרבות התקשורת השיווקית שנעשתה במקביל, השפעה חיובית על מיצובו של משרד האוצר כנלחם עבור הציבור ודואג להורדת יוקר המחיה בישראל.</a:t>
            </a: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14</a:t>
            </a:fld>
            <a:endParaRPr lang="en-GB" dirty="0"/>
          </a:p>
        </p:txBody>
      </p:sp>
      <p:sp>
        <p:nvSpPr>
          <p:cNvPr id="12" name="מלבן 11"/>
          <p:cNvSpPr/>
          <p:nvPr/>
        </p:nvSpPr>
        <p:spPr>
          <a:xfrm>
            <a:off x="344384" y="6880085"/>
            <a:ext cx="12419116" cy="276999"/>
          </a:xfrm>
          <a:prstGeom prst="rect">
            <a:avLst/>
          </a:prstGeom>
        </p:spPr>
        <p:txBody>
          <a:bodyPr wrap="square">
            <a:spAutoFit/>
          </a:bodyPr>
          <a:lstStyle/>
          <a:p>
            <a:pPr lvl="0" algn="r" rtl="1"/>
            <a:r>
              <a:rPr lang="he-IL" sz="1200" dirty="0"/>
              <a:t>באיזו מידה את/ה מסכימ/ה או לא מסכימ/ה עם ההיגד הבא: "בחודשים האחרונים עושה משרד האוצר פעולות שונות בכדי להוריד את יוקר המחיה ובכך להקל על תושבי המדינה"</a:t>
            </a:r>
          </a:p>
        </p:txBody>
      </p:sp>
      <p:graphicFrame>
        <p:nvGraphicFramePr>
          <p:cNvPr id="11" name="תרשים 13"/>
          <p:cNvGraphicFramePr/>
          <p:nvPr>
            <p:extLst>
              <p:ext uri="{D42A27DB-BD31-4B8C-83A1-F6EECF244321}">
                <p14:modId xmlns:p14="http://schemas.microsoft.com/office/powerpoint/2010/main" val="3798921353"/>
              </p:ext>
            </p:extLst>
          </p:nvPr>
        </p:nvGraphicFramePr>
        <p:xfrm>
          <a:off x="1823442" y="2507225"/>
          <a:ext cx="9441285" cy="3688316"/>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מחבר חץ ישר 15"/>
          <p:cNvCxnSpPr/>
          <p:nvPr/>
        </p:nvCxnSpPr>
        <p:spPr>
          <a:xfrm flipV="1">
            <a:off x="7687212" y="3675952"/>
            <a:ext cx="0" cy="363579"/>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4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תרשים 8"/>
          <p:cNvGraphicFramePr/>
          <p:nvPr>
            <p:extLst>
              <p:ext uri="{D42A27DB-BD31-4B8C-83A1-F6EECF244321}">
                <p14:modId xmlns:p14="http://schemas.microsoft.com/office/powerpoint/2010/main" val="3383368980"/>
              </p:ext>
            </p:extLst>
          </p:nvPr>
        </p:nvGraphicFramePr>
        <p:xfrm>
          <a:off x="2519916" y="1363573"/>
          <a:ext cx="9888686" cy="538443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 Placeholder 45"/>
          <p:cNvSpPr txBox="1">
            <a:spLocks/>
          </p:cNvSpPr>
          <p:nvPr/>
        </p:nvSpPr>
        <p:spPr>
          <a:xfrm>
            <a:off x="1225159" y="302604"/>
            <a:ext cx="11896224" cy="615553"/>
          </a:xfrm>
          <a:prstGeom prst="rect">
            <a:avLst/>
          </a:prstGeom>
          <a:noFill/>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המודעות לרפורמות שמטרתן להוריד את יוקר המחיה עלתה לאחר קמפיין, כאשר הרפורמות הזכורות ביותר הינן בנושא גני הילדים והמיסוי על הסלולר. </a:t>
            </a:r>
          </a:p>
        </p:txBody>
      </p:sp>
      <p:sp>
        <p:nvSpPr>
          <p:cNvPr id="2" name="כותרת 1"/>
          <p:cNvSpPr>
            <a:spLocks noGrp="1"/>
          </p:cNvSpPr>
          <p:nvPr>
            <p:ph type="title"/>
          </p:nvPr>
        </p:nvSpPr>
        <p:spPr>
          <a:xfrm>
            <a:off x="1600283" y="1038931"/>
            <a:ext cx="11521100" cy="200248"/>
          </a:xfrm>
        </p:spPr>
        <p:txBody>
          <a:bodyPr/>
          <a:lstStyle/>
          <a:p>
            <a:pPr algn="r" rtl="1"/>
            <a:r>
              <a:rPr lang="he-IL" sz="1600" cap="all" dirty="0">
                <a:latin typeface="+mn-lt"/>
                <a:ea typeface="+mn-ea"/>
                <a:cs typeface="+mn-cs"/>
              </a:rPr>
              <a:t>מודעות </a:t>
            </a:r>
            <a:r>
              <a:rPr lang="he-IL" sz="1600" u="sng" cap="all" dirty="0">
                <a:latin typeface="+mn-lt"/>
                <a:ea typeface="+mn-ea"/>
                <a:cs typeface="+mn-cs"/>
              </a:rPr>
              <a:t>בלתי נעזרת</a:t>
            </a:r>
            <a:r>
              <a:rPr lang="he-IL" sz="1600" cap="all" dirty="0">
                <a:latin typeface="+mn-lt"/>
                <a:ea typeface="+mn-ea"/>
                <a:cs typeface="+mn-cs"/>
              </a:rPr>
              <a:t> לרפורמות אותם מקדם משרד האוצר – אחרי קמפיין</a:t>
            </a:r>
            <a:endParaRPr lang="en-US" sz="1600"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15</a:t>
            </a:fld>
            <a:endParaRPr lang="en-GB" dirty="0"/>
          </a:p>
        </p:txBody>
      </p:sp>
      <p:sp>
        <p:nvSpPr>
          <p:cNvPr id="12" name="מלבן 11"/>
          <p:cNvSpPr/>
          <p:nvPr/>
        </p:nvSpPr>
        <p:spPr>
          <a:xfrm>
            <a:off x="344384" y="6880085"/>
            <a:ext cx="12419116" cy="461665"/>
          </a:xfrm>
          <a:prstGeom prst="rect">
            <a:avLst/>
          </a:prstGeom>
        </p:spPr>
        <p:txBody>
          <a:bodyPr wrap="square">
            <a:spAutoFit/>
          </a:bodyPr>
          <a:lstStyle/>
          <a:p>
            <a:pPr lvl="0" algn="r" rtl="1"/>
            <a:r>
              <a:rPr lang="he-IL" sz="1200" dirty="0"/>
              <a:t>בתקופה האחרונה נכנסו לתוקפן רפורמות חדשות, אותן קידם משרד האוצר, אשר מטרתן  להוריד את יוקר המחיה של אזרחי ישראל.</a:t>
            </a:r>
          </a:p>
          <a:p>
            <a:pPr lvl="0" algn="r" rtl="1"/>
            <a:r>
              <a:rPr lang="he-IL" sz="1200" dirty="0"/>
              <a:t>האם יצא לך לקרוא או לשמוע על אחת או יותר מרפורמות אלו? אם כן – מה ידוע לך לגביהן? רשום כל מה שידוע לך על רפורמות אלו.</a:t>
            </a:r>
          </a:p>
        </p:txBody>
      </p:sp>
      <p:sp>
        <p:nvSpPr>
          <p:cNvPr id="17" name="TextBox 16"/>
          <p:cNvSpPr txBox="1"/>
          <p:nvPr/>
        </p:nvSpPr>
        <p:spPr>
          <a:xfrm>
            <a:off x="10961016" y="1550356"/>
            <a:ext cx="2044149" cy="830997"/>
          </a:xfrm>
          <a:prstGeom prst="rect">
            <a:avLst/>
          </a:prstGeom>
          <a:noFill/>
        </p:spPr>
        <p:txBody>
          <a:bodyPr wrap="none" rtlCol="0">
            <a:spAutoFit/>
          </a:bodyPr>
          <a:lstStyle/>
          <a:p>
            <a:pPr algn="ctr"/>
            <a:r>
              <a:rPr lang="he-IL" sz="1600" u="sng" dirty="0"/>
              <a:t>סה"כ מודעים לרפורמות</a:t>
            </a:r>
          </a:p>
          <a:p>
            <a:pPr algn="ctr"/>
            <a:r>
              <a:rPr lang="he-IL" sz="1600" dirty="0"/>
              <a:t>לפני קמפיין </a:t>
            </a:r>
            <a:r>
              <a:rPr lang="he-IL" sz="1600" b="1" dirty="0"/>
              <a:t>29%</a:t>
            </a:r>
          </a:p>
          <a:p>
            <a:pPr algn="ctr"/>
            <a:r>
              <a:rPr lang="he-IL" sz="1600" dirty="0"/>
              <a:t>אחרי קמפיין </a:t>
            </a:r>
            <a:r>
              <a:rPr lang="he-IL" sz="1600" b="1" dirty="0"/>
              <a:t>58%</a:t>
            </a:r>
            <a:endParaRPr lang="en-US" sz="1600" b="1" dirty="0"/>
          </a:p>
        </p:txBody>
      </p:sp>
      <p:cxnSp>
        <p:nvCxnSpPr>
          <p:cNvPr id="5" name="מחבר חץ ישר 4"/>
          <p:cNvCxnSpPr/>
          <p:nvPr/>
        </p:nvCxnSpPr>
        <p:spPr>
          <a:xfrm flipV="1">
            <a:off x="11037346" y="2086981"/>
            <a:ext cx="10758" cy="3113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677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139128" y="525472"/>
            <a:ext cx="11896224" cy="307777"/>
          </a:xfrm>
          <a:prstGeom prst="rect">
            <a:avLst/>
          </a:prstGeom>
          <a:noFill/>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בדומה, גם באופן נעזר ניכר כי המודעות לרפורמות השונות, ובפרט כל הקשור לתחום התקשורת וגני הילדים, עלתה.</a:t>
            </a:r>
          </a:p>
        </p:txBody>
      </p:sp>
      <p:sp>
        <p:nvSpPr>
          <p:cNvPr id="2" name="כותרת 1"/>
          <p:cNvSpPr>
            <a:spLocks noGrp="1"/>
          </p:cNvSpPr>
          <p:nvPr>
            <p:ph type="title"/>
          </p:nvPr>
        </p:nvSpPr>
        <p:spPr>
          <a:xfrm>
            <a:off x="1600283" y="1038931"/>
            <a:ext cx="11521100" cy="200248"/>
          </a:xfrm>
        </p:spPr>
        <p:txBody>
          <a:bodyPr/>
          <a:lstStyle/>
          <a:p>
            <a:pPr algn="r" rtl="1"/>
            <a:r>
              <a:rPr lang="he-IL" sz="1600" cap="all" dirty="0">
                <a:latin typeface="+mn-lt"/>
                <a:ea typeface="+mn-ea"/>
                <a:cs typeface="+mn-cs"/>
              </a:rPr>
              <a:t>מודעות </a:t>
            </a:r>
            <a:r>
              <a:rPr lang="he-IL" sz="1600" u="sng" cap="all" dirty="0">
                <a:latin typeface="+mn-lt"/>
                <a:ea typeface="+mn-ea"/>
                <a:cs typeface="+mn-cs"/>
              </a:rPr>
              <a:t>נעזרת</a:t>
            </a:r>
            <a:r>
              <a:rPr lang="he-IL" sz="1600" cap="all" dirty="0">
                <a:latin typeface="+mn-lt"/>
                <a:ea typeface="+mn-ea"/>
                <a:cs typeface="+mn-cs"/>
              </a:rPr>
              <a:t> לרפורמות </a:t>
            </a:r>
            <a:r>
              <a:rPr lang="he-IL" sz="1600" cap="all" dirty="0"/>
              <a:t>אותם מקדם משרד האוצר</a:t>
            </a:r>
            <a:endParaRPr lang="en-US" sz="1600"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16</a:t>
            </a:fld>
            <a:endParaRPr lang="en-GB" dirty="0"/>
          </a:p>
        </p:txBody>
      </p:sp>
      <p:sp>
        <p:nvSpPr>
          <p:cNvPr id="12" name="מלבן 11"/>
          <p:cNvSpPr/>
          <p:nvPr/>
        </p:nvSpPr>
        <p:spPr>
          <a:xfrm>
            <a:off x="344384" y="6880085"/>
            <a:ext cx="12419116" cy="276999"/>
          </a:xfrm>
          <a:prstGeom prst="rect">
            <a:avLst/>
          </a:prstGeom>
        </p:spPr>
        <p:txBody>
          <a:bodyPr wrap="square">
            <a:spAutoFit/>
          </a:bodyPr>
          <a:lstStyle/>
          <a:p>
            <a:pPr lvl="0" algn="r" rtl="1"/>
            <a:r>
              <a:rPr lang="he-IL" sz="1200" dirty="0"/>
              <a:t>האם יצא לך לקרוא או לשמוע על אחת או יותר מהרפורמות הבאות, אשר נכנסו לתוקפן בתקופה האחרונה?</a:t>
            </a:r>
          </a:p>
        </p:txBody>
      </p:sp>
      <p:graphicFrame>
        <p:nvGraphicFramePr>
          <p:cNvPr id="9" name="תרשים 8"/>
          <p:cNvGraphicFramePr/>
          <p:nvPr>
            <p:extLst>
              <p:ext uri="{D42A27DB-BD31-4B8C-83A1-F6EECF244321}">
                <p14:modId xmlns:p14="http://schemas.microsoft.com/office/powerpoint/2010/main" val="2420208879"/>
              </p:ext>
            </p:extLst>
          </p:nvPr>
        </p:nvGraphicFramePr>
        <p:xfrm>
          <a:off x="2311122" y="1749601"/>
          <a:ext cx="11979934" cy="4806959"/>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מחבר חץ ישר 15"/>
          <p:cNvCxnSpPr/>
          <p:nvPr/>
        </p:nvCxnSpPr>
        <p:spPr>
          <a:xfrm flipV="1">
            <a:off x="6889005" y="1925619"/>
            <a:ext cx="0" cy="380696"/>
          </a:xfrm>
          <a:prstGeom prst="straightConnector1">
            <a:avLst/>
          </a:prstGeom>
          <a:ln w="31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V="1">
            <a:off x="6882358" y="2571078"/>
            <a:ext cx="0" cy="380696"/>
          </a:xfrm>
          <a:prstGeom prst="straightConnector1">
            <a:avLst/>
          </a:prstGeom>
          <a:ln w="31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a:off x="6054019" y="5178607"/>
            <a:ext cx="0" cy="361581"/>
          </a:xfrm>
          <a:prstGeom prst="straightConnector1">
            <a:avLst/>
          </a:prstGeom>
          <a:ln w="31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62631" y="2490109"/>
            <a:ext cx="2044149" cy="830997"/>
          </a:xfrm>
          <a:prstGeom prst="rect">
            <a:avLst/>
          </a:prstGeom>
          <a:noFill/>
        </p:spPr>
        <p:txBody>
          <a:bodyPr wrap="none" rtlCol="0">
            <a:spAutoFit/>
          </a:bodyPr>
          <a:lstStyle/>
          <a:p>
            <a:pPr algn="ctr"/>
            <a:r>
              <a:rPr lang="he-IL" sz="1600" u="sng" dirty="0">
                <a:solidFill>
                  <a:schemeClr val="tx2"/>
                </a:solidFill>
              </a:rPr>
              <a:t>סה"כ מודעים לרפורמות</a:t>
            </a:r>
          </a:p>
          <a:p>
            <a:pPr algn="ctr"/>
            <a:r>
              <a:rPr lang="he-IL" sz="1600" dirty="0">
                <a:solidFill>
                  <a:schemeClr val="tx2"/>
                </a:solidFill>
              </a:rPr>
              <a:t>לפני קמפיין </a:t>
            </a:r>
            <a:r>
              <a:rPr lang="he-IL" sz="1600" b="1" dirty="0">
                <a:solidFill>
                  <a:schemeClr val="tx2"/>
                </a:solidFill>
              </a:rPr>
              <a:t>59%</a:t>
            </a:r>
          </a:p>
          <a:p>
            <a:pPr algn="ctr"/>
            <a:r>
              <a:rPr lang="he-IL" sz="1600" dirty="0">
                <a:solidFill>
                  <a:schemeClr val="tx2"/>
                </a:solidFill>
              </a:rPr>
              <a:t>אחרי קמפיין </a:t>
            </a:r>
            <a:r>
              <a:rPr lang="he-IL" sz="1600" b="1" dirty="0">
                <a:solidFill>
                  <a:schemeClr val="tx2"/>
                </a:solidFill>
              </a:rPr>
              <a:t>70%</a:t>
            </a:r>
            <a:endParaRPr lang="en-US" sz="1600" b="1" dirty="0">
              <a:solidFill>
                <a:schemeClr val="tx2"/>
              </a:solidFill>
            </a:endParaRPr>
          </a:p>
        </p:txBody>
      </p:sp>
      <p:sp>
        <p:nvSpPr>
          <p:cNvPr id="8" name="מלבן: פינות מעוגלות 7"/>
          <p:cNvSpPr/>
          <p:nvPr/>
        </p:nvSpPr>
        <p:spPr>
          <a:xfrm>
            <a:off x="2090057" y="1730034"/>
            <a:ext cx="7989858" cy="3164697"/>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מחבר חץ ישר 17"/>
          <p:cNvCxnSpPr/>
          <p:nvPr/>
        </p:nvCxnSpPr>
        <p:spPr>
          <a:xfrm flipV="1">
            <a:off x="7895823" y="2951774"/>
            <a:ext cx="0" cy="380696"/>
          </a:xfrm>
          <a:prstGeom prst="straightConnector1">
            <a:avLst/>
          </a:prstGeom>
          <a:ln w="31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67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defTabSz="1043056"/>
            <a:fld id="{3E291E46-BCC4-4EBB-9B49-E997D24BE723}" type="slidenum">
              <a:rPr lang="en-GB" smtClean="0"/>
              <a:pPr defTabSz="1043056"/>
              <a:t>17</a:t>
            </a:fld>
            <a:endParaRPr lang="en-GB" dirty="0"/>
          </a:p>
        </p:txBody>
      </p:sp>
      <p:sp>
        <p:nvSpPr>
          <p:cNvPr id="47" name="מציין מיקום של מספר שקופית 2"/>
          <p:cNvSpPr txBox="1">
            <a:spLocks/>
          </p:cNvSpPr>
          <p:nvPr/>
        </p:nvSpPr>
        <p:spPr>
          <a:xfrm>
            <a:off x="8458200" y="6400801"/>
            <a:ext cx="2133600" cy="365125"/>
          </a:xfrm>
          <a:prstGeom prst="rect">
            <a:avLst/>
          </a:prstGeom>
        </p:spPr>
        <p:txBody>
          <a:bodyPr vert="horz" lIns="0" tIns="0" rIns="0" bIns="0" rtlCol="0" anchor="ctr">
            <a:spAutoFit/>
          </a:bodyPr>
          <a:lstStyle>
            <a:defPPr>
              <a:defRPr lang="en-US"/>
            </a:defPPr>
            <a:lvl1pPr marL="0" algn="r" defTabSz="1199839" rtl="0" eaLnBrk="1" latinLnBrk="0" hangingPunct="1">
              <a:defRPr kumimoji="0" lang="en-GB" sz="1400" b="0" i="0" u="none" strike="noStrike" kern="1200" cap="none" spc="0" normalizeH="0" baseline="0" smtClean="0">
                <a:ln>
                  <a:noFill/>
                </a:ln>
                <a:solidFill>
                  <a:srgbClr val="58595B"/>
                </a:solidFill>
                <a:effectLst/>
                <a:uLnTx/>
                <a:uFillTx/>
                <a:latin typeface="Calibri"/>
                <a:ea typeface="+mn-ea"/>
                <a:cs typeface="+mn-cs"/>
              </a:defRPr>
            </a:lvl1pPr>
            <a:lvl2pPr marL="599919" algn="l" defTabSz="1199839" rtl="0" eaLnBrk="1" latinLnBrk="0" hangingPunct="1">
              <a:defRPr sz="2400" kern="1200">
                <a:solidFill>
                  <a:schemeClr val="tx1"/>
                </a:solidFill>
                <a:latin typeface="+mn-lt"/>
                <a:ea typeface="+mn-ea"/>
                <a:cs typeface="+mn-cs"/>
              </a:defRPr>
            </a:lvl2pPr>
            <a:lvl3pPr marL="1199839" algn="l" defTabSz="1199839" rtl="0" eaLnBrk="1" latinLnBrk="0" hangingPunct="1">
              <a:defRPr sz="2400" kern="1200">
                <a:solidFill>
                  <a:schemeClr val="tx1"/>
                </a:solidFill>
                <a:latin typeface="+mn-lt"/>
                <a:ea typeface="+mn-ea"/>
                <a:cs typeface="+mn-cs"/>
              </a:defRPr>
            </a:lvl3pPr>
            <a:lvl4pPr marL="1799758" algn="l" defTabSz="1199839" rtl="0" eaLnBrk="1" latinLnBrk="0" hangingPunct="1">
              <a:defRPr sz="2400" kern="1200">
                <a:solidFill>
                  <a:schemeClr val="tx1"/>
                </a:solidFill>
                <a:latin typeface="+mn-lt"/>
                <a:ea typeface="+mn-ea"/>
                <a:cs typeface="+mn-cs"/>
              </a:defRPr>
            </a:lvl4pPr>
            <a:lvl5pPr marL="2399678" algn="l" defTabSz="1199839" rtl="0" eaLnBrk="1" latinLnBrk="0" hangingPunct="1">
              <a:defRPr sz="2400" kern="1200">
                <a:solidFill>
                  <a:schemeClr val="tx1"/>
                </a:solidFill>
                <a:latin typeface="+mn-lt"/>
                <a:ea typeface="+mn-ea"/>
                <a:cs typeface="+mn-cs"/>
              </a:defRPr>
            </a:lvl5pPr>
            <a:lvl6pPr marL="2999597" algn="l" defTabSz="1199839" rtl="0" eaLnBrk="1" latinLnBrk="0" hangingPunct="1">
              <a:defRPr sz="2400" kern="1200">
                <a:solidFill>
                  <a:schemeClr val="tx1"/>
                </a:solidFill>
                <a:latin typeface="+mn-lt"/>
                <a:ea typeface="+mn-ea"/>
                <a:cs typeface="+mn-cs"/>
              </a:defRPr>
            </a:lvl6pPr>
            <a:lvl7pPr marL="3599516" algn="l" defTabSz="1199839" rtl="0" eaLnBrk="1" latinLnBrk="0" hangingPunct="1">
              <a:defRPr sz="2400" kern="1200">
                <a:solidFill>
                  <a:schemeClr val="tx1"/>
                </a:solidFill>
                <a:latin typeface="+mn-lt"/>
                <a:ea typeface="+mn-ea"/>
                <a:cs typeface="+mn-cs"/>
              </a:defRPr>
            </a:lvl7pPr>
            <a:lvl8pPr marL="4199436" algn="l" defTabSz="1199839" rtl="0" eaLnBrk="1" latinLnBrk="0" hangingPunct="1">
              <a:defRPr sz="2400" kern="1200">
                <a:solidFill>
                  <a:schemeClr val="tx1"/>
                </a:solidFill>
                <a:latin typeface="+mn-lt"/>
                <a:ea typeface="+mn-ea"/>
                <a:cs typeface="+mn-cs"/>
              </a:defRPr>
            </a:lvl8pPr>
            <a:lvl9pPr marL="4799355" algn="l" defTabSz="1199839" rtl="0" eaLnBrk="1" latinLnBrk="0" hangingPunct="1">
              <a:defRPr sz="2400" kern="1200">
                <a:solidFill>
                  <a:schemeClr val="tx1"/>
                </a:solidFill>
                <a:latin typeface="+mn-lt"/>
                <a:ea typeface="+mn-ea"/>
                <a:cs typeface="+mn-cs"/>
              </a:defRPr>
            </a:lvl9pPr>
          </a:lstStyle>
          <a:p>
            <a:pPr>
              <a:defRPr/>
            </a:pPr>
            <a:fld id="{6FBEDFE0-5993-4A12-967F-266BEB8ED03B}" type="slidenum">
              <a:rPr lang="en-US" smtClean="0">
                <a:solidFill>
                  <a:prstClr val="white"/>
                </a:solidFill>
              </a:rPr>
              <a:pPr>
                <a:defRPr/>
              </a:pPr>
              <a:t>17</a:t>
            </a:fld>
            <a:endParaRPr lang="en-US" dirty="0">
              <a:solidFill>
                <a:prstClr val="white"/>
              </a:solidFill>
            </a:endParaRPr>
          </a:p>
        </p:txBody>
      </p:sp>
      <p:pic>
        <p:nvPicPr>
          <p:cNvPr id="70" name="תמונה 69"/>
          <p:cNvPicPr>
            <a:picLocks noChangeAspect="1"/>
          </p:cNvPicPr>
          <p:nvPr/>
        </p:nvPicPr>
        <p:blipFill>
          <a:blip r:embed="rId2" cstate="print">
            <a:clrChange>
              <a:clrFrom>
                <a:srgbClr val="FFFFFF"/>
              </a:clrFrom>
              <a:clrTo>
                <a:srgbClr val="FFFFFF">
                  <a:alpha val="0"/>
                </a:srgbClr>
              </a:clrTo>
            </a:clrChange>
          </a:blip>
          <a:stretch>
            <a:fillRect/>
          </a:stretch>
        </p:blipFill>
        <p:spPr>
          <a:xfrm>
            <a:off x="1584439" y="2595881"/>
            <a:ext cx="1024036" cy="996905"/>
          </a:xfrm>
          <a:prstGeom prst="rect">
            <a:avLst/>
          </a:prstGeom>
        </p:spPr>
      </p:pic>
      <p:grpSp>
        <p:nvGrpSpPr>
          <p:cNvPr id="3" name="קבוצה 71"/>
          <p:cNvGrpSpPr/>
          <p:nvPr/>
        </p:nvGrpSpPr>
        <p:grpSpPr>
          <a:xfrm>
            <a:off x="2516015" y="2134115"/>
            <a:ext cx="8748712" cy="3484562"/>
            <a:chOff x="0" y="2024063"/>
            <a:chExt cx="8748712" cy="3484562"/>
          </a:xfrm>
        </p:grpSpPr>
        <p:grpSp>
          <p:nvGrpSpPr>
            <p:cNvPr id="4" name="קבוצה 72"/>
            <p:cNvGrpSpPr/>
            <p:nvPr/>
          </p:nvGrpSpPr>
          <p:grpSpPr>
            <a:xfrm>
              <a:off x="0" y="2024063"/>
              <a:ext cx="8748712" cy="3484562"/>
              <a:chOff x="0" y="2024063"/>
              <a:chExt cx="8748712" cy="3484562"/>
            </a:xfrm>
          </p:grpSpPr>
          <p:grpSp>
            <p:nvGrpSpPr>
              <p:cNvPr id="5" name="קבוצה 77"/>
              <p:cNvGrpSpPr/>
              <p:nvPr/>
            </p:nvGrpSpPr>
            <p:grpSpPr>
              <a:xfrm>
                <a:off x="1316037" y="2330450"/>
                <a:ext cx="7432675" cy="1160463"/>
                <a:chOff x="1316037" y="2330450"/>
                <a:chExt cx="7432675" cy="1160463"/>
              </a:xfrm>
            </p:grpSpPr>
            <p:sp>
              <p:nvSpPr>
                <p:cNvPr id="87" name="Rectangle 3"/>
                <p:cNvSpPr>
                  <a:spLocks noChangeArrowheads="1"/>
                </p:cNvSpPr>
                <p:nvPr/>
              </p:nvSpPr>
              <p:spPr bwMode="auto">
                <a:xfrm flipH="1">
                  <a:off x="5548312" y="2343150"/>
                  <a:ext cx="3200400" cy="1146175"/>
                </a:xfrm>
                <a:prstGeom prst="rect">
                  <a:avLst/>
                </a:prstGeom>
                <a:solidFill>
                  <a:srgbClr val="3B679B"/>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88" name="Text Box 16"/>
                <p:cNvSpPr txBox="1">
                  <a:spLocks noChangeArrowheads="1"/>
                </p:cNvSpPr>
                <p:nvPr/>
              </p:nvSpPr>
              <p:spPr bwMode="auto">
                <a:xfrm flipH="1">
                  <a:off x="6654800" y="2481263"/>
                  <a:ext cx="15906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כיסוי</a:t>
                  </a:r>
                </a:p>
                <a:p>
                  <a:pPr rtl="1" eaLnBrk="0" hangingPunct="0">
                    <a:spcBef>
                      <a:spcPct val="50000"/>
                    </a:spcBef>
                  </a:pPr>
                  <a:r>
                    <a:rPr lang="he-IL" sz="2000" b="1" dirty="0">
                      <a:solidFill>
                        <a:srgbClr val="FFFFFF"/>
                      </a:solidFill>
                    </a:rPr>
                    <a:t>(</a:t>
                  </a:r>
                  <a:r>
                    <a:rPr lang="en-US" sz="2000" b="1" dirty="0">
                      <a:solidFill>
                        <a:srgbClr val="FFFFFF"/>
                      </a:solidFill>
                    </a:rPr>
                    <a:t>Reach</a:t>
                  </a:r>
                  <a:r>
                    <a:rPr lang="he-IL" sz="2000" b="1" dirty="0">
                      <a:solidFill>
                        <a:srgbClr val="FFFFFF"/>
                      </a:solidFill>
                    </a:rPr>
                    <a:t>)</a:t>
                  </a:r>
                  <a:endParaRPr lang="en-US" sz="2000" b="1" dirty="0">
                    <a:solidFill>
                      <a:srgbClr val="FFFFFF"/>
                    </a:solidFill>
                  </a:endParaRPr>
                </a:p>
              </p:txBody>
            </p:sp>
            <p:grpSp>
              <p:nvGrpSpPr>
                <p:cNvPr id="6" name="Group 5"/>
                <p:cNvGrpSpPr>
                  <a:grpSpLocks/>
                </p:cNvGrpSpPr>
                <p:nvPr/>
              </p:nvGrpSpPr>
              <p:grpSpPr bwMode="auto">
                <a:xfrm flipH="1">
                  <a:off x="1316037" y="2343150"/>
                  <a:ext cx="4233863" cy="1146175"/>
                  <a:chOff x="2168" y="1305"/>
                  <a:chExt cx="2667" cy="722"/>
                </a:xfrm>
              </p:grpSpPr>
              <p:sp>
                <p:nvSpPr>
                  <p:cNvPr id="91" name="Rectangle 8"/>
                  <p:cNvSpPr>
                    <a:spLocks noChangeArrowheads="1"/>
                  </p:cNvSpPr>
                  <p:nvPr/>
                </p:nvSpPr>
                <p:spPr bwMode="auto">
                  <a:xfrm>
                    <a:off x="2168" y="1305"/>
                    <a:ext cx="2667" cy="722"/>
                  </a:xfrm>
                  <a:prstGeom prst="rect">
                    <a:avLst/>
                  </a:prstGeom>
                  <a:solidFill>
                    <a:srgbClr val="364EA2"/>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92" name="Text Box 17"/>
                  <p:cNvSpPr txBox="1">
                    <a:spLocks noChangeArrowheads="1"/>
                  </p:cNvSpPr>
                  <p:nvPr/>
                </p:nvSpPr>
                <p:spPr bwMode="auto">
                  <a:xfrm>
                    <a:off x="2602" y="1374"/>
                    <a:ext cx="1154"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תגובה</a:t>
                    </a:r>
                  </a:p>
                  <a:p>
                    <a:pPr rtl="1" eaLnBrk="0" hangingPunct="0">
                      <a:spcBef>
                        <a:spcPct val="50000"/>
                      </a:spcBef>
                    </a:pPr>
                    <a:r>
                      <a:rPr lang="he-IL" sz="2000" b="1" dirty="0">
                        <a:solidFill>
                          <a:srgbClr val="FFFFFF"/>
                        </a:solidFill>
                      </a:rPr>
                      <a:t>(</a:t>
                    </a:r>
                    <a:r>
                      <a:rPr lang="en-US" sz="2000" b="1" dirty="0">
                        <a:solidFill>
                          <a:srgbClr val="FFFFFF"/>
                        </a:solidFill>
                      </a:rPr>
                      <a:t>Response</a:t>
                    </a:r>
                    <a:r>
                      <a:rPr lang="he-IL" sz="2000" b="1" dirty="0">
                        <a:solidFill>
                          <a:srgbClr val="FFFFFF"/>
                        </a:solidFill>
                      </a:rPr>
                      <a:t>)</a:t>
                    </a:r>
                    <a:endParaRPr lang="en-US" sz="2000" b="1" dirty="0">
                      <a:solidFill>
                        <a:srgbClr val="FFFFFF"/>
                      </a:solidFill>
                    </a:endParaRPr>
                  </a:p>
                </p:txBody>
              </p:sp>
            </p:grpSp>
            <p:sp>
              <p:nvSpPr>
                <p:cNvPr id="90" name="Freeform 24"/>
                <p:cNvSpPr>
                  <a:spLocks/>
                </p:cNvSpPr>
                <p:nvPr/>
              </p:nvSpPr>
              <p:spPr bwMode="auto">
                <a:xfrm flipH="1">
                  <a:off x="2065337" y="2330450"/>
                  <a:ext cx="603250" cy="1160463"/>
                </a:xfrm>
                <a:custGeom>
                  <a:avLst/>
                  <a:gdLst>
                    <a:gd name="T0" fmla="*/ 2 w 380"/>
                    <a:gd name="T1" fmla="*/ 0 h 723"/>
                    <a:gd name="T2" fmla="*/ 207 w 380"/>
                    <a:gd name="T3" fmla="*/ 0 h 723"/>
                    <a:gd name="T4" fmla="*/ 380 w 380"/>
                    <a:gd name="T5" fmla="*/ 362 h 723"/>
                    <a:gd name="T6" fmla="*/ 201 w 380"/>
                    <a:gd name="T7" fmla="*/ 723 h 723"/>
                    <a:gd name="T8" fmla="*/ 0 w 380"/>
                    <a:gd name="T9" fmla="*/ 723 h 723"/>
                    <a:gd name="T10" fmla="*/ 183 w 380"/>
                    <a:gd name="T11" fmla="*/ 360 h 723"/>
                    <a:gd name="T12" fmla="*/ 2 w 380"/>
                    <a:gd name="T13" fmla="*/ 0 h 723"/>
                  </a:gdLst>
                  <a:ahLst/>
                  <a:cxnLst>
                    <a:cxn ang="0">
                      <a:pos x="T0" y="T1"/>
                    </a:cxn>
                    <a:cxn ang="0">
                      <a:pos x="T2" y="T3"/>
                    </a:cxn>
                    <a:cxn ang="0">
                      <a:pos x="T4" y="T5"/>
                    </a:cxn>
                    <a:cxn ang="0">
                      <a:pos x="T6" y="T7"/>
                    </a:cxn>
                    <a:cxn ang="0">
                      <a:pos x="T8" y="T9"/>
                    </a:cxn>
                    <a:cxn ang="0">
                      <a:pos x="T10" y="T11"/>
                    </a:cxn>
                    <a:cxn ang="0">
                      <a:pos x="T12" y="T13"/>
                    </a:cxn>
                  </a:cxnLst>
                  <a:rect l="0" t="0" r="r" b="b"/>
                  <a:pathLst>
                    <a:path w="380" h="723">
                      <a:moveTo>
                        <a:pt x="2" y="0"/>
                      </a:moveTo>
                      <a:lnTo>
                        <a:pt x="207" y="0"/>
                      </a:lnTo>
                      <a:lnTo>
                        <a:pt x="380" y="362"/>
                      </a:lnTo>
                      <a:lnTo>
                        <a:pt x="201" y="723"/>
                      </a:lnTo>
                      <a:lnTo>
                        <a:pt x="0" y="723"/>
                      </a:lnTo>
                      <a:lnTo>
                        <a:pt x="183" y="360"/>
                      </a:lnTo>
                      <a:lnTo>
                        <a:pt x="2" y="0"/>
                      </a:lnTo>
                      <a:close/>
                    </a:path>
                  </a:pathLst>
                </a:custGeom>
                <a:solidFill>
                  <a:srgbClr val="FF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nvGrpSpPr>
              <p:cNvPr id="7" name="Group 11"/>
              <p:cNvGrpSpPr>
                <a:grpSpLocks/>
              </p:cNvGrpSpPr>
              <p:nvPr/>
            </p:nvGrpSpPr>
            <p:grpSpPr bwMode="auto">
              <a:xfrm flipH="1">
                <a:off x="0" y="2024063"/>
                <a:ext cx="2403475" cy="3484562"/>
                <a:chOff x="4150" y="1104"/>
                <a:chExt cx="1514" cy="2195"/>
              </a:xfrm>
            </p:grpSpPr>
            <p:sp>
              <p:nvSpPr>
                <p:cNvPr id="80" name="Oval 12"/>
                <p:cNvSpPr>
                  <a:spLocks noChangeArrowheads="1"/>
                </p:cNvSpPr>
                <p:nvPr/>
              </p:nvSpPr>
              <p:spPr bwMode="auto">
                <a:xfrm>
                  <a:off x="4834" y="1444"/>
                  <a:ext cx="469" cy="444"/>
                </a:xfrm>
                <a:prstGeom prst="ellipse">
                  <a:avLst/>
                </a:prstGeom>
                <a:solidFill>
                  <a:srgbClr val="EF853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81" name="Rectangle 19"/>
                <p:cNvSpPr>
                  <a:spLocks noChangeArrowheads="1"/>
                </p:cNvSpPr>
                <p:nvPr/>
              </p:nvSpPr>
              <p:spPr bwMode="auto">
                <a:xfrm>
                  <a:off x="4580" y="1650"/>
                  <a:ext cx="976" cy="232"/>
                </a:xfrm>
                <a:prstGeom prst="roundRect">
                  <a:avLst>
                    <a:gd name="adj" fmla="val 16667"/>
                  </a:avLst>
                </a:prstGeom>
                <a:noFill/>
                <a:ln>
                  <a:noFill/>
                </a:ln>
                <a:effectLst>
                  <a:outerShdw algn="ctr" rotWithShape="0">
                    <a:schemeClr val="hlink"/>
                  </a:outerShdw>
                </a:effectLst>
                <a:extLst>
                  <a:ext uri="{909E8E84-426E-40DD-AFC4-6F175D3DCCD1}">
                    <a14:hiddenFill xmlns:a14="http://schemas.microsoft.com/office/drawing/2010/main">
                      <a:solidFill>
                        <a:srgbClr val="03CCCB"/>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endParaRPr lang="he-IL" sz="1200" b="1">
                    <a:solidFill>
                      <a:schemeClr val="bg1"/>
                    </a:solidFill>
                    <a:latin typeface="Arial" pitchFamily="34" charset="0"/>
                  </a:endParaRPr>
                </a:p>
              </p:txBody>
            </p:sp>
            <p:grpSp>
              <p:nvGrpSpPr>
                <p:cNvPr id="8" name="Group 14"/>
                <p:cNvGrpSpPr>
                  <a:grpSpLocks/>
                </p:cNvGrpSpPr>
                <p:nvPr/>
              </p:nvGrpSpPr>
              <p:grpSpPr bwMode="auto">
                <a:xfrm>
                  <a:off x="4150" y="1104"/>
                  <a:ext cx="1514" cy="2195"/>
                  <a:chOff x="4150" y="1104"/>
                  <a:chExt cx="1514" cy="2195"/>
                </a:xfrm>
              </p:grpSpPr>
              <p:sp>
                <p:nvSpPr>
                  <p:cNvPr id="83" name="Text Box 18"/>
                  <p:cNvSpPr txBox="1">
                    <a:spLocks noChangeArrowheads="1"/>
                  </p:cNvSpPr>
                  <p:nvPr/>
                </p:nvSpPr>
                <p:spPr bwMode="auto">
                  <a:xfrm>
                    <a:off x="4150" y="3087"/>
                    <a:ext cx="253" cy="212"/>
                  </a:xfrm>
                  <a:prstGeom prst="rect">
                    <a:avLst/>
                  </a:prstGeom>
                  <a:noFill/>
                  <a:ln>
                    <a:noFill/>
                  </a:ln>
                  <a:effectLst/>
                  <a:extLst>
                    <a:ext uri="{909E8E84-426E-40DD-AFC4-6F175D3DCCD1}">
                      <a14:hiddenFill xmlns:a14="http://schemas.microsoft.com/office/drawing/2010/main">
                        <a:solidFill>
                          <a:srgbClr val="C6C6E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FFFFFF"/>
                        </a:solidFill>
                        <a:latin typeface="Arial" pitchFamily="34" charset="0"/>
                        <a:sym typeface="Wingdings" pitchFamily="2" charset="2"/>
                      </a:rPr>
                      <a:t></a:t>
                    </a:r>
                    <a:endParaRPr lang="en-US" sz="1600">
                      <a:solidFill>
                        <a:srgbClr val="FFFFFF"/>
                      </a:solidFill>
                      <a:latin typeface="Arial" pitchFamily="34" charset="0"/>
                    </a:endParaRPr>
                  </a:p>
                </p:txBody>
              </p:sp>
              <p:sp>
                <p:nvSpPr>
                  <p:cNvPr id="84" name="Oval 19"/>
                  <p:cNvSpPr>
                    <a:spLocks noChangeArrowheads="1"/>
                  </p:cNvSpPr>
                  <p:nvPr/>
                </p:nvSpPr>
                <p:spPr bwMode="auto">
                  <a:xfrm>
                    <a:off x="4472" y="1104"/>
                    <a:ext cx="1192" cy="1124"/>
                  </a:xfrm>
                  <a:prstGeom prst="ellipse">
                    <a:avLst/>
                  </a:prstGeom>
                  <a:solidFill>
                    <a:srgbClr val="3188A0"/>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85" name="Oval 20"/>
                  <p:cNvSpPr>
                    <a:spLocks noChangeArrowheads="1"/>
                  </p:cNvSpPr>
                  <p:nvPr/>
                </p:nvSpPr>
                <p:spPr bwMode="auto">
                  <a:xfrm>
                    <a:off x="4688" y="1308"/>
                    <a:ext cx="760" cy="716"/>
                  </a:xfrm>
                  <a:prstGeom prst="ellipse">
                    <a:avLst/>
                  </a:prstGeom>
                  <a:solidFill>
                    <a:srgbClr val="FCF2F2">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86" name="Text Box 17"/>
                  <p:cNvSpPr txBox="1">
                    <a:spLocks noChangeArrowheads="1"/>
                  </p:cNvSpPr>
                  <p:nvPr/>
                </p:nvSpPr>
                <p:spPr bwMode="auto">
                  <a:xfrm>
                    <a:off x="4525" y="1511"/>
                    <a:ext cx="1104" cy="291"/>
                  </a:xfrm>
                  <a:prstGeom prst="rect">
                    <a:avLst/>
                  </a:prstGeom>
                  <a:noFill/>
                  <a:ln>
                    <a:noFill/>
                  </a:ln>
                  <a:effectLst>
                    <a:outerShdw algn="ctr" rotWithShape="0">
                      <a:schemeClr va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r>
                      <a:rPr lang="he-IL" sz="2400" b="1" dirty="0">
                        <a:solidFill>
                          <a:srgbClr val="FFFFFF"/>
                        </a:solidFill>
                      </a:rPr>
                      <a:t>אפקטיביות</a:t>
                    </a:r>
                    <a:endParaRPr lang="en-US" sz="2400" b="1" dirty="0">
                      <a:solidFill>
                        <a:srgbClr val="FFFFFF"/>
                      </a:solidFill>
                    </a:endParaRPr>
                  </a:p>
                </p:txBody>
              </p:sp>
            </p:grpSp>
          </p:grpSp>
        </p:grpSp>
        <p:grpSp>
          <p:nvGrpSpPr>
            <p:cNvPr id="9" name="Group 25"/>
            <p:cNvGrpSpPr>
              <a:grpSpLocks/>
            </p:cNvGrpSpPr>
            <p:nvPr/>
          </p:nvGrpSpPr>
          <p:grpSpPr bwMode="auto">
            <a:xfrm flipH="1">
              <a:off x="5241925" y="2332038"/>
              <a:ext cx="890587" cy="3176587"/>
              <a:chOff x="1801" y="1298"/>
              <a:chExt cx="561" cy="2001"/>
            </a:xfrm>
          </p:grpSpPr>
          <p:sp>
            <p:nvSpPr>
              <p:cNvPr id="75" name="Text Box 26"/>
              <p:cNvSpPr txBox="1">
                <a:spLocks noChangeArrowheads="1"/>
              </p:cNvSpPr>
              <p:nvPr/>
            </p:nvSpPr>
            <p:spPr bwMode="auto">
              <a:xfrm>
                <a:off x="1982" y="3087"/>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76" name="Text Box 27"/>
              <p:cNvSpPr txBox="1">
                <a:spLocks noChangeArrowheads="1"/>
              </p:cNvSpPr>
              <p:nvPr/>
            </p:nvSpPr>
            <p:spPr bwMode="auto">
              <a:xfrm>
                <a:off x="1984" y="2350"/>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77" name="Freeform 28"/>
              <p:cNvSpPr>
                <a:spLocks/>
              </p:cNvSpPr>
              <p:nvPr/>
            </p:nvSpPr>
            <p:spPr bwMode="auto">
              <a:xfrm>
                <a:off x="1801" y="1298"/>
                <a:ext cx="561" cy="731"/>
              </a:xfrm>
              <a:custGeom>
                <a:avLst/>
                <a:gdLst>
                  <a:gd name="T0" fmla="*/ 15 w 561"/>
                  <a:gd name="T1" fmla="*/ 0 h 726"/>
                  <a:gd name="T2" fmla="*/ 205 w 561"/>
                  <a:gd name="T3" fmla="*/ 0 h 726"/>
                  <a:gd name="T4" fmla="*/ 283 w 561"/>
                  <a:gd name="T5" fmla="*/ 160 h 726"/>
                  <a:gd name="T6" fmla="*/ 357 w 561"/>
                  <a:gd name="T7" fmla="*/ 0 h 726"/>
                  <a:gd name="T8" fmla="*/ 553 w 561"/>
                  <a:gd name="T9" fmla="*/ 1 h 726"/>
                  <a:gd name="T10" fmla="*/ 377 w 561"/>
                  <a:gd name="T11" fmla="*/ 348 h 726"/>
                  <a:gd name="T12" fmla="*/ 561 w 561"/>
                  <a:gd name="T13" fmla="*/ 725 h 726"/>
                  <a:gd name="T14" fmla="*/ 370 w 561"/>
                  <a:gd name="T15" fmla="*/ 726 h 726"/>
                  <a:gd name="T16" fmla="*/ 281 w 561"/>
                  <a:gd name="T17" fmla="*/ 550 h 726"/>
                  <a:gd name="T18" fmla="*/ 195 w 561"/>
                  <a:gd name="T19" fmla="*/ 726 h 726"/>
                  <a:gd name="T20" fmla="*/ 0 w 561"/>
                  <a:gd name="T21" fmla="*/ 725 h 726"/>
                  <a:gd name="T22" fmla="*/ 183 w 561"/>
                  <a:gd name="T23" fmla="*/ 348 h 726"/>
                  <a:gd name="T24" fmla="*/ 15 w 561"/>
                  <a:gd name="T25"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726">
                    <a:moveTo>
                      <a:pt x="15" y="0"/>
                    </a:moveTo>
                    <a:lnTo>
                      <a:pt x="205" y="0"/>
                    </a:lnTo>
                    <a:lnTo>
                      <a:pt x="283" y="160"/>
                    </a:lnTo>
                    <a:lnTo>
                      <a:pt x="357" y="0"/>
                    </a:lnTo>
                    <a:lnTo>
                      <a:pt x="553" y="1"/>
                    </a:lnTo>
                    <a:lnTo>
                      <a:pt x="377" y="348"/>
                    </a:lnTo>
                    <a:lnTo>
                      <a:pt x="561" y="725"/>
                    </a:lnTo>
                    <a:lnTo>
                      <a:pt x="370" y="726"/>
                    </a:lnTo>
                    <a:lnTo>
                      <a:pt x="281" y="550"/>
                    </a:lnTo>
                    <a:lnTo>
                      <a:pt x="195" y="726"/>
                    </a:lnTo>
                    <a:lnTo>
                      <a:pt x="0" y="725"/>
                    </a:lnTo>
                    <a:lnTo>
                      <a:pt x="183" y="348"/>
                    </a:lnTo>
                    <a:lnTo>
                      <a:pt x="15" y="0"/>
                    </a:lnTo>
                    <a:close/>
                  </a:path>
                </a:pathLst>
              </a:custGeom>
              <a:solidFill>
                <a:srgbClr val="FFFFFF"/>
              </a:solidFill>
              <a:ln>
                <a:noFill/>
              </a:ln>
              <a:effectLst/>
              <a:extLst>
                <a:ext uri="{91240B29-F687-4F45-9708-019B960494DF}">
                  <a14:hiddenLine xmlns:a14="http://schemas.microsoft.com/office/drawing/2010/main" w="9525" cap="flat" cmpd="sng">
                    <a:solidFill>
                      <a:schemeClr val="bg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spTree>
    <p:extLst>
      <p:ext uri="{BB962C8B-B14F-4D97-AF65-F5344CB8AC3E}">
        <p14:creationId xmlns:p14="http://schemas.microsoft.com/office/powerpoint/2010/main" val="573947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19"/>
          <p:cNvGraphicFramePr/>
          <p:nvPr>
            <p:extLst>
              <p:ext uri="{D42A27DB-BD31-4B8C-83A1-F6EECF244321}">
                <p14:modId xmlns:p14="http://schemas.microsoft.com/office/powerpoint/2010/main" val="1400842996"/>
              </p:ext>
            </p:extLst>
          </p:nvPr>
        </p:nvGraphicFramePr>
        <p:xfrm>
          <a:off x="1807945" y="1942365"/>
          <a:ext cx="11009246" cy="4948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טבלה 12"/>
          <p:cNvGraphicFramePr>
            <a:graphicFrameLocks noGrp="1"/>
          </p:cNvGraphicFramePr>
          <p:nvPr>
            <p:extLst/>
          </p:nvPr>
        </p:nvGraphicFramePr>
        <p:xfrm>
          <a:off x="164269" y="5374386"/>
          <a:ext cx="1591292" cy="1414794"/>
        </p:xfrm>
        <a:graphic>
          <a:graphicData uri="http://schemas.openxmlformats.org/drawingml/2006/table">
            <a:tbl>
              <a:tblPr rtl="1" firstRow="1" bandRow="1">
                <a:tableStyleId>{5C22544A-7EE6-4342-B048-85BDC9FD1C3A}</a:tableStyleId>
              </a:tblPr>
              <a:tblGrid>
                <a:gridCol w="1104404">
                  <a:extLst>
                    <a:ext uri="{9D8B030D-6E8A-4147-A177-3AD203B41FA5}">
                      <a16:colId xmlns:a16="http://schemas.microsoft.com/office/drawing/2014/main" xmlns="" val="20000"/>
                    </a:ext>
                  </a:extLst>
                </a:gridCol>
                <a:gridCol w="486888">
                  <a:extLst>
                    <a:ext uri="{9D8B030D-6E8A-4147-A177-3AD203B41FA5}">
                      <a16:colId xmlns:a16="http://schemas.microsoft.com/office/drawing/2014/main" xmlns="" val="20001"/>
                    </a:ext>
                  </a:extLst>
                </a:gridCol>
              </a:tblGrid>
              <a:tr h="471598">
                <a:tc>
                  <a:txBody>
                    <a:bodyPr/>
                    <a:lstStyle/>
                    <a:p>
                      <a:pPr algn="r" rtl="1"/>
                      <a:r>
                        <a:rPr lang="he-IL" sz="1200" b="1" dirty="0">
                          <a:solidFill>
                            <a:schemeClr val="tx1"/>
                          </a:solidFill>
                        </a:rPr>
                        <a:t>גבוה</a:t>
                      </a:r>
                      <a:r>
                        <a:rPr lang="he-IL" sz="1200" b="1" baseline="0" dirty="0">
                          <a:solidFill>
                            <a:schemeClr val="tx1"/>
                          </a:solidFill>
                        </a:rPr>
                        <a:t> מהממוצע</a:t>
                      </a:r>
                      <a:endParaRPr lang="he-IL" sz="1200" b="1" dirty="0">
                        <a:solidFill>
                          <a:schemeClr val="tx1"/>
                        </a:solidFill>
                      </a:endParaRPr>
                    </a:p>
                  </a:txBody>
                  <a:tcPr anchor="ctr">
                    <a:noFill/>
                  </a:tcPr>
                </a:tc>
                <a:tc>
                  <a:txBody>
                    <a:bodyPr/>
                    <a:lstStyle/>
                    <a:p>
                      <a:pPr algn="r" rtl="1"/>
                      <a:endParaRPr lang="he-IL" sz="1200" b="1" dirty="0">
                        <a:solidFill>
                          <a:schemeClr val="tx1"/>
                        </a:solidFill>
                      </a:endParaRPr>
                    </a:p>
                  </a:txBody>
                  <a:tcPr anchor="ctr">
                    <a:noFill/>
                  </a:tcPr>
                </a:tc>
                <a:extLst>
                  <a:ext uri="{0D108BD9-81ED-4DB2-BD59-A6C34878D82A}">
                    <a16:rowId xmlns:a16="http://schemas.microsoft.com/office/drawing/2014/main" xmlns="" val="10000"/>
                  </a:ext>
                </a:extLst>
              </a:tr>
              <a:tr h="471598">
                <a:tc>
                  <a:txBody>
                    <a:bodyPr/>
                    <a:lstStyle/>
                    <a:p>
                      <a:pPr algn="r" rtl="1"/>
                      <a:r>
                        <a:rPr lang="he-IL" sz="1200" b="1" dirty="0">
                          <a:solidFill>
                            <a:schemeClr val="tx1"/>
                          </a:solidFill>
                        </a:rPr>
                        <a:t>דומה לממוצע</a:t>
                      </a:r>
                    </a:p>
                  </a:txBody>
                  <a:tcPr anchor="ctr">
                    <a:noFill/>
                  </a:tcPr>
                </a:tc>
                <a:tc>
                  <a:txBody>
                    <a:bodyPr/>
                    <a:lstStyle/>
                    <a:p>
                      <a:pPr algn="r" rtl="1"/>
                      <a:endParaRPr lang="he-IL" sz="1200" b="1" dirty="0">
                        <a:solidFill>
                          <a:schemeClr val="tx1"/>
                        </a:solidFill>
                      </a:endParaRPr>
                    </a:p>
                  </a:txBody>
                  <a:tcPr anchor="ctr">
                    <a:noFill/>
                  </a:tcPr>
                </a:tc>
                <a:extLst>
                  <a:ext uri="{0D108BD9-81ED-4DB2-BD59-A6C34878D82A}">
                    <a16:rowId xmlns:a16="http://schemas.microsoft.com/office/drawing/2014/main" xmlns="" val="10001"/>
                  </a:ext>
                </a:extLst>
              </a:tr>
              <a:tr h="471598">
                <a:tc>
                  <a:txBody>
                    <a:bodyPr/>
                    <a:lstStyle/>
                    <a:p>
                      <a:pPr algn="r" rtl="1"/>
                      <a:r>
                        <a:rPr lang="he-IL" sz="1200" b="1" dirty="0">
                          <a:solidFill>
                            <a:schemeClr val="tx1"/>
                          </a:solidFill>
                        </a:rPr>
                        <a:t>נמוך מהממוצע</a:t>
                      </a:r>
                    </a:p>
                  </a:txBody>
                  <a:tcPr anchor="ctr">
                    <a:noFill/>
                  </a:tcPr>
                </a:tc>
                <a:tc>
                  <a:txBody>
                    <a:bodyPr/>
                    <a:lstStyle/>
                    <a:p>
                      <a:pPr algn="r" rtl="1"/>
                      <a:endParaRPr lang="he-IL" sz="1200" b="1" dirty="0">
                        <a:solidFill>
                          <a:schemeClr val="tx1"/>
                        </a:solidFill>
                      </a:endParaRPr>
                    </a:p>
                  </a:txBody>
                  <a:tcPr anchor="ctr">
                    <a:noFill/>
                  </a:tcPr>
                </a:tc>
                <a:extLst>
                  <a:ext uri="{0D108BD9-81ED-4DB2-BD59-A6C34878D82A}">
                    <a16:rowId xmlns:a16="http://schemas.microsoft.com/office/drawing/2014/main" xmlns="" val="10002"/>
                  </a:ext>
                </a:extLst>
              </a:tr>
            </a:tbl>
          </a:graphicData>
        </a:graphic>
      </p:graphicFrame>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18</a:t>
            </a:fld>
            <a:endParaRPr lang="en-GB" dirty="0"/>
          </a:p>
        </p:txBody>
      </p:sp>
      <p:sp>
        <p:nvSpPr>
          <p:cNvPr id="14" name="כותרת 1"/>
          <p:cNvSpPr>
            <a:spLocks noGrp="1"/>
          </p:cNvSpPr>
          <p:nvPr>
            <p:ph type="title"/>
          </p:nvPr>
        </p:nvSpPr>
        <p:spPr>
          <a:xfrm>
            <a:off x="1641772" y="1055027"/>
            <a:ext cx="11521100" cy="200248"/>
          </a:xfrm>
        </p:spPr>
        <p:txBody>
          <a:bodyPr/>
          <a:lstStyle/>
          <a:p>
            <a:pPr algn="r" rtl="1"/>
            <a:r>
              <a:rPr lang="he-IL" sz="1600" cap="all" dirty="0">
                <a:latin typeface="+mn-lt"/>
                <a:ea typeface="+mn-ea"/>
                <a:cs typeface="+mn-cs"/>
              </a:rPr>
              <a:t>סיכום מדדי הכיסוי והתגובה</a:t>
            </a:r>
            <a:endParaRPr lang="en-US" sz="1600" cap="all" dirty="0">
              <a:latin typeface="+mn-lt"/>
              <a:ea typeface="+mn-ea"/>
              <a:cs typeface="+mn-cs"/>
            </a:endParaRPr>
          </a:p>
        </p:txBody>
      </p:sp>
      <p:sp>
        <p:nvSpPr>
          <p:cNvPr id="8" name="Text Placeholder 45"/>
          <p:cNvSpPr txBox="1">
            <a:spLocks/>
          </p:cNvSpPr>
          <p:nvPr/>
        </p:nvSpPr>
        <p:spPr>
          <a:xfrm>
            <a:off x="1193532" y="72421"/>
            <a:ext cx="12035790" cy="923330"/>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algn="ctr" defTabSz="914400" rtl="1">
              <a:lnSpc>
                <a:spcPct val="100000"/>
              </a:lnSpc>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זכירות הקמפיין והמסרים שתוקשרו בו נמוכים מהממוצע.</a:t>
            </a:r>
          </a:p>
          <a:p>
            <a:pPr algn="ctr" defTabSz="914400" rtl="1">
              <a:lnSpc>
                <a:spcPct val="100000"/>
              </a:lnSpc>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הוא נתפס פחות אהוד וככל הנראה, כתוצאה מכך פחות משכנע ותורם.</a:t>
            </a:r>
          </a:p>
          <a:p>
            <a:pPr algn="ctr" defTabSz="914400" rtl="1">
              <a:lnSpc>
                <a:spcPct val="100000"/>
              </a:lnSpc>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עם זאת, הוא כן הצליח להעביר לנחשפים אליו מידע חדש ואף רלוונטי עבורם, יותר מקמפיינים אחרים.</a:t>
            </a:r>
          </a:p>
        </p:txBody>
      </p:sp>
      <p:cxnSp>
        <p:nvCxnSpPr>
          <p:cNvPr id="11" name="מחבר ישר 10"/>
          <p:cNvCxnSpPr/>
          <p:nvPr/>
        </p:nvCxnSpPr>
        <p:spPr>
          <a:xfrm>
            <a:off x="5469322" y="1809014"/>
            <a:ext cx="0" cy="4414684"/>
          </a:xfrm>
          <a:prstGeom prst="line">
            <a:avLst/>
          </a:prstGeom>
          <a:ln w="57150">
            <a:solidFill>
              <a:srgbClr val="009D9C"/>
            </a:solidFill>
          </a:ln>
        </p:spPr>
        <p:style>
          <a:lnRef idx="1">
            <a:schemeClr val="accent1"/>
          </a:lnRef>
          <a:fillRef idx="0">
            <a:schemeClr val="accent1"/>
          </a:fillRef>
          <a:effectRef idx="0">
            <a:schemeClr val="accent1"/>
          </a:effectRef>
          <a:fontRef idx="minor">
            <a:schemeClr val="tx1"/>
          </a:fontRef>
        </p:style>
      </p:cxnSp>
      <p:sp>
        <p:nvSpPr>
          <p:cNvPr id="12" name="תרשים זרימה: מחבר 11"/>
          <p:cNvSpPr/>
          <p:nvPr/>
        </p:nvSpPr>
        <p:spPr>
          <a:xfrm>
            <a:off x="378024" y="5483570"/>
            <a:ext cx="213755" cy="219186"/>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תרשים זרימה: מחבר 14"/>
          <p:cNvSpPr/>
          <p:nvPr/>
        </p:nvSpPr>
        <p:spPr>
          <a:xfrm>
            <a:off x="378024" y="5964215"/>
            <a:ext cx="213755" cy="21918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תרשים זרימה: מחבר 15"/>
          <p:cNvSpPr/>
          <p:nvPr/>
        </p:nvSpPr>
        <p:spPr>
          <a:xfrm>
            <a:off x="378024" y="6465791"/>
            <a:ext cx="213755" cy="21918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תרשים זרימה: מחבר 29"/>
          <p:cNvSpPr/>
          <p:nvPr/>
        </p:nvSpPr>
        <p:spPr>
          <a:xfrm>
            <a:off x="2306190" y="6073808"/>
            <a:ext cx="213755" cy="21918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תרשים זרימה: מחבר 30"/>
          <p:cNvSpPr/>
          <p:nvPr/>
        </p:nvSpPr>
        <p:spPr>
          <a:xfrm>
            <a:off x="3497481" y="6073808"/>
            <a:ext cx="213755" cy="21918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תרשים זרימה: מחבר 31"/>
          <p:cNvSpPr/>
          <p:nvPr/>
        </p:nvSpPr>
        <p:spPr>
          <a:xfrm>
            <a:off x="12068959" y="6073808"/>
            <a:ext cx="213755" cy="21918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תרשים זרימה: מחבר 32"/>
          <p:cNvSpPr/>
          <p:nvPr/>
        </p:nvSpPr>
        <p:spPr>
          <a:xfrm>
            <a:off x="5975068" y="6073808"/>
            <a:ext cx="213755" cy="21918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תרשים זרימה: מחבר 33"/>
          <p:cNvSpPr/>
          <p:nvPr/>
        </p:nvSpPr>
        <p:spPr>
          <a:xfrm>
            <a:off x="7201990" y="6073808"/>
            <a:ext cx="213755" cy="21918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תרשים זרימה: מחבר 34"/>
          <p:cNvSpPr/>
          <p:nvPr/>
        </p:nvSpPr>
        <p:spPr>
          <a:xfrm>
            <a:off x="9633628" y="6073808"/>
            <a:ext cx="213755" cy="219186"/>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תרשים זרימה: מחבר 36"/>
          <p:cNvSpPr/>
          <p:nvPr/>
        </p:nvSpPr>
        <p:spPr>
          <a:xfrm>
            <a:off x="10820399" y="6073808"/>
            <a:ext cx="213755" cy="219186"/>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כותרת 1"/>
          <p:cNvSpPr txBox="1">
            <a:spLocks/>
          </p:cNvSpPr>
          <p:nvPr/>
        </p:nvSpPr>
        <p:spPr>
          <a:xfrm>
            <a:off x="1193533" y="6925166"/>
            <a:ext cx="11272530" cy="147733"/>
          </a:xfrm>
          <a:prstGeom prst="rect">
            <a:avLst/>
          </a:prstGeom>
        </p:spPr>
        <p:txBody>
          <a:bodyPr vert="horz" wrap="square" lIns="0" tIns="0" rIns="0" bIns="0" rtlCol="0" anchor="t">
            <a:spAutoFit/>
          </a:bodyPr>
          <a:lstStyle>
            <a:lvl1pPr algn="l" defTabSz="1199839" rtl="0" eaLnBrk="1" latinLnBrk="0" hangingPunct="1">
              <a:lnSpc>
                <a:spcPct val="80000"/>
              </a:lnSpc>
              <a:spcBef>
                <a:spcPct val="0"/>
              </a:spcBef>
              <a:buNone/>
              <a:defRPr sz="3200" kern="1200">
                <a:solidFill>
                  <a:schemeClr val="tx1"/>
                </a:solidFill>
                <a:latin typeface="+mj-lt"/>
                <a:ea typeface="+mj-ea"/>
                <a:cs typeface="+mj-cs"/>
              </a:defRPr>
            </a:lvl1pPr>
          </a:lstStyle>
          <a:p>
            <a:pPr algn="r" rtl="1"/>
            <a:r>
              <a:rPr lang="he-IL" sz="1200" cap="all" dirty="0">
                <a:latin typeface="+mn-lt"/>
                <a:ea typeface="+mn-ea"/>
                <a:cs typeface="+mn-cs"/>
              </a:rPr>
              <a:t>*** הבנצ'מרק כולל נתוני 78 קמפיינים שנבדקו בקרב כלל מדגם הכולל נשים וגברים בגילאי 18 ומעלה במדגם כלל ארצי אקראי ומייצג את האוכלוסייה היהודית, לא כולל חרדים </a:t>
            </a:r>
            <a:endParaRPr lang="en-US" sz="1200" cap="all" dirty="0">
              <a:latin typeface="+mn-lt"/>
              <a:ea typeface="+mn-ea"/>
              <a:cs typeface="+mn-cs"/>
            </a:endParaRPr>
          </a:p>
        </p:txBody>
      </p:sp>
      <p:sp>
        <p:nvSpPr>
          <p:cNvPr id="21" name="תרשים זרימה: מחבר 14"/>
          <p:cNvSpPr/>
          <p:nvPr/>
        </p:nvSpPr>
        <p:spPr>
          <a:xfrm>
            <a:off x="4734281" y="6092865"/>
            <a:ext cx="213755" cy="21918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תרשים זרימה: מחבר 14"/>
          <p:cNvSpPr/>
          <p:nvPr/>
        </p:nvSpPr>
        <p:spPr>
          <a:xfrm>
            <a:off x="8413651" y="6055261"/>
            <a:ext cx="213755" cy="21918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981898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4920"/>
            <a:ext cx="5644896" cy="6626852"/>
          </a:xfrm>
          <a:prstGeom prst="rect">
            <a:avLst/>
          </a:prstGeom>
        </p:spPr>
      </p:pic>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19</a:t>
            </a:fld>
            <a:endParaRPr lang="en-GB" dirty="0"/>
          </a:p>
        </p:txBody>
      </p:sp>
      <p:sp>
        <p:nvSpPr>
          <p:cNvPr id="10" name="כותרת 1"/>
          <p:cNvSpPr txBox="1">
            <a:spLocks/>
          </p:cNvSpPr>
          <p:nvPr/>
        </p:nvSpPr>
        <p:spPr>
          <a:xfrm>
            <a:off x="1566250" y="339425"/>
            <a:ext cx="11521100" cy="403828"/>
          </a:xfrm>
          <a:prstGeom prst="rect">
            <a:avLst/>
          </a:prstGeom>
        </p:spPr>
        <p:txBody>
          <a:bodyPr/>
          <a:lstStyle>
            <a:lvl1pPr algn="l" defTabSz="1199839" rtl="0" eaLnBrk="1" latinLnBrk="0" hangingPunct="1">
              <a:lnSpc>
                <a:spcPct val="80000"/>
              </a:lnSpc>
              <a:spcBef>
                <a:spcPct val="0"/>
              </a:spcBef>
              <a:buNone/>
              <a:defRPr sz="3200" kern="1200">
                <a:solidFill>
                  <a:schemeClr val="tx1"/>
                </a:solidFill>
                <a:latin typeface="+mj-lt"/>
                <a:ea typeface="+mj-ea"/>
                <a:cs typeface="+mj-cs"/>
              </a:defRPr>
            </a:lvl1pPr>
          </a:lstStyle>
          <a:p>
            <a:pPr algn="r" rtl="1"/>
            <a:r>
              <a:rPr lang="he-IL" b="1" cap="all" dirty="0">
                <a:latin typeface="+mn-lt"/>
                <a:ea typeface="+mn-ea"/>
                <a:cs typeface="+mn-cs"/>
              </a:rPr>
              <a:t>סיכום</a:t>
            </a:r>
            <a:endParaRPr lang="en-US" b="1" cap="all" dirty="0">
              <a:latin typeface="+mn-lt"/>
              <a:ea typeface="+mn-ea"/>
              <a:cs typeface="+mn-cs"/>
            </a:endParaRPr>
          </a:p>
        </p:txBody>
      </p:sp>
      <p:sp>
        <p:nvSpPr>
          <p:cNvPr id="4" name="מלבן 3"/>
          <p:cNvSpPr/>
          <p:nvPr/>
        </p:nvSpPr>
        <p:spPr>
          <a:xfrm>
            <a:off x="0" y="944920"/>
            <a:ext cx="5644896" cy="6616343"/>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 Placeholder 45"/>
          <p:cNvSpPr txBox="1">
            <a:spLocks/>
          </p:cNvSpPr>
          <p:nvPr/>
        </p:nvSpPr>
        <p:spPr>
          <a:xfrm>
            <a:off x="4678680" y="1072127"/>
            <a:ext cx="8315745" cy="5416868"/>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285750" indent="-285750" algn="r" defTabSz="914400" rtl="1">
              <a:lnSpc>
                <a:spcPct val="200000"/>
              </a:lnSpc>
              <a:buFont typeface="Arial" panose="020B0604020202020204" pitchFamily="34" charset="0"/>
              <a:buChar char="•"/>
              <a:defRPr/>
            </a:pP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הזכירות לקמפיין יוקר המחיה, אשר כלל 4 סרטונים </a:t>
            </a:r>
            <a:r>
              <a:rPr lang="he-IL" sz="1600" b="1" dirty="0" err="1">
                <a:solidFill>
                  <a:schemeClr val="tx1"/>
                </a:solidFill>
                <a:latin typeface="Arial" panose="020B0604020202020204" pitchFamily="34" charset="0"/>
                <a:ea typeface="Tahoma" panose="020B0604030504040204" pitchFamily="34" charset="0"/>
                <a:cs typeface="Arial" panose="020B0604020202020204" pitchFamily="34" charset="0"/>
              </a:rPr>
              <a:t>בדיגיטל</a:t>
            </a: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 נמוכה בהשוואה לנורמה, והמסרים בו אינם </a:t>
            </a:r>
            <a:r>
              <a:rPr lang="he-IL" sz="1600" b="1" dirty="0" err="1">
                <a:solidFill>
                  <a:schemeClr val="tx1"/>
                </a:solidFill>
                <a:latin typeface="Arial" panose="020B0604020202020204" pitchFamily="34" charset="0"/>
                <a:ea typeface="Tahoma" panose="020B0604030504040204" pitchFamily="34" charset="0"/>
                <a:cs typeface="Arial" panose="020B0604020202020204" pitchFamily="34" charset="0"/>
              </a:rPr>
              <a:t>זכירים</a:t>
            </a: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a:t>
            </a:r>
          </a:p>
          <a:p>
            <a:pPr marL="285750" indent="-285750" algn="r" defTabSz="914400" rtl="1">
              <a:lnSpc>
                <a:spcPct val="200000"/>
              </a:lnSpc>
              <a:buFont typeface="Arial" panose="020B0604020202020204" pitchFamily="34" charset="0"/>
              <a:buChar char="•"/>
              <a:defRPr/>
            </a:pP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נושא הקמפיין, המדבר על יוקר המחיה, נושא רגיש לציבור הישראלי, מייצר אהדה נמוכה בקרב הנחשפים, כמו גם תפיסת חשיבותו והיותו משכנע.</a:t>
            </a:r>
          </a:p>
          <a:p>
            <a:pPr marL="285750" indent="-285750" algn="r" defTabSz="914400" rtl="1">
              <a:lnSpc>
                <a:spcPct val="200000"/>
              </a:lnSpc>
              <a:buFont typeface="Arial" panose="020B0604020202020204" pitchFamily="34" charset="0"/>
              <a:buChar char="•"/>
              <a:defRPr/>
            </a:pP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אלו שאהדו את הקמפיין מציינים בעיקר את </a:t>
            </a:r>
            <a:r>
              <a:rPr lang="he-IL" sz="1600" b="1" dirty="0" err="1">
                <a:solidFill>
                  <a:schemeClr val="tx1"/>
                </a:solidFill>
                <a:latin typeface="Arial" panose="020B0604020202020204" pitchFamily="34" charset="0"/>
                <a:ea typeface="Tahoma" panose="020B0604030504040204" pitchFamily="34" charset="0"/>
                <a:cs typeface="Arial" panose="020B0604020202020204" pitchFamily="34" charset="0"/>
              </a:rPr>
              <a:t>הקריאייטיב</a:t>
            </a: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 בדגש על ההומור </a:t>
            </a:r>
            <a:r>
              <a:rPr lang="he-IL" sz="1600" b="1" dirty="0" err="1">
                <a:solidFill>
                  <a:schemeClr val="tx1"/>
                </a:solidFill>
                <a:latin typeface="Arial" panose="020B0604020202020204" pitchFamily="34" charset="0"/>
                <a:ea typeface="Tahoma" panose="020B0604030504040204" pitchFamily="34" charset="0"/>
                <a:cs typeface="Arial" panose="020B0604020202020204" pitchFamily="34" charset="0"/>
              </a:rPr>
              <a:t>והפרזנטור</a:t>
            </a: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a:t>
            </a:r>
          </a:p>
          <a:p>
            <a:pPr marL="285750" lvl="0" indent="-285750" algn="r" defTabSz="914400" rtl="1">
              <a:lnSpc>
                <a:spcPct val="200000"/>
              </a:lnSpc>
              <a:buFont typeface="Arial" panose="020B0604020202020204" pitchFamily="34" charset="0"/>
              <a:buChar char="•"/>
              <a:defRPr/>
            </a:pP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עם זאת, הקמפיין "מביא </a:t>
            </a:r>
            <a:r>
              <a:rPr lang="he-IL" sz="1600" b="1" dirty="0" err="1">
                <a:solidFill>
                  <a:schemeClr val="tx1"/>
                </a:solidFill>
                <a:latin typeface="Arial" panose="020B0604020202020204" pitchFamily="34" charset="0"/>
                <a:ea typeface="Tahoma" panose="020B0604030504040204" pitchFamily="34" charset="0"/>
                <a:cs typeface="Arial" panose="020B0604020202020204" pitchFamily="34" charset="0"/>
              </a:rPr>
              <a:t>עימו</a:t>
            </a: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 בשורה" הוא מחדש יותר מקמפיינים אחרים ונתפס כרלוונטי בקרב שיעור לא מבוטל </a:t>
            </a:r>
            <a:r>
              <a:rPr lang="he-IL" sz="1600" b="1" dirty="0" err="1">
                <a:solidFill>
                  <a:schemeClr val="tx1"/>
                </a:solidFill>
                <a:latin typeface="Arial" panose="020B0604020202020204" pitchFamily="34" charset="0"/>
                <a:ea typeface="Tahoma" panose="020B0604030504040204" pitchFamily="34" charset="0"/>
                <a:cs typeface="Arial" panose="020B0604020202020204" pitchFamily="34" charset="0"/>
              </a:rPr>
              <a:t>מהנחשפים</a:t>
            </a: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 אליו.</a:t>
            </a:r>
          </a:p>
          <a:p>
            <a:pPr marL="285750" indent="-285750" algn="r" defTabSz="914400" rtl="1">
              <a:lnSpc>
                <a:spcPct val="200000"/>
              </a:lnSpc>
              <a:buFont typeface="Arial" panose="020B0604020202020204" pitchFamily="34" charset="0"/>
              <a:buChar char="•"/>
              <a:defRPr/>
            </a:pP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באופן כללי, לקמפיין, כמו גם לתקשורת השיווקית, שפעלה במקביל, תרומה להעלאת המודעות לרפורמות שנעשו למען האזרחים, ובפרט בכל הקשור לגני הילדים ולמיסוי על הסלולר.</a:t>
            </a:r>
          </a:p>
          <a:p>
            <a:pPr marL="285750" indent="-285750" algn="r" defTabSz="914400" rtl="1">
              <a:lnSpc>
                <a:spcPct val="200000"/>
              </a:lnSpc>
              <a:buFont typeface="Arial" panose="020B0604020202020204" pitchFamily="34" charset="0"/>
              <a:buChar char="•"/>
              <a:defRPr/>
            </a:pP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פרסומים אלו הועילו גם לשיפור תפיסתו של </a:t>
            </a:r>
            <a:r>
              <a:rPr lang="he-IL" sz="1600" b="1">
                <a:solidFill>
                  <a:schemeClr val="tx1"/>
                </a:solidFill>
                <a:latin typeface="Arial" panose="020B0604020202020204" pitchFamily="34" charset="0"/>
                <a:ea typeface="Tahoma" panose="020B0604030504040204" pitchFamily="34" charset="0"/>
                <a:cs typeface="Arial" panose="020B0604020202020204" pitchFamily="34" charset="0"/>
              </a:rPr>
              <a:t>משרד האוצר, </a:t>
            </a: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בכל הנוגע לפעילותו עבור אזרחי המדינה.</a:t>
            </a:r>
          </a:p>
        </p:txBody>
      </p:sp>
    </p:spTree>
    <p:extLst>
      <p:ext uri="{BB962C8B-B14F-4D97-AF65-F5344CB8AC3E}">
        <p14:creationId xmlns:p14="http://schemas.microsoft.com/office/powerpoint/2010/main" val="31029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6419815" y="1342983"/>
            <a:ext cx="6439711" cy="5284608"/>
          </a:xfrm>
          <a:prstGeom prst="rect">
            <a:avLst/>
          </a:prstGeom>
          <a:noFill/>
          <a:ln w="19050" algn="ctr">
            <a:noFill/>
            <a:miter lim="800000"/>
            <a:headEnd/>
            <a:tailEnd/>
          </a:ln>
        </p:spPr>
        <p:txBody>
          <a:bodyPr anchor="t"/>
          <a:lstStyle/>
          <a:p>
            <a:pPr algn="r" rtl="1"/>
            <a:r>
              <a:rPr lang="he-IL" sz="1600" dirty="0">
                <a:solidFill>
                  <a:schemeClr val="tx1">
                    <a:lumMod val="75000"/>
                  </a:schemeClr>
                </a:solidFill>
              </a:rPr>
              <a:t>משרד האוצר יצא בקמפיין שמטרותיו:</a:t>
            </a:r>
          </a:p>
          <a:p>
            <a:pPr marL="285750" lvl="0" indent="-285750" algn="r" rtl="1">
              <a:buFont typeface="Wingdings" panose="05000000000000000000" pitchFamily="2" charset="2"/>
              <a:buChar char="ü"/>
            </a:pPr>
            <a:r>
              <a:rPr lang="he-IL" sz="1600" dirty="0">
                <a:solidFill>
                  <a:schemeClr val="tx1">
                    <a:lumMod val="75000"/>
                  </a:schemeClr>
                </a:solidFill>
              </a:rPr>
              <a:t>הגברת המודעות לרפורמות ולהשלכות שלהן בהורדת יוקר המחיה</a:t>
            </a:r>
          </a:p>
          <a:p>
            <a:pPr marL="285750" lvl="0" indent="-285750" algn="r" rtl="1">
              <a:buFont typeface="Wingdings" panose="05000000000000000000" pitchFamily="2" charset="2"/>
              <a:buChar char="ü"/>
            </a:pPr>
            <a:r>
              <a:rPr lang="he-IL" sz="1600" dirty="0">
                <a:solidFill>
                  <a:schemeClr val="tx1">
                    <a:lumMod val="75000"/>
                  </a:schemeClr>
                </a:solidFill>
              </a:rPr>
              <a:t>מיצוב משרד האוצר כנלחם עבור הציבור ודואג להורדת יוקר המחיה בישראל</a:t>
            </a:r>
          </a:p>
          <a:p>
            <a:pPr algn="r" rtl="1"/>
            <a:endParaRPr lang="he-IL" sz="1600" dirty="0">
              <a:solidFill>
                <a:schemeClr val="tx1">
                  <a:lumMod val="75000"/>
                </a:schemeClr>
              </a:solidFill>
            </a:endParaRPr>
          </a:p>
          <a:p>
            <a:pPr algn="r" rtl="1"/>
            <a:endParaRPr lang="he-IL" sz="1600" dirty="0">
              <a:solidFill>
                <a:schemeClr val="tx1">
                  <a:lumMod val="75000"/>
                </a:schemeClr>
              </a:solidFill>
            </a:endParaRPr>
          </a:p>
          <a:p>
            <a:pPr algn="r" rtl="1"/>
            <a:r>
              <a:rPr lang="he-IL" sz="1600" dirty="0">
                <a:solidFill>
                  <a:schemeClr val="tx1">
                    <a:lumMod val="75000"/>
                  </a:schemeClr>
                </a:solidFill>
              </a:rPr>
              <a:t>קהל היעד לקמפיין: כלל הציבור בישראל</a:t>
            </a:r>
          </a:p>
          <a:p>
            <a:pPr algn="r" rtl="1">
              <a:spcBef>
                <a:spcPts val="600"/>
              </a:spcBef>
            </a:pPr>
            <a:endParaRPr lang="he-IL" sz="1600" dirty="0">
              <a:solidFill>
                <a:schemeClr val="tx1">
                  <a:lumMod val="75000"/>
                </a:schemeClr>
              </a:solidFill>
            </a:endParaRPr>
          </a:p>
          <a:p>
            <a:pPr algn="r" rtl="1">
              <a:spcBef>
                <a:spcPts val="600"/>
              </a:spcBef>
            </a:pPr>
            <a:r>
              <a:rPr lang="he-IL" sz="1600" dirty="0">
                <a:solidFill>
                  <a:schemeClr val="tx1">
                    <a:lumMod val="75000"/>
                  </a:schemeClr>
                </a:solidFill>
              </a:rPr>
              <a:t>הקמפיין כלל פרסום במדיה דיגיטלית בעלות של 850,000 ₪</a:t>
            </a:r>
          </a:p>
          <a:p>
            <a:pPr algn="r" rtl="1">
              <a:spcBef>
                <a:spcPts val="600"/>
              </a:spcBef>
            </a:pPr>
            <a:endParaRPr lang="he-IL" sz="1600" dirty="0">
              <a:solidFill>
                <a:schemeClr val="tx1">
                  <a:lumMod val="75000"/>
                </a:schemeClr>
              </a:solidFill>
            </a:endParaRPr>
          </a:p>
          <a:p>
            <a:pPr algn="just" rtl="1">
              <a:spcBef>
                <a:spcPts val="600"/>
              </a:spcBef>
            </a:pPr>
            <a:r>
              <a:rPr lang="he-IL" sz="1600" dirty="0">
                <a:solidFill>
                  <a:schemeClr val="tx1">
                    <a:lumMod val="75000"/>
                  </a:schemeClr>
                </a:solidFill>
              </a:rPr>
              <a:t>לצורך בחינת אפקטיביות הקמפיין נעשו 2 סקרים אינטרנטיים לפני ולאחר קמפיין, בקרב כ-500 נשים וגברים בגילאי 18 ומעלה במדגם ארצי אקראי ומייצג את האוכלוסייה היהודית, דוברת עברית במדינת ישראל, ללא המגזר החרדי.</a:t>
            </a:r>
          </a:p>
          <a:p>
            <a:pPr algn="just" rtl="1">
              <a:lnSpc>
                <a:spcPct val="100000"/>
              </a:lnSpc>
              <a:spcBef>
                <a:spcPts val="600"/>
              </a:spcBef>
            </a:pPr>
            <a:endParaRPr lang="he-IL" sz="1600" dirty="0">
              <a:solidFill>
                <a:schemeClr val="tx1">
                  <a:lumMod val="75000"/>
                </a:schemeClr>
              </a:solidFill>
            </a:endParaRPr>
          </a:p>
          <a:p>
            <a:pPr algn="just" rtl="1">
              <a:lnSpc>
                <a:spcPct val="100000"/>
              </a:lnSpc>
              <a:spcBef>
                <a:spcPts val="600"/>
              </a:spcBef>
            </a:pPr>
            <a:r>
              <a:rPr lang="he-IL" sz="1600" dirty="0">
                <a:solidFill>
                  <a:schemeClr val="tx1">
                    <a:lumMod val="75000"/>
                  </a:schemeClr>
                </a:solidFill>
              </a:rPr>
              <a:t>הסקר שלפני קמפיין נעשה בחודש אפריל 2017</a:t>
            </a:r>
          </a:p>
          <a:p>
            <a:pPr algn="just" rtl="1">
              <a:lnSpc>
                <a:spcPct val="100000"/>
              </a:lnSpc>
              <a:spcBef>
                <a:spcPts val="600"/>
              </a:spcBef>
            </a:pPr>
            <a:r>
              <a:rPr lang="he-IL" sz="1600" dirty="0">
                <a:solidFill>
                  <a:schemeClr val="tx1">
                    <a:lumMod val="75000"/>
                  </a:schemeClr>
                </a:solidFill>
              </a:rPr>
              <a:t>הסקר שלאחר קמפיין נעשה בחודש יוני 2017</a:t>
            </a:r>
          </a:p>
          <a:p>
            <a:pPr algn="r" rtl="1">
              <a:lnSpc>
                <a:spcPct val="100000"/>
              </a:lnSpc>
              <a:spcBef>
                <a:spcPts val="600"/>
              </a:spcBef>
            </a:pPr>
            <a:endParaRPr lang="he-IL" sz="1600" dirty="0">
              <a:solidFill>
                <a:schemeClr val="tx1">
                  <a:lumMod val="75000"/>
                </a:schemeClr>
              </a:solidFill>
            </a:endParaRPr>
          </a:p>
        </p:txBody>
      </p:sp>
      <p:sp>
        <p:nvSpPr>
          <p:cNvPr id="10" name="Title 6"/>
          <p:cNvSpPr>
            <a:spLocks noGrp="1"/>
          </p:cNvSpPr>
          <p:nvPr>
            <p:ph type="title"/>
          </p:nvPr>
        </p:nvSpPr>
        <p:spPr>
          <a:xfrm>
            <a:off x="9241072" y="503768"/>
            <a:ext cx="3657806" cy="400622"/>
          </a:xfrm>
        </p:spPr>
        <p:txBody>
          <a:bodyPr/>
          <a:lstStyle/>
          <a:p>
            <a:pPr algn="r" rtl="1"/>
            <a:r>
              <a:rPr lang="he-IL" b="1" dirty="0">
                <a:latin typeface="+mn-lt"/>
                <a:ea typeface="+mn-ea"/>
                <a:cs typeface="+mn-cs"/>
              </a:rPr>
              <a:t>רקע ומתודולוגיה</a:t>
            </a:r>
            <a:endParaRPr lang="en-US" b="1" dirty="0">
              <a:latin typeface="+mn-lt"/>
              <a:ea typeface="+mn-ea"/>
              <a:cs typeface="+mn-cs"/>
            </a:endParaRPr>
          </a:p>
        </p:txBody>
      </p:sp>
      <p:sp>
        <p:nvSpPr>
          <p:cNvPr id="9" name="Hexagon 8"/>
          <p:cNvSpPr/>
          <p:nvPr/>
        </p:nvSpPr>
        <p:spPr>
          <a:xfrm>
            <a:off x="3174716" y="2015270"/>
            <a:ext cx="1955653" cy="1593245"/>
          </a:xfrm>
          <a:prstGeom prst="hexagon">
            <a:avLst>
              <a:gd name="adj" fmla="val 30000"/>
              <a:gd name="vf" fmla="val 115470"/>
            </a:avLst>
          </a:prstGeom>
          <a:solidFill>
            <a:schemeClr val="accent1"/>
          </a:solidFill>
          <a:ln>
            <a:noFill/>
          </a:ln>
          <a:effectLst>
            <a:outerShdw blurRad="50800" dist="38100" dir="5400000" algn="t" rotWithShape="0">
              <a:schemeClr val="tx1">
                <a:lumMod val="75000"/>
                <a:alpha val="40000"/>
              </a:scheme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t>הגברת התחרות בתחום הגפ"מ</a:t>
            </a:r>
            <a:endParaRPr lang="he-IL" dirty="0"/>
          </a:p>
        </p:txBody>
      </p:sp>
      <p:sp>
        <p:nvSpPr>
          <p:cNvPr id="13" name="Hexagon 12"/>
          <p:cNvSpPr/>
          <p:nvPr/>
        </p:nvSpPr>
        <p:spPr>
          <a:xfrm>
            <a:off x="4163757" y="3707392"/>
            <a:ext cx="1955653" cy="1593245"/>
          </a:xfrm>
          <a:prstGeom prst="hexagon">
            <a:avLst>
              <a:gd name="adj" fmla="val 30000"/>
              <a:gd name="vf" fmla="val 115470"/>
            </a:avLst>
          </a:prstGeom>
          <a:solidFill>
            <a:schemeClr val="accent5">
              <a:lumMod val="75000"/>
            </a:schemeClr>
          </a:solidFill>
          <a:ln>
            <a:noFill/>
          </a:ln>
          <a:effectLst>
            <a:outerShdw blurRad="50800" dist="38100" dir="5400000" algn="t" rotWithShape="0">
              <a:schemeClr val="tx1">
                <a:lumMod val="75000"/>
                <a:alpha val="40000"/>
              </a:scheme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b="1" dirty="0"/>
          </a:p>
          <a:p>
            <a:pPr algn="ctr"/>
            <a:r>
              <a:rPr lang="he-IL" b="1" dirty="0"/>
              <a:t>הגדלת סל הבריאות</a:t>
            </a:r>
            <a:r>
              <a:rPr lang="he-IL" dirty="0"/>
              <a:t> </a:t>
            </a:r>
          </a:p>
        </p:txBody>
      </p:sp>
      <p:sp>
        <p:nvSpPr>
          <p:cNvPr id="14" name="Rectangle 10"/>
          <p:cNvSpPr>
            <a:spLocks noChangeArrowheads="1"/>
          </p:cNvSpPr>
          <p:nvPr/>
        </p:nvSpPr>
        <p:spPr bwMode="auto">
          <a:xfrm>
            <a:off x="794346" y="1251656"/>
            <a:ext cx="4531280" cy="372865"/>
          </a:xfrm>
          <a:prstGeom prst="rect">
            <a:avLst/>
          </a:prstGeom>
          <a:noFill/>
          <a:ln w="19050" algn="ctr">
            <a:noFill/>
            <a:miter lim="800000"/>
            <a:headEnd/>
            <a:tailEnd/>
          </a:ln>
        </p:spPr>
        <p:txBody>
          <a:bodyPr anchor="t"/>
          <a:lstStyle/>
          <a:p>
            <a:pPr algn="r" rtl="1"/>
            <a:r>
              <a:rPr lang="he-IL" sz="1600" b="1" dirty="0">
                <a:solidFill>
                  <a:schemeClr val="tx1">
                    <a:lumMod val="75000"/>
                  </a:schemeClr>
                </a:solidFill>
              </a:rPr>
              <a:t>הקמפיין התרכז ברפורמות על פי הנושאים הבאים:</a:t>
            </a:r>
          </a:p>
          <a:p>
            <a:pPr algn="r" rtl="1">
              <a:lnSpc>
                <a:spcPct val="100000"/>
              </a:lnSpc>
              <a:spcBef>
                <a:spcPts val="600"/>
              </a:spcBef>
            </a:pPr>
            <a:endParaRPr lang="he-IL" sz="1600" b="1" dirty="0">
              <a:solidFill>
                <a:schemeClr val="tx1">
                  <a:lumMod val="75000"/>
                </a:schemeClr>
              </a:solidFill>
            </a:endParaRPr>
          </a:p>
          <a:p>
            <a:pPr algn="r" rtl="1">
              <a:lnSpc>
                <a:spcPct val="100000"/>
              </a:lnSpc>
              <a:spcBef>
                <a:spcPts val="600"/>
              </a:spcBef>
            </a:pPr>
            <a:endParaRPr lang="he-IL" sz="1600" b="1" i="1" dirty="0">
              <a:solidFill>
                <a:schemeClr val="tx1">
                  <a:lumMod val="75000"/>
                </a:schemeClr>
              </a:solidFill>
            </a:endParaRPr>
          </a:p>
        </p:txBody>
      </p:sp>
      <p:grpSp>
        <p:nvGrpSpPr>
          <p:cNvPr id="8" name="Group 7"/>
          <p:cNvGrpSpPr/>
          <p:nvPr/>
        </p:nvGrpSpPr>
        <p:grpSpPr>
          <a:xfrm>
            <a:off x="1132842" y="2015268"/>
            <a:ext cx="1964333" cy="1593245"/>
            <a:chOff x="1132842" y="2015268"/>
            <a:chExt cx="1964333" cy="1593245"/>
          </a:xfrm>
        </p:grpSpPr>
        <p:sp>
          <p:nvSpPr>
            <p:cNvPr id="11" name="Hexagon 10"/>
            <p:cNvSpPr/>
            <p:nvPr/>
          </p:nvSpPr>
          <p:spPr>
            <a:xfrm>
              <a:off x="1141522" y="2015268"/>
              <a:ext cx="1955653" cy="1593245"/>
            </a:xfrm>
            <a:prstGeom prst="hexagon">
              <a:avLst>
                <a:gd name="adj" fmla="val 30000"/>
                <a:gd name="vf" fmla="val 115470"/>
              </a:avLst>
            </a:prstGeom>
            <a:solidFill>
              <a:schemeClr val="tx1">
                <a:lumMod val="60000"/>
                <a:lumOff val="40000"/>
              </a:schemeClr>
            </a:solidFill>
            <a:ln>
              <a:noFill/>
            </a:ln>
            <a:effectLst>
              <a:outerShdw blurRad="50800" dist="38100" dir="5400000" algn="t" rotWithShape="0">
                <a:schemeClr val="tx1">
                  <a:lumMod val="75000"/>
                  <a:alpha val="40000"/>
                </a:scheme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7" name="TextBox 6"/>
            <p:cNvSpPr txBox="1"/>
            <p:nvPr/>
          </p:nvSpPr>
          <p:spPr>
            <a:xfrm>
              <a:off x="1132842" y="2128109"/>
              <a:ext cx="1935678" cy="1200329"/>
            </a:xfrm>
            <a:prstGeom prst="rect">
              <a:avLst/>
            </a:prstGeom>
            <a:noFill/>
          </p:spPr>
          <p:txBody>
            <a:bodyPr wrap="square" rtlCol="1">
              <a:spAutoFit/>
            </a:bodyPr>
            <a:lstStyle/>
            <a:p>
              <a:pPr algn="ctr"/>
              <a:r>
                <a:rPr lang="he-IL" b="1" dirty="0">
                  <a:solidFill>
                    <a:schemeClr val="bg1"/>
                  </a:solidFill>
                </a:rPr>
                <a:t>הוזלת </a:t>
              </a:r>
            </a:p>
            <a:p>
              <a:pPr algn="ctr"/>
              <a:r>
                <a:rPr lang="he-IL" b="1" dirty="0">
                  <a:solidFill>
                    <a:schemeClr val="bg1"/>
                  </a:solidFill>
                </a:rPr>
                <a:t>תחום התקשורת</a:t>
              </a:r>
              <a:r>
                <a:rPr lang="he-IL" dirty="0">
                  <a:solidFill>
                    <a:schemeClr val="bg1"/>
                  </a:solidFill>
                </a:rPr>
                <a:t> </a:t>
              </a:r>
            </a:p>
          </p:txBody>
        </p:sp>
      </p:grpSp>
      <p:grpSp>
        <p:nvGrpSpPr>
          <p:cNvPr id="15" name="Group 14"/>
          <p:cNvGrpSpPr/>
          <p:nvPr/>
        </p:nvGrpSpPr>
        <p:grpSpPr>
          <a:xfrm>
            <a:off x="2139485" y="3707393"/>
            <a:ext cx="1964548" cy="1593245"/>
            <a:chOff x="2163235" y="3707393"/>
            <a:chExt cx="1964548" cy="1593245"/>
          </a:xfrm>
        </p:grpSpPr>
        <p:sp>
          <p:nvSpPr>
            <p:cNvPr id="4" name="Hexagon 3"/>
            <p:cNvSpPr/>
            <p:nvPr/>
          </p:nvSpPr>
          <p:spPr>
            <a:xfrm>
              <a:off x="2172130" y="3707393"/>
              <a:ext cx="1955653" cy="1593245"/>
            </a:xfrm>
            <a:prstGeom prst="hexagon">
              <a:avLst>
                <a:gd name="adj" fmla="val 30000"/>
                <a:gd name="vf" fmla="val 115470"/>
              </a:avLst>
            </a:prstGeom>
            <a:solidFill>
              <a:srgbClr val="F0845E"/>
            </a:solidFill>
            <a:ln>
              <a:noFill/>
            </a:ln>
            <a:effectLst>
              <a:outerShdw blurRad="50800" dist="38100" dir="5400000" algn="t" rotWithShape="0">
                <a:schemeClr val="tx1">
                  <a:lumMod val="75000"/>
                  <a:alpha val="40000"/>
                </a:scheme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300" b="1" dirty="0"/>
            </a:p>
          </p:txBody>
        </p:sp>
        <p:sp>
          <p:nvSpPr>
            <p:cNvPr id="16" name="TextBox 15"/>
            <p:cNvSpPr txBox="1"/>
            <p:nvPr/>
          </p:nvSpPr>
          <p:spPr>
            <a:xfrm>
              <a:off x="2163235" y="3998280"/>
              <a:ext cx="1935678" cy="830997"/>
            </a:xfrm>
            <a:prstGeom prst="rect">
              <a:avLst/>
            </a:prstGeom>
            <a:noFill/>
          </p:spPr>
          <p:txBody>
            <a:bodyPr wrap="square" rtlCol="1">
              <a:spAutoFit/>
            </a:bodyPr>
            <a:lstStyle/>
            <a:p>
              <a:pPr algn="ctr"/>
              <a:r>
                <a:rPr lang="he-IL" b="1" dirty="0">
                  <a:solidFill>
                    <a:schemeClr val="bg1"/>
                  </a:solidFill>
                </a:rPr>
                <a:t>פנסיה</a:t>
              </a:r>
            </a:p>
            <a:p>
              <a:pPr algn="ctr"/>
              <a:r>
                <a:rPr lang="he-IL" b="1" dirty="0">
                  <a:solidFill>
                    <a:schemeClr val="bg1"/>
                  </a:solidFill>
                </a:rPr>
                <a:t>לעצמאיים</a:t>
              </a:r>
              <a:endParaRPr lang="he-IL" dirty="0">
                <a:solidFill>
                  <a:schemeClr val="bg1"/>
                </a:solidFill>
              </a:endParaRPr>
            </a:p>
          </p:txBody>
        </p:sp>
      </p:grpSp>
      <p:grpSp>
        <p:nvGrpSpPr>
          <p:cNvPr id="19" name="Group 18"/>
          <p:cNvGrpSpPr/>
          <p:nvPr/>
        </p:nvGrpSpPr>
        <p:grpSpPr>
          <a:xfrm>
            <a:off x="12849102" y="1458266"/>
            <a:ext cx="247499" cy="3798543"/>
            <a:chOff x="12849102" y="1458266"/>
            <a:chExt cx="247499" cy="3798543"/>
          </a:xfrm>
          <a:effectLst>
            <a:outerShdw blurRad="50800" dist="38100" dir="5400000" algn="t" rotWithShape="0">
              <a:prstClr val="black">
                <a:alpha val="40000"/>
              </a:prstClr>
            </a:outerShdw>
          </a:effectLst>
        </p:grpSpPr>
        <p:sp>
          <p:nvSpPr>
            <p:cNvPr id="18" name="Chevron 17"/>
            <p:cNvSpPr/>
            <p:nvPr/>
          </p:nvSpPr>
          <p:spPr>
            <a:xfrm rot="10800000">
              <a:off x="12849102" y="1458266"/>
              <a:ext cx="215827" cy="180528"/>
            </a:xfrm>
            <a:prstGeom prst="chevron">
              <a:avLst/>
            </a:prstGeom>
            <a:solidFill>
              <a:srgbClr val="00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1" name="Chevron 20"/>
            <p:cNvSpPr/>
            <p:nvPr/>
          </p:nvSpPr>
          <p:spPr>
            <a:xfrm rot="10800000">
              <a:off x="12858999" y="3938227"/>
              <a:ext cx="215827" cy="180528"/>
            </a:xfrm>
            <a:prstGeom prst="chevron">
              <a:avLst/>
            </a:prstGeom>
            <a:solidFill>
              <a:srgbClr val="00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2" name="Chevron 21"/>
            <p:cNvSpPr/>
            <p:nvPr/>
          </p:nvSpPr>
          <p:spPr>
            <a:xfrm rot="10800000">
              <a:off x="12880774" y="5076281"/>
              <a:ext cx="215827" cy="180528"/>
            </a:xfrm>
            <a:prstGeom prst="chevron">
              <a:avLst/>
            </a:prstGeom>
            <a:solidFill>
              <a:srgbClr val="00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3" name="Chevron 22"/>
            <p:cNvSpPr/>
            <p:nvPr/>
          </p:nvSpPr>
          <p:spPr>
            <a:xfrm rot="10800000">
              <a:off x="12855048" y="3316751"/>
              <a:ext cx="215827" cy="180528"/>
            </a:xfrm>
            <a:prstGeom prst="chevron">
              <a:avLst/>
            </a:prstGeom>
            <a:solidFill>
              <a:srgbClr val="00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24" name="Chevron 23"/>
            <p:cNvSpPr/>
            <p:nvPr/>
          </p:nvSpPr>
          <p:spPr>
            <a:xfrm rot="10800000">
              <a:off x="12853073" y="2661629"/>
              <a:ext cx="215827" cy="180528"/>
            </a:xfrm>
            <a:prstGeom prst="chevron">
              <a:avLst/>
            </a:prstGeom>
            <a:solidFill>
              <a:srgbClr val="00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spTree>
    <p:extLst>
      <p:ext uri="{BB962C8B-B14F-4D97-AF65-F5344CB8AC3E}">
        <p14:creationId xmlns:p14="http://schemas.microsoft.com/office/powerpoint/2010/main" val="3806868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defTabSz="1043056"/>
            <a:fld id="{3E291E46-BCC4-4EBB-9B49-E997D24BE723}" type="slidenum">
              <a:rPr lang="en-GB" smtClean="0"/>
              <a:pPr defTabSz="1043056"/>
              <a:t>20</a:t>
            </a:fld>
            <a:endParaRPr lang="en-GB" dirty="0"/>
          </a:p>
        </p:txBody>
      </p:sp>
      <p:grpSp>
        <p:nvGrpSpPr>
          <p:cNvPr id="3" name="Group 15"/>
          <p:cNvGrpSpPr/>
          <p:nvPr/>
        </p:nvGrpSpPr>
        <p:grpSpPr>
          <a:xfrm>
            <a:off x="4558578" y="947911"/>
            <a:ext cx="4322618" cy="4322618"/>
            <a:chOff x="2946400" y="1459345"/>
            <a:chExt cx="4322618" cy="4322618"/>
          </a:xfrm>
        </p:grpSpPr>
        <p:sp>
          <p:nvSpPr>
            <p:cNvPr id="4" name="Oval 4"/>
            <p:cNvSpPr/>
            <p:nvPr/>
          </p:nvSpPr>
          <p:spPr>
            <a:xfrm>
              <a:off x="2946400" y="1459345"/>
              <a:ext cx="4322618" cy="43226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p>
          </p:txBody>
        </p:sp>
        <p:sp>
          <p:nvSpPr>
            <p:cNvPr id="5" name="Oval 5"/>
            <p:cNvSpPr/>
            <p:nvPr/>
          </p:nvSpPr>
          <p:spPr>
            <a:xfrm>
              <a:off x="2946400" y="1560945"/>
              <a:ext cx="1099128" cy="10991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p>
          </p:txBody>
        </p:sp>
        <p:sp>
          <p:nvSpPr>
            <p:cNvPr id="6" name="Oval 6"/>
            <p:cNvSpPr/>
            <p:nvPr/>
          </p:nvSpPr>
          <p:spPr>
            <a:xfrm>
              <a:off x="6109854" y="4519372"/>
              <a:ext cx="1099128" cy="10991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p>
          </p:txBody>
        </p:sp>
        <p:grpSp>
          <p:nvGrpSpPr>
            <p:cNvPr id="7" name="Group 7"/>
            <p:cNvGrpSpPr/>
            <p:nvPr/>
          </p:nvGrpSpPr>
          <p:grpSpPr>
            <a:xfrm>
              <a:off x="3223360" y="1832245"/>
              <a:ext cx="545208" cy="556529"/>
              <a:chOff x="3118476" y="1722801"/>
              <a:chExt cx="705354" cy="720000"/>
            </a:xfrm>
          </p:grpSpPr>
          <p:sp>
            <p:nvSpPr>
              <p:cNvPr id="13" name="Freeform 8"/>
              <p:cNvSpPr>
                <a:spLocks/>
              </p:cNvSpPr>
              <p:nvPr/>
            </p:nvSpPr>
            <p:spPr bwMode="auto">
              <a:xfrm>
                <a:off x="3406916" y="1722801"/>
                <a:ext cx="416914" cy="720000"/>
              </a:xfrm>
              <a:custGeom>
                <a:avLst/>
                <a:gdLst/>
                <a:ahLst/>
                <a:cxnLst>
                  <a:cxn ang="0">
                    <a:pos x="12" y="0"/>
                  </a:cxn>
                  <a:cxn ang="0">
                    <a:pos x="0" y="18"/>
                  </a:cxn>
                  <a:cxn ang="0">
                    <a:pos x="8" y="26"/>
                  </a:cxn>
                  <a:cxn ang="0">
                    <a:pos x="15" y="19"/>
                  </a:cxn>
                  <a:cxn ang="0">
                    <a:pos x="7" y="12"/>
                  </a:cxn>
                  <a:cxn ang="0">
                    <a:pos x="14" y="2"/>
                  </a:cxn>
                  <a:cxn ang="0">
                    <a:pos x="12" y="0"/>
                  </a:cxn>
                </a:cxnLst>
                <a:rect l="0" t="0" r="r" b="b"/>
                <a:pathLst>
                  <a:path w="15" h="26">
                    <a:moveTo>
                      <a:pt x="12" y="0"/>
                    </a:moveTo>
                    <a:cubicBezTo>
                      <a:pt x="5" y="2"/>
                      <a:pt x="0" y="10"/>
                      <a:pt x="0" y="18"/>
                    </a:cubicBezTo>
                    <a:cubicBezTo>
                      <a:pt x="0" y="23"/>
                      <a:pt x="3" y="26"/>
                      <a:pt x="8" y="26"/>
                    </a:cubicBezTo>
                    <a:cubicBezTo>
                      <a:pt x="11" y="26"/>
                      <a:pt x="15" y="23"/>
                      <a:pt x="15" y="19"/>
                    </a:cubicBezTo>
                    <a:cubicBezTo>
                      <a:pt x="15" y="14"/>
                      <a:pt x="10" y="12"/>
                      <a:pt x="7" y="12"/>
                    </a:cubicBezTo>
                    <a:cubicBezTo>
                      <a:pt x="8" y="7"/>
                      <a:pt x="10" y="4"/>
                      <a:pt x="14" y="2"/>
                    </a:cubicBezTo>
                    <a:lnTo>
                      <a:pt x="12" y="0"/>
                    </a:lnTo>
                    <a:close/>
                  </a:path>
                </a:pathLst>
              </a:custGeom>
              <a:solidFill>
                <a:schemeClr val="bg1">
                  <a:alpha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dirty="0">
                  <a:latin typeface="Arial" panose="020B0604020202020204" pitchFamily="34" charset="0"/>
                </a:endParaRPr>
              </a:p>
            </p:txBody>
          </p:sp>
          <p:sp>
            <p:nvSpPr>
              <p:cNvPr id="14" name="Freeform 9"/>
              <p:cNvSpPr>
                <a:spLocks/>
              </p:cNvSpPr>
              <p:nvPr/>
            </p:nvSpPr>
            <p:spPr bwMode="auto">
              <a:xfrm>
                <a:off x="3118476" y="1722801"/>
                <a:ext cx="389879" cy="720000"/>
              </a:xfrm>
              <a:custGeom>
                <a:avLst/>
                <a:gdLst/>
                <a:ahLst/>
                <a:cxnLst>
                  <a:cxn ang="0">
                    <a:pos x="11" y="0"/>
                  </a:cxn>
                  <a:cxn ang="0">
                    <a:pos x="0" y="18"/>
                  </a:cxn>
                  <a:cxn ang="0">
                    <a:pos x="7" y="26"/>
                  </a:cxn>
                  <a:cxn ang="0">
                    <a:pos x="14" y="19"/>
                  </a:cxn>
                  <a:cxn ang="0">
                    <a:pos x="6" y="12"/>
                  </a:cxn>
                  <a:cxn ang="0">
                    <a:pos x="13" y="2"/>
                  </a:cxn>
                  <a:cxn ang="0">
                    <a:pos x="11" y="0"/>
                  </a:cxn>
                </a:cxnLst>
                <a:rect l="0" t="0" r="r" b="b"/>
                <a:pathLst>
                  <a:path w="14" h="26">
                    <a:moveTo>
                      <a:pt x="11" y="0"/>
                    </a:moveTo>
                    <a:cubicBezTo>
                      <a:pt x="5" y="2"/>
                      <a:pt x="0" y="10"/>
                      <a:pt x="0" y="18"/>
                    </a:cubicBezTo>
                    <a:cubicBezTo>
                      <a:pt x="0" y="23"/>
                      <a:pt x="3" y="26"/>
                      <a:pt x="7" y="26"/>
                    </a:cubicBezTo>
                    <a:cubicBezTo>
                      <a:pt x="11" y="26"/>
                      <a:pt x="14" y="23"/>
                      <a:pt x="14" y="19"/>
                    </a:cubicBezTo>
                    <a:cubicBezTo>
                      <a:pt x="14" y="14"/>
                      <a:pt x="10" y="12"/>
                      <a:pt x="6" y="12"/>
                    </a:cubicBezTo>
                    <a:cubicBezTo>
                      <a:pt x="7" y="7"/>
                      <a:pt x="10" y="4"/>
                      <a:pt x="13" y="2"/>
                    </a:cubicBezTo>
                    <a:lnTo>
                      <a:pt x="1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dirty="0">
                  <a:latin typeface="Arial" panose="020B0604020202020204" pitchFamily="34" charset="0"/>
                </a:endParaRPr>
              </a:p>
            </p:txBody>
          </p:sp>
        </p:grpSp>
        <p:grpSp>
          <p:nvGrpSpPr>
            <p:cNvPr id="8" name="Group 10"/>
            <p:cNvGrpSpPr/>
            <p:nvPr/>
          </p:nvGrpSpPr>
          <p:grpSpPr>
            <a:xfrm>
              <a:off x="6386814" y="4790672"/>
              <a:ext cx="545208" cy="556529"/>
              <a:chOff x="6306741" y="4685620"/>
              <a:chExt cx="705354" cy="720000"/>
            </a:xfrm>
          </p:grpSpPr>
          <p:sp>
            <p:nvSpPr>
              <p:cNvPr id="11" name="Freeform 11"/>
              <p:cNvSpPr>
                <a:spLocks/>
              </p:cNvSpPr>
              <p:nvPr/>
            </p:nvSpPr>
            <p:spPr bwMode="auto">
              <a:xfrm rot="10800000">
                <a:off x="6306741" y="4685620"/>
                <a:ext cx="416914" cy="720000"/>
              </a:xfrm>
              <a:custGeom>
                <a:avLst/>
                <a:gdLst/>
                <a:ahLst/>
                <a:cxnLst>
                  <a:cxn ang="0">
                    <a:pos x="12" y="0"/>
                  </a:cxn>
                  <a:cxn ang="0">
                    <a:pos x="0" y="18"/>
                  </a:cxn>
                  <a:cxn ang="0">
                    <a:pos x="8" y="26"/>
                  </a:cxn>
                  <a:cxn ang="0">
                    <a:pos x="15" y="19"/>
                  </a:cxn>
                  <a:cxn ang="0">
                    <a:pos x="7" y="12"/>
                  </a:cxn>
                  <a:cxn ang="0">
                    <a:pos x="14" y="2"/>
                  </a:cxn>
                  <a:cxn ang="0">
                    <a:pos x="12" y="0"/>
                  </a:cxn>
                </a:cxnLst>
                <a:rect l="0" t="0" r="r" b="b"/>
                <a:pathLst>
                  <a:path w="15" h="26">
                    <a:moveTo>
                      <a:pt x="12" y="0"/>
                    </a:moveTo>
                    <a:cubicBezTo>
                      <a:pt x="5" y="2"/>
                      <a:pt x="0" y="10"/>
                      <a:pt x="0" y="18"/>
                    </a:cubicBezTo>
                    <a:cubicBezTo>
                      <a:pt x="0" y="23"/>
                      <a:pt x="3" y="26"/>
                      <a:pt x="8" y="26"/>
                    </a:cubicBezTo>
                    <a:cubicBezTo>
                      <a:pt x="11" y="26"/>
                      <a:pt x="15" y="23"/>
                      <a:pt x="15" y="19"/>
                    </a:cubicBezTo>
                    <a:cubicBezTo>
                      <a:pt x="15" y="14"/>
                      <a:pt x="10" y="12"/>
                      <a:pt x="7" y="12"/>
                    </a:cubicBezTo>
                    <a:cubicBezTo>
                      <a:pt x="8" y="7"/>
                      <a:pt x="10" y="4"/>
                      <a:pt x="14" y="2"/>
                    </a:cubicBezTo>
                    <a:lnTo>
                      <a:pt x="12" y="0"/>
                    </a:lnTo>
                    <a:close/>
                  </a:path>
                </a:pathLst>
              </a:custGeom>
              <a:solidFill>
                <a:schemeClr val="bg1">
                  <a:alpha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dirty="0">
                  <a:latin typeface="Arial" panose="020B0604020202020204" pitchFamily="34" charset="0"/>
                </a:endParaRPr>
              </a:p>
            </p:txBody>
          </p:sp>
          <p:sp>
            <p:nvSpPr>
              <p:cNvPr id="12" name="Freeform 12"/>
              <p:cNvSpPr>
                <a:spLocks/>
              </p:cNvSpPr>
              <p:nvPr/>
            </p:nvSpPr>
            <p:spPr bwMode="auto">
              <a:xfrm rot="10800000">
                <a:off x="6622216" y="4685620"/>
                <a:ext cx="389879" cy="720000"/>
              </a:xfrm>
              <a:custGeom>
                <a:avLst/>
                <a:gdLst/>
                <a:ahLst/>
                <a:cxnLst>
                  <a:cxn ang="0">
                    <a:pos x="11" y="0"/>
                  </a:cxn>
                  <a:cxn ang="0">
                    <a:pos x="0" y="18"/>
                  </a:cxn>
                  <a:cxn ang="0">
                    <a:pos x="7" y="26"/>
                  </a:cxn>
                  <a:cxn ang="0">
                    <a:pos x="14" y="19"/>
                  </a:cxn>
                  <a:cxn ang="0">
                    <a:pos x="6" y="12"/>
                  </a:cxn>
                  <a:cxn ang="0">
                    <a:pos x="13" y="2"/>
                  </a:cxn>
                  <a:cxn ang="0">
                    <a:pos x="11" y="0"/>
                  </a:cxn>
                </a:cxnLst>
                <a:rect l="0" t="0" r="r" b="b"/>
                <a:pathLst>
                  <a:path w="14" h="26">
                    <a:moveTo>
                      <a:pt x="11" y="0"/>
                    </a:moveTo>
                    <a:cubicBezTo>
                      <a:pt x="5" y="2"/>
                      <a:pt x="0" y="10"/>
                      <a:pt x="0" y="18"/>
                    </a:cubicBezTo>
                    <a:cubicBezTo>
                      <a:pt x="0" y="23"/>
                      <a:pt x="3" y="26"/>
                      <a:pt x="7" y="26"/>
                    </a:cubicBezTo>
                    <a:cubicBezTo>
                      <a:pt x="11" y="26"/>
                      <a:pt x="14" y="23"/>
                      <a:pt x="14" y="19"/>
                    </a:cubicBezTo>
                    <a:cubicBezTo>
                      <a:pt x="14" y="14"/>
                      <a:pt x="10" y="12"/>
                      <a:pt x="6" y="12"/>
                    </a:cubicBezTo>
                    <a:cubicBezTo>
                      <a:pt x="7" y="7"/>
                      <a:pt x="10" y="4"/>
                      <a:pt x="13" y="2"/>
                    </a:cubicBezTo>
                    <a:lnTo>
                      <a:pt x="1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dirty="0">
                  <a:latin typeface="Arial" panose="020B0604020202020204" pitchFamily="34" charset="0"/>
                </a:endParaRPr>
              </a:p>
            </p:txBody>
          </p:sp>
        </p:grpSp>
        <p:sp>
          <p:nvSpPr>
            <p:cNvPr id="9" name="TextBox 8"/>
            <p:cNvSpPr txBox="1"/>
            <p:nvPr/>
          </p:nvSpPr>
          <p:spPr>
            <a:xfrm>
              <a:off x="3662436" y="2806802"/>
              <a:ext cx="2890547" cy="738664"/>
            </a:xfrm>
            <a:prstGeom prst="rect">
              <a:avLst/>
            </a:prstGeom>
            <a:noFill/>
          </p:spPr>
          <p:txBody>
            <a:bodyPr wrap="square" lIns="0" tIns="0" rIns="0" bIns="0" rtlCol="0">
              <a:spAutoFit/>
            </a:bodyPr>
            <a:lstStyle/>
            <a:p>
              <a:pPr algn="ctr"/>
              <a:r>
                <a:rPr lang="he-IL" sz="4800" b="1" dirty="0">
                  <a:solidFill>
                    <a:schemeClr val="bg1"/>
                  </a:solidFill>
                </a:rPr>
                <a:t>תודה</a:t>
              </a:r>
              <a:endParaRPr lang="en-GB" sz="4400" dirty="0">
                <a:solidFill>
                  <a:schemeClr val="bg1"/>
                </a:solidFill>
              </a:endParaRPr>
            </a:p>
          </p:txBody>
        </p:sp>
        <p:sp>
          <p:nvSpPr>
            <p:cNvPr id="10" name="TextBox 9"/>
            <p:cNvSpPr txBox="1"/>
            <p:nvPr/>
          </p:nvSpPr>
          <p:spPr>
            <a:xfrm>
              <a:off x="3662436" y="3288266"/>
              <a:ext cx="2890547" cy="1231106"/>
            </a:xfrm>
            <a:prstGeom prst="rect">
              <a:avLst/>
            </a:prstGeom>
            <a:noFill/>
          </p:spPr>
          <p:txBody>
            <a:bodyPr wrap="square" lIns="0" tIns="0" rIns="0" bIns="0" rtlCol="0">
              <a:spAutoFit/>
            </a:bodyPr>
            <a:lstStyle/>
            <a:p>
              <a:pPr algn="ctr"/>
              <a:r>
                <a:rPr lang="he-IL" sz="8000" b="1" dirty="0">
                  <a:solidFill>
                    <a:schemeClr val="bg1"/>
                  </a:solidFill>
                </a:rPr>
                <a:t>רבה</a:t>
              </a:r>
              <a:endParaRPr lang="en-GB" sz="7200" b="1" dirty="0">
                <a:solidFill>
                  <a:schemeClr val="bg1"/>
                </a:solidFill>
              </a:endParaRPr>
            </a:p>
          </p:txBody>
        </p:sp>
      </p:grpSp>
    </p:spTree>
    <p:extLst>
      <p:ext uri="{BB962C8B-B14F-4D97-AF65-F5344CB8AC3E}">
        <p14:creationId xmlns:p14="http://schemas.microsoft.com/office/powerpoint/2010/main" val="260388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defTabSz="1043056"/>
            <a:fld id="{3E291E46-BCC4-4EBB-9B49-E997D24BE723}" type="slidenum">
              <a:rPr lang="en-GB" smtClean="0"/>
              <a:pPr defTabSz="1043056"/>
              <a:t>3</a:t>
            </a:fld>
            <a:endParaRPr lang="en-GB" dirty="0"/>
          </a:p>
        </p:txBody>
      </p:sp>
      <p:sp>
        <p:nvSpPr>
          <p:cNvPr id="35" name="כותרת 3"/>
          <p:cNvSpPr txBox="1">
            <a:spLocks/>
          </p:cNvSpPr>
          <p:nvPr/>
        </p:nvSpPr>
        <p:spPr bwMode="gray">
          <a:xfrm>
            <a:off x="3586895" y="672586"/>
            <a:ext cx="7010400" cy="1143000"/>
          </a:xfrm>
          <a:prstGeom prst="rect">
            <a:avLst/>
          </a:prstGeom>
        </p:spPr>
        <p:txBody>
          <a:bodyPr vert="horz" lIns="0" tIns="0" rIns="0" bIns="0" rtlCol="0" anchor="t" anchorCtr="0">
            <a:normAutofit/>
          </a:bodyPr>
          <a:lstStyle>
            <a:lvl1pPr algn="l" rtl="1" eaLnBrk="1" fontAlgn="base" hangingPunct="1">
              <a:lnSpc>
                <a:spcPts val="3775"/>
              </a:lnSpc>
              <a:spcBef>
                <a:spcPct val="0"/>
              </a:spcBef>
              <a:spcAft>
                <a:spcPct val="0"/>
              </a:spcAft>
              <a:defRPr sz="3600" b="1" kern="1200" cap="all">
                <a:solidFill>
                  <a:srgbClr val="595959"/>
                </a:solidFill>
                <a:latin typeface="+mj-lt"/>
                <a:ea typeface="+mj-ea"/>
                <a:cs typeface="+mj-cs"/>
              </a:defRPr>
            </a:lvl1pPr>
            <a:lvl2pPr algn="l" rtl="1" eaLnBrk="1" fontAlgn="base" hangingPunct="1">
              <a:lnSpc>
                <a:spcPts val="3775"/>
              </a:lnSpc>
              <a:spcBef>
                <a:spcPct val="0"/>
              </a:spcBef>
              <a:spcAft>
                <a:spcPct val="0"/>
              </a:spcAft>
              <a:defRPr sz="3600" b="1">
                <a:solidFill>
                  <a:srgbClr val="595959"/>
                </a:solidFill>
                <a:latin typeface="Calibri" pitchFamily="34" charset="0"/>
              </a:defRPr>
            </a:lvl2pPr>
            <a:lvl3pPr algn="l" rtl="1" eaLnBrk="1" fontAlgn="base" hangingPunct="1">
              <a:lnSpc>
                <a:spcPts val="3775"/>
              </a:lnSpc>
              <a:spcBef>
                <a:spcPct val="0"/>
              </a:spcBef>
              <a:spcAft>
                <a:spcPct val="0"/>
              </a:spcAft>
              <a:defRPr sz="3600" b="1">
                <a:solidFill>
                  <a:srgbClr val="595959"/>
                </a:solidFill>
                <a:latin typeface="Calibri" pitchFamily="34" charset="0"/>
              </a:defRPr>
            </a:lvl3pPr>
            <a:lvl4pPr algn="l" rtl="1" eaLnBrk="1" fontAlgn="base" hangingPunct="1">
              <a:lnSpc>
                <a:spcPts val="3775"/>
              </a:lnSpc>
              <a:spcBef>
                <a:spcPct val="0"/>
              </a:spcBef>
              <a:spcAft>
                <a:spcPct val="0"/>
              </a:spcAft>
              <a:defRPr sz="3600" b="1">
                <a:solidFill>
                  <a:srgbClr val="595959"/>
                </a:solidFill>
                <a:latin typeface="Calibri" pitchFamily="34" charset="0"/>
              </a:defRPr>
            </a:lvl4pPr>
            <a:lvl5pPr algn="l" rtl="1" eaLnBrk="1" fontAlgn="base" hangingPunct="1">
              <a:lnSpc>
                <a:spcPts val="3775"/>
              </a:lnSpc>
              <a:spcBef>
                <a:spcPct val="0"/>
              </a:spcBef>
              <a:spcAft>
                <a:spcPct val="0"/>
              </a:spcAft>
              <a:defRPr sz="3600" b="1">
                <a:solidFill>
                  <a:srgbClr val="595959"/>
                </a:solidFill>
                <a:latin typeface="Calibri" pitchFamily="34" charset="0"/>
              </a:defRPr>
            </a:lvl5pPr>
            <a:lvl6pPr marL="457200" algn="l" rtl="1" eaLnBrk="1" fontAlgn="base" hangingPunct="1">
              <a:lnSpc>
                <a:spcPts val="3775"/>
              </a:lnSpc>
              <a:spcBef>
                <a:spcPct val="0"/>
              </a:spcBef>
              <a:spcAft>
                <a:spcPct val="0"/>
              </a:spcAft>
              <a:defRPr sz="3600" b="1">
                <a:solidFill>
                  <a:srgbClr val="595959"/>
                </a:solidFill>
                <a:latin typeface="Calibri" pitchFamily="34" charset="0"/>
              </a:defRPr>
            </a:lvl6pPr>
            <a:lvl7pPr marL="914400" algn="l" rtl="1" eaLnBrk="1" fontAlgn="base" hangingPunct="1">
              <a:lnSpc>
                <a:spcPts val="3775"/>
              </a:lnSpc>
              <a:spcBef>
                <a:spcPct val="0"/>
              </a:spcBef>
              <a:spcAft>
                <a:spcPct val="0"/>
              </a:spcAft>
              <a:defRPr sz="3600" b="1">
                <a:solidFill>
                  <a:srgbClr val="595959"/>
                </a:solidFill>
                <a:latin typeface="Calibri" pitchFamily="34" charset="0"/>
              </a:defRPr>
            </a:lvl7pPr>
            <a:lvl8pPr marL="1371600" algn="l" rtl="1" eaLnBrk="1" fontAlgn="base" hangingPunct="1">
              <a:lnSpc>
                <a:spcPts val="3775"/>
              </a:lnSpc>
              <a:spcBef>
                <a:spcPct val="0"/>
              </a:spcBef>
              <a:spcAft>
                <a:spcPct val="0"/>
              </a:spcAft>
              <a:defRPr sz="3600" b="1">
                <a:solidFill>
                  <a:srgbClr val="595959"/>
                </a:solidFill>
                <a:latin typeface="Calibri" pitchFamily="34" charset="0"/>
              </a:defRPr>
            </a:lvl8pPr>
            <a:lvl9pPr marL="1828800" algn="l" rtl="1" eaLnBrk="1" fontAlgn="base" hangingPunct="1">
              <a:lnSpc>
                <a:spcPts val="3775"/>
              </a:lnSpc>
              <a:spcBef>
                <a:spcPct val="0"/>
              </a:spcBef>
              <a:spcAft>
                <a:spcPct val="0"/>
              </a:spcAft>
              <a:defRPr sz="3600" b="1">
                <a:solidFill>
                  <a:srgbClr val="595959"/>
                </a:solidFill>
                <a:latin typeface="Calibri" pitchFamily="34" charset="0"/>
              </a:defRPr>
            </a:lvl9pPr>
          </a:lstStyle>
          <a:p>
            <a:pPr marL="0" marR="0" lvl="0" indent="0" algn="r" defTabSz="914400" rtl="1" eaLnBrk="1" fontAlgn="base" latinLnBrk="0" hangingPunct="1">
              <a:lnSpc>
                <a:spcPts val="3775"/>
              </a:lnSpc>
              <a:spcBef>
                <a:spcPct val="0"/>
              </a:spcBef>
              <a:spcAft>
                <a:spcPct val="0"/>
              </a:spcAft>
              <a:buClrTx/>
              <a:buSzTx/>
              <a:buFontTx/>
              <a:buNone/>
              <a:tabLst/>
              <a:defRPr/>
            </a:pPr>
            <a:r>
              <a:rPr lang="he-IL" sz="3200" dirty="0">
                <a:solidFill>
                  <a:schemeClr val="tx1"/>
                </a:solidFill>
                <a:latin typeface="+mn-lt"/>
                <a:ea typeface="+mn-ea"/>
                <a:cs typeface="+mn-cs"/>
              </a:rPr>
              <a:t>את הערכת הכיסוי והתגובה מיישמים תוך שימוש במדדים הבאים:</a:t>
            </a:r>
          </a:p>
        </p:txBody>
      </p:sp>
      <p:grpSp>
        <p:nvGrpSpPr>
          <p:cNvPr id="36" name="קבוצה 35"/>
          <p:cNvGrpSpPr/>
          <p:nvPr/>
        </p:nvGrpSpPr>
        <p:grpSpPr>
          <a:xfrm>
            <a:off x="1850170" y="1888986"/>
            <a:ext cx="8748712" cy="3484562"/>
            <a:chOff x="0" y="2024063"/>
            <a:chExt cx="8748712" cy="3484562"/>
          </a:xfrm>
        </p:grpSpPr>
        <p:grpSp>
          <p:nvGrpSpPr>
            <p:cNvPr id="37" name="קבוצה 36"/>
            <p:cNvGrpSpPr/>
            <p:nvPr/>
          </p:nvGrpSpPr>
          <p:grpSpPr>
            <a:xfrm>
              <a:off x="0" y="2024063"/>
              <a:ext cx="8748712" cy="3484562"/>
              <a:chOff x="0" y="2024063"/>
              <a:chExt cx="8748712" cy="3484562"/>
            </a:xfrm>
          </p:grpSpPr>
          <p:grpSp>
            <p:nvGrpSpPr>
              <p:cNvPr id="42" name="קבוצה 41"/>
              <p:cNvGrpSpPr/>
              <p:nvPr/>
            </p:nvGrpSpPr>
            <p:grpSpPr>
              <a:xfrm>
                <a:off x="1316037" y="2330450"/>
                <a:ext cx="7432675" cy="1160463"/>
                <a:chOff x="1316037" y="2330450"/>
                <a:chExt cx="7432675" cy="1160463"/>
              </a:xfrm>
            </p:grpSpPr>
            <p:sp>
              <p:nvSpPr>
                <p:cNvPr id="51" name="Rectangle 3"/>
                <p:cNvSpPr>
                  <a:spLocks noChangeArrowheads="1"/>
                </p:cNvSpPr>
                <p:nvPr/>
              </p:nvSpPr>
              <p:spPr bwMode="auto">
                <a:xfrm flipH="1">
                  <a:off x="5548312" y="2343150"/>
                  <a:ext cx="3200400" cy="1146175"/>
                </a:xfrm>
                <a:prstGeom prst="rect">
                  <a:avLst/>
                </a:prstGeom>
                <a:solidFill>
                  <a:srgbClr val="3B679B"/>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cs typeface="Arial"/>
                  </a:endParaRPr>
                </a:p>
              </p:txBody>
            </p:sp>
            <p:sp>
              <p:nvSpPr>
                <p:cNvPr id="52" name="Text Box 16"/>
                <p:cNvSpPr txBox="1">
                  <a:spLocks noChangeArrowheads="1"/>
                </p:cNvSpPr>
                <p:nvPr/>
              </p:nvSpPr>
              <p:spPr bwMode="auto">
                <a:xfrm flipH="1">
                  <a:off x="6654800" y="2481263"/>
                  <a:ext cx="15906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0" fontAlgn="auto" latinLnBrk="0" hangingPunct="0">
                    <a:lnSpc>
                      <a:spcPct val="100000"/>
                    </a:lnSpc>
                    <a:spcBef>
                      <a:spcPct val="50000"/>
                    </a:spcBef>
                    <a:spcAft>
                      <a:spcPts val="0"/>
                    </a:spcAft>
                    <a:buClrTx/>
                    <a:buSzTx/>
                    <a:buFontTx/>
                    <a:buNone/>
                    <a:tabLst/>
                    <a:defRPr/>
                  </a:pP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כיסוי</a:t>
                  </a:r>
                </a:p>
                <a:p>
                  <a:pPr marL="0" marR="0" lvl="0" indent="0" algn="ctr" defTabSz="914400" rtl="1" eaLnBrk="0" fontAlgn="auto" latinLnBrk="0" hangingPunct="0">
                    <a:lnSpc>
                      <a:spcPct val="100000"/>
                    </a:lnSpc>
                    <a:spcBef>
                      <a:spcPct val="50000"/>
                    </a:spcBef>
                    <a:spcAft>
                      <a:spcPts val="0"/>
                    </a:spcAft>
                    <a:buClrTx/>
                    <a:buSzTx/>
                    <a:buFontTx/>
                    <a:buNone/>
                    <a:tabLst/>
                    <a:defRPr/>
                  </a:pP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a:t>
                  </a:r>
                  <a:r>
                    <a:rPr kumimoji="0" lang="en-US" sz="2000" b="1" i="0" u="none" strike="noStrike" kern="0" cap="none" spc="0" normalizeH="0" baseline="0" noProof="0" dirty="0">
                      <a:ln>
                        <a:noFill/>
                      </a:ln>
                      <a:solidFill>
                        <a:srgbClr val="FFFFFF"/>
                      </a:solidFill>
                      <a:effectLst/>
                      <a:uLnTx/>
                      <a:uFillTx/>
                      <a:latin typeface="Arial" pitchFamily="34" charset="0"/>
                      <a:cs typeface="Arial" pitchFamily="34" charset="0"/>
                    </a:rPr>
                    <a:t>Reach</a:t>
                  </a: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a:t>
                  </a:r>
                  <a:endParaRPr kumimoji="0" lang="en-US" sz="2000" b="1" i="0" u="none" strike="noStrike" kern="0" cap="none" spc="0" normalizeH="0" baseline="0" noProof="0" dirty="0">
                    <a:ln>
                      <a:noFill/>
                    </a:ln>
                    <a:solidFill>
                      <a:srgbClr val="FFFFFF"/>
                    </a:solidFill>
                    <a:effectLst/>
                    <a:uLnTx/>
                    <a:uFillTx/>
                    <a:latin typeface="Arial" pitchFamily="34" charset="0"/>
                    <a:cs typeface="Arial" pitchFamily="34" charset="0"/>
                  </a:endParaRPr>
                </a:p>
              </p:txBody>
            </p:sp>
            <p:grpSp>
              <p:nvGrpSpPr>
                <p:cNvPr id="53" name="Group 5"/>
                <p:cNvGrpSpPr>
                  <a:grpSpLocks/>
                </p:cNvGrpSpPr>
                <p:nvPr/>
              </p:nvGrpSpPr>
              <p:grpSpPr bwMode="auto">
                <a:xfrm flipH="1">
                  <a:off x="1316037" y="2343150"/>
                  <a:ext cx="4233863" cy="1146175"/>
                  <a:chOff x="2168" y="1305"/>
                  <a:chExt cx="2667" cy="722"/>
                </a:xfrm>
              </p:grpSpPr>
              <p:sp>
                <p:nvSpPr>
                  <p:cNvPr id="55" name="Rectangle 8"/>
                  <p:cNvSpPr>
                    <a:spLocks noChangeArrowheads="1"/>
                  </p:cNvSpPr>
                  <p:nvPr/>
                </p:nvSpPr>
                <p:spPr bwMode="auto">
                  <a:xfrm>
                    <a:off x="2168" y="1305"/>
                    <a:ext cx="2667" cy="722"/>
                  </a:xfrm>
                  <a:prstGeom prst="rect">
                    <a:avLst/>
                  </a:prstGeom>
                  <a:solidFill>
                    <a:srgbClr val="364EA2"/>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cs typeface="Arial"/>
                    </a:endParaRPr>
                  </a:p>
                </p:txBody>
              </p:sp>
              <p:sp>
                <p:nvSpPr>
                  <p:cNvPr id="56" name="Text Box 17"/>
                  <p:cNvSpPr txBox="1">
                    <a:spLocks noChangeArrowheads="1"/>
                  </p:cNvSpPr>
                  <p:nvPr/>
                </p:nvSpPr>
                <p:spPr bwMode="auto">
                  <a:xfrm>
                    <a:off x="2602" y="1374"/>
                    <a:ext cx="1154"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0" fontAlgn="auto" latinLnBrk="0" hangingPunct="0">
                      <a:lnSpc>
                        <a:spcPct val="100000"/>
                      </a:lnSpc>
                      <a:spcBef>
                        <a:spcPct val="50000"/>
                      </a:spcBef>
                      <a:spcAft>
                        <a:spcPts val="0"/>
                      </a:spcAft>
                      <a:buClrTx/>
                      <a:buSzTx/>
                      <a:buFontTx/>
                      <a:buNone/>
                      <a:tabLst/>
                      <a:defRPr/>
                    </a:pP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תגובה</a:t>
                    </a:r>
                  </a:p>
                  <a:p>
                    <a:pPr marL="0" marR="0" lvl="0" indent="0" algn="ctr" defTabSz="914400" rtl="1" eaLnBrk="0" fontAlgn="auto" latinLnBrk="0" hangingPunct="0">
                      <a:lnSpc>
                        <a:spcPct val="100000"/>
                      </a:lnSpc>
                      <a:spcBef>
                        <a:spcPct val="50000"/>
                      </a:spcBef>
                      <a:spcAft>
                        <a:spcPts val="0"/>
                      </a:spcAft>
                      <a:buClrTx/>
                      <a:buSzTx/>
                      <a:buFontTx/>
                      <a:buNone/>
                      <a:tabLst/>
                      <a:defRPr/>
                    </a:pP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a:t>
                    </a:r>
                    <a:r>
                      <a:rPr kumimoji="0" lang="en-US" sz="2000" b="1" i="0" u="none" strike="noStrike" kern="0" cap="none" spc="0" normalizeH="0" baseline="0" noProof="0" dirty="0">
                        <a:ln>
                          <a:noFill/>
                        </a:ln>
                        <a:solidFill>
                          <a:srgbClr val="FFFFFF"/>
                        </a:solidFill>
                        <a:effectLst/>
                        <a:uLnTx/>
                        <a:uFillTx/>
                        <a:latin typeface="Arial" pitchFamily="34" charset="0"/>
                        <a:cs typeface="Arial" pitchFamily="34" charset="0"/>
                      </a:rPr>
                      <a:t>Response</a:t>
                    </a: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a:t>
                    </a:r>
                    <a:endParaRPr kumimoji="0" lang="en-US" sz="2000" b="1" i="0" u="none" strike="noStrike" kern="0" cap="none" spc="0" normalizeH="0" baseline="0" noProof="0" dirty="0">
                      <a:ln>
                        <a:noFill/>
                      </a:ln>
                      <a:solidFill>
                        <a:srgbClr val="FFFFFF"/>
                      </a:solidFill>
                      <a:effectLst/>
                      <a:uLnTx/>
                      <a:uFillTx/>
                      <a:latin typeface="Arial" pitchFamily="34" charset="0"/>
                      <a:cs typeface="Arial" pitchFamily="34" charset="0"/>
                    </a:endParaRPr>
                  </a:p>
                </p:txBody>
              </p:sp>
            </p:grpSp>
            <p:sp>
              <p:nvSpPr>
                <p:cNvPr id="54" name="Freeform 24"/>
                <p:cNvSpPr>
                  <a:spLocks/>
                </p:cNvSpPr>
                <p:nvPr/>
              </p:nvSpPr>
              <p:spPr bwMode="auto">
                <a:xfrm flipH="1">
                  <a:off x="2065337" y="2330450"/>
                  <a:ext cx="603250" cy="1160463"/>
                </a:xfrm>
                <a:custGeom>
                  <a:avLst/>
                  <a:gdLst>
                    <a:gd name="T0" fmla="*/ 2 w 380"/>
                    <a:gd name="T1" fmla="*/ 0 h 723"/>
                    <a:gd name="T2" fmla="*/ 207 w 380"/>
                    <a:gd name="T3" fmla="*/ 0 h 723"/>
                    <a:gd name="T4" fmla="*/ 380 w 380"/>
                    <a:gd name="T5" fmla="*/ 362 h 723"/>
                    <a:gd name="T6" fmla="*/ 201 w 380"/>
                    <a:gd name="T7" fmla="*/ 723 h 723"/>
                    <a:gd name="T8" fmla="*/ 0 w 380"/>
                    <a:gd name="T9" fmla="*/ 723 h 723"/>
                    <a:gd name="T10" fmla="*/ 183 w 380"/>
                    <a:gd name="T11" fmla="*/ 360 h 723"/>
                    <a:gd name="T12" fmla="*/ 2 w 380"/>
                    <a:gd name="T13" fmla="*/ 0 h 723"/>
                  </a:gdLst>
                  <a:ahLst/>
                  <a:cxnLst>
                    <a:cxn ang="0">
                      <a:pos x="T0" y="T1"/>
                    </a:cxn>
                    <a:cxn ang="0">
                      <a:pos x="T2" y="T3"/>
                    </a:cxn>
                    <a:cxn ang="0">
                      <a:pos x="T4" y="T5"/>
                    </a:cxn>
                    <a:cxn ang="0">
                      <a:pos x="T6" y="T7"/>
                    </a:cxn>
                    <a:cxn ang="0">
                      <a:pos x="T8" y="T9"/>
                    </a:cxn>
                    <a:cxn ang="0">
                      <a:pos x="T10" y="T11"/>
                    </a:cxn>
                    <a:cxn ang="0">
                      <a:pos x="T12" y="T13"/>
                    </a:cxn>
                  </a:cxnLst>
                  <a:rect l="0" t="0" r="r" b="b"/>
                  <a:pathLst>
                    <a:path w="380" h="723">
                      <a:moveTo>
                        <a:pt x="2" y="0"/>
                      </a:moveTo>
                      <a:lnTo>
                        <a:pt x="207" y="0"/>
                      </a:lnTo>
                      <a:lnTo>
                        <a:pt x="380" y="362"/>
                      </a:lnTo>
                      <a:lnTo>
                        <a:pt x="201" y="723"/>
                      </a:lnTo>
                      <a:lnTo>
                        <a:pt x="0" y="723"/>
                      </a:lnTo>
                      <a:lnTo>
                        <a:pt x="183" y="360"/>
                      </a:lnTo>
                      <a:lnTo>
                        <a:pt x="2" y="0"/>
                      </a:lnTo>
                      <a:close/>
                    </a:path>
                  </a:pathLst>
                </a:custGeom>
                <a:solidFill>
                  <a:srgbClr val="FF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cs typeface="Arial"/>
                  </a:endParaRPr>
                </a:p>
              </p:txBody>
            </p:sp>
          </p:grpSp>
          <p:grpSp>
            <p:nvGrpSpPr>
              <p:cNvPr id="43" name="Group 11"/>
              <p:cNvGrpSpPr>
                <a:grpSpLocks/>
              </p:cNvGrpSpPr>
              <p:nvPr/>
            </p:nvGrpSpPr>
            <p:grpSpPr bwMode="auto">
              <a:xfrm flipH="1">
                <a:off x="0" y="2024063"/>
                <a:ext cx="2403475" cy="3484562"/>
                <a:chOff x="4150" y="1104"/>
                <a:chExt cx="1514" cy="2195"/>
              </a:xfrm>
            </p:grpSpPr>
            <p:sp>
              <p:nvSpPr>
                <p:cNvPr id="44" name="Oval 12"/>
                <p:cNvSpPr>
                  <a:spLocks noChangeArrowheads="1"/>
                </p:cNvSpPr>
                <p:nvPr/>
              </p:nvSpPr>
              <p:spPr bwMode="auto">
                <a:xfrm>
                  <a:off x="4834" y="1444"/>
                  <a:ext cx="469" cy="444"/>
                </a:xfrm>
                <a:prstGeom prst="ellipse">
                  <a:avLst/>
                </a:prstGeom>
                <a:solidFill>
                  <a:srgbClr val="EF853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cs typeface="Arial"/>
                  </a:endParaRPr>
                </a:p>
              </p:txBody>
            </p:sp>
            <p:sp>
              <p:nvSpPr>
                <p:cNvPr id="45" name="Rectangle 19"/>
                <p:cNvSpPr>
                  <a:spLocks noChangeArrowheads="1"/>
                </p:cNvSpPr>
                <p:nvPr/>
              </p:nvSpPr>
              <p:spPr bwMode="auto">
                <a:xfrm>
                  <a:off x="4580" y="1650"/>
                  <a:ext cx="976" cy="232"/>
                </a:xfrm>
                <a:prstGeom prst="roundRect">
                  <a:avLst>
                    <a:gd name="adj" fmla="val 16667"/>
                  </a:avLst>
                </a:prstGeom>
                <a:noFill/>
                <a:ln>
                  <a:noFill/>
                </a:ln>
                <a:effectLst>
                  <a:outerShdw algn="ctr" rotWithShape="0">
                    <a:srgbClr val="F49100"/>
                  </a:outerShdw>
                </a:effectLst>
                <a:extLst>
                  <a:ext uri="{909E8E84-426E-40DD-AFC4-6F175D3DCCD1}">
                    <a14:hiddenFill xmlns:a14="http://schemas.microsoft.com/office/drawing/2010/main">
                      <a:solidFill>
                        <a:srgbClr val="03CCCB"/>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1" eaLnBrk="0" fontAlgn="auto" latinLnBrk="0" hangingPunct="0">
                    <a:lnSpc>
                      <a:spcPct val="100000"/>
                    </a:lnSpc>
                    <a:spcBef>
                      <a:spcPts val="0"/>
                    </a:spcBef>
                    <a:spcAft>
                      <a:spcPts val="0"/>
                    </a:spcAft>
                    <a:buClrTx/>
                    <a:buSzTx/>
                    <a:buFontTx/>
                    <a:buNone/>
                    <a:tabLst/>
                    <a:defRPr/>
                  </a:pPr>
                  <a:endParaRPr kumimoji="0" lang="he-IL" sz="1200" b="1" i="0" u="none" strike="noStrike" kern="0" cap="none" spc="0" normalizeH="0" baseline="0" noProof="0">
                    <a:ln>
                      <a:noFill/>
                    </a:ln>
                    <a:solidFill>
                      <a:prstClr val="white"/>
                    </a:solidFill>
                    <a:effectLst/>
                    <a:uLnTx/>
                    <a:uFillTx/>
                    <a:latin typeface="Arial" pitchFamily="34" charset="0"/>
                    <a:cs typeface="Arial"/>
                  </a:endParaRPr>
                </a:p>
              </p:txBody>
            </p:sp>
            <p:grpSp>
              <p:nvGrpSpPr>
                <p:cNvPr id="46" name="Group 14"/>
                <p:cNvGrpSpPr>
                  <a:grpSpLocks/>
                </p:cNvGrpSpPr>
                <p:nvPr/>
              </p:nvGrpSpPr>
              <p:grpSpPr bwMode="auto">
                <a:xfrm>
                  <a:off x="4150" y="1104"/>
                  <a:ext cx="1514" cy="2195"/>
                  <a:chOff x="4150" y="1104"/>
                  <a:chExt cx="1514" cy="2195"/>
                </a:xfrm>
              </p:grpSpPr>
              <p:sp>
                <p:nvSpPr>
                  <p:cNvPr id="47" name="Text Box 18"/>
                  <p:cNvSpPr txBox="1">
                    <a:spLocks noChangeArrowheads="1"/>
                  </p:cNvSpPr>
                  <p:nvPr/>
                </p:nvSpPr>
                <p:spPr bwMode="auto">
                  <a:xfrm>
                    <a:off x="4150" y="3087"/>
                    <a:ext cx="253" cy="212"/>
                  </a:xfrm>
                  <a:prstGeom prst="rect">
                    <a:avLst/>
                  </a:prstGeom>
                  <a:noFill/>
                  <a:ln>
                    <a:noFill/>
                  </a:ln>
                  <a:effectLst/>
                  <a:extLst>
                    <a:ext uri="{909E8E84-426E-40DD-AFC4-6F175D3DCCD1}">
                      <a14:hiddenFill xmlns:a14="http://schemas.microsoft.com/office/drawing/2010/main">
                        <a:solidFill>
                          <a:srgbClr val="C6C6E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Arial" pitchFamily="34" charset="0"/>
                        <a:sym typeface="Wingdings" pitchFamily="2" charset="2"/>
                      </a:rPr>
                      <a:t></a:t>
                    </a:r>
                    <a:endParaRPr kumimoji="0" lang="en-US" sz="1600" b="0" i="0" u="none" strike="noStrike" kern="0" cap="none" spc="0" normalizeH="0" baseline="0" noProof="0">
                      <a:ln>
                        <a:noFill/>
                      </a:ln>
                      <a:solidFill>
                        <a:srgbClr val="FFFFFF"/>
                      </a:solidFill>
                      <a:effectLst/>
                      <a:uLnTx/>
                      <a:uFillTx/>
                      <a:latin typeface="Arial" pitchFamily="34" charset="0"/>
                    </a:endParaRPr>
                  </a:p>
                </p:txBody>
              </p:sp>
              <p:sp>
                <p:nvSpPr>
                  <p:cNvPr id="48" name="Oval 19"/>
                  <p:cNvSpPr>
                    <a:spLocks noChangeArrowheads="1"/>
                  </p:cNvSpPr>
                  <p:nvPr/>
                </p:nvSpPr>
                <p:spPr bwMode="auto">
                  <a:xfrm>
                    <a:off x="4472" y="1104"/>
                    <a:ext cx="1192" cy="1124"/>
                  </a:xfrm>
                  <a:prstGeom prst="ellipse">
                    <a:avLst/>
                  </a:prstGeom>
                  <a:solidFill>
                    <a:srgbClr val="3188A0"/>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cs typeface="Arial"/>
                    </a:endParaRPr>
                  </a:p>
                </p:txBody>
              </p:sp>
              <p:sp>
                <p:nvSpPr>
                  <p:cNvPr id="49" name="Oval 20"/>
                  <p:cNvSpPr>
                    <a:spLocks noChangeArrowheads="1"/>
                  </p:cNvSpPr>
                  <p:nvPr/>
                </p:nvSpPr>
                <p:spPr bwMode="auto">
                  <a:xfrm>
                    <a:off x="4688" y="1308"/>
                    <a:ext cx="760" cy="716"/>
                  </a:xfrm>
                  <a:prstGeom prst="ellipse">
                    <a:avLst/>
                  </a:prstGeom>
                  <a:solidFill>
                    <a:srgbClr val="FCF2F2">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cs typeface="Arial"/>
                    </a:endParaRPr>
                  </a:p>
                </p:txBody>
              </p:sp>
              <p:sp>
                <p:nvSpPr>
                  <p:cNvPr id="50" name="Text Box 17"/>
                  <p:cNvSpPr txBox="1">
                    <a:spLocks noChangeArrowheads="1"/>
                  </p:cNvSpPr>
                  <p:nvPr/>
                </p:nvSpPr>
                <p:spPr bwMode="auto">
                  <a:xfrm>
                    <a:off x="4525" y="1511"/>
                    <a:ext cx="1104" cy="291"/>
                  </a:xfrm>
                  <a:prstGeom prst="rect">
                    <a:avLst/>
                  </a:prstGeom>
                  <a:noFill/>
                  <a:ln>
                    <a:noFill/>
                  </a:ln>
                  <a:effectLst>
                    <a:outerShdw algn="ctr" rotWithShape="0">
                      <a:srgbClr val="F491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0" fontAlgn="auto" latinLnBrk="0" hangingPunct="0">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FFFFFF"/>
                        </a:solidFill>
                        <a:effectLst/>
                        <a:uLnTx/>
                        <a:uFillTx/>
                        <a:latin typeface="Arial" pitchFamily="34" charset="0"/>
                        <a:cs typeface="Arial" pitchFamily="34" charset="0"/>
                      </a:rPr>
                      <a:t>אפקטיביות</a:t>
                    </a:r>
                    <a:endPar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endParaRPr>
                  </a:p>
                </p:txBody>
              </p:sp>
            </p:grpSp>
          </p:grpSp>
        </p:grpSp>
        <p:grpSp>
          <p:nvGrpSpPr>
            <p:cNvPr id="38" name="Group 25"/>
            <p:cNvGrpSpPr>
              <a:grpSpLocks/>
            </p:cNvGrpSpPr>
            <p:nvPr/>
          </p:nvGrpSpPr>
          <p:grpSpPr bwMode="auto">
            <a:xfrm flipH="1">
              <a:off x="5241925" y="2332038"/>
              <a:ext cx="890587" cy="3176587"/>
              <a:chOff x="1801" y="1298"/>
              <a:chExt cx="561" cy="2001"/>
            </a:xfrm>
          </p:grpSpPr>
          <p:sp>
            <p:nvSpPr>
              <p:cNvPr id="39" name="Text Box 26"/>
              <p:cNvSpPr txBox="1">
                <a:spLocks noChangeArrowheads="1"/>
              </p:cNvSpPr>
              <p:nvPr/>
            </p:nvSpPr>
            <p:spPr bwMode="auto">
              <a:xfrm>
                <a:off x="1982" y="3087"/>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400" b="1" i="0" u="none" strike="noStrike" kern="0" cap="none" spc="0" normalizeH="0" baseline="0" noProof="0">
                  <a:ln>
                    <a:noFill/>
                  </a:ln>
                  <a:solidFill>
                    <a:srgbClr val="969696"/>
                  </a:solidFill>
                  <a:effectLst/>
                  <a:uLnTx/>
                  <a:uFillTx/>
                  <a:latin typeface="Arial" pitchFamily="34" charset="0"/>
                  <a:cs typeface="Arial"/>
                </a:endParaRPr>
              </a:p>
            </p:txBody>
          </p:sp>
          <p:sp>
            <p:nvSpPr>
              <p:cNvPr id="40" name="Text Box 27"/>
              <p:cNvSpPr txBox="1">
                <a:spLocks noChangeArrowheads="1"/>
              </p:cNvSpPr>
              <p:nvPr/>
            </p:nvSpPr>
            <p:spPr bwMode="auto">
              <a:xfrm>
                <a:off x="1984" y="2350"/>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400" b="1" i="0" u="none" strike="noStrike" kern="0" cap="none" spc="0" normalizeH="0" baseline="0" noProof="0">
                  <a:ln>
                    <a:noFill/>
                  </a:ln>
                  <a:solidFill>
                    <a:srgbClr val="969696"/>
                  </a:solidFill>
                  <a:effectLst/>
                  <a:uLnTx/>
                  <a:uFillTx/>
                  <a:latin typeface="Arial" pitchFamily="34" charset="0"/>
                  <a:cs typeface="Arial"/>
                </a:endParaRPr>
              </a:p>
            </p:txBody>
          </p:sp>
          <p:sp>
            <p:nvSpPr>
              <p:cNvPr id="41" name="Freeform 28"/>
              <p:cNvSpPr>
                <a:spLocks/>
              </p:cNvSpPr>
              <p:nvPr/>
            </p:nvSpPr>
            <p:spPr bwMode="auto">
              <a:xfrm>
                <a:off x="1801" y="1298"/>
                <a:ext cx="561" cy="731"/>
              </a:xfrm>
              <a:custGeom>
                <a:avLst/>
                <a:gdLst>
                  <a:gd name="T0" fmla="*/ 15 w 561"/>
                  <a:gd name="T1" fmla="*/ 0 h 726"/>
                  <a:gd name="T2" fmla="*/ 205 w 561"/>
                  <a:gd name="T3" fmla="*/ 0 h 726"/>
                  <a:gd name="T4" fmla="*/ 283 w 561"/>
                  <a:gd name="T5" fmla="*/ 160 h 726"/>
                  <a:gd name="T6" fmla="*/ 357 w 561"/>
                  <a:gd name="T7" fmla="*/ 0 h 726"/>
                  <a:gd name="T8" fmla="*/ 553 w 561"/>
                  <a:gd name="T9" fmla="*/ 1 h 726"/>
                  <a:gd name="T10" fmla="*/ 377 w 561"/>
                  <a:gd name="T11" fmla="*/ 348 h 726"/>
                  <a:gd name="T12" fmla="*/ 561 w 561"/>
                  <a:gd name="T13" fmla="*/ 725 h 726"/>
                  <a:gd name="T14" fmla="*/ 370 w 561"/>
                  <a:gd name="T15" fmla="*/ 726 h 726"/>
                  <a:gd name="T16" fmla="*/ 281 w 561"/>
                  <a:gd name="T17" fmla="*/ 550 h 726"/>
                  <a:gd name="T18" fmla="*/ 195 w 561"/>
                  <a:gd name="T19" fmla="*/ 726 h 726"/>
                  <a:gd name="T20" fmla="*/ 0 w 561"/>
                  <a:gd name="T21" fmla="*/ 725 h 726"/>
                  <a:gd name="T22" fmla="*/ 183 w 561"/>
                  <a:gd name="T23" fmla="*/ 348 h 726"/>
                  <a:gd name="T24" fmla="*/ 15 w 561"/>
                  <a:gd name="T25"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726">
                    <a:moveTo>
                      <a:pt x="15" y="0"/>
                    </a:moveTo>
                    <a:lnTo>
                      <a:pt x="205" y="0"/>
                    </a:lnTo>
                    <a:lnTo>
                      <a:pt x="283" y="160"/>
                    </a:lnTo>
                    <a:lnTo>
                      <a:pt x="357" y="0"/>
                    </a:lnTo>
                    <a:lnTo>
                      <a:pt x="553" y="1"/>
                    </a:lnTo>
                    <a:lnTo>
                      <a:pt x="377" y="348"/>
                    </a:lnTo>
                    <a:lnTo>
                      <a:pt x="561" y="725"/>
                    </a:lnTo>
                    <a:lnTo>
                      <a:pt x="370" y="726"/>
                    </a:lnTo>
                    <a:lnTo>
                      <a:pt x="281" y="550"/>
                    </a:lnTo>
                    <a:lnTo>
                      <a:pt x="195" y="726"/>
                    </a:lnTo>
                    <a:lnTo>
                      <a:pt x="0" y="725"/>
                    </a:lnTo>
                    <a:lnTo>
                      <a:pt x="183" y="348"/>
                    </a:lnTo>
                    <a:lnTo>
                      <a:pt x="15" y="0"/>
                    </a:lnTo>
                    <a:close/>
                  </a:path>
                </a:pathLst>
              </a:custGeom>
              <a:solidFill>
                <a:srgbClr val="FFFFFF"/>
              </a:solidFill>
              <a:ln>
                <a:noFill/>
              </a:ln>
              <a:effectLst/>
              <a:extLst>
                <a:ext uri="{91240B29-F687-4F45-9708-019B960494DF}">
                  <a14:hiddenLine xmlns:a14="http://schemas.microsoft.com/office/drawing/2010/main" w="9525" cap="flat" cmpd="sng">
                    <a:solidFill>
                      <a:schemeClr val="bg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cs typeface="Arial"/>
                </a:endParaRPr>
              </a:p>
            </p:txBody>
          </p:sp>
        </p:grpSp>
      </p:grpSp>
      <p:sp>
        <p:nvSpPr>
          <p:cNvPr id="57" name="מלבן 56"/>
          <p:cNvSpPr/>
          <p:nvPr/>
        </p:nvSpPr>
        <p:spPr>
          <a:xfrm>
            <a:off x="7847560" y="3477049"/>
            <a:ext cx="2670642" cy="726512"/>
          </a:xfrm>
          <a:prstGeom prst="rect">
            <a:avLst/>
          </a:prstGeom>
          <a:solidFill>
            <a:srgbClr val="3B679B"/>
          </a:solidFill>
          <a:ln>
            <a:noFill/>
          </a:ln>
          <a:effectLst/>
          <a:extLst/>
        </p:spPr>
        <p:txBody>
          <a:bodyPr wrap="none" anchor="t"/>
          <a:lstStyle/>
          <a:p>
            <a:pPr algn="r" defTabSz="914400" rtl="1">
              <a:tabLst>
                <a:tab pos="268288" algn="r"/>
              </a:tabLst>
            </a:pPr>
            <a:r>
              <a:rPr lang="he-IL" sz="1600" b="1" dirty="0">
                <a:solidFill>
                  <a:prstClr val="white"/>
                </a:solidFill>
                <a:cs typeface="Arial"/>
              </a:rPr>
              <a:t>חשיפה עקיפה:</a:t>
            </a:r>
          </a:p>
          <a:p>
            <a:pPr algn="r" defTabSz="914400" rtl="1">
              <a:tabLst>
                <a:tab pos="268288" algn="r"/>
              </a:tabLst>
            </a:pPr>
            <a:r>
              <a:rPr lang="he-IL" sz="1200" dirty="0" err="1">
                <a:solidFill>
                  <a:prstClr val="white"/>
                </a:solidFill>
                <a:cs typeface="Arial"/>
              </a:rPr>
              <a:t>ב"נ</a:t>
            </a:r>
            <a:r>
              <a:rPr lang="he-IL" sz="1200" dirty="0">
                <a:solidFill>
                  <a:prstClr val="white"/>
                </a:solidFill>
                <a:cs typeface="Arial"/>
              </a:rPr>
              <a:t> ספציפית</a:t>
            </a:r>
          </a:p>
          <a:p>
            <a:pPr algn="r" defTabSz="914400" rtl="1">
              <a:tabLst>
                <a:tab pos="268288" algn="r"/>
              </a:tabLst>
            </a:pPr>
            <a:r>
              <a:rPr lang="he-IL" sz="1200" dirty="0">
                <a:solidFill>
                  <a:prstClr val="white"/>
                </a:solidFill>
                <a:cs typeface="Arial"/>
              </a:rPr>
              <a:t>חצי נעזרת</a:t>
            </a:r>
          </a:p>
        </p:txBody>
      </p:sp>
      <p:sp>
        <p:nvSpPr>
          <p:cNvPr id="58" name="מלבן 57"/>
          <p:cNvSpPr/>
          <p:nvPr/>
        </p:nvSpPr>
        <p:spPr>
          <a:xfrm>
            <a:off x="7847560" y="4299568"/>
            <a:ext cx="2670642" cy="632761"/>
          </a:xfrm>
          <a:prstGeom prst="rect">
            <a:avLst/>
          </a:prstGeom>
          <a:solidFill>
            <a:srgbClr val="3B679B"/>
          </a:solidFill>
          <a:ln>
            <a:noFill/>
          </a:ln>
          <a:effectLst/>
          <a:extLst/>
        </p:spPr>
        <p:txBody>
          <a:bodyPr wrap="none" anchor="ctr"/>
          <a:lstStyle/>
          <a:p>
            <a:pPr algn="r" defTabSz="914400" rtl="1"/>
            <a:r>
              <a:rPr lang="he-IL" sz="1600" b="1" dirty="0">
                <a:solidFill>
                  <a:prstClr val="white"/>
                </a:solidFill>
                <a:cs typeface="Arial"/>
              </a:rPr>
              <a:t>חשיפה ישירה:</a:t>
            </a:r>
          </a:p>
          <a:p>
            <a:pPr algn="r" defTabSz="914400" rtl="1"/>
            <a:r>
              <a:rPr lang="he-IL" sz="1200" dirty="0">
                <a:solidFill>
                  <a:prstClr val="white"/>
                </a:solidFill>
                <a:cs typeface="Arial"/>
              </a:rPr>
              <a:t>זכירה נעזרת לפי אמצעי מדיה</a:t>
            </a:r>
          </a:p>
        </p:txBody>
      </p:sp>
      <p:sp>
        <p:nvSpPr>
          <p:cNvPr id="59" name="מלבן 58"/>
          <p:cNvSpPr/>
          <p:nvPr/>
        </p:nvSpPr>
        <p:spPr>
          <a:xfrm>
            <a:off x="4401564" y="4017809"/>
            <a:ext cx="2800630" cy="632761"/>
          </a:xfrm>
          <a:prstGeom prst="rect">
            <a:avLst/>
          </a:prstGeom>
          <a:solidFill>
            <a:srgbClr val="364EA2"/>
          </a:solidFill>
          <a:ln>
            <a:noFill/>
          </a:ln>
          <a:effectLst/>
          <a:extLst/>
        </p:spPr>
        <p:txBody>
          <a:bodyPr wrap="none" anchor="ctr"/>
          <a:lstStyle/>
          <a:p>
            <a:pPr algn="r" defTabSz="914400" rtl="1"/>
            <a:r>
              <a:rPr lang="he-IL" sz="1600" b="1" dirty="0">
                <a:solidFill>
                  <a:prstClr val="white"/>
                </a:solidFill>
                <a:cs typeface="Arial"/>
              </a:rPr>
              <a:t>אטרקטיביות:</a:t>
            </a:r>
          </a:p>
          <a:p>
            <a:pPr algn="r" defTabSz="914400" rtl="1"/>
            <a:r>
              <a:rPr lang="he-IL" sz="1200" dirty="0">
                <a:solidFill>
                  <a:prstClr val="white"/>
                </a:solidFill>
                <a:cs typeface="Arial"/>
              </a:rPr>
              <a:t>האם הפרסומת מצאה חן בעיני?</a:t>
            </a:r>
          </a:p>
        </p:txBody>
      </p:sp>
      <p:sp>
        <p:nvSpPr>
          <p:cNvPr id="61" name="מלבן 60"/>
          <p:cNvSpPr/>
          <p:nvPr/>
        </p:nvSpPr>
        <p:spPr>
          <a:xfrm>
            <a:off x="4387695" y="4744994"/>
            <a:ext cx="2800630" cy="632761"/>
          </a:xfrm>
          <a:prstGeom prst="rect">
            <a:avLst/>
          </a:prstGeom>
          <a:solidFill>
            <a:srgbClr val="364EA2"/>
          </a:solidFill>
          <a:ln>
            <a:noFill/>
          </a:ln>
          <a:effectLst/>
          <a:extLst/>
        </p:spPr>
        <p:txBody>
          <a:bodyPr wrap="none" anchor="ctr"/>
          <a:lstStyle/>
          <a:p>
            <a:pPr algn="r" defTabSz="914400" rtl="1"/>
            <a:r>
              <a:rPr lang="he-IL" sz="1600" b="1" dirty="0">
                <a:solidFill>
                  <a:prstClr val="white"/>
                </a:solidFill>
                <a:cs typeface="Arial"/>
              </a:rPr>
              <a:t>רלוונטיות:</a:t>
            </a:r>
          </a:p>
          <a:p>
            <a:pPr algn="r" defTabSz="914400" rtl="1"/>
            <a:r>
              <a:rPr lang="he-IL" sz="1200" dirty="0">
                <a:solidFill>
                  <a:prstClr val="white"/>
                </a:solidFill>
                <a:cs typeface="Arial"/>
              </a:rPr>
              <a:t>עד כמה הנושא רלוונטי לך באופן אישי?</a:t>
            </a:r>
          </a:p>
          <a:p>
            <a:pPr algn="r" defTabSz="914400" rtl="1"/>
            <a:r>
              <a:rPr lang="he-IL" sz="1200" dirty="0">
                <a:solidFill>
                  <a:prstClr val="white"/>
                </a:solidFill>
                <a:cs typeface="Arial"/>
              </a:rPr>
              <a:t>תפיסת חשיבות ציבורית של הקמפיין</a:t>
            </a:r>
          </a:p>
        </p:txBody>
      </p:sp>
      <p:sp>
        <p:nvSpPr>
          <p:cNvPr id="62" name="מלבן 61"/>
          <p:cNvSpPr/>
          <p:nvPr/>
        </p:nvSpPr>
        <p:spPr>
          <a:xfrm>
            <a:off x="4394792" y="5450590"/>
            <a:ext cx="2800630" cy="632761"/>
          </a:xfrm>
          <a:prstGeom prst="rect">
            <a:avLst/>
          </a:prstGeom>
          <a:solidFill>
            <a:srgbClr val="364EA2"/>
          </a:solidFill>
          <a:ln>
            <a:noFill/>
          </a:ln>
          <a:effectLs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0" cap="none" spc="0" normalizeH="0" baseline="0" noProof="0" dirty="0">
                <a:ln>
                  <a:noFill/>
                </a:ln>
                <a:solidFill>
                  <a:prstClr val="white"/>
                </a:solidFill>
                <a:effectLst/>
                <a:uLnTx/>
                <a:uFillTx/>
                <a:cs typeface="Arial"/>
              </a:rPr>
              <a:t>חידוש: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0" cap="none" spc="0" normalizeH="0" baseline="0" noProof="0" dirty="0">
                <a:ln>
                  <a:noFill/>
                </a:ln>
                <a:solidFill>
                  <a:prstClr val="white"/>
                </a:solidFill>
                <a:effectLst/>
                <a:uLnTx/>
                <a:uFillTx/>
                <a:cs typeface="Arial"/>
              </a:rPr>
              <a:t>האם הפרסומת לימדה אותי משהו שלא</a:t>
            </a:r>
            <a:r>
              <a:rPr kumimoji="0" lang="en-US" sz="1200" b="0" i="0" u="none" strike="noStrike" kern="0" cap="none" spc="0" normalizeH="0" baseline="0" noProof="0" dirty="0">
                <a:ln>
                  <a:noFill/>
                </a:ln>
                <a:solidFill>
                  <a:prstClr val="white"/>
                </a:solidFill>
                <a:effectLst/>
                <a:uLnTx/>
                <a:uFillTx/>
              </a:rPr>
              <a:t/>
            </a:r>
            <a:br>
              <a:rPr kumimoji="0" lang="en-US" sz="1200" b="0" i="0" u="none" strike="noStrike" kern="0" cap="none" spc="0" normalizeH="0" baseline="0" noProof="0" dirty="0">
                <a:ln>
                  <a:noFill/>
                </a:ln>
                <a:solidFill>
                  <a:prstClr val="white"/>
                </a:solidFill>
                <a:effectLst/>
                <a:uLnTx/>
                <a:uFillTx/>
              </a:rPr>
            </a:br>
            <a:r>
              <a:rPr kumimoji="0" lang="he-IL" sz="1200" b="0" i="0" u="none" strike="noStrike" kern="0" cap="none" spc="0" normalizeH="0" baseline="0" noProof="0" dirty="0">
                <a:ln>
                  <a:noFill/>
                </a:ln>
                <a:solidFill>
                  <a:prstClr val="white"/>
                </a:solidFill>
                <a:effectLst/>
                <a:uLnTx/>
                <a:uFillTx/>
                <a:cs typeface="Arial"/>
              </a:rPr>
              <a:t>ידעתי קודם או שלא חשבתי עליו?</a:t>
            </a:r>
          </a:p>
        </p:txBody>
      </p:sp>
      <p:sp>
        <p:nvSpPr>
          <p:cNvPr id="63" name="אליפסה 62"/>
          <p:cNvSpPr/>
          <p:nvPr/>
        </p:nvSpPr>
        <p:spPr>
          <a:xfrm>
            <a:off x="1982056" y="3833020"/>
            <a:ext cx="1705707" cy="1705707"/>
          </a:xfrm>
          <a:prstGeom prst="ellipse">
            <a:avLst/>
          </a:prstGeom>
          <a:solidFill>
            <a:srgbClr val="3188A0"/>
          </a:solidFill>
          <a:ln w="25400" cap="flat" cmpd="sng" algn="ctr">
            <a:solidFill>
              <a:sysClr val="window" lastClr="FFFFFF"/>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white"/>
              </a:solidFill>
              <a:effectLst/>
              <a:uLnTx/>
              <a:uFillTx/>
              <a:latin typeface="Calibri"/>
              <a:ea typeface="+mn-ea"/>
              <a:cs typeface="Arial"/>
            </a:endParaRPr>
          </a:p>
        </p:txBody>
      </p:sp>
      <p:sp>
        <p:nvSpPr>
          <p:cNvPr id="64" name="אליפסה 63"/>
          <p:cNvSpPr/>
          <p:nvPr/>
        </p:nvSpPr>
        <p:spPr>
          <a:xfrm>
            <a:off x="2283925" y="4164197"/>
            <a:ext cx="1087314" cy="1087314"/>
          </a:xfrm>
          <a:prstGeom prst="ellipse">
            <a:avLst/>
          </a:prstGeom>
          <a:solidFill>
            <a:srgbClr val="5D9FB2"/>
          </a:solidFill>
          <a:ln w="25400"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white"/>
              </a:solidFill>
              <a:effectLst/>
              <a:uLnTx/>
              <a:uFillTx/>
              <a:latin typeface="Calibri"/>
              <a:ea typeface="+mn-ea"/>
              <a:cs typeface="Arial"/>
            </a:endParaRPr>
          </a:p>
        </p:txBody>
      </p:sp>
      <p:sp>
        <p:nvSpPr>
          <p:cNvPr id="65" name="TextBox 64"/>
          <p:cNvSpPr txBox="1"/>
          <p:nvPr/>
        </p:nvSpPr>
        <p:spPr>
          <a:xfrm>
            <a:off x="2184278" y="4255051"/>
            <a:ext cx="1327638" cy="830997"/>
          </a:xfrm>
          <a:prstGeom prst="rect">
            <a:avLst/>
          </a:prstGeom>
          <a:noFill/>
        </p:spPr>
        <p:txBody>
          <a:bodyPr wrap="square" rtlCol="1">
            <a:spAutoFit/>
          </a:bodyPr>
          <a:lstStyle/>
          <a:p>
            <a:pPr algn="ctr" defTabSz="914400" rtl="1"/>
            <a:r>
              <a:rPr lang="he-IL" sz="1600" dirty="0">
                <a:solidFill>
                  <a:prstClr val="white"/>
                </a:solidFill>
                <a:cs typeface="Arial"/>
              </a:rPr>
              <a:t>שינוי / חיזוק עמדה או התנהגות</a:t>
            </a:r>
          </a:p>
        </p:txBody>
      </p:sp>
      <p:sp>
        <p:nvSpPr>
          <p:cNvPr id="34" name="מלבן 33"/>
          <p:cNvSpPr/>
          <p:nvPr/>
        </p:nvSpPr>
        <p:spPr>
          <a:xfrm>
            <a:off x="4397527" y="3437721"/>
            <a:ext cx="2800630" cy="509960"/>
          </a:xfrm>
          <a:prstGeom prst="rect">
            <a:avLst/>
          </a:prstGeom>
          <a:solidFill>
            <a:srgbClr val="364EA2"/>
          </a:solidFill>
          <a:ln>
            <a:noFill/>
          </a:ln>
          <a:effectLst/>
          <a:extLst/>
        </p:spPr>
        <p:txBody>
          <a:bodyPr wrap="none" anchor="ctr"/>
          <a:lstStyle/>
          <a:p>
            <a:pPr algn="r" defTabSz="914400" rtl="1"/>
            <a:r>
              <a:rPr lang="he-IL" sz="1600" b="1" dirty="0">
                <a:solidFill>
                  <a:prstClr val="white"/>
                </a:solidFill>
                <a:cs typeface="Arial"/>
              </a:rPr>
              <a:t>מסר:</a:t>
            </a:r>
          </a:p>
          <a:p>
            <a:pPr algn="r" defTabSz="914400" rtl="1">
              <a:tabLst>
                <a:tab pos="268288" algn="r"/>
              </a:tabLst>
            </a:pPr>
            <a:r>
              <a:rPr lang="he-IL" sz="1200" dirty="0" err="1">
                <a:solidFill>
                  <a:prstClr val="white"/>
                </a:solidFill>
                <a:cs typeface="Arial"/>
              </a:rPr>
              <a:t>ב"נ</a:t>
            </a:r>
            <a:r>
              <a:rPr lang="he-IL" sz="1200" dirty="0">
                <a:solidFill>
                  <a:prstClr val="white"/>
                </a:solidFill>
                <a:cs typeface="Arial"/>
              </a:rPr>
              <a:t> – מה המסר שניסו להעביר?</a:t>
            </a:r>
          </a:p>
        </p:txBody>
      </p:sp>
    </p:spTree>
    <p:extLst>
      <p:ext uri="{BB962C8B-B14F-4D97-AF65-F5344CB8AC3E}">
        <p14:creationId xmlns:p14="http://schemas.microsoft.com/office/powerpoint/2010/main" val="186742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defTabSz="1043056"/>
            <a:fld id="{3E291E46-BCC4-4EBB-9B49-E997D24BE723}" type="slidenum">
              <a:rPr lang="en-GB" smtClean="0"/>
              <a:pPr defTabSz="1043056"/>
              <a:t>4</a:t>
            </a:fld>
            <a:endParaRPr lang="en-GB" dirty="0"/>
          </a:p>
        </p:txBody>
      </p:sp>
      <p:grpSp>
        <p:nvGrpSpPr>
          <p:cNvPr id="3" name="קבוצה 2"/>
          <p:cNvGrpSpPr/>
          <p:nvPr/>
        </p:nvGrpSpPr>
        <p:grpSpPr>
          <a:xfrm>
            <a:off x="1038578" y="2212622"/>
            <a:ext cx="9733844" cy="4788907"/>
            <a:chOff x="0" y="2024063"/>
            <a:chExt cx="8748712" cy="3484562"/>
          </a:xfrm>
        </p:grpSpPr>
        <p:grpSp>
          <p:nvGrpSpPr>
            <p:cNvPr id="4" name="קבוצה 3"/>
            <p:cNvGrpSpPr/>
            <p:nvPr/>
          </p:nvGrpSpPr>
          <p:grpSpPr>
            <a:xfrm>
              <a:off x="0" y="2024063"/>
              <a:ext cx="8748712" cy="3484562"/>
              <a:chOff x="0" y="2024063"/>
              <a:chExt cx="8748712" cy="3484562"/>
            </a:xfrm>
          </p:grpSpPr>
          <p:grpSp>
            <p:nvGrpSpPr>
              <p:cNvPr id="9" name="קבוצה 8"/>
              <p:cNvGrpSpPr/>
              <p:nvPr/>
            </p:nvGrpSpPr>
            <p:grpSpPr>
              <a:xfrm>
                <a:off x="1316037" y="2330450"/>
                <a:ext cx="7432675" cy="1160463"/>
                <a:chOff x="1316037" y="2330450"/>
                <a:chExt cx="7432675" cy="1160463"/>
              </a:xfrm>
            </p:grpSpPr>
            <p:sp>
              <p:nvSpPr>
                <p:cNvPr id="18" name="Rectangle 3"/>
                <p:cNvSpPr>
                  <a:spLocks noChangeArrowheads="1"/>
                </p:cNvSpPr>
                <p:nvPr/>
              </p:nvSpPr>
              <p:spPr bwMode="auto">
                <a:xfrm flipH="1">
                  <a:off x="5548312" y="2343150"/>
                  <a:ext cx="3200400" cy="1146175"/>
                </a:xfrm>
                <a:prstGeom prst="rect">
                  <a:avLst/>
                </a:prstGeom>
                <a:solidFill>
                  <a:srgbClr val="3B679B"/>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 name="Text Box 16"/>
                <p:cNvSpPr txBox="1">
                  <a:spLocks noChangeArrowheads="1"/>
                </p:cNvSpPr>
                <p:nvPr/>
              </p:nvSpPr>
              <p:spPr bwMode="auto">
                <a:xfrm flipH="1">
                  <a:off x="6654800" y="2481263"/>
                  <a:ext cx="1590675" cy="62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כיסוי</a:t>
                  </a:r>
                </a:p>
                <a:p>
                  <a:pPr eaLnBrk="0" hangingPunct="0">
                    <a:spcBef>
                      <a:spcPct val="50000"/>
                    </a:spcBef>
                  </a:pPr>
                  <a:r>
                    <a:rPr lang="en-US" sz="2000" b="1" dirty="0">
                      <a:solidFill>
                        <a:srgbClr val="FFFFFF"/>
                      </a:solidFill>
                    </a:rPr>
                    <a:t>(Reach)</a:t>
                  </a:r>
                </a:p>
              </p:txBody>
            </p:sp>
            <p:grpSp>
              <p:nvGrpSpPr>
                <p:cNvPr id="20" name="Group 5"/>
                <p:cNvGrpSpPr>
                  <a:grpSpLocks/>
                </p:cNvGrpSpPr>
                <p:nvPr/>
              </p:nvGrpSpPr>
              <p:grpSpPr bwMode="auto">
                <a:xfrm flipH="1">
                  <a:off x="1316037" y="2343150"/>
                  <a:ext cx="4233863" cy="1146175"/>
                  <a:chOff x="2168" y="1305"/>
                  <a:chExt cx="2667" cy="722"/>
                </a:xfrm>
              </p:grpSpPr>
              <p:sp>
                <p:nvSpPr>
                  <p:cNvPr id="22" name="Rectangle 8"/>
                  <p:cNvSpPr>
                    <a:spLocks noChangeArrowheads="1"/>
                  </p:cNvSpPr>
                  <p:nvPr/>
                </p:nvSpPr>
                <p:spPr bwMode="auto">
                  <a:xfrm>
                    <a:off x="2168" y="1305"/>
                    <a:ext cx="2667" cy="722"/>
                  </a:xfrm>
                  <a:prstGeom prst="rect">
                    <a:avLst/>
                  </a:prstGeom>
                  <a:solidFill>
                    <a:schemeClr val="bg1">
                      <a:lumMod val="85000"/>
                    </a:schemeClr>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schemeClr val="bg1">
                          <a:lumMod val="95000"/>
                        </a:schemeClr>
                      </a:solidFill>
                    </a:endParaRPr>
                  </a:p>
                </p:txBody>
              </p:sp>
              <p:sp>
                <p:nvSpPr>
                  <p:cNvPr id="23" name="Text Box 17"/>
                  <p:cNvSpPr txBox="1">
                    <a:spLocks noChangeArrowheads="1"/>
                  </p:cNvSpPr>
                  <p:nvPr/>
                </p:nvSpPr>
                <p:spPr bwMode="auto">
                  <a:xfrm>
                    <a:off x="2602" y="1374"/>
                    <a:ext cx="11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תגובה</a:t>
                    </a:r>
                  </a:p>
                  <a:p>
                    <a:pPr eaLnBrk="0" hangingPunct="0">
                      <a:spcBef>
                        <a:spcPct val="50000"/>
                      </a:spcBef>
                    </a:pPr>
                    <a:r>
                      <a:rPr lang="en-US" sz="2000" b="1" dirty="0">
                        <a:solidFill>
                          <a:srgbClr val="FFFFFF"/>
                        </a:solidFill>
                      </a:rPr>
                      <a:t>(Response</a:t>
                    </a:r>
                    <a:r>
                      <a:rPr lang="he-IL" sz="2000" b="1" dirty="0">
                        <a:solidFill>
                          <a:srgbClr val="FFFFFF"/>
                        </a:solidFill>
                      </a:rPr>
                      <a:t>(</a:t>
                    </a:r>
                    <a:endParaRPr lang="en-US" sz="2000" b="1" dirty="0">
                      <a:solidFill>
                        <a:srgbClr val="FFFFFF"/>
                      </a:solidFill>
                    </a:endParaRPr>
                  </a:p>
                </p:txBody>
              </p:sp>
            </p:grpSp>
            <p:sp>
              <p:nvSpPr>
                <p:cNvPr id="21" name="Freeform 24"/>
                <p:cNvSpPr>
                  <a:spLocks/>
                </p:cNvSpPr>
                <p:nvPr/>
              </p:nvSpPr>
              <p:spPr bwMode="auto">
                <a:xfrm flipH="1">
                  <a:off x="2065337" y="2330450"/>
                  <a:ext cx="603250" cy="1160463"/>
                </a:xfrm>
                <a:custGeom>
                  <a:avLst/>
                  <a:gdLst>
                    <a:gd name="T0" fmla="*/ 2 w 380"/>
                    <a:gd name="T1" fmla="*/ 0 h 723"/>
                    <a:gd name="T2" fmla="*/ 207 w 380"/>
                    <a:gd name="T3" fmla="*/ 0 h 723"/>
                    <a:gd name="T4" fmla="*/ 380 w 380"/>
                    <a:gd name="T5" fmla="*/ 362 h 723"/>
                    <a:gd name="T6" fmla="*/ 201 w 380"/>
                    <a:gd name="T7" fmla="*/ 723 h 723"/>
                    <a:gd name="T8" fmla="*/ 0 w 380"/>
                    <a:gd name="T9" fmla="*/ 723 h 723"/>
                    <a:gd name="T10" fmla="*/ 183 w 380"/>
                    <a:gd name="T11" fmla="*/ 360 h 723"/>
                    <a:gd name="T12" fmla="*/ 2 w 380"/>
                    <a:gd name="T13" fmla="*/ 0 h 723"/>
                  </a:gdLst>
                  <a:ahLst/>
                  <a:cxnLst>
                    <a:cxn ang="0">
                      <a:pos x="T0" y="T1"/>
                    </a:cxn>
                    <a:cxn ang="0">
                      <a:pos x="T2" y="T3"/>
                    </a:cxn>
                    <a:cxn ang="0">
                      <a:pos x="T4" y="T5"/>
                    </a:cxn>
                    <a:cxn ang="0">
                      <a:pos x="T6" y="T7"/>
                    </a:cxn>
                    <a:cxn ang="0">
                      <a:pos x="T8" y="T9"/>
                    </a:cxn>
                    <a:cxn ang="0">
                      <a:pos x="T10" y="T11"/>
                    </a:cxn>
                    <a:cxn ang="0">
                      <a:pos x="T12" y="T13"/>
                    </a:cxn>
                  </a:cxnLst>
                  <a:rect l="0" t="0" r="r" b="b"/>
                  <a:pathLst>
                    <a:path w="380" h="723">
                      <a:moveTo>
                        <a:pt x="2" y="0"/>
                      </a:moveTo>
                      <a:lnTo>
                        <a:pt x="207" y="0"/>
                      </a:lnTo>
                      <a:lnTo>
                        <a:pt x="380" y="362"/>
                      </a:lnTo>
                      <a:lnTo>
                        <a:pt x="201" y="723"/>
                      </a:lnTo>
                      <a:lnTo>
                        <a:pt x="0" y="723"/>
                      </a:lnTo>
                      <a:lnTo>
                        <a:pt x="183" y="360"/>
                      </a:lnTo>
                      <a:lnTo>
                        <a:pt x="2" y="0"/>
                      </a:lnTo>
                      <a:close/>
                    </a:path>
                  </a:pathLst>
                </a:custGeom>
                <a:solidFill>
                  <a:srgbClr val="FF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nvGrpSpPr>
              <p:cNvPr id="10" name="Group 11"/>
              <p:cNvGrpSpPr>
                <a:grpSpLocks/>
              </p:cNvGrpSpPr>
              <p:nvPr/>
            </p:nvGrpSpPr>
            <p:grpSpPr bwMode="auto">
              <a:xfrm flipH="1">
                <a:off x="0" y="2024063"/>
                <a:ext cx="2403475" cy="3484562"/>
                <a:chOff x="4150" y="1104"/>
                <a:chExt cx="1514" cy="2195"/>
              </a:xfrm>
            </p:grpSpPr>
            <p:sp>
              <p:nvSpPr>
                <p:cNvPr id="11" name="Oval 12"/>
                <p:cNvSpPr>
                  <a:spLocks noChangeArrowheads="1"/>
                </p:cNvSpPr>
                <p:nvPr/>
              </p:nvSpPr>
              <p:spPr bwMode="auto">
                <a:xfrm>
                  <a:off x="4834" y="1444"/>
                  <a:ext cx="469" cy="444"/>
                </a:xfrm>
                <a:prstGeom prst="ellipse">
                  <a:avLst/>
                </a:prstGeom>
                <a:solidFill>
                  <a:srgbClr val="EF853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2" name="Rectangle 19"/>
                <p:cNvSpPr>
                  <a:spLocks noChangeArrowheads="1"/>
                </p:cNvSpPr>
                <p:nvPr/>
              </p:nvSpPr>
              <p:spPr bwMode="auto">
                <a:xfrm>
                  <a:off x="4580" y="1650"/>
                  <a:ext cx="976" cy="232"/>
                </a:xfrm>
                <a:prstGeom prst="roundRect">
                  <a:avLst>
                    <a:gd name="adj" fmla="val 16667"/>
                  </a:avLst>
                </a:prstGeom>
                <a:noFill/>
                <a:ln>
                  <a:noFill/>
                </a:ln>
                <a:effectLst>
                  <a:outerShdw algn="ctr" rotWithShape="0">
                    <a:schemeClr val="hlink"/>
                  </a:outerShdw>
                </a:effectLst>
                <a:extLst>
                  <a:ext uri="{909E8E84-426E-40DD-AFC4-6F175D3DCCD1}">
                    <a14:hiddenFill xmlns:a14="http://schemas.microsoft.com/office/drawing/2010/main">
                      <a:solidFill>
                        <a:srgbClr val="03CCCB"/>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endParaRPr lang="he-IL" sz="1200" b="1">
                    <a:solidFill>
                      <a:schemeClr val="bg1"/>
                    </a:solidFill>
                    <a:latin typeface="Arial" pitchFamily="34" charset="0"/>
                  </a:endParaRPr>
                </a:p>
              </p:txBody>
            </p:sp>
            <p:grpSp>
              <p:nvGrpSpPr>
                <p:cNvPr id="13" name="Group 14"/>
                <p:cNvGrpSpPr>
                  <a:grpSpLocks/>
                </p:cNvGrpSpPr>
                <p:nvPr/>
              </p:nvGrpSpPr>
              <p:grpSpPr bwMode="auto">
                <a:xfrm>
                  <a:off x="4150" y="1104"/>
                  <a:ext cx="1514" cy="2195"/>
                  <a:chOff x="4150" y="1104"/>
                  <a:chExt cx="1514" cy="2195"/>
                </a:xfrm>
              </p:grpSpPr>
              <p:sp>
                <p:nvSpPr>
                  <p:cNvPr id="14" name="Text Box 18"/>
                  <p:cNvSpPr txBox="1">
                    <a:spLocks noChangeArrowheads="1"/>
                  </p:cNvSpPr>
                  <p:nvPr/>
                </p:nvSpPr>
                <p:spPr bwMode="auto">
                  <a:xfrm>
                    <a:off x="4150" y="3087"/>
                    <a:ext cx="253" cy="212"/>
                  </a:xfrm>
                  <a:prstGeom prst="rect">
                    <a:avLst/>
                  </a:prstGeom>
                  <a:noFill/>
                  <a:ln>
                    <a:noFill/>
                  </a:ln>
                  <a:effectLst/>
                  <a:extLst>
                    <a:ext uri="{909E8E84-426E-40DD-AFC4-6F175D3DCCD1}">
                      <a14:hiddenFill xmlns:a14="http://schemas.microsoft.com/office/drawing/2010/main">
                        <a:solidFill>
                          <a:srgbClr val="C6C6E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FFFFFF"/>
                        </a:solidFill>
                        <a:latin typeface="Arial" pitchFamily="34" charset="0"/>
                        <a:sym typeface="Wingdings" pitchFamily="2" charset="2"/>
                      </a:rPr>
                      <a:t></a:t>
                    </a:r>
                    <a:endParaRPr lang="en-US" sz="1600">
                      <a:solidFill>
                        <a:srgbClr val="FFFFFF"/>
                      </a:solidFill>
                      <a:latin typeface="Arial" pitchFamily="34" charset="0"/>
                    </a:endParaRPr>
                  </a:p>
                </p:txBody>
              </p:sp>
              <p:sp>
                <p:nvSpPr>
                  <p:cNvPr id="15" name="Oval 19"/>
                  <p:cNvSpPr>
                    <a:spLocks noChangeArrowheads="1"/>
                  </p:cNvSpPr>
                  <p:nvPr/>
                </p:nvSpPr>
                <p:spPr bwMode="auto">
                  <a:xfrm>
                    <a:off x="4472" y="1104"/>
                    <a:ext cx="1192" cy="1124"/>
                  </a:xfrm>
                  <a:prstGeom prst="ellipse">
                    <a:avLst/>
                  </a:prstGeom>
                  <a:solidFill>
                    <a:schemeClr val="bg1">
                      <a:lumMod val="85000"/>
                    </a:schemeClr>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 name="Oval 20"/>
                  <p:cNvSpPr>
                    <a:spLocks noChangeArrowheads="1"/>
                  </p:cNvSpPr>
                  <p:nvPr/>
                </p:nvSpPr>
                <p:spPr bwMode="auto">
                  <a:xfrm>
                    <a:off x="4688" y="1308"/>
                    <a:ext cx="760" cy="716"/>
                  </a:xfrm>
                  <a:prstGeom prst="ellipse">
                    <a:avLst/>
                  </a:prstGeom>
                  <a:solidFill>
                    <a:srgbClr val="FCF2F2">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7" name="Text Box 17"/>
                  <p:cNvSpPr txBox="1">
                    <a:spLocks noChangeArrowheads="1"/>
                  </p:cNvSpPr>
                  <p:nvPr/>
                </p:nvSpPr>
                <p:spPr bwMode="auto">
                  <a:xfrm>
                    <a:off x="4525" y="1511"/>
                    <a:ext cx="1104" cy="291"/>
                  </a:xfrm>
                  <a:prstGeom prst="rect">
                    <a:avLst/>
                  </a:prstGeom>
                  <a:noFill/>
                  <a:ln>
                    <a:noFill/>
                  </a:ln>
                  <a:effectLst>
                    <a:outerShdw algn="ctr" rotWithShape="0">
                      <a:schemeClr va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r>
                      <a:rPr lang="he-IL" sz="2400" b="1" dirty="0">
                        <a:solidFill>
                          <a:srgbClr val="FFFFFF"/>
                        </a:solidFill>
                      </a:rPr>
                      <a:t>אפקטיביות</a:t>
                    </a:r>
                    <a:endParaRPr lang="en-US" sz="2400" b="1" dirty="0">
                      <a:solidFill>
                        <a:srgbClr val="FFFFFF"/>
                      </a:solidFill>
                    </a:endParaRPr>
                  </a:p>
                </p:txBody>
              </p:sp>
            </p:grpSp>
          </p:grpSp>
        </p:grpSp>
        <p:grpSp>
          <p:nvGrpSpPr>
            <p:cNvPr id="5" name="Group 25"/>
            <p:cNvGrpSpPr>
              <a:grpSpLocks/>
            </p:cNvGrpSpPr>
            <p:nvPr/>
          </p:nvGrpSpPr>
          <p:grpSpPr bwMode="auto">
            <a:xfrm flipH="1">
              <a:off x="5241925" y="2332038"/>
              <a:ext cx="890587" cy="3176587"/>
              <a:chOff x="1801" y="1298"/>
              <a:chExt cx="561" cy="2001"/>
            </a:xfrm>
          </p:grpSpPr>
          <p:sp>
            <p:nvSpPr>
              <p:cNvPr id="6" name="Text Box 26"/>
              <p:cNvSpPr txBox="1">
                <a:spLocks noChangeArrowheads="1"/>
              </p:cNvSpPr>
              <p:nvPr/>
            </p:nvSpPr>
            <p:spPr bwMode="auto">
              <a:xfrm>
                <a:off x="1982" y="3087"/>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7" name="Text Box 27"/>
              <p:cNvSpPr txBox="1">
                <a:spLocks noChangeArrowheads="1"/>
              </p:cNvSpPr>
              <p:nvPr/>
            </p:nvSpPr>
            <p:spPr bwMode="auto">
              <a:xfrm>
                <a:off x="1984" y="2350"/>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8" name="Freeform 28"/>
              <p:cNvSpPr>
                <a:spLocks/>
              </p:cNvSpPr>
              <p:nvPr/>
            </p:nvSpPr>
            <p:spPr bwMode="auto">
              <a:xfrm>
                <a:off x="1801" y="1298"/>
                <a:ext cx="561" cy="731"/>
              </a:xfrm>
              <a:custGeom>
                <a:avLst/>
                <a:gdLst>
                  <a:gd name="T0" fmla="*/ 15 w 561"/>
                  <a:gd name="T1" fmla="*/ 0 h 726"/>
                  <a:gd name="T2" fmla="*/ 205 w 561"/>
                  <a:gd name="T3" fmla="*/ 0 h 726"/>
                  <a:gd name="T4" fmla="*/ 283 w 561"/>
                  <a:gd name="T5" fmla="*/ 160 h 726"/>
                  <a:gd name="T6" fmla="*/ 357 w 561"/>
                  <a:gd name="T7" fmla="*/ 0 h 726"/>
                  <a:gd name="T8" fmla="*/ 553 w 561"/>
                  <a:gd name="T9" fmla="*/ 1 h 726"/>
                  <a:gd name="T10" fmla="*/ 377 w 561"/>
                  <a:gd name="T11" fmla="*/ 348 h 726"/>
                  <a:gd name="T12" fmla="*/ 561 w 561"/>
                  <a:gd name="T13" fmla="*/ 725 h 726"/>
                  <a:gd name="T14" fmla="*/ 370 w 561"/>
                  <a:gd name="T15" fmla="*/ 726 h 726"/>
                  <a:gd name="T16" fmla="*/ 281 w 561"/>
                  <a:gd name="T17" fmla="*/ 550 h 726"/>
                  <a:gd name="T18" fmla="*/ 195 w 561"/>
                  <a:gd name="T19" fmla="*/ 726 h 726"/>
                  <a:gd name="T20" fmla="*/ 0 w 561"/>
                  <a:gd name="T21" fmla="*/ 725 h 726"/>
                  <a:gd name="T22" fmla="*/ 183 w 561"/>
                  <a:gd name="T23" fmla="*/ 348 h 726"/>
                  <a:gd name="T24" fmla="*/ 15 w 561"/>
                  <a:gd name="T25"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726">
                    <a:moveTo>
                      <a:pt x="15" y="0"/>
                    </a:moveTo>
                    <a:lnTo>
                      <a:pt x="205" y="0"/>
                    </a:lnTo>
                    <a:lnTo>
                      <a:pt x="283" y="160"/>
                    </a:lnTo>
                    <a:lnTo>
                      <a:pt x="357" y="0"/>
                    </a:lnTo>
                    <a:lnTo>
                      <a:pt x="553" y="1"/>
                    </a:lnTo>
                    <a:lnTo>
                      <a:pt x="377" y="348"/>
                    </a:lnTo>
                    <a:lnTo>
                      <a:pt x="561" y="725"/>
                    </a:lnTo>
                    <a:lnTo>
                      <a:pt x="370" y="726"/>
                    </a:lnTo>
                    <a:lnTo>
                      <a:pt x="281" y="550"/>
                    </a:lnTo>
                    <a:lnTo>
                      <a:pt x="195" y="726"/>
                    </a:lnTo>
                    <a:lnTo>
                      <a:pt x="0" y="725"/>
                    </a:lnTo>
                    <a:lnTo>
                      <a:pt x="183" y="348"/>
                    </a:lnTo>
                    <a:lnTo>
                      <a:pt x="15" y="0"/>
                    </a:lnTo>
                    <a:close/>
                  </a:path>
                </a:pathLst>
              </a:custGeom>
              <a:solidFill>
                <a:srgbClr val="FFFFFF"/>
              </a:solidFill>
              <a:ln>
                <a:noFill/>
              </a:ln>
              <a:effectLst/>
              <a:extLst>
                <a:ext uri="{91240B29-F687-4F45-9708-019B960494DF}">
                  <a14:hiddenLine xmlns:a14="http://schemas.microsoft.com/office/drawing/2010/main" w="9525" cap="flat" cmpd="sng">
                    <a:solidFill>
                      <a:schemeClr val="bg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sp>
        <p:nvSpPr>
          <p:cNvPr id="24" name="מחומש 23"/>
          <p:cNvSpPr/>
          <p:nvPr/>
        </p:nvSpPr>
        <p:spPr>
          <a:xfrm flipH="1">
            <a:off x="7538405" y="2633696"/>
            <a:ext cx="3207514" cy="1607938"/>
          </a:xfrm>
          <a:prstGeom prst="homePlate">
            <a:avLst>
              <a:gd name="adj" fmla="val 1719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TextBox 24"/>
          <p:cNvSpPr txBox="1"/>
          <p:nvPr/>
        </p:nvSpPr>
        <p:spPr>
          <a:xfrm>
            <a:off x="7238435" y="2127118"/>
            <a:ext cx="3807453" cy="461665"/>
          </a:xfrm>
          <a:prstGeom prst="rect">
            <a:avLst/>
          </a:prstGeom>
          <a:noFill/>
        </p:spPr>
        <p:txBody>
          <a:bodyPr wrap="none" rtlCol="0">
            <a:spAutoFit/>
          </a:bodyPr>
          <a:lstStyle/>
          <a:p>
            <a:r>
              <a:rPr lang="he-IL" b="1" dirty="0"/>
              <a:t>איך הייתה החשיפה לקמפיין?</a:t>
            </a:r>
            <a:endParaRPr lang="en-US" b="1" dirty="0"/>
          </a:p>
        </p:txBody>
      </p:sp>
    </p:spTree>
    <p:extLst>
      <p:ext uri="{BB962C8B-B14F-4D97-AF65-F5344CB8AC3E}">
        <p14:creationId xmlns:p14="http://schemas.microsoft.com/office/powerpoint/2010/main" val="62113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852729" y="406154"/>
            <a:ext cx="11797565" cy="553998"/>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algn="ctr" rtl="1"/>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כמעט מחצית מהציבור ציין כי הוא זוכר שראה פרסומות בנושא יוקר המחיה בישראל. </a:t>
            </a:r>
          </a:p>
          <a:p>
            <a:pPr algn="ctr" rtl="1"/>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יחד עם זאת, בהתייחסות ספציפית לקמפיין לא עלו באופן בלתי נעזר אלמנטים המבטאים זכירות מוכחת </a:t>
            </a:r>
          </a:p>
        </p:txBody>
      </p:sp>
      <p:sp>
        <p:nvSpPr>
          <p:cNvPr id="2" name="כותרת 1"/>
          <p:cNvSpPr>
            <a:spLocks noGrp="1"/>
          </p:cNvSpPr>
          <p:nvPr>
            <p:ph type="title"/>
          </p:nvPr>
        </p:nvSpPr>
        <p:spPr>
          <a:xfrm>
            <a:off x="1566250" y="1049092"/>
            <a:ext cx="11521100" cy="200248"/>
          </a:xfrm>
        </p:spPr>
        <p:txBody>
          <a:bodyPr/>
          <a:lstStyle/>
          <a:p>
            <a:pPr algn="r" rtl="1"/>
            <a:r>
              <a:rPr lang="he-IL" sz="1600" cap="all" dirty="0">
                <a:latin typeface="+mn-lt"/>
                <a:ea typeface="+mn-ea"/>
                <a:cs typeface="+mn-cs"/>
              </a:rPr>
              <a:t>זכירה בלתי נעזרת</a:t>
            </a:r>
            <a:endParaRPr lang="en-US" sz="1600"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5</a:t>
            </a:fld>
            <a:endParaRPr lang="en-GB" dirty="0"/>
          </a:p>
        </p:txBody>
      </p:sp>
      <p:sp>
        <p:nvSpPr>
          <p:cNvPr id="12" name="מלבן 11"/>
          <p:cNvSpPr/>
          <p:nvPr/>
        </p:nvSpPr>
        <p:spPr>
          <a:xfrm>
            <a:off x="2886076" y="6829285"/>
            <a:ext cx="9877424" cy="461665"/>
          </a:xfrm>
          <a:prstGeom prst="rect">
            <a:avLst/>
          </a:prstGeom>
        </p:spPr>
        <p:txBody>
          <a:bodyPr wrap="square">
            <a:spAutoFit/>
          </a:bodyPr>
          <a:lstStyle/>
          <a:p>
            <a:pPr lvl="0" algn="r" rtl="1"/>
            <a:r>
              <a:rPr lang="he-IL" sz="1200" dirty="0"/>
              <a:t>האם במהלך השבועות האחרונים יצא לך לראות, לקרוא או לשמוע על פרסומות בנושא יוקר המחיה בישראל? אם כן, מה זכור לך מהפרסומות? מה הוצג בהן? מה נאמר בהן?</a:t>
            </a:r>
            <a:endParaRPr lang="en-US" sz="1200" dirty="0"/>
          </a:p>
        </p:txBody>
      </p:sp>
      <p:graphicFrame>
        <p:nvGraphicFramePr>
          <p:cNvPr id="26" name="תרשים 16"/>
          <p:cNvGraphicFramePr/>
          <p:nvPr>
            <p:extLst>
              <p:ext uri="{D42A27DB-BD31-4B8C-83A1-F6EECF244321}">
                <p14:modId xmlns:p14="http://schemas.microsoft.com/office/powerpoint/2010/main" val="3690559848"/>
              </p:ext>
            </p:extLst>
          </p:nvPr>
        </p:nvGraphicFramePr>
        <p:xfrm>
          <a:off x="6636867" y="6101948"/>
          <a:ext cx="2170219" cy="75047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806048" y="7240793"/>
            <a:ext cx="1609735" cy="276999"/>
          </a:xfrm>
          <a:prstGeom prst="rect">
            <a:avLst/>
          </a:prstGeom>
          <a:noFill/>
        </p:spPr>
        <p:txBody>
          <a:bodyPr wrap="none" rtlCol="1">
            <a:spAutoFit/>
          </a:bodyPr>
          <a:lstStyle/>
          <a:p>
            <a:r>
              <a:rPr lang="he-IL" sz="1200" dirty="0">
                <a:solidFill>
                  <a:schemeClr val="tx2"/>
                </a:solidFill>
              </a:rPr>
              <a:t>גבוה/נמוך </a:t>
            </a:r>
            <a:r>
              <a:rPr lang="he-IL" sz="1200" dirty="0" err="1">
                <a:solidFill>
                  <a:schemeClr val="tx2"/>
                </a:solidFill>
              </a:rPr>
              <a:t>מהבנצ'מארק</a:t>
            </a:r>
            <a:endParaRPr lang="he-IL" sz="1200" dirty="0">
              <a:solidFill>
                <a:schemeClr val="tx2"/>
              </a:solidFill>
            </a:endParaRPr>
          </a:p>
        </p:txBody>
      </p:sp>
      <p:graphicFrame>
        <p:nvGraphicFramePr>
          <p:cNvPr id="15" name="תרשים 14"/>
          <p:cNvGraphicFramePr/>
          <p:nvPr>
            <p:extLst>
              <p:ext uri="{D42A27DB-BD31-4B8C-83A1-F6EECF244321}">
                <p14:modId xmlns:p14="http://schemas.microsoft.com/office/powerpoint/2010/main" val="1974862480"/>
              </p:ext>
            </p:extLst>
          </p:nvPr>
        </p:nvGraphicFramePr>
        <p:xfrm>
          <a:off x="81808" y="5791045"/>
          <a:ext cx="2339163" cy="1387174"/>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מחבר חץ ישר 15"/>
          <p:cNvCxnSpPr/>
          <p:nvPr/>
        </p:nvCxnSpPr>
        <p:spPr>
          <a:xfrm flipV="1">
            <a:off x="2318566" y="7235481"/>
            <a:ext cx="0" cy="2020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a:off x="2396008" y="7240793"/>
            <a:ext cx="0" cy="23923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4"/>
          <p:cNvCxnSpPr/>
          <p:nvPr/>
        </p:nvCxnSpPr>
        <p:spPr>
          <a:xfrm>
            <a:off x="947729" y="6320993"/>
            <a:ext cx="0" cy="1800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תרשים 17"/>
          <p:cNvGraphicFramePr/>
          <p:nvPr>
            <p:extLst>
              <p:ext uri="{D42A27DB-BD31-4B8C-83A1-F6EECF244321}">
                <p14:modId xmlns:p14="http://schemas.microsoft.com/office/powerpoint/2010/main" val="553385293"/>
              </p:ext>
            </p:extLst>
          </p:nvPr>
        </p:nvGraphicFramePr>
        <p:xfrm>
          <a:off x="4133405" y="1672652"/>
          <a:ext cx="5970271" cy="4085827"/>
        </p:xfrm>
        <a:graphic>
          <a:graphicData uri="http://schemas.openxmlformats.org/drawingml/2006/chart">
            <c:chart xmlns:c="http://schemas.openxmlformats.org/drawingml/2006/chart" xmlns:r="http://schemas.openxmlformats.org/officeDocument/2006/relationships" r:id="rId4"/>
          </a:graphicData>
        </a:graphic>
      </p:graphicFrame>
      <p:sp>
        <p:nvSpPr>
          <p:cNvPr id="5" name="Left Brace 4"/>
          <p:cNvSpPr/>
          <p:nvPr/>
        </p:nvSpPr>
        <p:spPr>
          <a:xfrm flipH="1">
            <a:off x="8604167" y="3579110"/>
            <a:ext cx="311266" cy="191148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9143318" y="4273244"/>
            <a:ext cx="1920719" cy="738664"/>
          </a:xfrm>
          <a:prstGeom prst="rect">
            <a:avLst/>
          </a:prstGeom>
          <a:noFill/>
        </p:spPr>
        <p:txBody>
          <a:bodyPr wrap="none" rtlCol="0">
            <a:spAutoFit/>
          </a:bodyPr>
          <a:lstStyle/>
          <a:p>
            <a:pPr algn="ctr"/>
            <a:r>
              <a:rPr lang="he-IL" sz="1400" b="1" dirty="0"/>
              <a:t>קמפיינים אחרים </a:t>
            </a:r>
          </a:p>
          <a:p>
            <a:pPr algn="ctr"/>
            <a:r>
              <a:rPr lang="he-IL" sz="1400" b="1" dirty="0"/>
              <a:t>או נושאים בתקשורת</a:t>
            </a:r>
          </a:p>
          <a:p>
            <a:pPr algn="ctr"/>
            <a:r>
              <a:rPr lang="he-IL" sz="1400" b="1" dirty="0"/>
              <a:t>המקושרים ליוקר המחיה</a:t>
            </a:r>
          </a:p>
        </p:txBody>
      </p:sp>
    </p:spTree>
    <p:extLst>
      <p:ext uri="{BB962C8B-B14F-4D97-AF65-F5344CB8AC3E}">
        <p14:creationId xmlns:p14="http://schemas.microsoft.com/office/powerpoint/2010/main" val="146583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112520" y="74287"/>
            <a:ext cx="11974830" cy="923330"/>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algn="ctr" defTabSz="914400" rtl="1">
              <a:lnSpc>
                <a:spcPct val="100000"/>
              </a:lnSpc>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גם לאחר הצגת ויז'ואלים מהקמפיין, הזכירה עדיין ומקיפה כמעט חמישית מהציבור. כאשר כחמישית מהם זכרו את נושא הורדת יוקר המחיה שמקדם משרד האוצר (נמוך מהנורמה), בעוד הנושא הזכור ביותר מתייחס לקמפיין נוסף שקודם בתקופה מקבילה - מעבר לגז טבעי. </a:t>
            </a:r>
          </a:p>
        </p:txBody>
      </p:sp>
      <p:sp>
        <p:nvSpPr>
          <p:cNvPr id="2" name="כותרת 1"/>
          <p:cNvSpPr>
            <a:spLocks noGrp="1"/>
          </p:cNvSpPr>
          <p:nvPr>
            <p:ph type="title"/>
          </p:nvPr>
        </p:nvSpPr>
        <p:spPr>
          <a:xfrm>
            <a:off x="1566250" y="1040070"/>
            <a:ext cx="11521100" cy="200248"/>
          </a:xfrm>
        </p:spPr>
        <p:txBody>
          <a:bodyPr/>
          <a:lstStyle/>
          <a:p>
            <a:pPr algn="r" rtl="1"/>
            <a:r>
              <a:rPr lang="he-IL" sz="1600" cap="all" dirty="0">
                <a:latin typeface="+mn-lt"/>
                <a:ea typeface="+mn-ea"/>
                <a:cs typeface="+mn-cs"/>
              </a:rPr>
              <a:t>זכירה חצי נעזרת וזכירת המסר</a:t>
            </a:r>
            <a:endParaRPr lang="en-US" sz="1600"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6</a:t>
            </a:fld>
            <a:endParaRPr lang="en-GB" dirty="0"/>
          </a:p>
        </p:txBody>
      </p:sp>
      <p:sp>
        <p:nvSpPr>
          <p:cNvPr id="12" name="מלבן 11"/>
          <p:cNvSpPr/>
          <p:nvPr/>
        </p:nvSpPr>
        <p:spPr>
          <a:xfrm>
            <a:off x="5807034" y="6880085"/>
            <a:ext cx="6956465" cy="646331"/>
          </a:xfrm>
          <a:prstGeom prst="rect">
            <a:avLst/>
          </a:prstGeom>
        </p:spPr>
        <p:txBody>
          <a:bodyPr wrap="square">
            <a:spAutoFit/>
          </a:bodyPr>
          <a:lstStyle/>
          <a:p>
            <a:pPr algn="r" rtl="1"/>
            <a:r>
              <a:rPr lang="he-IL" sz="1200" dirty="0"/>
              <a:t>במהלך השבועות האחרונים שודרו באינטרנט סרטונים שונים של קמפיין העוסק ביוקר המחיה בישראל. </a:t>
            </a:r>
          </a:p>
          <a:p>
            <a:pPr algn="r" rtl="1"/>
            <a:r>
              <a:rPr lang="he-IL" sz="1200" dirty="0"/>
              <a:t>לפניך תמונות מתוך הקמפיין. האם יצא לך לראות קמפיין זה?</a:t>
            </a:r>
          </a:p>
          <a:p>
            <a:pPr algn="r" rtl="1"/>
            <a:r>
              <a:rPr lang="he-IL" sz="1200" dirty="0"/>
              <a:t>האם זכור לך המסר אותו רצה הקמפיין להעביר? </a:t>
            </a:r>
            <a:endParaRPr lang="en-US" sz="1200" dirty="0"/>
          </a:p>
        </p:txBody>
      </p:sp>
      <p:graphicFrame>
        <p:nvGraphicFramePr>
          <p:cNvPr id="30" name="תרשים 17"/>
          <p:cNvGraphicFramePr/>
          <p:nvPr>
            <p:extLst>
              <p:ext uri="{D42A27DB-BD31-4B8C-83A1-F6EECF244321}">
                <p14:modId xmlns:p14="http://schemas.microsoft.com/office/powerpoint/2010/main" val="2001683947"/>
              </p:ext>
            </p:extLst>
          </p:nvPr>
        </p:nvGraphicFramePr>
        <p:xfrm>
          <a:off x="7780221" y="2386080"/>
          <a:ext cx="5608581" cy="422484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933582" y="1641899"/>
            <a:ext cx="1824538" cy="738664"/>
          </a:xfrm>
          <a:prstGeom prst="rect">
            <a:avLst/>
          </a:prstGeom>
          <a:noFill/>
        </p:spPr>
        <p:txBody>
          <a:bodyPr wrap="none" rtlCol="0">
            <a:spAutoFit/>
          </a:bodyPr>
          <a:lstStyle/>
          <a:p>
            <a:pPr algn="ctr"/>
            <a:r>
              <a:rPr lang="he-IL" sz="1400" b="1" u="sng" dirty="0"/>
              <a:t>זכירת המסר</a:t>
            </a:r>
          </a:p>
          <a:p>
            <a:pPr algn="ctr"/>
            <a:r>
              <a:rPr lang="he-IL" sz="1400" dirty="0"/>
              <a:t>בקרב הזוכרים חצי נעזר</a:t>
            </a:r>
          </a:p>
          <a:p>
            <a:pPr algn="ctr"/>
            <a:r>
              <a:rPr lang="en-US" sz="1400" dirty="0"/>
              <a:t>N=</a:t>
            </a:r>
            <a:r>
              <a:rPr lang="he-IL" sz="1400" dirty="0"/>
              <a:t>92</a:t>
            </a:r>
            <a:endParaRPr lang="en-US" sz="1400" dirty="0"/>
          </a:p>
        </p:txBody>
      </p:sp>
      <p:sp>
        <p:nvSpPr>
          <p:cNvPr id="11" name="TextBox 10"/>
          <p:cNvSpPr txBox="1"/>
          <p:nvPr/>
        </p:nvSpPr>
        <p:spPr>
          <a:xfrm>
            <a:off x="1522869" y="1534178"/>
            <a:ext cx="1763624" cy="954107"/>
          </a:xfrm>
          <a:prstGeom prst="rect">
            <a:avLst/>
          </a:prstGeom>
          <a:noFill/>
        </p:spPr>
        <p:txBody>
          <a:bodyPr wrap="none" rtlCol="0">
            <a:spAutoFit/>
          </a:bodyPr>
          <a:lstStyle/>
          <a:p>
            <a:pPr algn="ctr"/>
            <a:r>
              <a:rPr lang="he-IL" sz="1400" b="1" dirty="0"/>
              <a:t>סה"כ</a:t>
            </a:r>
          </a:p>
          <a:p>
            <a:pPr algn="ctr"/>
            <a:r>
              <a:rPr lang="he-IL" sz="1400" b="1" u="sng" dirty="0"/>
              <a:t>ציינו זכירה חצי נעזרת</a:t>
            </a:r>
          </a:p>
          <a:p>
            <a:pPr algn="ctr"/>
            <a:r>
              <a:rPr lang="en-US" sz="2800" b="1" dirty="0">
                <a:solidFill>
                  <a:srgbClr val="FF0000"/>
                </a:solidFill>
              </a:rPr>
              <a:t>18</a:t>
            </a:r>
            <a:r>
              <a:rPr lang="he-IL" sz="2800" b="1" dirty="0">
                <a:solidFill>
                  <a:srgbClr val="FF0000"/>
                </a:solidFill>
              </a:rPr>
              <a:t>%</a:t>
            </a:r>
          </a:p>
        </p:txBody>
      </p:sp>
      <p:sp>
        <p:nvSpPr>
          <p:cNvPr id="5" name="חץ ימינה 4"/>
          <p:cNvSpPr/>
          <p:nvPr/>
        </p:nvSpPr>
        <p:spPr>
          <a:xfrm>
            <a:off x="5457825" y="3205162"/>
            <a:ext cx="1400175" cy="1190625"/>
          </a:xfrm>
          <a:prstGeom prst="rightArrow">
            <a:avLst/>
          </a:prstGeom>
          <a:noFill/>
          <a:ln>
            <a:solidFill>
              <a:srgbClr val="FF717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תרשים 12"/>
          <p:cNvGraphicFramePr/>
          <p:nvPr>
            <p:extLst>
              <p:ext uri="{D42A27DB-BD31-4B8C-83A1-F6EECF244321}">
                <p14:modId xmlns:p14="http://schemas.microsoft.com/office/powerpoint/2010/main" val="70409430"/>
              </p:ext>
            </p:extLst>
          </p:nvPr>
        </p:nvGraphicFramePr>
        <p:xfrm>
          <a:off x="35525" y="5360719"/>
          <a:ext cx="2339163" cy="1387174"/>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מחבר חץ ישר 4"/>
          <p:cNvCxnSpPr/>
          <p:nvPr/>
        </p:nvCxnSpPr>
        <p:spPr>
          <a:xfrm>
            <a:off x="917019" y="5799993"/>
            <a:ext cx="0" cy="1800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6048" y="7240793"/>
            <a:ext cx="1609735" cy="276999"/>
          </a:xfrm>
          <a:prstGeom prst="rect">
            <a:avLst/>
          </a:prstGeom>
          <a:noFill/>
        </p:spPr>
        <p:txBody>
          <a:bodyPr wrap="none" rtlCol="1">
            <a:spAutoFit/>
          </a:bodyPr>
          <a:lstStyle/>
          <a:p>
            <a:r>
              <a:rPr lang="he-IL" sz="1200" dirty="0">
                <a:solidFill>
                  <a:schemeClr val="tx2"/>
                </a:solidFill>
              </a:rPr>
              <a:t>גבוה/נמוך </a:t>
            </a:r>
            <a:r>
              <a:rPr lang="he-IL" sz="1200" dirty="0" err="1">
                <a:solidFill>
                  <a:schemeClr val="tx2"/>
                </a:solidFill>
              </a:rPr>
              <a:t>מהבנצ'מארק</a:t>
            </a:r>
            <a:endParaRPr lang="he-IL" sz="1200" dirty="0">
              <a:solidFill>
                <a:schemeClr val="tx2"/>
              </a:solidFill>
            </a:endParaRPr>
          </a:p>
        </p:txBody>
      </p:sp>
      <p:cxnSp>
        <p:nvCxnSpPr>
          <p:cNvPr id="17" name="מחבר חץ ישר 16"/>
          <p:cNvCxnSpPr/>
          <p:nvPr/>
        </p:nvCxnSpPr>
        <p:spPr>
          <a:xfrm flipV="1">
            <a:off x="2318566" y="7235481"/>
            <a:ext cx="0" cy="2020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2396008" y="7240793"/>
            <a:ext cx="0" cy="23923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תרשים 18"/>
          <p:cNvGraphicFramePr/>
          <p:nvPr>
            <p:extLst>
              <p:ext uri="{D42A27DB-BD31-4B8C-83A1-F6EECF244321}">
                <p14:modId xmlns:p14="http://schemas.microsoft.com/office/powerpoint/2010/main" val="806135095"/>
              </p:ext>
            </p:extLst>
          </p:nvPr>
        </p:nvGraphicFramePr>
        <p:xfrm>
          <a:off x="11049639" y="5377732"/>
          <a:ext cx="2339163" cy="1387174"/>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מחבר חץ ישר 4"/>
          <p:cNvCxnSpPr/>
          <p:nvPr/>
        </p:nvCxnSpPr>
        <p:spPr>
          <a:xfrm>
            <a:off x="11931133" y="5817006"/>
            <a:ext cx="0" cy="1800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30961" y="2879210"/>
            <a:ext cx="3433262" cy="1739749"/>
            <a:chOff x="522204" y="2879210"/>
            <a:chExt cx="3433262" cy="1739749"/>
          </a:xfrm>
          <a:effectLst>
            <a:outerShdw blurRad="50800" dist="38100" dir="5400000" algn="t" rotWithShape="0">
              <a:prstClr val="black">
                <a:alpha val="40000"/>
              </a:prstClr>
            </a:outerShdw>
          </a:effectLst>
        </p:grpSpPr>
        <p:pic>
          <p:nvPicPr>
            <p:cNvPr id="23" name="תמונה 11"/>
            <p:cNvPicPr/>
            <p:nvPr/>
          </p:nvPicPr>
          <p:blipFill rotWithShape="1">
            <a:blip r:embed="rId5" cstate="print"/>
            <a:srcRect t="1" b="50254"/>
            <a:stretch/>
          </p:blipFill>
          <p:spPr>
            <a:xfrm>
              <a:off x="522204" y="2879210"/>
              <a:ext cx="1708150" cy="1739749"/>
            </a:xfrm>
            <a:prstGeom prst="rect">
              <a:avLst/>
            </a:prstGeom>
            <a:ln>
              <a:solidFill>
                <a:schemeClr val="tx1"/>
              </a:solidFill>
            </a:ln>
          </p:spPr>
        </p:pic>
        <p:pic>
          <p:nvPicPr>
            <p:cNvPr id="24" name="תמונה 11"/>
            <p:cNvPicPr/>
            <p:nvPr/>
          </p:nvPicPr>
          <p:blipFill rotWithShape="1">
            <a:blip r:embed="rId5" cstate="print"/>
            <a:srcRect t="50492"/>
            <a:stretch/>
          </p:blipFill>
          <p:spPr>
            <a:xfrm>
              <a:off x="2247316" y="2879210"/>
              <a:ext cx="1708150" cy="1726870"/>
            </a:xfrm>
            <a:prstGeom prst="rect">
              <a:avLst/>
            </a:prstGeom>
            <a:ln>
              <a:solidFill>
                <a:schemeClr val="tx1"/>
              </a:solidFill>
            </a:ln>
          </p:spPr>
        </p:pic>
      </p:grpSp>
      <p:sp>
        <p:nvSpPr>
          <p:cNvPr id="25" name="Rounded Rectangle 24"/>
          <p:cNvSpPr/>
          <p:nvPr/>
        </p:nvSpPr>
        <p:spPr>
          <a:xfrm>
            <a:off x="8110843" y="4085115"/>
            <a:ext cx="3051958" cy="755995"/>
          </a:xfrm>
          <a:prstGeom prst="roundRect">
            <a:avLst/>
          </a:prstGeom>
          <a:no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Rounded Rectangle 25"/>
          <p:cNvSpPr/>
          <p:nvPr/>
        </p:nvSpPr>
        <p:spPr>
          <a:xfrm>
            <a:off x="8085114" y="5721933"/>
            <a:ext cx="2852060" cy="755995"/>
          </a:xfrm>
          <a:prstGeom prst="roundRect">
            <a:avLst/>
          </a:prstGeom>
          <a:no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4902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כותרת 1"/>
          <p:cNvSpPr>
            <a:spLocks noGrp="1"/>
          </p:cNvSpPr>
          <p:nvPr>
            <p:ph type="title"/>
          </p:nvPr>
        </p:nvSpPr>
        <p:spPr>
          <a:xfrm>
            <a:off x="1610916" y="1082212"/>
            <a:ext cx="11521100" cy="200248"/>
          </a:xfrm>
        </p:spPr>
        <p:txBody>
          <a:bodyPr/>
          <a:lstStyle/>
          <a:p>
            <a:pPr algn="r" rtl="1"/>
            <a:r>
              <a:rPr lang="he-IL" sz="1600" cap="all" dirty="0">
                <a:latin typeface="+mn-lt"/>
                <a:ea typeface="+mn-ea"/>
                <a:cs typeface="+mn-cs"/>
              </a:rPr>
              <a:t>זכירה נעזרת לקמפיין (סרטון) באינטרנט</a:t>
            </a:r>
            <a:endParaRPr lang="en-US" sz="1600" cap="all" dirty="0">
              <a:latin typeface="+mn-lt"/>
              <a:ea typeface="+mn-ea"/>
              <a:cs typeface="+mn-cs"/>
            </a:endParaRPr>
          </a:p>
        </p:txBody>
      </p:sp>
      <p:sp>
        <p:nvSpPr>
          <p:cNvPr id="39" name="מלבן 38"/>
          <p:cNvSpPr/>
          <p:nvPr/>
        </p:nvSpPr>
        <p:spPr>
          <a:xfrm>
            <a:off x="2322286" y="6861661"/>
            <a:ext cx="10517414" cy="276999"/>
          </a:xfrm>
          <a:prstGeom prst="rect">
            <a:avLst/>
          </a:prstGeom>
        </p:spPr>
        <p:txBody>
          <a:bodyPr wrap="square">
            <a:spAutoFit/>
          </a:bodyPr>
          <a:lstStyle/>
          <a:p>
            <a:pPr algn="r" rtl="1"/>
            <a:r>
              <a:rPr lang="he-IL" sz="1200" dirty="0"/>
              <a:t>עתה יוצגו לך 4 סרטונים שונים ששודרו באינטרנט בשבועות האחרונים. האם יצא לך לראות סרטון זה באינטרנט?</a:t>
            </a:r>
          </a:p>
        </p:txBody>
      </p:sp>
      <p:sp>
        <p:nvSpPr>
          <p:cNvPr id="3" name="מציין מיקום של מספר שקופית 2"/>
          <p:cNvSpPr>
            <a:spLocks noGrp="1"/>
          </p:cNvSpPr>
          <p:nvPr>
            <p:ph type="sldNum" sz="quarter" idx="10"/>
          </p:nvPr>
        </p:nvSpPr>
        <p:spPr>
          <a:xfrm>
            <a:off x="12839700" y="7033974"/>
            <a:ext cx="247650" cy="210132"/>
          </a:xfrm>
        </p:spPr>
        <p:txBody>
          <a:bodyPr/>
          <a:lstStyle/>
          <a:p>
            <a:pPr defTabSz="1043056"/>
            <a:fld id="{3E291E46-BCC4-4EBB-9B49-E997D24BE723}" type="slidenum">
              <a:rPr lang="en-GB" smtClean="0"/>
              <a:pPr defTabSz="1043056"/>
              <a:t>7</a:t>
            </a:fld>
            <a:endParaRPr lang="en-GB" dirty="0"/>
          </a:p>
        </p:txBody>
      </p:sp>
      <p:sp>
        <p:nvSpPr>
          <p:cNvPr id="27" name="Text Placeholder 45"/>
          <p:cNvSpPr txBox="1">
            <a:spLocks/>
          </p:cNvSpPr>
          <p:nvPr/>
        </p:nvSpPr>
        <p:spPr>
          <a:xfrm>
            <a:off x="999744" y="521271"/>
            <a:ext cx="12440031" cy="307777"/>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כ- 22% מקהל היעד דיווחו שהם זוכרים שראו את הפרסומות באינטרנט, שיעור נמוך במקצת מהנורמה.</a:t>
            </a:r>
          </a:p>
        </p:txBody>
      </p:sp>
      <p:graphicFrame>
        <p:nvGraphicFramePr>
          <p:cNvPr id="24" name="תרשים 23"/>
          <p:cNvGraphicFramePr/>
          <p:nvPr>
            <p:extLst>
              <p:ext uri="{D42A27DB-BD31-4B8C-83A1-F6EECF244321}">
                <p14:modId xmlns:p14="http://schemas.microsoft.com/office/powerpoint/2010/main" val="2860952068"/>
              </p:ext>
            </p:extLst>
          </p:nvPr>
        </p:nvGraphicFramePr>
        <p:xfrm>
          <a:off x="3398520" y="1813560"/>
          <a:ext cx="6720840" cy="4373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תרשים 6"/>
          <p:cNvGraphicFramePr/>
          <p:nvPr>
            <p:extLst>
              <p:ext uri="{D42A27DB-BD31-4B8C-83A1-F6EECF244321}">
                <p14:modId xmlns:p14="http://schemas.microsoft.com/office/powerpoint/2010/main" val="425473376"/>
              </p:ext>
            </p:extLst>
          </p:nvPr>
        </p:nvGraphicFramePr>
        <p:xfrm>
          <a:off x="246540" y="5611927"/>
          <a:ext cx="2339163" cy="1387174"/>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מחבר חץ ישר 4"/>
          <p:cNvCxnSpPr/>
          <p:nvPr/>
        </p:nvCxnSpPr>
        <p:spPr>
          <a:xfrm>
            <a:off x="1128034" y="6051201"/>
            <a:ext cx="0" cy="1800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6048" y="7240793"/>
            <a:ext cx="1609735" cy="276999"/>
          </a:xfrm>
          <a:prstGeom prst="rect">
            <a:avLst/>
          </a:prstGeom>
          <a:noFill/>
        </p:spPr>
        <p:txBody>
          <a:bodyPr wrap="none" rtlCol="1">
            <a:spAutoFit/>
          </a:bodyPr>
          <a:lstStyle/>
          <a:p>
            <a:r>
              <a:rPr lang="he-IL" sz="1200" dirty="0">
                <a:solidFill>
                  <a:schemeClr val="tx2"/>
                </a:solidFill>
              </a:rPr>
              <a:t>גבוה/נמוך </a:t>
            </a:r>
            <a:r>
              <a:rPr lang="he-IL" sz="1200" dirty="0" err="1">
                <a:solidFill>
                  <a:schemeClr val="tx2"/>
                </a:solidFill>
              </a:rPr>
              <a:t>מהבנצ'מארק</a:t>
            </a:r>
            <a:endParaRPr lang="he-IL" sz="1200" dirty="0">
              <a:solidFill>
                <a:schemeClr val="tx2"/>
              </a:solidFill>
            </a:endParaRPr>
          </a:p>
        </p:txBody>
      </p:sp>
      <p:cxnSp>
        <p:nvCxnSpPr>
          <p:cNvPr id="10" name="מחבר חץ ישר 9"/>
          <p:cNvCxnSpPr/>
          <p:nvPr/>
        </p:nvCxnSpPr>
        <p:spPr>
          <a:xfrm flipV="1">
            <a:off x="2318566" y="7235481"/>
            <a:ext cx="0" cy="2020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a:off x="2396008" y="7240793"/>
            <a:ext cx="0" cy="23923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5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defTabSz="1043056"/>
            <a:fld id="{3E291E46-BCC4-4EBB-9B49-E997D24BE723}" type="slidenum">
              <a:rPr lang="en-GB" smtClean="0"/>
              <a:pPr defTabSz="1043056"/>
              <a:t>8</a:t>
            </a:fld>
            <a:endParaRPr lang="en-GB" dirty="0"/>
          </a:p>
        </p:txBody>
      </p:sp>
      <p:grpSp>
        <p:nvGrpSpPr>
          <p:cNvPr id="25" name="קבוצה 24"/>
          <p:cNvGrpSpPr/>
          <p:nvPr/>
        </p:nvGrpSpPr>
        <p:grpSpPr>
          <a:xfrm>
            <a:off x="1038578" y="2212622"/>
            <a:ext cx="9733844" cy="4788907"/>
            <a:chOff x="0" y="2024063"/>
            <a:chExt cx="8748712" cy="3484562"/>
          </a:xfrm>
        </p:grpSpPr>
        <p:grpSp>
          <p:nvGrpSpPr>
            <p:cNvPr id="26" name="קבוצה 25"/>
            <p:cNvGrpSpPr/>
            <p:nvPr/>
          </p:nvGrpSpPr>
          <p:grpSpPr>
            <a:xfrm>
              <a:off x="0" y="2024063"/>
              <a:ext cx="8748712" cy="3484562"/>
              <a:chOff x="0" y="2024063"/>
              <a:chExt cx="8748712" cy="3484562"/>
            </a:xfrm>
          </p:grpSpPr>
          <p:grpSp>
            <p:nvGrpSpPr>
              <p:cNvPr id="31" name="קבוצה 30"/>
              <p:cNvGrpSpPr/>
              <p:nvPr/>
            </p:nvGrpSpPr>
            <p:grpSpPr>
              <a:xfrm>
                <a:off x="1316037" y="2330450"/>
                <a:ext cx="7432675" cy="1160463"/>
                <a:chOff x="1316037" y="2330450"/>
                <a:chExt cx="7432675" cy="1160463"/>
              </a:xfrm>
            </p:grpSpPr>
            <p:sp>
              <p:nvSpPr>
                <p:cNvPr id="40" name="Rectangle 3"/>
                <p:cNvSpPr>
                  <a:spLocks noChangeArrowheads="1"/>
                </p:cNvSpPr>
                <p:nvPr/>
              </p:nvSpPr>
              <p:spPr bwMode="auto">
                <a:xfrm flipH="1">
                  <a:off x="5548312" y="2343150"/>
                  <a:ext cx="3200400" cy="1146175"/>
                </a:xfrm>
                <a:prstGeom prst="rect">
                  <a:avLst/>
                </a:prstGeom>
                <a:solidFill>
                  <a:schemeClr val="bg1">
                    <a:lumMod val="85000"/>
                  </a:schemeClr>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41" name="Text Box 16"/>
                <p:cNvSpPr txBox="1">
                  <a:spLocks noChangeArrowheads="1"/>
                </p:cNvSpPr>
                <p:nvPr/>
              </p:nvSpPr>
              <p:spPr bwMode="auto">
                <a:xfrm flipH="1">
                  <a:off x="6654800" y="2481263"/>
                  <a:ext cx="1590675" cy="62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כיסוי</a:t>
                  </a:r>
                </a:p>
                <a:p>
                  <a:pPr rtl="1" eaLnBrk="0" hangingPunct="0">
                    <a:spcBef>
                      <a:spcPct val="50000"/>
                    </a:spcBef>
                  </a:pPr>
                  <a:r>
                    <a:rPr lang="he-IL" sz="2000" b="1" dirty="0">
                      <a:solidFill>
                        <a:srgbClr val="FFFFFF"/>
                      </a:solidFill>
                    </a:rPr>
                    <a:t>(</a:t>
                  </a:r>
                  <a:r>
                    <a:rPr lang="en-US" sz="2000" b="1" dirty="0">
                      <a:solidFill>
                        <a:srgbClr val="FFFFFF"/>
                      </a:solidFill>
                    </a:rPr>
                    <a:t>Reach</a:t>
                  </a:r>
                  <a:r>
                    <a:rPr lang="he-IL" sz="2000" b="1" dirty="0">
                      <a:solidFill>
                        <a:srgbClr val="FFFFFF"/>
                      </a:solidFill>
                    </a:rPr>
                    <a:t>)</a:t>
                  </a:r>
                  <a:endParaRPr lang="en-US" sz="2000" b="1" dirty="0">
                    <a:solidFill>
                      <a:srgbClr val="FFFFFF"/>
                    </a:solidFill>
                  </a:endParaRPr>
                </a:p>
              </p:txBody>
            </p:sp>
            <p:grpSp>
              <p:nvGrpSpPr>
                <p:cNvPr id="42" name="Group 5"/>
                <p:cNvGrpSpPr>
                  <a:grpSpLocks/>
                </p:cNvGrpSpPr>
                <p:nvPr/>
              </p:nvGrpSpPr>
              <p:grpSpPr bwMode="auto">
                <a:xfrm flipH="1">
                  <a:off x="1316037" y="2343150"/>
                  <a:ext cx="4233863" cy="1146175"/>
                  <a:chOff x="2168" y="1305"/>
                  <a:chExt cx="2667" cy="722"/>
                </a:xfrm>
              </p:grpSpPr>
              <p:sp>
                <p:nvSpPr>
                  <p:cNvPr id="44" name="Rectangle 8"/>
                  <p:cNvSpPr>
                    <a:spLocks noChangeArrowheads="1"/>
                  </p:cNvSpPr>
                  <p:nvPr/>
                </p:nvSpPr>
                <p:spPr bwMode="auto">
                  <a:xfrm>
                    <a:off x="2168" y="1305"/>
                    <a:ext cx="2667" cy="722"/>
                  </a:xfrm>
                  <a:prstGeom prst="rect">
                    <a:avLst/>
                  </a:prstGeom>
                  <a:solidFill>
                    <a:srgbClr val="364EA2"/>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he-IL" dirty="0">
                      <a:solidFill>
                        <a:prstClr val="black"/>
                      </a:solidFill>
                    </a:endParaRPr>
                  </a:p>
                </p:txBody>
              </p:sp>
              <p:sp>
                <p:nvSpPr>
                  <p:cNvPr id="45" name="Text Box 17"/>
                  <p:cNvSpPr txBox="1">
                    <a:spLocks noChangeArrowheads="1"/>
                  </p:cNvSpPr>
                  <p:nvPr/>
                </p:nvSpPr>
                <p:spPr bwMode="auto">
                  <a:xfrm>
                    <a:off x="2602" y="1374"/>
                    <a:ext cx="11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תגובה</a:t>
                    </a:r>
                  </a:p>
                  <a:p>
                    <a:pPr eaLnBrk="0" hangingPunct="0">
                      <a:spcBef>
                        <a:spcPct val="50000"/>
                      </a:spcBef>
                    </a:pPr>
                    <a:r>
                      <a:rPr lang="he-IL" sz="2000" b="1" dirty="0">
                        <a:solidFill>
                          <a:srgbClr val="FFFFFF"/>
                        </a:solidFill>
                      </a:rPr>
                      <a:t>)</a:t>
                    </a:r>
                    <a:r>
                      <a:rPr lang="en-US" sz="2000" b="1" dirty="0">
                        <a:solidFill>
                          <a:srgbClr val="FFFFFF"/>
                        </a:solidFill>
                      </a:rPr>
                      <a:t>Response</a:t>
                    </a:r>
                    <a:r>
                      <a:rPr lang="he-IL" sz="2000" b="1" dirty="0">
                        <a:solidFill>
                          <a:srgbClr val="FFFFFF"/>
                        </a:solidFill>
                      </a:rPr>
                      <a:t>(</a:t>
                    </a:r>
                    <a:endParaRPr lang="en-US" sz="2000" b="1" dirty="0">
                      <a:solidFill>
                        <a:srgbClr val="FFFFFF"/>
                      </a:solidFill>
                    </a:endParaRPr>
                  </a:p>
                </p:txBody>
              </p:sp>
            </p:grpSp>
            <p:sp>
              <p:nvSpPr>
                <p:cNvPr id="43" name="Freeform 24"/>
                <p:cNvSpPr>
                  <a:spLocks/>
                </p:cNvSpPr>
                <p:nvPr/>
              </p:nvSpPr>
              <p:spPr bwMode="auto">
                <a:xfrm flipH="1">
                  <a:off x="2065337" y="2330450"/>
                  <a:ext cx="603250" cy="1160463"/>
                </a:xfrm>
                <a:custGeom>
                  <a:avLst/>
                  <a:gdLst>
                    <a:gd name="T0" fmla="*/ 2 w 380"/>
                    <a:gd name="T1" fmla="*/ 0 h 723"/>
                    <a:gd name="T2" fmla="*/ 207 w 380"/>
                    <a:gd name="T3" fmla="*/ 0 h 723"/>
                    <a:gd name="T4" fmla="*/ 380 w 380"/>
                    <a:gd name="T5" fmla="*/ 362 h 723"/>
                    <a:gd name="T6" fmla="*/ 201 w 380"/>
                    <a:gd name="T7" fmla="*/ 723 h 723"/>
                    <a:gd name="T8" fmla="*/ 0 w 380"/>
                    <a:gd name="T9" fmla="*/ 723 h 723"/>
                    <a:gd name="T10" fmla="*/ 183 w 380"/>
                    <a:gd name="T11" fmla="*/ 360 h 723"/>
                    <a:gd name="T12" fmla="*/ 2 w 380"/>
                    <a:gd name="T13" fmla="*/ 0 h 723"/>
                  </a:gdLst>
                  <a:ahLst/>
                  <a:cxnLst>
                    <a:cxn ang="0">
                      <a:pos x="T0" y="T1"/>
                    </a:cxn>
                    <a:cxn ang="0">
                      <a:pos x="T2" y="T3"/>
                    </a:cxn>
                    <a:cxn ang="0">
                      <a:pos x="T4" y="T5"/>
                    </a:cxn>
                    <a:cxn ang="0">
                      <a:pos x="T6" y="T7"/>
                    </a:cxn>
                    <a:cxn ang="0">
                      <a:pos x="T8" y="T9"/>
                    </a:cxn>
                    <a:cxn ang="0">
                      <a:pos x="T10" y="T11"/>
                    </a:cxn>
                    <a:cxn ang="0">
                      <a:pos x="T12" y="T13"/>
                    </a:cxn>
                  </a:cxnLst>
                  <a:rect l="0" t="0" r="r" b="b"/>
                  <a:pathLst>
                    <a:path w="380" h="723">
                      <a:moveTo>
                        <a:pt x="2" y="0"/>
                      </a:moveTo>
                      <a:lnTo>
                        <a:pt x="207" y="0"/>
                      </a:lnTo>
                      <a:lnTo>
                        <a:pt x="380" y="362"/>
                      </a:lnTo>
                      <a:lnTo>
                        <a:pt x="201" y="723"/>
                      </a:lnTo>
                      <a:lnTo>
                        <a:pt x="0" y="723"/>
                      </a:lnTo>
                      <a:lnTo>
                        <a:pt x="183" y="360"/>
                      </a:lnTo>
                      <a:lnTo>
                        <a:pt x="2" y="0"/>
                      </a:lnTo>
                      <a:close/>
                    </a:path>
                  </a:pathLst>
                </a:custGeom>
                <a:solidFill>
                  <a:srgbClr val="FF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grpSp>
          <p:grpSp>
            <p:nvGrpSpPr>
              <p:cNvPr id="32" name="Group 11"/>
              <p:cNvGrpSpPr>
                <a:grpSpLocks/>
              </p:cNvGrpSpPr>
              <p:nvPr/>
            </p:nvGrpSpPr>
            <p:grpSpPr bwMode="auto">
              <a:xfrm flipH="1">
                <a:off x="0" y="2024063"/>
                <a:ext cx="2403475" cy="3484562"/>
                <a:chOff x="4150" y="1104"/>
                <a:chExt cx="1514" cy="2195"/>
              </a:xfrm>
            </p:grpSpPr>
            <p:sp>
              <p:nvSpPr>
                <p:cNvPr id="33" name="Oval 12"/>
                <p:cNvSpPr>
                  <a:spLocks noChangeArrowheads="1"/>
                </p:cNvSpPr>
                <p:nvPr/>
              </p:nvSpPr>
              <p:spPr bwMode="auto">
                <a:xfrm>
                  <a:off x="4834" y="1444"/>
                  <a:ext cx="469" cy="444"/>
                </a:xfrm>
                <a:prstGeom prst="ellipse">
                  <a:avLst/>
                </a:prstGeom>
                <a:solidFill>
                  <a:srgbClr val="EF853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34" name="Rectangle 19"/>
                <p:cNvSpPr>
                  <a:spLocks noChangeArrowheads="1"/>
                </p:cNvSpPr>
                <p:nvPr/>
              </p:nvSpPr>
              <p:spPr bwMode="auto">
                <a:xfrm>
                  <a:off x="4580" y="1650"/>
                  <a:ext cx="976" cy="232"/>
                </a:xfrm>
                <a:prstGeom prst="roundRect">
                  <a:avLst>
                    <a:gd name="adj" fmla="val 16667"/>
                  </a:avLst>
                </a:prstGeom>
                <a:noFill/>
                <a:ln>
                  <a:noFill/>
                </a:ln>
                <a:effectLst>
                  <a:outerShdw algn="ctr" rotWithShape="0">
                    <a:schemeClr val="hlink"/>
                  </a:outerShdw>
                </a:effectLst>
                <a:extLst>
                  <a:ext uri="{909E8E84-426E-40DD-AFC4-6F175D3DCCD1}">
                    <a14:hiddenFill xmlns:a14="http://schemas.microsoft.com/office/drawing/2010/main">
                      <a:solidFill>
                        <a:srgbClr val="03CCCB"/>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endParaRPr lang="he-IL" sz="1200" b="1">
                    <a:solidFill>
                      <a:prstClr val="white"/>
                    </a:solidFill>
                    <a:latin typeface="Arial" pitchFamily="34" charset="0"/>
                  </a:endParaRPr>
                </a:p>
              </p:txBody>
            </p:sp>
            <p:grpSp>
              <p:nvGrpSpPr>
                <p:cNvPr id="35" name="Group 14"/>
                <p:cNvGrpSpPr>
                  <a:grpSpLocks/>
                </p:cNvGrpSpPr>
                <p:nvPr/>
              </p:nvGrpSpPr>
              <p:grpSpPr bwMode="auto">
                <a:xfrm>
                  <a:off x="4150" y="1104"/>
                  <a:ext cx="1514" cy="2195"/>
                  <a:chOff x="4150" y="1104"/>
                  <a:chExt cx="1514" cy="2195"/>
                </a:xfrm>
              </p:grpSpPr>
              <p:sp>
                <p:nvSpPr>
                  <p:cNvPr id="36" name="Text Box 18"/>
                  <p:cNvSpPr txBox="1">
                    <a:spLocks noChangeArrowheads="1"/>
                  </p:cNvSpPr>
                  <p:nvPr/>
                </p:nvSpPr>
                <p:spPr bwMode="auto">
                  <a:xfrm>
                    <a:off x="4150" y="3087"/>
                    <a:ext cx="253" cy="212"/>
                  </a:xfrm>
                  <a:prstGeom prst="rect">
                    <a:avLst/>
                  </a:prstGeom>
                  <a:noFill/>
                  <a:ln>
                    <a:noFill/>
                  </a:ln>
                  <a:effectLst/>
                  <a:extLst>
                    <a:ext uri="{909E8E84-426E-40DD-AFC4-6F175D3DCCD1}">
                      <a14:hiddenFill xmlns:a14="http://schemas.microsoft.com/office/drawing/2010/main">
                        <a:solidFill>
                          <a:srgbClr val="C6C6E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FFFFFF"/>
                        </a:solidFill>
                        <a:latin typeface="Arial" pitchFamily="34" charset="0"/>
                        <a:sym typeface="Wingdings" pitchFamily="2" charset="2"/>
                      </a:rPr>
                      <a:t></a:t>
                    </a:r>
                    <a:endParaRPr lang="en-US" sz="1600">
                      <a:solidFill>
                        <a:srgbClr val="FFFFFF"/>
                      </a:solidFill>
                      <a:latin typeface="Arial" pitchFamily="34" charset="0"/>
                    </a:endParaRPr>
                  </a:p>
                </p:txBody>
              </p:sp>
              <p:sp>
                <p:nvSpPr>
                  <p:cNvPr id="37" name="Oval 19"/>
                  <p:cNvSpPr>
                    <a:spLocks noChangeArrowheads="1"/>
                  </p:cNvSpPr>
                  <p:nvPr/>
                </p:nvSpPr>
                <p:spPr bwMode="auto">
                  <a:xfrm>
                    <a:off x="4472" y="1104"/>
                    <a:ext cx="1192" cy="1124"/>
                  </a:xfrm>
                  <a:prstGeom prst="ellipse">
                    <a:avLst/>
                  </a:prstGeom>
                  <a:solidFill>
                    <a:schemeClr val="bg1">
                      <a:lumMod val="85000"/>
                    </a:schemeClr>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38" name="Oval 20"/>
                  <p:cNvSpPr>
                    <a:spLocks noChangeArrowheads="1"/>
                  </p:cNvSpPr>
                  <p:nvPr/>
                </p:nvSpPr>
                <p:spPr bwMode="auto">
                  <a:xfrm>
                    <a:off x="4688" y="1308"/>
                    <a:ext cx="760" cy="716"/>
                  </a:xfrm>
                  <a:prstGeom prst="ellipse">
                    <a:avLst/>
                  </a:prstGeom>
                  <a:solidFill>
                    <a:srgbClr val="FCF2F2">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39" name="Text Box 17"/>
                  <p:cNvSpPr txBox="1">
                    <a:spLocks noChangeArrowheads="1"/>
                  </p:cNvSpPr>
                  <p:nvPr/>
                </p:nvSpPr>
                <p:spPr bwMode="auto">
                  <a:xfrm>
                    <a:off x="4525" y="1511"/>
                    <a:ext cx="1104" cy="291"/>
                  </a:xfrm>
                  <a:prstGeom prst="rect">
                    <a:avLst/>
                  </a:prstGeom>
                  <a:noFill/>
                  <a:ln>
                    <a:noFill/>
                  </a:ln>
                  <a:effectLst>
                    <a:outerShdw algn="ctr" rotWithShape="0">
                      <a:schemeClr va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r>
                      <a:rPr lang="he-IL" sz="2400" b="1" dirty="0">
                        <a:solidFill>
                          <a:srgbClr val="FFFFFF"/>
                        </a:solidFill>
                      </a:rPr>
                      <a:t>אפקטיביות</a:t>
                    </a:r>
                    <a:endParaRPr lang="en-US" sz="2400" b="1" dirty="0">
                      <a:solidFill>
                        <a:srgbClr val="FFFFFF"/>
                      </a:solidFill>
                    </a:endParaRPr>
                  </a:p>
                </p:txBody>
              </p:sp>
            </p:grpSp>
          </p:grpSp>
        </p:grpSp>
        <p:grpSp>
          <p:nvGrpSpPr>
            <p:cNvPr id="27" name="Group 25"/>
            <p:cNvGrpSpPr>
              <a:grpSpLocks/>
            </p:cNvGrpSpPr>
            <p:nvPr/>
          </p:nvGrpSpPr>
          <p:grpSpPr bwMode="auto">
            <a:xfrm flipH="1">
              <a:off x="5241925" y="2332038"/>
              <a:ext cx="890587" cy="3176587"/>
              <a:chOff x="1801" y="1298"/>
              <a:chExt cx="561" cy="2001"/>
            </a:xfrm>
          </p:grpSpPr>
          <p:sp>
            <p:nvSpPr>
              <p:cNvPr id="28" name="Text Box 26"/>
              <p:cNvSpPr txBox="1">
                <a:spLocks noChangeArrowheads="1"/>
              </p:cNvSpPr>
              <p:nvPr/>
            </p:nvSpPr>
            <p:spPr bwMode="auto">
              <a:xfrm>
                <a:off x="1982" y="3087"/>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29" name="Text Box 27"/>
              <p:cNvSpPr txBox="1">
                <a:spLocks noChangeArrowheads="1"/>
              </p:cNvSpPr>
              <p:nvPr/>
            </p:nvSpPr>
            <p:spPr bwMode="auto">
              <a:xfrm>
                <a:off x="1984" y="2350"/>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30" name="Freeform 28"/>
              <p:cNvSpPr>
                <a:spLocks/>
              </p:cNvSpPr>
              <p:nvPr/>
            </p:nvSpPr>
            <p:spPr bwMode="auto">
              <a:xfrm>
                <a:off x="1801" y="1298"/>
                <a:ext cx="561" cy="731"/>
              </a:xfrm>
              <a:custGeom>
                <a:avLst/>
                <a:gdLst>
                  <a:gd name="T0" fmla="*/ 15 w 561"/>
                  <a:gd name="T1" fmla="*/ 0 h 726"/>
                  <a:gd name="T2" fmla="*/ 205 w 561"/>
                  <a:gd name="T3" fmla="*/ 0 h 726"/>
                  <a:gd name="T4" fmla="*/ 283 w 561"/>
                  <a:gd name="T5" fmla="*/ 160 h 726"/>
                  <a:gd name="T6" fmla="*/ 357 w 561"/>
                  <a:gd name="T7" fmla="*/ 0 h 726"/>
                  <a:gd name="T8" fmla="*/ 553 w 561"/>
                  <a:gd name="T9" fmla="*/ 1 h 726"/>
                  <a:gd name="T10" fmla="*/ 377 w 561"/>
                  <a:gd name="T11" fmla="*/ 348 h 726"/>
                  <a:gd name="T12" fmla="*/ 561 w 561"/>
                  <a:gd name="T13" fmla="*/ 725 h 726"/>
                  <a:gd name="T14" fmla="*/ 370 w 561"/>
                  <a:gd name="T15" fmla="*/ 726 h 726"/>
                  <a:gd name="T16" fmla="*/ 281 w 561"/>
                  <a:gd name="T17" fmla="*/ 550 h 726"/>
                  <a:gd name="T18" fmla="*/ 195 w 561"/>
                  <a:gd name="T19" fmla="*/ 726 h 726"/>
                  <a:gd name="T20" fmla="*/ 0 w 561"/>
                  <a:gd name="T21" fmla="*/ 725 h 726"/>
                  <a:gd name="T22" fmla="*/ 183 w 561"/>
                  <a:gd name="T23" fmla="*/ 348 h 726"/>
                  <a:gd name="T24" fmla="*/ 15 w 561"/>
                  <a:gd name="T25"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726">
                    <a:moveTo>
                      <a:pt x="15" y="0"/>
                    </a:moveTo>
                    <a:lnTo>
                      <a:pt x="205" y="0"/>
                    </a:lnTo>
                    <a:lnTo>
                      <a:pt x="283" y="160"/>
                    </a:lnTo>
                    <a:lnTo>
                      <a:pt x="357" y="0"/>
                    </a:lnTo>
                    <a:lnTo>
                      <a:pt x="553" y="1"/>
                    </a:lnTo>
                    <a:lnTo>
                      <a:pt x="377" y="348"/>
                    </a:lnTo>
                    <a:lnTo>
                      <a:pt x="561" y="725"/>
                    </a:lnTo>
                    <a:lnTo>
                      <a:pt x="370" y="726"/>
                    </a:lnTo>
                    <a:lnTo>
                      <a:pt x="281" y="550"/>
                    </a:lnTo>
                    <a:lnTo>
                      <a:pt x="195" y="726"/>
                    </a:lnTo>
                    <a:lnTo>
                      <a:pt x="0" y="725"/>
                    </a:lnTo>
                    <a:lnTo>
                      <a:pt x="183" y="348"/>
                    </a:lnTo>
                    <a:lnTo>
                      <a:pt x="15" y="0"/>
                    </a:lnTo>
                    <a:close/>
                  </a:path>
                </a:pathLst>
              </a:custGeom>
              <a:solidFill>
                <a:srgbClr val="FFFFFF"/>
              </a:solidFill>
              <a:ln>
                <a:noFill/>
              </a:ln>
              <a:effectLst/>
              <a:extLst>
                <a:ext uri="{91240B29-F687-4F45-9708-019B960494DF}">
                  <a14:hiddenLine xmlns:a14="http://schemas.microsoft.com/office/drawing/2010/main" w="9525" cap="flat" cmpd="sng">
                    <a:solidFill>
                      <a:schemeClr val="bg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grpSp>
      </p:grpSp>
      <p:sp>
        <p:nvSpPr>
          <p:cNvPr id="46" name="משושה 45"/>
          <p:cNvSpPr/>
          <p:nvPr/>
        </p:nvSpPr>
        <p:spPr>
          <a:xfrm>
            <a:off x="3631444" y="2617860"/>
            <a:ext cx="3580203" cy="1641792"/>
          </a:xfrm>
          <a:prstGeom prst="hexagon">
            <a:avLst>
              <a:gd name="adj" fmla="val 20874"/>
              <a:gd name="vf" fmla="val 115470"/>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TextBox 46"/>
          <p:cNvSpPr txBox="1"/>
          <p:nvPr/>
        </p:nvSpPr>
        <p:spPr>
          <a:xfrm>
            <a:off x="3672067" y="2122906"/>
            <a:ext cx="3350597" cy="461665"/>
          </a:xfrm>
          <a:prstGeom prst="rect">
            <a:avLst/>
          </a:prstGeom>
          <a:noFill/>
        </p:spPr>
        <p:txBody>
          <a:bodyPr wrap="none" rtlCol="0">
            <a:spAutoFit/>
          </a:bodyPr>
          <a:lstStyle/>
          <a:p>
            <a:r>
              <a:rPr lang="he-IL" b="1" dirty="0"/>
              <a:t>איזה אפקט היה לקמפיין?</a:t>
            </a:r>
            <a:endParaRPr lang="en-US" b="1" dirty="0"/>
          </a:p>
        </p:txBody>
      </p:sp>
    </p:spTree>
    <p:extLst>
      <p:ext uri="{BB962C8B-B14F-4D97-AF65-F5344CB8AC3E}">
        <p14:creationId xmlns:p14="http://schemas.microsoft.com/office/powerpoint/2010/main" val="262918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139128" y="631862"/>
            <a:ext cx="11896224" cy="307777"/>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האהדה לקמפיין ותפיסת תרומתו וחשיבותו נמוכים יחסית לנורמה</a:t>
            </a:r>
          </a:p>
        </p:txBody>
      </p:sp>
      <p:sp>
        <p:nvSpPr>
          <p:cNvPr id="2" name="כותרת 1"/>
          <p:cNvSpPr>
            <a:spLocks noGrp="1"/>
          </p:cNvSpPr>
          <p:nvPr>
            <p:ph type="title"/>
          </p:nvPr>
        </p:nvSpPr>
        <p:spPr>
          <a:xfrm>
            <a:off x="688769" y="1603200"/>
            <a:ext cx="5544926" cy="231129"/>
          </a:xfrm>
        </p:spPr>
        <p:txBody>
          <a:bodyPr/>
          <a:lstStyle/>
          <a:p>
            <a:pPr algn="r" rtl="1"/>
            <a:r>
              <a:rPr lang="he-IL" sz="1600" cap="all" dirty="0">
                <a:latin typeface="+mn-lt"/>
                <a:ea typeface="+mn-ea"/>
                <a:cs typeface="+mn-cs"/>
              </a:rPr>
              <a:t>אהדת הקמפיין וחשיבותו – בקרב הנחשפים לקמפיין (</a:t>
            </a:r>
            <a:r>
              <a:rPr lang="en-US" sz="1600" cap="all" dirty="0">
                <a:latin typeface="+mn-lt"/>
                <a:ea typeface="+mn-ea"/>
                <a:cs typeface="+mn-cs"/>
              </a:rPr>
              <a:t>N=110</a:t>
            </a:r>
            <a:r>
              <a:rPr lang="he-IL" sz="1600" cap="all" dirty="0">
                <a:latin typeface="+mn-lt"/>
                <a:ea typeface="+mn-ea"/>
                <a:cs typeface="+mn-cs"/>
              </a:rPr>
              <a:t>)</a:t>
            </a:r>
            <a:endParaRPr lang="en-US" sz="1600"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9</a:t>
            </a:fld>
            <a:endParaRPr lang="en-GB" dirty="0"/>
          </a:p>
        </p:txBody>
      </p:sp>
      <p:sp>
        <p:nvSpPr>
          <p:cNvPr id="12" name="מלבן 11"/>
          <p:cNvSpPr/>
          <p:nvPr/>
        </p:nvSpPr>
        <p:spPr>
          <a:xfrm>
            <a:off x="344384" y="6880085"/>
            <a:ext cx="12419116" cy="461665"/>
          </a:xfrm>
          <a:prstGeom prst="rect">
            <a:avLst/>
          </a:prstGeom>
        </p:spPr>
        <p:txBody>
          <a:bodyPr wrap="square">
            <a:spAutoFit/>
          </a:bodyPr>
          <a:lstStyle/>
          <a:p>
            <a:pPr algn="r" rtl="1"/>
            <a:r>
              <a:rPr lang="he-IL" sz="1200" dirty="0"/>
              <a:t>עד כמה קמפיין זה של משרד האוצר שראית מצא או לא מצא חן בעיניך?</a:t>
            </a:r>
          </a:p>
          <a:p>
            <a:pPr algn="r" rtl="1"/>
            <a:r>
              <a:rPr lang="he-IL" sz="1200" dirty="0"/>
              <a:t>עד כמה אתה חושב שקמפיין זה של משרד האוצר חשוב ותורם לציבור? </a:t>
            </a:r>
            <a:endParaRPr lang="he-IL" altLang="he-IL" sz="1200" dirty="0"/>
          </a:p>
        </p:txBody>
      </p:sp>
      <p:graphicFrame>
        <p:nvGraphicFramePr>
          <p:cNvPr id="6" name="תרשים 5"/>
          <p:cNvGraphicFramePr/>
          <p:nvPr>
            <p:extLst>
              <p:ext uri="{D42A27DB-BD31-4B8C-83A1-F6EECF244321}">
                <p14:modId xmlns:p14="http://schemas.microsoft.com/office/powerpoint/2010/main" val="3317976523"/>
              </p:ext>
            </p:extLst>
          </p:nvPr>
        </p:nvGraphicFramePr>
        <p:xfrm>
          <a:off x="1086708" y="1141160"/>
          <a:ext cx="5702411" cy="4004514"/>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מחבר חץ ישר 27"/>
          <p:cNvCxnSpPr/>
          <p:nvPr/>
        </p:nvCxnSpPr>
        <p:spPr>
          <a:xfrm flipV="1">
            <a:off x="1610916" y="7244106"/>
            <a:ext cx="0" cy="2020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מחבר חץ ישר 28"/>
          <p:cNvCxnSpPr/>
          <p:nvPr/>
        </p:nvCxnSpPr>
        <p:spPr>
          <a:xfrm>
            <a:off x="1674710" y="7249418"/>
            <a:ext cx="0" cy="23923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2990" y="7249418"/>
            <a:ext cx="1494320" cy="276999"/>
          </a:xfrm>
          <a:prstGeom prst="rect">
            <a:avLst/>
          </a:prstGeom>
          <a:noFill/>
        </p:spPr>
        <p:txBody>
          <a:bodyPr wrap="none" rtlCol="1">
            <a:spAutoFit/>
          </a:bodyPr>
          <a:lstStyle/>
          <a:p>
            <a:r>
              <a:rPr lang="he-IL" sz="1200" dirty="0">
                <a:solidFill>
                  <a:schemeClr val="tx2"/>
                </a:solidFill>
              </a:rPr>
              <a:t>גבוה/נמוך </a:t>
            </a:r>
            <a:r>
              <a:rPr lang="he-IL" sz="1200" dirty="0" err="1">
                <a:solidFill>
                  <a:schemeClr val="tx2"/>
                </a:solidFill>
              </a:rPr>
              <a:t>מהבנצ'מרק</a:t>
            </a:r>
            <a:endParaRPr lang="he-IL" sz="1200" dirty="0">
              <a:solidFill>
                <a:schemeClr val="tx2"/>
              </a:solidFill>
            </a:endParaRPr>
          </a:p>
        </p:txBody>
      </p:sp>
      <p:grpSp>
        <p:nvGrpSpPr>
          <p:cNvPr id="5" name="Group 4"/>
          <p:cNvGrpSpPr/>
          <p:nvPr/>
        </p:nvGrpSpPr>
        <p:grpSpPr>
          <a:xfrm>
            <a:off x="5000347" y="5346010"/>
            <a:ext cx="2339163" cy="1387174"/>
            <a:chOff x="10866744" y="5346010"/>
            <a:chExt cx="2339163" cy="1387174"/>
          </a:xfrm>
        </p:grpSpPr>
        <p:graphicFrame>
          <p:nvGraphicFramePr>
            <p:cNvPr id="33" name="תרשים 32"/>
            <p:cNvGraphicFramePr/>
            <p:nvPr>
              <p:extLst>
                <p:ext uri="{D42A27DB-BD31-4B8C-83A1-F6EECF244321}">
                  <p14:modId xmlns:p14="http://schemas.microsoft.com/office/powerpoint/2010/main" val="1252060837"/>
                </p:ext>
              </p:extLst>
            </p:nvPr>
          </p:nvGraphicFramePr>
          <p:xfrm flipV="1">
            <a:off x="10866744" y="5346010"/>
            <a:ext cx="2339163" cy="1387174"/>
          </p:xfrm>
          <a:graphic>
            <a:graphicData uri="http://schemas.openxmlformats.org/drawingml/2006/chart">
              <c:chart xmlns:c="http://schemas.openxmlformats.org/drawingml/2006/chart" xmlns:r="http://schemas.openxmlformats.org/officeDocument/2006/relationships" r:id="rId3"/>
            </a:graphicData>
          </a:graphic>
        </p:graphicFrame>
        <p:cxnSp>
          <p:nvCxnSpPr>
            <p:cNvPr id="34" name="מחבר חץ ישר 33"/>
            <p:cNvCxnSpPr/>
            <p:nvPr/>
          </p:nvCxnSpPr>
          <p:spPr>
            <a:xfrm>
              <a:off x="11739764" y="5789219"/>
              <a:ext cx="0" cy="1639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60413" y="5365554"/>
            <a:ext cx="2339163" cy="1387174"/>
            <a:chOff x="87282" y="5377429"/>
            <a:chExt cx="2339163" cy="1387174"/>
          </a:xfrm>
        </p:grpSpPr>
        <p:graphicFrame>
          <p:nvGraphicFramePr>
            <p:cNvPr id="31" name="תרשים 30"/>
            <p:cNvGraphicFramePr/>
            <p:nvPr>
              <p:extLst>
                <p:ext uri="{D42A27DB-BD31-4B8C-83A1-F6EECF244321}">
                  <p14:modId xmlns:p14="http://schemas.microsoft.com/office/powerpoint/2010/main" val="3167518958"/>
                </p:ext>
              </p:extLst>
            </p:nvPr>
          </p:nvGraphicFramePr>
          <p:xfrm>
            <a:off x="87282" y="5377429"/>
            <a:ext cx="2339163" cy="1387174"/>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מחבר חץ ישר 33"/>
            <p:cNvCxnSpPr/>
            <p:nvPr/>
          </p:nvCxnSpPr>
          <p:spPr>
            <a:xfrm>
              <a:off x="955012" y="5822868"/>
              <a:ext cx="0" cy="1639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Rectangle 10"/>
          <p:cNvSpPr>
            <a:spLocks noChangeArrowheads="1"/>
          </p:cNvSpPr>
          <p:nvPr/>
        </p:nvSpPr>
        <p:spPr bwMode="auto">
          <a:xfrm>
            <a:off x="7148947" y="1809139"/>
            <a:ext cx="5793811" cy="3183747"/>
          </a:xfrm>
          <a:prstGeom prst="rect">
            <a:avLst/>
          </a:prstGeom>
          <a:noFill/>
          <a:ln w="19050" algn="ctr">
            <a:noFill/>
            <a:miter lim="800000"/>
            <a:headEnd/>
            <a:tailEnd/>
          </a:ln>
        </p:spPr>
        <p:txBody>
          <a:bodyPr anchor="t"/>
          <a:lstStyle/>
          <a:p>
            <a:pPr lvl="0" algn="r" rtl="1"/>
            <a:r>
              <a:rPr lang="he-IL" sz="1600" dirty="0">
                <a:solidFill>
                  <a:schemeClr val="tx1">
                    <a:lumMod val="75000"/>
                  </a:schemeClr>
                </a:solidFill>
              </a:rPr>
              <a:t>אהדה לקמפיין:</a:t>
            </a:r>
          </a:p>
          <a:p>
            <a:pPr marL="285750" lvl="0" indent="-285750" algn="r" rtl="1">
              <a:buClr>
                <a:srgbClr val="339933"/>
              </a:buClr>
              <a:buFont typeface="Wingdings" panose="05000000000000000000" pitchFamily="2" charset="2"/>
              <a:buChar char="ü"/>
            </a:pPr>
            <a:r>
              <a:rPr lang="he-IL" sz="1600" dirty="0">
                <a:solidFill>
                  <a:schemeClr val="tx1">
                    <a:lumMod val="75000"/>
                  </a:schemeClr>
                </a:solidFill>
              </a:rPr>
              <a:t>גבוהה יותר בקרב צעירים 18-24</a:t>
            </a:r>
          </a:p>
          <a:p>
            <a:pPr marL="285750" lvl="0" indent="-285750" algn="r" rtl="1">
              <a:buClr>
                <a:srgbClr val="339933"/>
              </a:buClr>
              <a:buFont typeface="Wingdings" panose="05000000000000000000" pitchFamily="2" charset="2"/>
              <a:buChar char="ü"/>
            </a:pPr>
            <a:r>
              <a:rPr lang="he-IL" sz="1600" dirty="0">
                <a:solidFill>
                  <a:schemeClr val="tx1">
                    <a:lumMod val="75000"/>
                  </a:schemeClr>
                </a:solidFill>
              </a:rPr>
              <a:t>גבוהה יותר בקרב בעלי הכנסה נמוכה</a:t>
            </a:r>
          </a:p>
          <a:p>
            <a:pPr marL="285750" indent="-285750" algn="r" rtl="1">
              <a:buClr>
                <a:srgbClr val="FF0000"/>
              </a:buClr>
              <a:buFont typeface="Wingdings" panose="05000000000000000000" pitchFamily="2" charset="2"/>
              <a:buChar char="ü"/>
            </a:pPr>
            <a:r>
              <a:rPr lang="he-IL" sz="1600" dirty="0">
                <a:solidFill>
                  <a:schemeClr val="tx1">
                    <a:lumMod val="75000"/>
                  </a:schemeClr>
                </a:solidFill>
              </a:rPr>
              <a:t>נמוכה יותר בקרב חילוניים</a:t>
            </a:r>
          </a:p>
          <a:p>
            <a:pPr lvl="0" algn="r" rtl="1"/>
            <a:endParaRPr lang="he-IL" sz="1600" dirty="0">
              <a:solidFill>
                <a:schemeClr val="tx1">
                  <a:lumMod val="75000"/>
                </a:schemeClr>
              </a:solidFill>
            </a:endParaRPr>
          </a:p>
          <a:p>
            <a:pPr lvl="0" algn="r" rtl="1"/>
            <a:endParaRPr lang="he-IL" sz="1600" dirty="0">
              <a:solidFill>
                <a:schemeClr val="tx1">
                  <a:lumMod val="75000"/>
                </a:schemeClr>
              </a:solidFill>
            </a:endParaRPr>
          </a:p>
          <a:p>
            <a:pPr lvl="0" algn="r" rtl="1"/>
            <a:r>
              <a:rPr lang="he-IL" sz="1600" dirty="0">
                <a:solidFill>
                  <a:schemeClr val="tx1">
                    <a:lumMod val="75000"/>
                  </a:schemeClr>
                </a:solidFill>
              </a:rPr>
              <a:t>תפיסת תרומתו וחשיבותו של הקמפיין:</a:t>
            </a:r>
          </a:p>
          <a:p>
            <a:pPr marL="285750" lvl="0" indent="-285750" algn="r" rtl="1">
              <a:buClr>
                <a:srgbClr val="FF0000"/>
              </a:buClr>
              <a:buFont typeface="Wingdings" panose="05000000000000000000" pitchFamily="2" charset="2"/>
              <a:buChar char="ü"/>
            </a:pPr>
            <a:r>
              <a:rPr lang="he-IL" sz="1600" dirty="0">
                <a:solidFill>
                  <a:schemeClr val="tx1">
                    <a:lumMod val="75000"/>
                  </a:schemeClr>
                </a:solidFill>
              </a:rPr>
              <a:t>נמוכה יותר בקרב חילוניים</a:t>
            </a:r>
          </a:p>
          <a:p>
            <a:pPr marL="285750" lvl="0" indent="-285750" algn="r" rtl="1">
              <a:buClr>
                <a:srgbClr val="FF0000"/>
              </a:buClr>
              <a:buFont typeface="Wingdings" panose="05000000000000000000" pitchFamily="2" charset="2"/>
              <a:buChar char="ü"/>
            </a:pPr>
            <a:r>
              <a:rPr lang="he-IL" sz="1600" dirty="0">
                <a:solidFill>
                  <a:schemeClr val="tx1">
                    <a:lumMod val="75000"/>
                  </a:schemeClr>
                </a:solidFill>
              </a:rPr>
              <a:t>נמוכה יותר בקרב אקדמאים</a:t>
            </a:r>
          </a:p>
          <a:p>
            <a:pPr algn="r" rtl="1"/>
            <a:endParaRPr lang="he-IL" sz="1600" dirty="0">
              <a:solidFill>
                <a:schemeClr val="tx1">
                  <a:lumMod val="75000"/>
                </a:schemeClr>
              </a:solidFill>
            </a:endParaRPr>
          </a:p>
          <a:p>
            <a:pPr algn="r" rtl="1"/>
            <a:endParaRPr lang="he-IL" sz="1600" dirty="0">
              <a:solidFill>
                <a:schemeClr val="tx1">
                  <a:lumMod val="75000"/>
                </a:schemeClr>
              </a:solidFill>
            </a:endParaRPr>
          </a:p>
          <a:p>
            <a:pPr algn="r" rtl="1">
              <a:lnSpc>
                <a:spcPct val="100000"/>
              </a:lnSpc>
              <a:spcBef>
                <a:spcPts val="600"/>
              </a:spcBef>
            </a:pPr>
            <a:endParaRPr lang="he-IL" sz="1600" dirty="0">
              <a:solidFill>
                <a:schemeClr val="tx1">
                  <a:lumMod val="75000"/>
                </a:schemeClr>
              </a:solidFill>
            </a:endParaRPr>
          </a:p>
        </p:txBody>
      </p:sp>
    </p:spTree>
    <p:extLst>
      <p:ext uri="{BB962C8B-B14F-4D97-AF65-F5344CB8AC3E}">
        <p14:creationId xmlns:p14="http://schemas.microsoft.com/office/powerpoint/2010/main" val="21123542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4b0e8d5e0e77e7ee7304fb0fb37d22dc8c3a5f0"/>
</p:tagLst>
</file>

<file path=ppt/theme/theme1.xml><?xml version="1.0" encoding="utf-8"?>
<a:theme xmlns:a="http://schemas.openxmlformats.org/drawingml/2006/main" name="blank">
  <a:themeElements>
    <a:clrScheme name="Ipsos">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008E94"/>
      </a:hlink>
      <a:folHlink>
        <a:srgbClr val="1F497D"/>
      </a:folHlink>
    </a:clrScheme>
    <a:fontScheme name="Fieldwork Internation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
    <a:dk1>
      <a:srgbClr val="333399"/>
    </a:dk1>
    <a:lt1>
      <a:srgbClr val="FFFFFF"/>
    </a:lt1>
    <a:dk2>
      <a:srgbClr val="4D4D4D"/>
    </a:dk2>
    <a:lt2>
      <a:srgbClr val="BCBEC0"/>
    </a:lt2>
    <a:accent1>
      <a:srgbClr val="00ADA8"/>
    </a:accent1>
    <a:accent2>
      <a:srgbClr val="FF9933"/>
    </a:accent2>
    <a:accent3>
      <a:srgbClr val="FF6600"/>
    </a:accent3>
    <a:accent4>
      <a:srgbClr val="7EACDE"/>
    </a:accent4>
    <a:accent5>
      <a:srgbClr val="A2CFD5"/>
    </a:accent5>
    <a:accent6>
      <a:srgbClr val="99CC00"/>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
    <a:dk1>
      <a:srgbClr val="333399"/>
    </a:dk1>
    <a:lt1>
      <a:srgbClr val="FFFFFF"/>
    </a:lt1>
    <a:dk2>
      <a:srgbClr val="4D4D4D"/>
    </a:dk2>
    <a:lt2>
      <a:srgbClr val="BCBEC0"/>
    </a:lt2>
    <a:accent1>
      <a:srgbClr val="00ADA8"/>
    </a:accent1>
    <a:accent2>
      <a:srgbClr val="FF9933"/>
    </a:accent2>
    <a:accent3>
      <a:srgbClr val="FF6600"/>
    </a:accent3>
    <a:accent4>
      <a:srgbClr val="7EACDE"/>
    </a:accent4>
    <a:accent5>
      <a:srgbClr val="A2CFD5"/>
    </a:accent5>
    <a:accent6>
      <a:srgbClr val="99CC00"/>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30741</TotalTime>
  <Words>1208</Words>
  <Application>Microsoft Office PowerPoint</Application>
  <PresentationFormat>מותאם אישית</PresentationFormat>
  <Paragraphs>200</Paragraphs>
  <Slides>20</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20</vt:i4>
      </vt:variant>
    </vt:vector>
  </HeadingPairs>
  <TitlesOfParts>
    <vt:vector size="21" baseType="lpstr">
      <vt:lpstr>blank</vt:lpstr>
      <vt:lpstr>מצגת של PowerPoint</vt:lpstr>
      <vt:lpstr>רקע ומתודולוגיה</vt:lpstr>
      <vt:lpstr>מצגת של PowerPoint</vt:lpstr>
      <vt:lpstr>מצגת של PowerPoint</vt:lpstr>
      <vt:lpstr>זכירה בלתי נעזרת</vt:lpstr>
      <vt:lpstr>זכירה חצי נעזרת וזכירת המסר</vt:lpstr>
      <vt:lpstr>זכירה נעזרת לקמפיין (סרטון) באינטרנט</vt:lpstr>
      <vt:lpstr>מצגת של PowerPoint</vt:lpstr>
      <vt:lpstr>אהדת הקמפיין וחשיבותו – בקרב הנחשפים לקמפיין (N=110)</vt:lpstr>
      <vt:lpstr>סיבות לאהדה/חוסר אהדה לקמפיין – בקרב הנחשפים לקמפיין (N=110)</vt:lpstr>
      <vt:lpstr>תפיסות לגבי הקמפיין – בקרב הנחשפים לקמפיין (N=110) TOP3</vt:lpstr>
      <vt:lpstr>תפיסות לגבי הקמפיין – בקרב הנחשפים לקמפיין (N=110) TOP3</vt:lpstr>
      <vt:lpstr>מצגת של PowerPoint</vt:lpstr>
      <vt:lpstr>מצגת של PowerPoint</vt:lpstr>
      <vt:lpstr>מודעות בלתי נעזרת לרפורמות אותם מקדם משרד האוצר – אחרי קמפיין</vt:lpstr>
      <vt:lpstr>מודעות נעזרת לרפורמות אותם מקדם משרד האוצר</vt:lpstr>
      <vt:lpstr>מצגת של PowerPoint</vt:lpstr>
      <vt:lpstr>סיכום מדדי הכיסוי והתגובה</vt:lpstr>
      <vt:lpstr>מצגת של PowerPoint</vt:lpstr>
      <vt:lpstr>מצגת של PowerPoint</vt:lpstr>
    </vt:vector>
  </TitlesOfParts>
  <Company>Ipsos-Mori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Neil.tierney</dc:creator>
  <cp:lastModifiedBy>dafna</cp:lastModifiedBy>
  <cp:revision>2569</cp:revision>
  <cp:lastPrinted>2017-06-26T08:36:19Z</cp:lastPrinted>
  <dcterms:created xsi:type="dcterms:W3CDTF">2014-10-01T09:33:00Z</dcterms:created>
  <dcterms:modified xsi:type="dcterms:W3CDTF">2017-06-26T09:36:19Z</dcterms:modified>
</cp:coreProperties>
</file>