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508" r:id="rId3"/>
    <p:sldId id="486" r:id="rId4"/>
    <p:sldId id="554" r:id="rId5"/>
    <p:sldId id="591" r:id="rId6"/>
    <p:sldId id="555" r:id="rId7"/>
    <p:sldId id="611" r:id="rId8"/>
    <p:sldId id="615" r:id="rId9"/>
    <p:sldId id="559" r:id="rId10"/>
    <p:sldId id="563" r:id="rId11"/>
    <p:sldId id="598" r:id="rId12"/>
    <p:sldId id="560" r:id="rId13"/>
    <p:sldId id="613" r:id="rId14"/>
    <p:sldId id="562" r:id="rId15"/>
    <p:sldId id="578" r:id="rId16"/>
    <p:sldId id="580" r:id="rId17"/>
    <p:sldId id="564" r:id="rId18"/>
    <p:sldId id="605" r:id="rId19"/>
    <p:sldId id="587" r:id="rId20"/>
    <p:sldId id="614" r:id="rId21"/>
    <p:sldId id="545" r:id="rId22"/>
    <p:sldId id="608" r:id="rId23"/>
    <p:sldId id="261" r:id="rId24"/>
  </p:sldIdLst>
  <p:sldSz cx="13439775" cy="7561263"/>
  <p:notesSz cx="6797675" cy="9874250"/>
  <p:custDataLst>
    <p:tags r:id="rId27"/>
  </p:custDataLst>
  <p:defaultTextStyle>
    <a:defPPr>
      <a:defRPr lang="en-US"/>
    </a:defPPr>
    <a:lvl1pPr marL="0" algn="l" defTabSz="1199839" rtl="0" eaLnBrk="1" latinLnBrk="0" hangingPunct="1">
      <a:defRPr sz="2400" kern="1200">
        <a:solidFill>
          <a:schemeClr val="tx1"/>
        </a:solidFill>
        <a:latin typeface="+mn-lt"/>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05">
          <p15:clr>
            <a:srgbClr val="A4A3A4"/>
          </p15:clr>
        </p15:guide>
        <p15:guide id="2" orient="horz" pos="4535">
          <p15:clr>
            <a:srgbClr val="A4A3A4"/>
          </p15:clr>
        </p15:guide>
        <p15:guide id="3" orient="horz" pos="1327">
          <p15:clr>
            <a:srgbClr val="A4A3A4"/>
          </p15:clr>
        </p15:guide>
        <p15:guide id="4" orient="horz" pos="1481">
          <p15:clr>
            <a:srgbClr val="A4A3A4"/>
          </p15:clr>
        </p15:guide>
        <p15:guide id="5" orient="horz" pos="3937">
          <p15:clr>
            <a:srgbClr val="A4A3A4"/>
          </p15:clr>
        </p15:guide>
        <p15:guide id="6" pos="236">
          <p15:clr>
            <a:srgbClr val="A4A3A4"/>
          </p15:clr>
        </p15:guide>
        <p15:guide id="7" pos="8199">
          <p15:clr>
            <a:srgbClr val="A4A3A4"/>
          </p15:clr>
        </p15:guide>
        <p15:guide id="8" pos="1428">
          <p15:clr>
            <a:srgbClr val="A4A3A4"/>
          </p15:clr>
        </p15:guide>
        <p15:guide id="9" pos="1605">
          <p15:clr>
            <a:srgbClr val="A4A3A4"/>
          </p15:clr>
        </p15:guide>
        <p15:guide id="10" pos="2785">
          <p15:clr>
            <a:srgbClr val="A4A3A4"/>
          </p15:clr>
        </p15:guide>
        <p15:guide id="11" pos="4159">
          <p15:clr>
            <a:srgbClr val="A4A3A4"/>
          </p15:clr>
        </p15:guide>
        <p15:guide id="12" pos="5522">
          <p15:clr>
            <a:srgbClr val="A4A3A4"/>
          </p15:clr>
        </p15:guide>
        <p15:guide id="13" pos="6280">
          <p15:clr>
            <a:srgbClr val="A4A3A4"/>
          </p15:clr>
        </p15:guide>
        <p15:guide id="14" pos="6885">
          <p15:clr>
            <a:srgbClr val="A4A3A4"/>
          </p15:clr>
        </p15:guide>
        <p15:guide id="15" pos="70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1F497D"/>
    <a:srgbClr val="008E94"/>
    <a:srgbClr val="CBDBDC"/>
    <a:srgbClr val="E7EEEF"/>
    <a:srgbClr val="00ADA8"/>
    <a:srgbClr val="B36666"/>
    <a:srgbClr val="37718C"/>
    <a:srgbClr val="17375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סגנון ערכת נושא 2 - הדגשה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89916" autoAdjust="0"/>
  </p:normalViewPr>
  <p:slideViewPr>
    <p:cSldViewPr snapToGrid="0" snapToObjects="1">
      <p:cViewPr>
        <p:scale>
          <a:sx n="80" d="100"/>
          <a:sy n="80" d="100"/>
        </p:scale>
        <p:origin x="-1500" y="-690"/>
      </p:cViewPr>
      <p:guideLst>
        <p:guide orient="horz" pos="3005"/>
        <p:guide orient="horz" pos="4535"/>
        <p:guide orient="horz" pos="1327"/>
        <p:guide orient="horz" pos="1481"/>
        <p:guide orient="horz" pos="3937"/>
        <p:guide pos="236"/>
        <p:guide pos="8199"/>
        <p:guide pos="1428"/>
        <p:guide pos="1605"/>
        <p:guide pos="2785"/>
        <p:guide pos="4159"/>
        <p:guide pos="5522"/>
        <p:guide pos="6280"/>
        <p:guide pos="6885"/>
        <p:guide pos="7068"/>
      </p:guideLst>
    </p:cSldViewPr>
  </p:slideViewPr>
  <p:notesTextViewPr>
    <p:cViewPr>
      <p:scale>
        <a:sx n="100" d="100"/>
        <a:sy n="100" d="100"/>
      </p:scale>
      <p:origin x="0" y="0"/>
    </p:cViewPr>
  </p:notesTextViewPr>
  <p:sorterViewPr>
    <p:cViewPr>
      <p:scale>
        <a:sx n="100" d="100"/>
        <a:sy n="100" d="100"/>
      </p:scale>
      <p:origin x="0" y="145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a:lstStyle/>
        <a:p>
          <a:pPr>
            <a:defRPr sz="1200"/>
          </a:pPr>
          <a:endParaRPr lang="he-IL"/>
        </a:p>
      </c:txPr>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חשיפה מוכחת</c:v>
                </c:pt>
              </c:strCache>
            </c:strRef>
          </c:tx>
          <c:spPr>
            <a:solidFill>
              <a:srgbClr val="10253F"/>
            </a:solidFill>
          </c:spPr>
          <c:invertIfNegative val="0"/>
          <c:dPt>
            <c:idx val="1"/>
            <c:invertIfNegative val="0"/>
            <c:bubble3D val="0"/>
            <c:spPr>
              <a:solidFill>
                <a:srgbClr val="00ADA8"/>
              </a:solidFill>
            </c:spPr>
          </c:dPt>
          <c:dLbls>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c:formatCode>
                <c:ptCount val="2"/>
                <c:pt idx="0">
                  <c:v>1.6E-2</c:v>
                </c:pt>
                <c:pt idx="1">
                  <c:v>0.04</c:v>
                </c:pt>
              </c:numCache>
            </c:numRef>
          </c:val>
        </c:ser>
        <c:dLbls>
          <c:showLegendKey val="0"/>
          <c:showVal val="0"/>
          <c:showCatName val="0"/>
          <c:showSerName val="0"/>
          <c:showPercent val="0"/>
          <c:showBubbleSize val="0"/>
        </c:dLbls>
        <c:gapWidth val="47"/>
        <c:axId val="88443136"/>
        <c:axId val="88449024"/>
      </c:barChart>
      <c:catAx>
        <c:axId val="88443136"/>
        <c:scaling>
          <c:orientation val="minMax"/>
        </c:scaling>
        <c:delete val="0"/>
        <c:axPos val="b"/>
        <c:majorTickMark val="out"/>
        <c:minorTickMark val="none"/>
        <c:tickLblPos val="nextTo"/>
        <c:spPr>
          <a:ln>
            <a:noFill/>
          </a:ln>
        </c:spPr>
        <c:crossAx val="88449024"/>
        <c:crosses val="autoZero"/>
        <c:auto val="1"/>
        <c:lblAlgn val="ctr"/>
        <c:lblOffset val="100"/>
        <c:noMultiLvlLbl val="0"/>
      </c:catAx>
      <c:valAx>
        <c:axId val="88449024"/>
        <c:scaling>
          <c:orientation val="minMax"/>
          <c:max val="0.5"/>
        </c:scaling>
        <c:delete val="1"/>
        <c:axPos val="l"/>
        <c:numFmt formatCode="0%" sourceLinked="1"/>
        <c:majorTickMark val="out"/>
        <c:minorTickMark val="none"/>
        <c:tickLblPos val="nextTo"/>
        <c:crossAx val="88443136"/>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a:lstStyle/>
        <a:p>
          <a:pPr>
            <a:defRPr sz="1200"/>
          </a:pPr>
          <a:endParaRPr lang="he-IL"/>
        </a:p>
      </c:txPr>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חשיבות הקמפיין ותרומתו</c:v>
                </c:pt>
              </c:strCache>
            </c:strRef>
          </c:tx>
          <c:spPr>
            <a:solidFill>
              <a:srgbClr val="10253F"/>
            </a:solidFill>
          </c:spPr>
          <c:invertIfNegative val="0"/>
          <c:dPt>
            <c:idx val="1"/>
            <c:invertIfNegative val="0"/>
            <c:bubble3D val="0"/>
            <c:spPr>
              <a:solidFill>
                <a:srgbClr val="00ADA8"/>
              </a:solidFill>
            </c:spPr>
          </c:dPt>
          <c:dLbls>
            <c:txPr>
              <a:bodyPr/>
              <a:lstStyle/>
              <a:p>
                <a:pPr>
                  <a:defRPr sz="1100"/>
                </a:pPr>
                <a:endParaRPr lang="he-IL"/>
              </a:p>
            </c:txPr>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0.0</c:formatCode>
                <c:ptCount val="2"/>
                <c:pt idx="0">
                  <c:v>6.8</c:v>
                </c:pt>
                <c:pt idx="1">
                  <c:v>6.7</c:v>
                </c:pt>
              </c:numCache>
            </c:numRef>
          </c:val>
        </c:ser>
        <c:dLbls>
          <c:showLegendKey val="0"/>
          <c:showVal val="0"/>
          <c:showCatName val="0"/>
          <c:showSerName val="0"/>
          <c:showPercent val="0"/>
          <c:showBubbleSize val="0"/>
        </c:dLbls>
        <c:gapWidth val="47"/>
        <c:axId val="103846656"/>
        <c:axId val="103848192"/>
      </c:barChart>
      <c:catAx>
        <c:axId val="103846656"/>
        <c:scaling>
          <c:orientation val="minMax"/>
        </c:scaling>
        <c:delete val="0"/>
        <c:axPos val="b"/>
        <c:majorTickMark val="out"/>
        <c:minorTickMark val="none"/>
        <c:tickLblPos val="nextTo"/>
        <c:spPr>
          <a:ln>
            <a:noFill/>
          </a:ln>
        </c:spPr>
        <c:crossAx val="103848192"/>
        <c:crosses val="autoZero"/>
        <c:auto val="1"/>
        <c:lblAlgn val="ctr"/>
        <c:lblOffset val="100"/>
        <c:noMultiLvlLbl val="0"/>
      </c:catAx>
      <c:valAx>
        <c:axId val="103848192"/>
        <c:scaling>
          <c:orientation val="minMax"/>
          <c:max val="10"/>
          <c:min val="0"/>
        </c:scaling>
        <c:delete val="1"/>
        <c:axPos val="l"/>
        <c:numFmt formatCode="0.0" sourceLinked="1"/>
        <c:majorTickMark val="out"/>
        <c:minorTickMark val="none"/>
        <c:tickLblPos val="none"/>
        <c:crossAx val="103846656"/>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גיליון1!$A$2</c:f>
              <c:strCache>
                <c:ptCount val="1"/>
                <c:pt idx="0">
                  <c:v>0-2.49</c:v>
                </c:pt>
              </c:strCache>
            </c:strRef>
          </c:tx>
          <c:invertIfNegative val="0"/>
          <c:dLbls>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גיליון1!$B$2:$D$2</c:f>
              <c:numCache>
                <c:formatCode>0%</c:formatCode>
                <c:ptCount val="3"/>
                <c:pt idx="0">
                  <c:v>0.13636363636363635</c:v>
                </c:pt>
                <c:pt idx="1">
                  <c:v>0.20399999999999999</c:v>
                </c:pt>
                <c:pt idx="2">
                  <c:v>0.06</c:v>
                </c:pt>
              </c:numCache>
            </c:numRef>
          </c:val>
        </c:ser>
        <c:ser>
          <c:idx val="1"/>
          <c:order val="1"/>
          <c:tx>
            <c:strRef>
              <c:f>גיליון1!$A$3</c:f>
              <c:strCache>
                <c:ptCount val="1"/>
                <c:pt idx="0">
                  <c:v>2.5-4.99</c:v>
                </c:pt>
              </c:strCache>
            </c:strRef>
          </c:tx>
          <c:invertIfNegative val="0"/>
          <c:dLbls>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גיליון1!$B$3:$D$3</c:f>
              <c:numCache>
                <c:formatCode>0%</c:formatCode>
                <c:ptCount val="3"/>
                <c:pt idx="0">
                  <c:v>0.19960474308300394</c:v>
                </c:pt>
                <c:pt idx="1">
                  <c:v>0.218978102189781</c:v>
                </c:pt>
                <c:pt idx="2">
                  <c:v>0.18</c:v>
                </c:pt>
              </c:numCache>
            </c:numRef>
          </c:val>
        </c:ser>
        <c:ser>
          <c:idx val="2"/>
          <c:order val="2"/>
          <c:tx>
            <c:strRef>
              <c:f>גיליון1!$A$4</c:f>
              <c:strCache>
                <c:ptCount val="1"/>
                <c:pt idx="0">
                  <c:v>5-7.49</c:v>
                </c:pt>
              </c:strCache>
            </c:strRef>
          </c:tx>
          <c:invertIfNegative val="0"/>
          <c:dLbls>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גיליון1!$B$4:$D$4</c:f>
              <c:numCache>
                <c:formatCode>0%</c:formatCode>
                <c:ptCount val="3"/>
                <c:pt idx="0">
                  <c:v>0.38735177865612647</c:v>
                </c:pt>
                <c:pt idx="1">
                  <c:v>0.33941605839416056</c:v>
                </c:pt>
                <c:pt idx="2">
                  <c:v>0.44</c:v>
                </c:pt>
              </c:numCache>
            </c:numRef>
          </c:val>
        </c:ser>
        <c:ser>
          <c:idx val="3"/>
          <c:order val="3"/>
          <c:tx>
            <c:strRef>
              <c:f>גיליון1!$A$5</c:f>
              <c:strCache>
                <c:ptCount val="1"/>
                <c:pt idx="0">
                  <c:v>7.5-10</c:v>
                </c:pt>
              </c:strCache>
            </c:strRef>
          </c:tx>
          <c:invertIfNegative val="0"/>
          <c:dLbls>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גיליון1!$B$5:$D$5</c:f>
              <c:numCache>
                <c:formatCode>0%</c:formatCode>
                <c:ptCount val="3"/>
                <c:pt idx="0">
                  <c:v>0.27667984189723321</c:v>
                </c:pt>
                <c:pt idx="1">
                  <c:v>0.23722627737226276</c:v>
                </c:pt>
                <c:pt idx="2">
                  <c:v>0.32</c:v>
                </c:pt>
              </c:numCache>
            </c:numRef>
          </c:val>
        </c:ser>
        <c:dLbls>
          <c:showLegendKey val="0"/>
          <c:showVal val="0"/>
          <c:showCatName val="0"/>
          <c:showSerName val="0"/>
          <c:showPercent val="0"/>
          <c:showBubbleSize val="0"/>
        </c:dLbls>
        <c:gapWidth val="39"/>
        <c:overlap val="100"/>
        <c:axId val="103912960"/>
        <c:axId val="103914496"/>
      </c:barChart>
      <c:lineChart>
        <c:grouping val="standard"/>
        <c:varyColors val="0"/>
        <c:ser>
          <c:idx val="4"/>
          <c:order val="4"/>
          <c:tx>
            <c:strRef>
              <c:f>גיליון1!$A$6</c:f>
              <c:strCache>
                <c:ptCount val="1"/>
                <c:pt idx="0">
                  <c:v>ממוצע</c:v>
                </c:pt>
              </c:strCache>
            </c:strRef>
          </c:tx>
          <c:spPr>
            <a:ln>
              <a:noFill/>
            </a:ln>
          </c:spPr>
          <c:marker>
            <c:symbol val="none"/>
          </c:marker>
          <c:dLbls>
            <c:dLbl>
              <c:idx val="0"/>
              <c:layout>
                <c:manualLayout>
                  <c:x val="-4.0683200875476791E-2"/>
                  <c:y val="-0.5179171207985005"/>
                </c:manualLayout>
              </c:layout>
              <c:spPr>
                <a:ln>
                  <a:solidFill>
                    <a:schemeClr val="tx1">
                      <a:lumMod val="50000"/>
                    </a:schemeClr>
                  </a:solidFill>
                </a:ln>
              </c:spPr>
              <c:txPr>
                <a:bodyPr/>
                <a:lstStyle/>
                <a:p>
                  <a:pPr>
                    <a:defRPr/>
                  </a:pPr>
                  <a:endParaRPr lang="he-IL"/>
                </a:p>
              </c:txPr>
              <c:dLblPos val="r"/>
              <c:showLegendKey val="0"/>
              <c:showVal val="1"/>
              <c:showCatName val="0"/>
              <c:showSerName val="0"/>
              <c:showPercent val="0"/>
              <c:showBubbleSize val="0"/>
            </c:dLbl>
            <c:dLbl>
              <c:idx val="1"/>
              <c:layout>
                <c:manualLayout>
                  <c:x val="-3.2393195602837599E-2"/>
                  <c:y val="-0.55781701500094649"/>
                </c:manualLayout>
              </c:layout>
              <c:spPr>
                <a:ln>
                  <a:solidFill>
                    <a:srgbClr val="58595B"/>
                  </a:solidFill>
                </a:ln>
              </c:spPr>
              <c:txPr>
                <a:bodyPr/>
                <a:lstStyle/>
                <a:p>
                  <a:pPr>
                    <a:defRPr/>
                  </a:pPr>
                  <a:endParaRPr lang="he-IL"/>
                </a:p>
              </c:txPr>
              <c:dLblPos val="r"/>
              <c:showLegendKey val="0"/>
              <c:showVal val="1"/>
              <c:showCatName val="0"/>
              <c:showSerName val="0"/>
              <c:showPercent val="0"/>
              <c:showBubbleSize val="0"/>
            </c:dLbl>
            <c:dLbl>
              <c:idx val="2"/>
              <c:layout>
                <c:manualLayout>
                  <c:x val="-6.1543008237295124E-2"/>
                  <c:y val="-0.53082646452116589"/>
                </c:manualLayout>
              </c:layout>
              <c:spPr>
                <a:ln>
                  <a:solidFill>
                    <a:schemeClr val="tx2">
                      <a:lumMod val="50000"/>
                    </a:schemeClr>
                  </a:solidFill>
                </a:ln>
              </c:spPr>
              <c:txPr>
                <a:bodyPr/>
                <a:lstStyle/>
                <a:p>
                  <a:pPr>
                    <a:defRPr/>
                  </a:pPr>
                  <a:endParaRPr lang="he-IL"/>
                </a:p>
              </c:txPr>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גיליון1!$B$6:$D$6</c:f>
              <c:numCache>
                <c:formatCode>0.0</c:formatCode>
                <c:ptCount val="3"/>
                <c:pt idx="0">
                  <c:v>5.7193280632411048</c:v>
                </c:pt>
                <c:pt idx="1">
                  <c:v>5.2429562043795581</c:v>
                </c:pt>
                <c:pt idx="2">
                  <c:v>6.28</c:v>
                </c:pt>
              </c:numCache>
            </c:numRef>
          </c:val>
          <c:smooth val="0"/>
        </c:ser>
        <c:dLbls>
          <c:showLegendKey val="0"/>
          <c:showVal val="0"/>
          <c:showCatName val="0"/>
          <c:showSerName val="0"/>
          <c:showPercent val="0"/>
          <c:showBubbleSize val="0"/>
        </c:dLbls>
        <c:marker val="1"/>
        <c:smooth val="0"/>
        <c:axId val="103930112"/>
        <c:axId val="103928576"/>
      </c:lineChart>
      <c:catAx>
        <c:axId val="103912960"/>
        <c:scaling>
          <c:orientation val="minMax"/>
        </c:scaling>
        <c:delete val="0"/>
        <c:axPos val="b"/>
        <c:majorTickMark val="out"/>
        <c:minorTickMark val="none"/>
        <c:tickLblPos val="nextTo"/>
        <c:spPr>
          <a:ln>
            <a:noFill/>
          </a:ln>
        </c:spPr>
        <c:crossAx val="103914496"/>
        <c:crosses val="autoZero"/>
        <c:auto val="1"/>
        <c:lblAlgn val="ctr"/>
        <c:lblOffset val="100"/>
        <c:noMultiLvlLbl val="0"/>
      </c:catAx>
      <c:valAx>
        <c:axId val="103914496"/>
        <c:scaling>
          <c:orientation val="minMax"/>
        </c:scaling>
        <c:delete val="0"/>
        <c:axPos val="l"/>
        <c:numFmt formatCode="0%" sourceLinked="1"/>
        <c:majorTickMark val="out"/>
        <c:minorTickMark val="none"/>
        <c:tickLblPos val="none"/>
        <c:spPr>
          <a:ln>
            <a:noFill/>
          </a:ln>
        </c:spPr>
        <c:crossAx val="103912960"/>
        <c:crosses val="autoZero"/>
        <c:crossBetween val="between"/>
      </c:valAx>
      <c:valAx>
        <c:axId val="103928576"/>
        <c:scaling>
          <c:orientation val="minMax"/>
        </c:scaling>
        <c:delete val="0"/>
        <c:axPos val="r"/>
        <c:numFmt formatCode="0.0" sourceLinked="1"/>
        <c:majorTickMark val="out"/>
        <c:minorTickMark val="none"/>
        <c:tickLblPos val="none"/>
        <c:spPr>
          <a:ln>
            <a:noFill/>
          </a:ln>
        </c:spPr>
        <c:crossAx val="103930112"/>
        <c:crosses val="max"/>
        <c:crossBetween val="between"/>
      </c:valAx>
      <c:catAx>
        <c:axId val="103930112"/>
        <c:scaling>
          <c:orientation val="minMax"/>
        </c:scaling>
        <c:delete val="1"/>
        <c:axPos val="b"/>
        <c:majorTickMark val="out"/>
        <c:minorTickMark val="none"/>
        <c:tickLblPos val="none"/>
        <c:crossAx val="103928576"/>
        <c:crosses val="autoZero"/>
        <c:auto val="1"/>
        <c:lblAlgn val="ctr"/>
        <c:lblOffset val="100"/>
        <c:noMultiLvlLbl val="0"/>
      </c:catAx>
    </c:plotArea>
    <c:legend>
      <c:legendPos val="r"/>
      <c:layout/>
      <c:overlay val="0"/>
    </c:legend>
    <c:plotVisOnly val="1"/>
    <c:dispBlanksAs val="gap"/>
    <c:showDLblsOverMax val="0"/>
  </c:chart>
  <c:txPr>
    <a:bodyPr/>
    <a:lstStyle/>
    <a:p>
      <a:pPr>
        <a:defRPr sz="200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a:lstStyle/>
        <a:p>
          <a:pPr>
            <a:defRPr sz="1200"/>
          </a:pPr>
          <a:endParaRPr lang="he-IL"/>
        </a:p>
      </c:txPr>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אטרקטיביות</c:v>
                </c:pt>
              </c:strCache>
            </c:strRef>
          </c:tx>
          <c:spPr>
            <a:solidFill>
              <a:srgbClr val="10253F"/>
            </a:solidFill>
          </c:spPr>
          <c:invertIfNegative val="0"/>
          <c:dPt>
            <c:idx val="1"/>
            <c:invertIfNegative val="0"/>
            <c:bubble3D val="0"/>
            <c:spPr>
              <a:solidFill>
                <a:srgbClr val="00ADA8"/>
              </a:solidFill>
            </c:spPr>
          </c:dPt>
          <c:dLbls>
            <c:txPr>
              <a:bodyPr/>
              <a:lstStyle/>
              <a:p>
                <a:pPr>
                  <a:defRPr sz="1100"/>
                </a:pPr>
                <a:endParaRPr lang="he-IL"/>
              </a:p>
            </c:txPr>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0.0</c:formatCode>
                <c:ptCount val="2"/>
                <c:pt idx="0">
                  <c:v>5.72</c:v>
                </c:pt>
                <c:pt idx="1">
                  <c:v>6.1</c:v>
                </c:pt>
              </c:numCache>
            </c:numRef>
          </c:val>
        </c:ser>
        <c:dLbls>
          <c:showLegendKey val="0"/>
          <c:showVal val="0"/>
          <c:showCatName val="0"/>
          <c:showSerName val="0"/>
          <c:showPercent val="0"/>
          <c:showBubbleSize val="0"/>
        </c:dLbls>
        <c:gapWidth val="47"/>
        <c:axId val="104069760"/>
        <c:axId val="104071552"/>
      </c:barChart>
      <c:catAx>
        <c:axId val="104069760"/>
        <c:scaling>
          <c:orientation val="minMax"/>
        </c:scaling>
        <c:delete val="0"/>
        <c:axPos val="b"/>
        <c:majorTickMark val="out"/>
        <c:minorTickMark val="none"/>
        <c:tickLblPos val="nextTo"/>
        <c:spPr>
          <a:ln>
            <a:noFill/>
          </a:ln>
        </c:spPr>
        <c:crossAx val="104071552"/>
        <c:crosses val="autoZero"/>
        <c:auto val="1"/>
        <c:lblAlgn val="ctr"/>
        <c:lblOffset val="100"/>
        <c:noMultiLvlLbl val="0"/>
      </c:catAx>
      <c:valAx>
        <c:axId val="104071552"/>
        <c:scaling>
          <c:orientation val="minMax"/>
          <c:max val="10"/>
          <c:min val="0"/>
        </c:scaling>
        <c:delete val="1"/>
        <c:axPos val="l"/>
        <c:numFmt formatCode="0.0" sourceLinked="1"/>
        <c:majorTickMark val="out"/>
        <c:minorTickMark val="none"/>
        <c:tickLblPos val="none"/>
        <c:crossAx val="104069760"/>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dirty="0" smtClean="0"/>
              <a:t>אהדה לקמפיין</a:t>
            </a:r>
            <a:endParaRPr lang="he-IL" dirty="0"/>
          </a:p>
        </c:rich>
      </c:tx>
      <c:layout>
        <c:manualLayout>
          <c:xMode val="edge"/>
          <c:yMode val="edge"/>
          <c:x val="0.42526895106491136"/>
          <c:y val="2.0199256921824105E-2"/>
        </c:manualLayout>
      </c:layout>
      <c:overlay val="0"/>
    </c:title>
    <c:autoTitleDeleted val="0"/>
    <c:plotArea>
      <c:layout>
        <c:manualLayout>
          <c:layoutTarget val="inner"/>
          <c:xMode val="edge"/>
          <c:yMode val="edge"/>
          <c:x val="0.5666526552601977"/>
          <c:y val="0.11320430991703991"/>
          <c:w val="0.43276971957452687"/>
          <c:h val="0.85902171181545195"/>
        </c:manualLayout>
      </c:layout>
      <c:barChart>
        <c:barDir val="bar"/>
        <c:grouping val="clustered"/>
        <c:varyColors val="0"/>
        <c:ser>
          <c:idx val="0"/>
          <c:order val="0"/>
          <c:tx>
            <c:strRef>
              <c:f>גיליון1!$B$1</c:f>
              <c:strCache>
                <c:ptCount val="1"/>
                <c:pt idx="0">
                  <c:v>מניעים לאהדה</c:v>
                </c:pt>
              </c:strCache>
            </c:strRef>
          </c:tx>
          <c:spPr>
            <a:solidFill>
              <a:srgbClr val="17375E"/>
            </a:solidFill>
          </c:spPr>
          <c:invertIfNegative val="0"/>
          <c:dPt>
            <c:idx val="10"/>
            <c:invertIfNegative val="0"/>
            <c:bubble3D val="0"/>
            <c:spPr>
              <a:solidFill>
                <a:schemeClr val="bg1">
                  <a:lumMod val="75000"/>
                </a:schemeClr>
              </a:solidFill>
            </c:spPr>
          </c:dPt>
          <c:dPt>
            <c:idx val="11"/>
            <c:invertIfNegative val="0"/>
            <c:bubble3D val="0"/>
            <c:spPr>
              <a:solidFill>
                <a:srgbClr val="B36666"/>
              </a:solidFill>
            </c:spPr>
          </c:dPt>
          <c:dLbls>
            <c:txPr>
              <a:bodyPr/>
              <a:lstStyle/>
              <a:p>
                <a:pPr>
                  <a:defRPr sz="1400"/>
                </a:pPr>
                <a:endParaRPr lang="he-IL"/>
              </a:p>
            </c:txPr>
            <c:showLegendKey val="0"/>
            <c:showVal val="1"/>
            <c:showCatName val="0"/>
            <c:showSerName val="0"/>
            <c:showPercent val="0"/>
            <c:showBubbleSize val="0"/>
            <c:showLeaderLines val="0"/>
          </c:dLbls>
          <c:cat>
            <c:strRef>
              <c:f>גיליון1!$A$2:$A$11</c:f>
              <c:strCache>
                <c:ptCount val="10"/>
                <c:pt idx="0">
                  <c:v>העלת מודעות הציבור </c:v>
                </c:pt>
                <c:pt idx="1">
                  <c:v>מועיל\מדד חשוב</c:v>
                </c:pt>
                <c:pt idx="2">
                  <c:v>ברור\קצר\ענייני</c:v>
                </c:pt>
                <c:pt idx="3">
                  <c:v>נעים\מקורי</c:v>
                </c:pt>
                <c:pt idx="4">
                  <c:v>השתתפות של משרד האוצר\גורם ממשלתי</c:v>
                </c:pt>
                <c:pt idx="5">
                  <c:v>חתול</c:v>
                </c:pt>
                <c:pt idx="6">
                  <c:v>הקולות\המוזיקה</c:v>
                </c:pt>
                <c:pt idx="7">
                  <c:v>הדאגה לאזרח </c:v>
                </c:pt>
                <c:pt idx="8">
                  <c:v>הכל</c:v>
                </c:pt>
                <c:pt idx="9">
                  <c:v>הסלוגן\חתול בשק </c:v>
                </c:pt>
              </c:strCache>
            </c:strRef>
          </c:cat>
          <c:val>
            <c:numRef>
              <c:f>גיליון1!$B$2:$B$11</c:f>
              <c:numCache>
                <c:formatCode>#,##0%</c:formatCode>
                <c:ptCount val="10"/>
                <c:pt idx="0">
                  <c:v>9.8814229249011856E-2</c:v>
                </c:pt>
                <c:pt idx="1">
                  <c:v>9.4861660079051391E-2</c:v>
                </c:pt>
                <c:pt idx="2">
                  <c:v>9.2885375494071151E-2</c:v>
                </c:pt>
                <c:pt idx="3">
                  <c:v>5.533596837944664E-2</c:v>
                </c:pt>
                <c:pt idx="4">
                  <c:v>4.1501976284584984E-2</c:v>
                </c:pt>
                <c:pt idx="5">
                  <c:v>3.3596837944664032E-2</c:v>
                </c:pt>
                <c:pt idx="6">
                  <c:v>3.1620553359683792E-2</c:v>
                </c:pt>
                <c:pt idx="7">
                  <c:v>2.1739130434782608E-2</c:v>
                </c:pt>
                <c:pt idx="8">
                  <c:v>9.881422924901186E-3</c:v>
                </c:pt>
                <c:pt idx="9">
                  <c:v>7.9051383399209481E-3</c:v>
                </c:pt>
              </c:numCache>
            </c:numRef>
          </c:val>
        </c:ser>
        <c:dLbls>
          <c:showLegendKey val="0"/>
          <c:showVal val="0"/>
          <c:showCatName val="0"/>
          <c:showSerName val="0"/>
          <c:showPercent val="0"/>
          <c:showBubbleSize val="0"/>
        </c:dLbls>
        <c:gapWidth val="90"/>
        <c:axId val="104094336"/>
        <c:axId val="104100224"/>
      </c:barChart>
      <c:catAx>
        <c:axId val="104094336"/>
        <c:scaling>
          <c:orientation val="maxMin"/>
        </c:scaling>
        <c:delete val="0"/>
        <c:axPos val="l"/>
        <c:majorTickMark val="out"/>
        <c:minorTickMark val="none"/>
        <c:tickLblPos val="nextTo"/>
        <c:spPr>
          <a:ln>
            <a:noFill/>
          </a:ln>
        </c:spPr>
        <c:txPr>
          <a:bodyPr/>
          <a:lstStyle/>
          <a:p>
            <a:pPr>
              <a:defRPr sz="1400"/>
            </a:pPr>
            <a:endParaRPr lang="he-IL"/>
          </a:p>
        </c:txPr>
        <c:crossAx val="104100224"/>
        <c:crosses val="autoZero"/>
        <c:auto val="1"/>
        <c:lblAlgn val="ctr"/>
        <c:lblOffset val="100"/>
        <c:noMultiLvlLbl val="0"/>
      </c:catAx>
      <c:valAx>
        <c:axId val="104100224"/>
        <c:scaling>
          <c:orientation val="minMax"/>
          <c:max val="1"/>
          <c:min val="0"/>
        </c:scaling>
        <c:delete val="1"/>
        <c:axPos val="t"/>
        <c:numFmt formatCode="#,##0%" sourceLinked="1"/>
        <c:majorTickMark val="out"/>
        <c:minorTickMark val="none"/>
        <c:tickLblPos val="nextTo"/>
        <c:crossAx val="104094336"/>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B36666"/>
                </a:solidFill>
              </a:defRPr>
            </a:pPr>
            <a:r>
              <a:rPr lang="he-IL" dirty="0" smtClean="0"/>
              <a:t>אי אהדה לקמפיין</a:t>
            </a:r>
            <a:endParaRPr lang="he-IL" dirty="0"/>
          </a:p>
        </c:rich>
      </c:tx>
      <c:layout/>
      <c:overlay val="0"/>
    </c:title>
    <c:autoTitleDeleted val="0"/>
    <c:plotArea>
      <c:layout>
        <c:manualLayout>
          <c:layoutTarget val="inner"/>
          <c:xMode val="edge"/>
          <c:yMode val="edge"/>
          <c:x val="0.5666526552601977"/>
          <c:y val="0.11320430991703991"/>
          <c:w val="0.43276971957452687"/>
          <c:h val="0.85902171181545195"/>
        </c:manualLayout>
      </c:layout>
      <c:barChart>
        <c:barDir val="bar"/>
        <c:grouping val="clustered"/>
        <c:varyColors val="0"/>
        <c:ser>
          <c:idx val="0"/>
          <c:order val="0"/>
          <c:tx>
            <c:strRef>
              <c:f>גיליון1!$B$1</c:f>
              <c:strCache>
                <c:ptCount val="1"/>
                <c:pt idx="0">
                  <c:v>חסמים לאהדה</c:v>
                </c:pt>
              </c:strCache>
            </c:strRef>
          </c:tx>
          <c:spPr>
            <a:solidFill>
              <a:srgbClr val="B36666"/>
            </a:solidFill>
          </c:spPr>
          <c:invertIfNegative val="0"/>
          <c:dPt>
            <c:idx val="9"/>
            <c:invertIfNegative val="0"/>
            <c:bubble3D val="0"/>
            <c:spPr>
              <a:solidFill>
                <a:schemeClr val="bg1">
                  <a:lumMod val="75000"/>
                </a:schemeClr>
              </a:solidFill>
            </c:spPr>
          </c:dPt>
          <c:dPt>
            <c:idx val="10"/>
            <c:invertIfNegative val="0"/>
            <c:bubble3D val="0"/>
            <c:spPr>
              <a:solidFill>
                <a:srgbClr val="17375E"/>
              </a:solidFill>
            </c:spPr>
          </c:dPt>
          <c:dPt>
            <c:idx val="11"/>
            <c:invertIfNegative val="0"/>
            <c:bubble3D val="0"/>
          </c:dPt>
          <c:dLbls>
            <c:txPr>
              <a:bodyPr/>
              <a:lstStyle/>
              <a:p>
                <a:pPr>
                  <a:defRPr sz="1400">
                    <a:solidFill>
                      <a:srgbClr val="B36666"/>
                    </a:solidFill>
                  </a:defRPr>
                </a:pPr>
                <a:endParaRPr lang="he-IL"/>
              </a:p>
            </c:txPr>
            <c:showLegendKey val="0"/>
            <c:showVal val="1"/>
            <c:showCatName val="0"/>
            <c:showSerName val="0"/>
            <c:showPercent val="0"/>
            <c:showBubbleSize val="0"/>
            <c:showLeaderLines val="0"/>
          </c:dLbls>
          <c:cat>
            <c:strRef>
              <c:f>גיליון1!$A$2:$A$6</c:f>
              <c:strCache>
                <c:ptCount val="5"/>
                <c:pt idx="0">
                  <c:v>המידע לא ברור</c:v>
                </c:pt>
                <c:pt idx="1">
                  <c:v>קולות החתול מעצבנים</c:v>
                </c:pt>
                <c:pt idx="2">
                  <c:v>ילדותי\מיושן\פשוט</c:v>
                </c:pt>
                <c:pt idx="3">
                  <c:v>משעמם</c:v>
                </c:pt>
                <c:pt idx="4">
                  <c:v>לא רלוונטי</c:v>
                </c:pt>
              </c:strCache>
            </c:strRef>
          </c:cat>
          <c:val>
            <c:numRef>
              <c:f>גיליון1!$B$2:$B$6</c:f>
              <c:numCache>
                <c:formatCode>#,##0%</c:formatCode>
                <c:ptCount val="5"/>
                <c:pt idx="0">
                  <c:v>0.19</c:v>
                </c:pt>
                <c:pt idx="1">
                  <c:v>5.1383399209486161E-2</c:v>
                </c:pt>
                <c:pt idx="2">
                  <c:v>4.9407114624505928E-2</c:v>
                </c:pt>
                <c:pt idx="3">
                  <c:v>1.9762845849802372E-2</c:v>
                </c:pt>
                <c:pt idx="4">
                  <c:v>5.9288537549407119E-3</c:v>
                </c:pt>
              </c:numCache>
            </c:numRef>
          </c:val>
        </c:ser>
        <c:dLbls>
          <c:showLegendKey val="0"/>
          <c:showVal val="0"/>
          <c:showCatName val="0"/>
          <c:showSerName val="0"/>
          <c:showPercent val="0"/>
          <c:showBubbleSize val="0"/>
        </c:dLbls>
        <c:gapWidth val="90"/>
        <c:axId val="104498304"/>
        <c:axId val="104499840"/>
      </c:barChart>
      <c:catAx>
        <c:axId val="104498304"/>
        <c:scaling>
          <c:orientation val="maxMin"/>
        </c:scaling>
        <c:delete val="0"/>
        <c:axPos val="l"/>
        <c:majorTickMark val="out"/>
        <c:minorTickMark val="none"/>
        <c:tickLblPos val="nextTo"/>
        <c:spPr>
          <a:ln>
            <a:noFill/>
          </a:ln>
        </c:spPr>
        <c:txPr>
          <a:bodyPr/>
          <a:lstStyle/>
          <a:p>
            <a:pPr>
              <a:defRPr sz="1400">
                <a:solidFill>
                  <a:srgbClr val="B36666"/>
                </a:solidFill>
              </a:defRPr>
            </a:pPr>
            <a:endParaRPr lang="he-IL"/>
          </a:p>
        </c:txPr>
        <c:crossAx val="104499840"/>
        <c:crosses val="autoZero"/>
        <c:auto val="1"/>
        <c:lblAlgn val="ctr"/>
        <c:lblOffset val="100"/>
        <c:noMultiLvlLbl val="0"/>
      </c:catAx>
      <c:valAx>
        <c:axId val="104499840"/>
        <c:scaling>
          <c:orientation val="minMax"/>
          <c:max val="1"/>
          <c:min val="0"/>
        </c:scaling>
        <c:delete val="1"/>
        <c:axPos val="t"/>
        <c:numFmt formatCode="#,##0%" sourceLinked="1"/>
        <c:majorTickMark val="out"/>
        <c:minorTickMark val="none"/>
        <c:tickLblPos val="nextTo"/>
        <c:crossAx val="104498304"/>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14533185369891E-2"/>
          <c:y val="8.0381117582699654E-2"/>
          <c:w val="0.96477099571111469"/>
          <c:h val="0.7344765068968071"/>
        </c:manualLayout>
      </c:layout>
      <c:barChart>
        <c:barDir val="col"/>
        <c:grouping val="percentStacked"/>
        <c:varyColors val="0"/>
        <c:ser>
          <c:idx val="3"/>
          <c:order val="0"/>
          <c:tx>
            <c:strRef>
              <c:f>גיליון1!$A$2</c:f>
              <c:strCache>
                <c:ptCount val="1"/>
                <c:pt idx="0">
                  <c:v>ככה ככה</c:v>
                </c:pt>
              </c:strCache>
            </c:strRef>
          </c:tx>
          <c:spPr>
            <a:solidFill>
              <a:schemeClr val="tx1">
                <a:lumMod val="40000"/>
                <a:lumOff val="60000"/>
              </a:schemeClr>
            </a:solidFill>
          </c:spPr>
          <c:invertIfNegative val="0"/>
          <c:dLbls>
            <c:spPr>
              <a:noFill/>
              <a:ln>
                <a:noFill/>
              </a:ln>
              <a:effectLst/>
            </c:spPr>
            <c:txPr>
              <a:bodyPr/>
              <a:lstStyle/>
              <a:p>
                <a:pPr algn="ctr">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גיליון1!$B$2:$D$2</c:f>
              <c:numCache>
                <c:formatCode>#,##0%</c:formatCode>
                <c:ptCount val="3"/>
                <c:pt idx="0">
                  <c:v>0.31620553359683795</c:v>
                </c:pt>
                <c:pt idx="1">
                  <c:v>0.33941605839416056</c:v>
                </c:pt>
                <c:pt idx="2">
                  <c:v>0.28879310344827586</c:v>
                </c:pt>
              </c:numCache>
            </c:numRef>
          </c:val>
        </c:ser>
        <c:ser>
          <c:idx val="4"/>
          <c:order val="1"/>
          <c:tx>
            <c:strRef>
              <c:f>גיליון1!$A$3</c:f>
              <c:strCache>
                <c:ptCount val="1"/>
                <c:pt idx="0">
                  <c:v>די מעסיק</c:v>
                </c:pt>
              </c:strCache>
            </c:strRef>
          </c:tx>
          <c:spPr>
            <a:solidFill>
              <a:schemeClr val="tx1">
                <a:lumMod val="75000"/>
              </a:schemeClr>
            </a:solidFill>
            <a:effectLst/>
          </c:spPr>
          <c:invertIfNegative val="0"/>
          <c:dLbls>
            <c:spPr>
              <a:noFill/>
              <a:ln>
                <a:noFill/>
              </a:ln>
              <a:effectLst/>
            </c:spPr>
            <c:txPr>
              <a:bodyPr/>
              <a:lstStyle/>
              <a:p>
                <a:pPr algn="ctr">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גיליון1!$B$3:$D$3</c:f>
              <c:numCache>
                <c:formatCode>#,##0%</c:formatCode>
                <c:ptCount val="3"/>
                <c:pt idx="0">
                  <c:v>0.31818181818181818</c:v>
                </c:pt>
                <c:pt idx="1">
                  <c:v>0.24817518248175183</c:v>
                </c:pt>
                <c:pt idx="2">
                  <c:v>0.40100000000000002</c:v>
                </c:pt>
              </c:numCache>
            </c:numRef>
          </c:val>
        </c:ser>
        <c:ser>
          <c:idx val="5"/>
          <c:order val="2"/>
          <c:tx>
            <c:strRef>
              <c:f>גיליון1!$A$4</c:f>
              <c:strCache>
                <c:ptCount val="1"/>
                <c:pt idx="0">
                  <c:v>מאוד מעסיק</c:v>
                </c:pt>
              </c:strCache>
            </c:strRef>
          </c:tx>
          <c:spPr>
            <a:solidFill>
              <a:srgbClr val="002060"/>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גיליון1!$B$4:$D$4</c:f>
              <c:numCache>
                <c:formatCode>#,##0%</c:formatCode>
                <c:ptCount val="3"/>
                <c:pt idx="0">
                  <c:v>0.12648221343873517</c:v>
                </c:pt>
                <c:pt idx="1">
                  <c:v>0.1094890510948905</c:v>
                </c:pt>
                <c:pt idx="2">
                  <c:v>0.14655172413793102</c:v>
                </c:pt>
              </c:numCache>
            </c:numRef>
          </c:val>
        </c:ser>
        <c:ser>
          <c:idx val="0"/>
          <c:order val="3"/>
          <c:tx>
            <c:strRef>
              <c:f>גיליון1!$A$5</c:f>
              <c:strCache>
                <c:ptCount val="1"/>
                <c:pt idx="0">
                  <c:v>לא כל כך מעסיק</c:v>
                </c:pt>
              </c:strCache>
            </c:strRef>
          </c:tx>
          <c:spPr>
            <a:solidFill>
              <a:srgbClr val="B36666"/>
            </a:solidFill>
            <a:ln>
              <a:noFill/>
            </a:ln>
            <a:effectLst/>
          </c:spPr>
          <c:invertIfNegative val="0"/>
          <c:dLbls>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גיליון1!$B$5:$D$5</c:f>
              <c:numCache>
                <c:formatCode>0%</c:formatCode>
                <c:ptCount val="3"/>
                <c:pt idx="0">
                  <c:v>-0.14822134387351779</c:v>
                </c:pt>
                <c:pt idx="1">
                  <c:v>-0.17899999999999999</c:v>
                </c:pt>
                <c:pt idx="2">
                  <c:v>-0.11206896551724138</c:v>
                </c:pt>
              </c:numCache>
            </c:numRef>
          </c:val>
        </c:ser>
        <c:ser>
          <c:idx val="1"/>
          <c:order val="4"/>
          <c:tx>
            <c:strRef>
              <c:f>גיליון1!$A$6</c:f>
              <c:strCache>
                <c:ptCount val="1"/>
                <c:pt idx="0">
                  <c:v>כלל לא מעסיק</c:v>
                </c:pt>
              </c:strCache>
            </c:strRef>
          </c:tx>
          <c:spPr>
            <a:solidFill>
              <a:srgbClr val="990000"/>
            </a:solidFill>
            <a:effectLst/>
          </c:spPr>
          <c:invertIfNegative val="0"/>
          <c:dLbls>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גיליון1!$B$6:$D$6</c:f>
              <c:numCache>
                <c:formatCode>0%</c:formatCode>
                <c:ptCount val="3"/>
                <c:pt idx="0">
                  <c:v>-9.0909090909090912E-2</c:v>
                </c:pt>
                <c:pt idx="1">
                  <c:v>-0.124</c:v>
                </c:pt>
                <c:pt idx="2">
                  <c:v>-5.1724137931034482E-2</c:v>
                </c:pt>
              </c:numCache>
            </c:numRef>
          </c:val>
        </c:ser>
        <c:dLbls>
          <c:showLegendKey val="0"/>
          <c:showVal val="0"/>
          <c:showCatName val="0"/>
          <c:showSerName val="0"/>
          <c:showPercent val="0"/>
          <c:showBubbleSize val="0"/>
        </c:dLbls>
        <c:gapWidth val="54"/>
        <c:overlap val="100"/>
        <c:axId val="104560896"/>
        <c:axId val="104566784"/>
      </c:barChart>
      <c:lineChart>
        <c:grouping val="standard"/>
        <c:varyColors val="0"/>
        <c:ser>
          <c:idx val="2"/>
          <c:order val="5"/>
          <c:tx>
            <c:strRef>
              <c:f>גיליון1!$A$7</c:f>
              <c:strCache>
                <c:ptCount val="1"/>
              </c:strCache>
            </c:strRef>
          </c:tx>
          <c:spPr>
            <a:ln>
              <a:noFill/>
            </a:ln>
            <a:effectLst>
              <a:outerShdw blurRad="50800" dist="38100" dir="2700000" algn="tl" rotWithShape="0">
                <a:prstClr val="black">
                  <a:alpha val="40000"/>
                </a:prstClr>
              </a:outerShdw>
            </a:effectLst>
          </c:spPr>
          <c:marker>
            <c:spPr>
              <a:noFill/>
              <a:ln>
                <a:noFill/>
              </a:ln>
            </c:spPr>
          </c:marker>
          <c:dLbls>
            <c:dLbl>
              <c:idx val="2"/>
              <c:layout>
                <c:manualLayout>
                  <c:x val="-2.8832173269965518E-2"/>
                  <c:y val="-6.55665796865225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ln>
                <a:solidFill>
                  <a:schemeClr val="tx1">
                    <a:lumMod val="50000"/>
                  </a:schemeClr>
                </a:solidFill>
              </a:ln>
            </c:spPr>
            <c:txPr>
              <a:bodyPr/>
              <a:lstStyle/>
              <a:p>
                <a:pPr algn="ctr">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גיליון1!$B$7:$D$7</c:f>
              <c:numCache>
                <c:formatCode>#,##0%</c:formatCode>
                <c:ptCount val="3"/>
                <c:pt idx="0">
                  <c:v>0.76086956521739135</c:v>
                </c:pt>
                <c:pt idx="1">
                  <c:v>0.6970802919708029</c:v>
                </c:pt>
                <c:pt idx="2">
                  <c:v>0.83634482758620687</c:v>
                </c:pt>
              </c:numCache>
            </c:numRef>
          </c:val>
          <c:smooth val="0"/>
        </c:ser>
        <c:dLbls>
          <c:showLegendKey val="0"/>
          <c:showVal val="0"/>
          <c:showCatName val="0"/>
          <c:showSerName val="0"/>
          <c:showPercent val="0"/>
          <c:showBubbleSize val="0"/>
        </c:dLbls>
        <c:marker val="1"/>
        <c:smooth val="0"/>
        <c:axId val="104560896"/>
        <c:axId val="104566784"/>
      </c:lineChart>
      <c:catAx>
        <c:axId val="104560896"/>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vert="horz"/>
          <a:lstStyle/>
          <a:p>
            <a:pPr>
              <a:defRPr/>
            </a:pPr>
            <a:endParaRPr lang="he-IL"/>
          </a:p>
        </c:txPr>
        <c:crossAx val="104566784"/>
        <c:crosses val="autoZero"/>
        <c:auto val="1"/>
        <c:lblAlgn val="ctr"/>
        <c:lblOffset val="100"/>
        <c:noMultiLvlLbl val="0"/>
      </c:catAx>
      <c:valAx>
        <c:axId val="104566784"/>
        <c:scaling>
          <c:orientation val="minMax"/>
          <c:max val="1"/>
          <c:min val="-0.5"/>
        </c:scaling>
        <c:delete val="1"/>
        <c:axPos val="l"/>
        <c:numFmt formatCode="0%" sourceLinked="1"/>
        <c:majorTickMark val="out"/>
        <c:minorTickMark val="none"/>
        <c:tickLblPos val="none"/>
        <c:crossAx val="10456089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a:lstStyle/>
        <a:p>
          <a:pPr>
            <a:defRPr sz="1200"/>
          </a:pPr>
          <a:endParaRPr lang="he-IL"/>
        </a:p>
      </c:txPr>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רלוונטיות</c:v>
                </c:pt>
              </c:strCache>
            </c:strRef>
          </c:tx>
          <c:spPr>
            <a:solidFill>
              <a:srgbClr val="10253F"/>
            </a:solidFill>
          </c:spPr>
          <c:invertIfNegative val="0"/>
          <c:dPt>
            <c:idx val="1"/>
            <c:invertIfNegative val="0"/>
            <c:bubble3D val="0"/>
            <c:spPr>
              <a:solidFill>
                <a:srgbClr val="00ADA8"/>
              </a:solidFill>
            </c:spPr>
          </c:dPt>
          <c:dLbls>
            <c:txPr>
              <a:bodyPr/>
              <a:lstStyle/>
              <a:p>
                <a:pPr>
                  <a:defRPr sz="1100"/>
                </a:pPr>
                <a:endParaRPr lang="he-IL"/>
              </a:p>
            </c:txPr>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0.76</c:v>
                </c:pt>
                <c:pt idx="1">
                  <c:v>0.77</c:v>
                </c:pt>
              </c:numCache>
            </c:numRef>
          </c:val>
        </c:ser>
        <c:dLbls>
          <c:showLegendKey val="0"/>
          <c:showVal val="0"/>
          <c:showCatName val="0"/>
          <c:showSerName val="0"/>
          <c:showPercent val="0"/>
          <c:showBubbleSize val="0"/>
        </c:dLbls>
        <c:gapWidth val="47"/>
        <c:axId val="104640896"/>
        <c:axId val="104642432"/>
      </c:barChart>
      <c:catAx>
        <c:axId val="104640896"/>
        <c:scaling>
          <c:orientation val="minMax"/>
        </c:scaling>
        <c:delete val="0"/>
        <c:axPos val="b"/>
        <c:majorTickMark val="out"/>
        <c:minorTickMark val="none"/>
        <c:tickLblPos val="nextTo"/>
        <c:spPr>
          <a:ln>
            <a:noFill/>
          </a:ln>
        </c:spPr>
        <c:crossAx val="104642432"/>
        <c:crosses val="autoZero"/>
        <c:auto val="1"/>
        <c:lblAlgn val="ctr"/>
        <c:lblOffset val="100"/>
        <c:noMultiLvlLbl val="0"/>
      </c:catAx>
      <c:valAx>
        <c:axId val="104642432"/>
        <c:scaling>
          <c:orientation val="minMax"/>
          <c:max val="1"/>
          <c:min val="0"/>
        </c:scaling>
        <c:delete val="1"/>
        <c:axPos val="l"/>
        <c:numFmt formatCode="0%" sourceLinked="1"/>
        <c:majorTickMark val="out"/>
        <c:minorTickMark val="none"/>
        <c:tickLblPos val="none"/>
        <c:crossAx val="104640896"/>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35975552962614E-2"/>
          <c:y val="0.10253737778542073"/>
          <c:w val="0.96477099571111469"/>
          <c:h val="0.70282473625576669"/>
        </c:manualLayout>
      </c:layout>
      <c:barChart>
        <c:barDir val="col"/>
        <c:grouping val="percentStacked"/>
        <c:varyColors val="0"/>
        <c:ser>
          <c:idx val="3"/>
          <c:order val="0"/>
          <c:tx>
            <c:strRef>
              <c:f>גיליון1!$A$2</c:f>
              <c:strCache>
                <c:ptCount val="1"/>
                <c:pt idx="0">
                  <c:v>ככה ככה</c:v>
                </c:pt>
              </c:strCache>
            </c:strRef>
          </c:tx>
          <c:spPr>
            <a:solidFill>
              <a:schemeClr val="tx1">
                <a:lumMod val="40000"/>
                <a:lumOff val="60000"/>
              </a:schemeClr>
            </a:solidFill>
          </c:spPr>
          <c:invertIfNegative val="0"/>
          <c:dLbls>
            <c:spPr>
              <a:noFill/>
              <a:ln>
                <a:noFill/>
              </a:ln>
              <a:effectLst/>
            </c:spPr>
            <c:txPr>
              <a:bodyPr/>
              <a:lstStyle/>
              <a:p>
                <a:pPr algn="ctr">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גיליון1!$B$2:$D$2</c:f>
              <c:numCache>
                <c:formatCode>#,##0%</c:formatCode>
                <c:ptCount val="3"/>
                <c:pt idx="0">
                  <c:v>0.36363636363636365</c:v>
                </c:pt>
                <c:pt idx="1">
                  <c:v>0.37226277372262773</c:v>
                </c:pt>
                <c:pt idx="2">
                  <c:v>0.35344827586206895</c:v>
                </c:pt>
              </c:numCache>
            </c:numRef>
          </c:val>
        </c:ser>
        <c:ser>
          <c:idx val="4"/>
          <c:order val="1"/>
          <c:tx>
            <c:strRef>
              <c:f>גיליון1!$A$3</c:f>
              <c:strCache>
                <c:ptCount val="1"/>
                <c:pt idx="0">
                  <c:v>די משכנע</c:v>
                </c:pt>
              </c:strCache>
            </c:strRef>
          </c:tx>
          <c:spPr>
            <a:solidFill>
              <a:schemeClr val="tx1">
                <a:lumMod val="75000"/>
              </a:schemeClr>
            </a:solidFill>
            <a:effectLst/>
          </c:spPr>
          <c:invertIfNegative val="0"/>
          <c:dLbls>
            <c:spPr>
              <a:noFill/>
              <a:ln>
                <a:noFill/>
              </a:ln>
              <a:effectLst/>
            </c:spPr>
            <c:txPr>
              <a:bodyPr/>
              <a:lstStyle/>
              <a:p>
                <a:pPr algn="ctr">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גיליון1!$B$3:$D$3</c:f>
              <c:numCache>
                <c:formatCode>#,##0%</c:formatCode>
                <c:ptCount val="3"/>
                <c:pt idx="0">
                  <c:v>0.35375494071146241</c:v>
                </c:pt>
                <c:pt idx="1">
                  <c:v>0.33576642335766421</c:v>
                </c:pt>
                <c:pt idx="2">
                  <c:v>0.375</c:v>
                </c:pt>
              </c:numCache>
            </c:numRef>
          </c:val>
        </c:ser>
        <c:ser>
          <c:idx val="5"/>
          <c:order val="2"/>
          <c:tx>
            <c:strRef>
              <c:f>גיליון1!$A$4</c:f>
              <c:strCache>
                <c:ptCount val="1"/>
                <c:pt idx="0">
                  <c:v>מאוד משכנע</c:v>
                </c:pt>
              </c:strCache>
            </c:strRef>
          </c:tx>
          <c:spPr>
            <a:solidFill>
              <a:srgbClr val="002060"/>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גיליון1!$B$4:$D$4</c:f>
              <c:numCache>
                <c:formatCode>#,##0%</c:formatCode>
                <c:ptCount val="3"/>
                <c:pt idx="0">
                  <c:v>9.0909090909090912E-2</c:v>
                </c:pt>
                <c:pt idx="1">
                  <c:v>7.2992700729927001E-2</c:v>
                </c:pt>
                <c:pt idx="2">
                  <c:v>0.11206896551724138</c:v>
                </c:pt>
              </c:numCache>
            </c:numRef>
          </c:val>
        </c:ser>
        <c:ser>
          <c:idx val="0"/>
          <c:order val="3"/>
          <c:tx>
            <c:strRef>
              <c:f>גיליון1!$A$5</c:f>
              <c:strCache>
                <c:ptCount val="1"/>
                <c:pt idx="0">
                  <c:v>לא כל כך משכנע</c:v>
                </c:pt>
              </c:strCache>
            </c:strRef>
          </c:tx>
          <c:spPr>
            <a:solidFill>
              <a:srgbClr val="B36666"/>
            </a:solidFill>
            <a:ln>
              <a:noFill/>
            </a:ln>
            <a:effectLst/>
          </c:spPr>
          <c:invertIfNegative val="0"/>
          <c:cat>
            <c:strRef>
              <c:f>גיליון1!$B$1:$D$1</c:f>
              <c:strCache>
                <c:ptCount val="3"/>
                <c:pt idx="0">
                  <c:v>כלל המדגם</c:v>
                </c:pt>
                <c:pt idx="1">
                  <c:v>לא נחשפו</c:v>
                </c:pt>
                <c:pt idx="2">
                  <c:v>נחשפו</c:v>
                </c:pt>
              </c:strCache>
            </c:strRef>
          </c:cat>
          <c:val>
            <c:numRef>
              <c:f>גיליון1!$B$5:$D$5</c:f>
              <c:numCache>
                <c:formatCode>#,##0%</c:formatCode>
                <c:ptCount val="3"/>
                <c:pt idx="0">
                  <c:v>-0.12450592885375494</c:v>
                </c:pt>
                <c:pt idx="1">
                  <c:v>-0.12773722627737227</c:v>
                </c:pt>
                <c:pt idx="2">
                  <c:v>-0.12068965517241378</c:v>
                </c:pt>
              </c:numCache>
            </c:numRef>
          </c:val>
        </c:ser>
        <c:ser>
          <c:idx val="1"/>
          <c:order val="4"/>
          <c:tx>
            <c:strRef>
              <c:f>גיליון1!$A$6</c:f>
              <c:strCache>
                <c:ptCount val="1"/>
                <c:pt idx="0">
                  <c:v>כלל לא משכנע</c:v>
                </c:pt>
              </c:strCache>
            </c:strRef>
          </c:tx>
          <c:spPr>
            <a:solidFill>
              <a:srgbClr val="990000"/>
            </a:solidFill>
            <a:effectLst/>
          </c:spPr>
          <c:invertIfNegative val="0"/>
          <c:cat>
            <c:strRef>
              <c:f>גיליון1!$B$1:$D$1</c:f>
              <c:strCache>
                <c:ptCount val="3"/>
                <c:pt idx="0">
                  <c:v>כלל המדגם</c:v>
                </c:pt>
                <c:pt idx="1">
                  <c:v>לא נחשפו</c:v>
                </c:pt>
                <c:pt idx="2">
                  <c:v>נחשפו</c:v>
                </c:pt>
              </c:strCache>
            </c:strRef>
          </c:cat>
          <c:val>
            <c:numRef>
              <c:f>גיליון1!$B$6:$D$6</c:f>
              <c:numCache>
                <c:formatCode>#,##0%</c:formatCode>
                <c:ptCount val="3"/>
                <c:pt idx="0">
                  <c:v>-6.7193675889328064E-2</c:v>
                </c:pt>
                <c:pt idx="1">
                  <c:v>-9.0999999999999998E-2</c:v>
                </c:pt>
                <c:pt idx="2">
                  <c:v>-3.8793103448275863E-2</c:v>
                </c:pt>
              </c:numCache>
            </c:numRef>
          </c:val>
        </c:ser>
        <c:dLbls>
          <c:showLegendKey val="0"/>
          <c:showVal val="0"/>
          <c:showCatName val="0"/>
          <c:showSerName val="0"/>
          <c:showPercent val="0"/>
          <c:showBubbleSize val="0"/>
        </c:dLbls>
        <c:gapWidth val="54"/>
        <c:overlap val="100"/>
        <c:axId val="105652608"/>
        <c:axId val="105654144"/>
      </c:barChart>
      <c:lineChart>
        <c:grouping val="standard"/>
        <c:varyColors val="0"/>
        <c:ser>
          <c:idx val="2"/>
          <c:order val="5"/>
          <c:tx>
            <c:strRef>
              <c:f>גיליון1!$A$7</c:f>
              <c:strCache>
                <c:ptCount val="1"/>
              </c:strCache>
            </c:strRef>
          </c:tx>
          <c:spPr>
            <a:ln>
              <a:noFill/>
            </a:ln>
            <a:effectLst>
              <a:outerShdw blurRad="50800" dist="38100" dir="2700000" algn="tl" rotWithShape="0">
                <a:prstClr val="black">
                  <a:alpha val="40000"/>
                </a:prstClr>
              </a:outerShdw>
            </a:effectLst>
          </c:spPr>
          <c:marker>
            <c:spPr>
              <a:noFill/>
              <a:ln>
                <a:noFill/>
              </a:ln>
            </c:spPr>
          </c:marker>
          <c:dLbls>
            <c:dLbl>
              <c:idx val="0"/>
              <c:layout>
                <c:manualLayout>
                  <c:x val="-3.0342894453761867E-2"/>
                  <c:y val="-4.97406795417218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832173269965525E-2"/>
                  <c:y val="-3.07498485947348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321452086169158E-2"/>
                  <c:y val="-5.2905859570681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ln>
                <a:solidFill>
                  <a:schemeClr val="tx1">
                    <a:lumMod val="50000"/>
                  </a:schemeClr>
                </a:solidFill>
              </a:ln>
            </c:spPr>
            <c:txPr>
              <a:bodyPr/>
              <a:lstStyle/>
              <a:p>
                <a:pPr algn="ctr">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גיליון1!$B$1:$D$1</c:f>
              <c:strCache>
                <c:ptCount val="3"/>
                <c:pt idx="0">
                  <c:v>כלל המדגם</c:v>
                </c:pt>
                <c:pt idx="1">
                  <c:v>לא נחשפו</c:v>
                </c:pt>
                <c:pt idx="2">
                  <c:v>נחשפו</c:v>
                </c:pt>
              </c:strCache>
            </c:strRef>
          </c:cat>
          <c:val>
            <c:numRef>
              <c:f>גיליון1!$B$7:$D$7</c:f>
              <c:numCache>
                <c:formatCode>#,##0%</c:formatCode>
                <c:ptCount val="3"/>
                <c:pt idx="0">
                  <c:v>0.80830039525691699</c:v>
                </c:pt>
                <c:pt idx="1">
                  <c:v>0.78102189781021891</c:v>
                </c:pt>
                <c:pt idx="2">
                  <c:v>0.84051724137931028</c:v>
                </c:pt>
              </c:numCache>
            </c:numRef>
          </c:val>
          <c:smooth val="0"/>
        </c:ser>
        <c:dLbls>
          <c:showLegendKey val="0"/>
          <c:showVal val="0"/>
          <c:showCatName val="0"/>
          <c:showSerName val="0"/>
          <c:showPercent val="0"/>
          <c:showBubbleSize val="0"/>
        </c:dLbls>
        <c:marker val="1"/>
        <c:smooth val="0"/>
        <c:axId val="105652608"/>
        <c:axId val="105654144"/>
      </c:lineChart>
      <c:catAx>
        <c:axId val="10565260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vert="horz"/>
          <a:lstStyle/>
          <a:p>
            <a:pPr>
              <a:defRPr/>
            </a:pPr>
            <a:endParaRPr lang="he-IL"/>
          </a:p>
        </c:txPr>
        <c:crossAx val="105654144"/>
        <c:crosses val="autoZero"/>
        <c:auto val="1"/>
        <c:lblAlgn val="ctr"/>
        <c:lblOffset val="100"/>
        <c:noMultiLvlLbl val="0"/>
      </c:catAx>
      <c:valAx>
        <c:axId val="105654144"/>
        <c:scaling>
          <c:orientation val="minMax"/>
          <c:max val="1"/>
          <c:min val="-0.5"/>
        </c:scaling>
        <c:delete val="1"/>
        <c:axPos val="l"/>
        <c:numFmt formatCode="0%" sourceLinked="1"/>
        <c:majorTickMark val="out"/>
        <c:minorTickMark val="none"/>
        <c:tickLblPos val="none"/>
        <c:crossAx val="10565260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he-I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a:lstStyle/>
        <a:p>
          <a:pPr>
            <a:defRPr sz="1200"/>
          </a:pPr>
          <a:endParaRPr lang="he-IL"/>
        </a:p>
      </c:txPr>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משכנע</c:v>
                </c:pt>
              </c:strCache>
            </c:strRef>
          </c:tx>
          <c:spPr>
            <a:solidFill>
              <a:srgbClr val="10253F"/>
            </a:solidFill>
          </c:spPr>
          <c:invertIfNegative val="0"/>
          <c:dPt>
            <c:idx val="1"/>
            <c:invertIfNegative val="0"/>
            <c:bubble3D val="0"/>
            <c:spPr>
              <a:solidFill>
                <a:srgbClr val="00ADA8"/>
              </a:solidFill>
            </c:spPr>
          </c:dPt>
          <c:dLbls>
            <c:txPr>
              <a:bodyPr/>
              <a:lstStyle/>
              <a:p>
                <a:pPr>
                  <a:defRPr sz="1100"/>
                </a:pPr>
                <a:endParaRPr lang="he-IL"/>
              </a:p>
            </c:txPr>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0.80800000000000005</c:v>
                </c:pt>
                <c:pt idx="1">
                  <c:v>0.83</c:v>
                </c:pt>
              </c:numCache>
            </c:numRef>
          </c:val>
        </c:ser>
        <c:dLbls>
          <c:showLegendKey val="0"/>
          <c:showVal val="0"/>
          <c:showCatName val="0"/>
          <c:showSerName val="0"/>
          <c:showPercent val="0"/>
          <c:showBubbleSize val="0"/>
        </c:dLbls>
        <c:gapWidth val="47"/>
        <c:axId val="105670912"/>
        <c:axId val="105676800"/>
      </c:barChart>
      <c:catAx>
        <c:axId val="105670912"/>
        <c:scaling>
          <c:orientation val="minMax"/>
        </c:scaling>
        <c:delete val="0"/>
        <c:axPos val="b"/>
        <c:majorTickMark val="out"/>
        <c:minorTickMark val="none"/>
        <c:tickLblPos val="nextTo"/>
        <c:spPr>
          <a:ln>
            <a:noFill/>
          </a:ln>
        </c:spPr>
        <c:crossAx val="105676800"/>
        <c:crosses val="autoZero"/>
        <c:auto val="1"/>
        <c:lblAlgn val="ctr"/>
        <c:lblOffset val="100"/>
        <c:noMultiLvlLbl val="0"/>
      </c:catAx>
      <c:valAx>
        <c:axId val="105676800"/>
        <c:scaling>
          <c:orientation val="minMax"/>
          <c:max val="1"/>
          <c:min val="0"/>
        </c:scaling>
        <c:delete val="1"/>
        <c:axPos val="l"/>
        <c:numFmt formatCode="0%" sourceLinked="1"/>
        <c:majorTickMark val="out"/>
        <c:minorTickMark val="none"/>
        <c:tickLblPos val="none"/>
        <c:crossAx val="105670912"/>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14533185369891E-2"/>
          <c:y val="0.11519809790126136"/>
          <c:w val="0.96477099571111469"/>
          <c:h val="0.69965955622680653"/>
        </c:manualLayout>
      </c:layout>
      <c:barChart>
        <c:barDir val="col"/>
        <c:grouping val="percentStacked"/>
        <c:varyColors val="0"/>
        <c:ser>
          <c:idx val="3"/>
          <c:order val="0"/>
          <c:tx>
            <c:strRef>
              <c:f>גיליון1!$A$2</c:f>
              <c:strCache>
                <c:ptCount val="1"/>
                <c:pt idx="0">
                  <c:v>ככה ככה</c:v>
                </c:pt>
              </c:strCache>
            </c:strRef>
          </c:tx>
          <c:spPr>
            <a:solidFill>
              <a:schemeClr val="tx1">
                <a:lumMod val="40000"/>
                <a:lumOff val="60000"/>
              </a:schemeClr>
            </a:solidFill>
          </c:spPr>
          <c:invertIfNegative val="0"/>
          <c:dLbls>
            <c:spPr>
              <a:noFill/>
              <a:ln>
                <a:noFill/>
              </a:ln>
              <a:effectLst/>
            </c:spPr>
            <c:txPr>
              <a:bodyPr/>
              <a:lstStyle/>
              <a:p>
                <a:pPr algn="ctr">
                  <a:defRPr lang="he-IL" sz="1100" b="1" i="0" u="none" strike="noStrike" kern="1200" baseline="0">
                    <a:solidFill>
                      <a:srgbClr val="FFFFFF"/>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גיליון1!$B$2:$D$2</c:f>
              <c:numCache>
                <c:formatCode>#,##0%</c:formatCode>
                <c:ptCount val="3"/>
                <c:pt idx="0">
                  <c:v>0.25691699604743085</c:v>
                </c:pt>
                <c:pt idx="1">
                  <c:v>0.27737226277372262</c:v>
                </c:pt>
                <c:pt idx="2">
                  <c:v>0.23275862068965517</c:v>
                </c:pt>
              </c:numCache>
            </c:numRef>
          </c:val>
        </c:ser>
        <c:ser>
          <c:idx val="4"/>
          <c:order val="1"/>
          <c:tx>
            <c:strRef>
              <c:f>גיליון1!$A$3</c:f>
              <c:strCache>
                <c:ptCount val="1"/>
                <c:pt idx="0">
                  <c:v>די נכון</c:v>
                </c:pt>
              </c:strCache>
            </c:strRef>
          </c:tx>
          <c:spPr>
            <a:solidFill>
              <a:schemeClr val="tx1">
                <a:lumMod val="75000"/>
              </a:schemeClr>
            </a:solidFill>
            <a:effectLst/>
          </c:spPr>
          <c:invertIfNegative val="0"/>
          <c:dLbls>
            <c:spPr>
              <a:noFill/>
              <a:ln>
                <a:noFill/>
              </a:ln>
              <a:effectLst/>
            </c:spPr>
            <c:txPr>
              <a:bodyPr/>
              <a:lstStyle/>
              <a:p>
                <a:pPr algn="ctr">
                  <a:defRPr lang="he-IL" sz="1100" b="1" i="0" u="none" strike="noStrike" kern="1200" baseline="0">
                    <a:solidFill>
                      <a:srgbClr val="FFFFFF"/>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גיליון1!$B$3:$D$3</c:f>
              <c:numCache>
                <c:formatCode>#,##0%</c:formatCode>
                <c:ptCount val="3"/>
                <c:pt idx="0">
                  <c:v>0.35770750988142291</c:v>
                </c:pt>
                <c:pt idx="1">
                  <c:v>0.31021897810218979</c:v>
                </c:pt>
                <c:pt idx="2">
                  <c:v>0.41399999999999998</c:v>
                </c:pt>
              </c:numCache>
            </c:numRef>
          </c:val>
        </c:ser>
        <c:ser>
          <c:idx val="5"/>
          <c:order val="2"/>
          <c:tx>
            <c:strRef>
              <c:f>גיליון1!$A$4</c:f>
              <c:strCache>
                <c:ptCount val="1"/>
                <c:pt idx="0">
                  <c:v>מאוד נכון</c:v>
                </c:pt>
              </c:strCache>
            </c:strRef>
          </c:tx>
          <c:spPr>
            <a:solidFill>
              <a:srgbClr val="002060"/>
            </a:solidFill>
            <a:effectLst/>
          </c:spPr>
          <c:invertIfNegative val="0"/>
          <c:dLbls>
            <c:spPr>
              <a:noFill/>
              <a:ln>
                <a:noFill/>
              </a:ln>
              <a:effectLst/>
            </c:spPr>
            <c:txPr>
              <a:bodyPr/>
              <a:lstStyle/>
              <a:p>
                <a:pPr>
                  <a:defRPr sz="1100" b="1">
                    <a:solidFill>
                      <a:schemeClr val="bg1"/>
                    </a:solidFill>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גיליון1!$B$4:$D$4</c:f>
              <c:numCache>
                <c:formatCode>#,##0%</c:formatCode>
                <c:ptCount val="3"/>
                <c:pt idx="0">
                  <c:v>0.20355731225296442</c:v>
                </c:pt>
                <c:pt idx="1">
                  <c:v>0.20802919708029197</c:v>
                </c:pt>
                <c:pt idx="2">
                  <c:v>0.19827586206896552</c:v>
                </c:pt>
              </c:numCache>
            </c:numRef>
          </c:val>
        </c:ser>
        <c:ser>
          <c:idx val="0"/>
          <c:order val="3"/>
          <c:tx>
            <c:strRef>
              <c:f>גיליון1!$A$5</c:f>
              <c:strCache>
                <c:ptCount val="1"/>
                <c:pt idx="0">
                  <c:v>לא כל כך נכון</c:v>
                </c:pt>
              </c:strCache>
            </c:strRef>
          </c:tx>
          <c:spPr>
            <a:solidFill>
              <a:srgbClr val="B36666"/>
            </a:solidFill>
            <a:ln>
              <a:noFill/>
            </a:ln>
            <a:effectLst/>
          </c:spPr>
          <c:invertIfNegative val="0"/>
          <c:dLbls>
            <c:txPr>
              <a:bodyPr/>
              <a:lstStyle/>
              <a:p>
                <a:pPr>
                  <a:defRPr>
                    <a:solidFill>
                      <a:schemeClr val="bg1"/>
                    </a:solidFill>
                  </a:defRPr>
                </a:pPr>
                <a:endParaRPr lang="he-IL"/>
              </a:p>
            </c:txPr>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גיליון1!$B$5:$D$5</c:f>
              <c:numCache>
                <c:formatCode>#,##0%</c:formatCode>
                <c:ptCount val="3"/>
                <c:pt idx="0">
                  <c:v>-0.11067193675889328</c:v>
                </c:pt>
                <c:pt idx="1">
                  <c:v>-0.1094890510948905</c:v>
                </c:pt>
                <c:pt idx="2">
                  <c:v>-0.11206896551724138</c:v>
                </c:pt>
              </c:numCache>
            </c:numRef>
          </c:val>
        </c:ser>
        <c:ser>
          <c:idx val="1"/>
          <c:order val="4"/>
          <c:tx>
            <c:strRef>
              <c:f>גיליון1!$A$6</c:f>
              <c:strCache>
                <c:ptCount val="1"/>
                <c:pt idx="0">
                  <c:v>כלל לא נכון</c:v>
                </c:pt>
              </c:strCache>
            </c:strRef>
          </c:tx>
          <c:spPr>
            <a:solidFill>
              <a:srgbClr val="990000"/>
            </a:solidFill>
            <a:effectLst/>
          </c:spPr>
          <c:invertIfNegative val="0"/>
          <c:dLbls>
            <c:txPr>
              <a:bodyPr/>
              <a:lstStyle/>
              <a:p>
                <a:pPr>
                  <a:defRPr>
                    <a:solidFill>
                      <a:schemeClr val="bg1"/>
                    </a:solidFill>
                  </a:defRPr>
                </a:pPr>
                <a:endParaRPr lang="he-IL"/>
              </a:p>
            </c:txPr>
            <c:showLegendKey val="0"/>
            <c:showVal val="1"/>
            <c:showCatName val="0"/>
            <c:showSerName val="0"/>
            <c:showPercent val="0"/>
            <c:showBubbleSize val="0"/>
            <c:showLeaderLines val="0"/>
          </c:dLbls>
          <c:cat>
            <c:strRef>
              <c:f>גיליון1!$B$1:$D$1</c:f>
              <c:strCache>
                <c:ptCount val="3"/>
                <c:pt idx="0">
                  <c:v>כלל המדגם</c:v>
                </c:pt>
                <c:pt idx="1">
                  <c:v>לא נחשפו</c:v>
                </c:pt>
                <c:pt idx="2">
                  <c:v>נחשפו</c:v>
                </c:pt>
              </c:strCache>
            </c:strRef>
          </c:cat>
          <c:val>
            <c:numRef>
              <c:f>גיליון1!$B$6:$D$6</c:f>
              <c:numCache>
                <c:formatCode>#,##0%</c:formatCode>
                <c:ptCount val="3"/>
                <c:pt idx="0">
                  <c:v>-7.1146245059288529E-2</c:v>
                </c:pt>
                <c:pt idx="1">
                  <c:v>-9.5000000000000001E-2</c:v>
                </c:pt>
                <c:pt idx="2">
                  <c:v>-4.3103448275862072E-2</c:v>
                </c:pt>
              </c:numCache>
            </c:numRef>
          </c:val>
        </c:ser>
        <c:dLbls>
          <c:showLegendKey val="0"/>
          <c:showVal val="0"/>
          <c:showCatName val="0"/>
          <c:showSerName val="0"/>
          <c:showPercent val="0"/>
          <c:showBubbleSize val="0"/>
        </c:dLbls>
        <c:gapWidth val="54"/>
        <c:overlap val="100"/>
        <c:axId val="107969920"/>
        <c:axId val="107979904"/>
      </c:barChart>
      <c:lineChart>
        <c:grouping val="standard"/>
        <c:varyColors val="0"/>
        <c:ser>
          <c:idx val="2"/>
          <c:order val="5"/>
          <c:tx>
            <c:strRef>
              <c:f>גיליון1!$A$7</c:f>
              <c:strCache>
                <c:ptCount val="1"/>
              </c:strCache>
            </c:strRef>
          </c:tx>
          <c:spPr>
            <a:ln>
              <a:noFill/>
            </a:ln>
            <a:effectLst>
              <a:outerShdw blurRad="50800" dist="38100" dir="2700000" algn="tl" rotWithShape="0">
                <a:prstClr val="black">
                  <a:alpha val="40000"/>
                </a:prstClr>
              </a:outerShdw>
            </a:effectLst>
          </c:spPr>
          <c:marker>
            <c:spPr>
              <a:noFill/>
              <a:ln>
                <a:noFill/>
              </a:ln>
            </c:spPr>
          </c:marker>
          <c:dLbls>
            <c:spPr>
              <a:ln>
                <a:solidFill>
                  <a:schemeClr val="tx1">
                    <a:lumMod val="50000"/>
                  </a:schemeClr>
                </a:solidFill>
              </a:ln>
            </c:spPr>
            <c:txPr>
              <a:bodyPr/>
              <a:lstStyle/>
              <a:p>
                <a:pPr algn="ctr">
                  <a:defRPr lang="he-IL" sz="1100" b="1" i="0" u="none" strike="noStrike" kern="1200" baseline="0">
                    <a:solidFill>
                      <a:schemeClr val="tx1">
                        <a:lumMod val="50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גיליון1!$B$1:$D$1</c:f>
              <c:strCache>
                <c:ptCount val="3"/>
                <c:pt idx="0">
                  <c:v>כלל המדגם</c:v>
                </c:pt>
                <c:pt idx="1">
                  <c:v>לא נחשפו</c:v>
                </c:pt>
                <c:pt idx="2">
                  <c:v>נחשפו</c:v>
                </c:pt>
              </c:strCache>
            </c:strRef>
          </c:cat>
          <c:val>
            <c:numRef>
              <c:f>גיליון1!$B$7:$D$7</c:f>
              <c:numCache>
                <c:formatCode>#,##0%</c:formatCode>
                <c:ptCount val="3"/>
                <c:pt idx="0">
                  <c:v>0.81818181818181812</c:v>
                </c:pt>
                <c:pt idx="1">
                  <c:v>0.79562043795620441</c:v>
                </c:pt>
                <c:pt idx="2">
                  <c:v>0.8450344827586207</c:v>
                </c:pt>
              </c:numCache>
            </c:numRef>
          </c:val>
          <c:smooth val="0"/>
        </c:ser>
        <c:dLbls>
          <c:showLegendKey val="0"/>
          <c:showVal val="0"/>
          <c:showCatName val="0"/>
          <c:showSerName val="0"/>
          <c:showPercent val="0"/>
          <c:showBubbleSize val="0"/>
        </c:dLbls>
        <c:marker val="1"/>
        <c:smooth val="0"/>
        <c:axId val="107969920"/>
        <c:axId val="107979904"/>
      </c:lineChart>
      <c:catAx>
        <c:axId val="10796992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he-IL"/>
          </a:p>
        </c:txPr>
        <c:crossAx val="107979904"/>
        <c:crosses val="autoZero"/>
        <c:auto val="1"/>
        <c:lblAlgn val="ctr"/>
        <c:lblOffset val="100"/>
        <c:noMultiLvlLbl val="0"/>
      </c:catAx>
      <c:valAx>
        <c:axId val="107979904"/>
        <c:scaling>
          <c:orientation val="minMax"/>
          <c:max val="1"/>
          <c:min val="-0.5"/>
        </c:scaling>
        <c:delete val="1"/>
        <c:axPos val="l"/>
        <c:numFmt formatCode="0%" sourceLinked="1"/>
        <c:majorTickMark val="out"/>
        <c:minorTickMark val="none"/>
        <c:tickLblPos val="none"/>
        <c:crossAx val="10796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970743853096793E-2"/>
          <c:y val="4.4540227365585834E-2"/>
          <c:w val="0.95915024898848433"/>
          <c:h val="0.62165657079829462"/>
        </c:manualLayout>
      </c:layout>
      <c:barChart>
        <c:barDir val="col"/>
        <c:grouping val="clustered"/>
        <c:varyColors val="0"/>
        <c:ser>
          <c:idx val="0"/>
          <c:order val="0"/>
          <c:tx>
            <c:strRef>
              <c:f>גיליון1!$B$1</c:f>
              <c:strCache>
                <c:ptCount val="1"/>
                <c:pt idx="0">
                  <c:v>גל 1</c:v>
                </c:pt>
              </c:strCache>
            </c:strRef>
          </c:tx>
          <c:spPr>
            <a:solidFill>
              <a:srgbClr val="00B0F0"/>
            </a:solidFill>
            <a:ln w="38100">
              <a:solidFill>
                <a:srgbClr val="008E94">
                  <a:lumMod val="60000"/>
                  <a:lumOff val="40000"/>
                </a:srgbClr>
              </a:solidFill>
            </a:ln>
            <a:effectLst/>
          </c:spPr>
          <c:invertIfNegative val="0"/>
          <c:dPt>
            <c:idx val="0"/>
            <c:invertIfNegative val="0"/>
            <c:bubble3D val="0"/>
            <c:spPr>
              <a:solidFill>
                <a:srgbClr val="002060"/>
              </a:solidFill>
              <a:ln w="38100">
                <a:noFill/>
              </a:ln>
              <a:effectLst/>
            </c:spPr>
          </c:dPt>
          <c:dPt>
            <c:idx val="1"/>
            <c:invertIfNegative val="0"/>
            <c:bubble3D val="0"/>
          </c:dPt>
          <c:dPt>
            <c:idx val="2"/>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גיליון1!$A$2:$A$4</c:f>
              <c:strCache>
                <c:ptCount val="3"/>
                <c:pt idx="0">
                  <c:v>סה"כ ציינו שראו</c:v>
                </c:pt>
                <c:pt idx="1">
                  <c:v>ראיתי אך לא זוכר פרטים</c:v>
                </c:pt>
                <c:pt idx="2">
                  <c:v>סה"כ חשיפה מוכחת (ציינו פרטים נכונים)</c:v>
                </c:pt>
              </c:strCache>
            </c:strRef>
          </c:cat>
          <c:val>
            <c:numRef>
              <c:f>גיליון1!$B$2:$B$4</c:f>
              <c:numCache>
                <c:formatCode>#,##0%</c:formatCode>
                <c:ptCount val="3"/>
                <c:pt idx="0">
                  <c:v>0.35199999999999998</c:v>
                </c:pt>
                <c:pt idx="1">
                  <c:v>0.308</c:v>
                </c:pt>
                <c:pt idx="2">
                  <c:v>1.6E-2</c:v>
                </c:pt>
              </c:numCache>
            </c:numRef>
          </c:val>
        </c:ser>
        <c:dLbls>
          <c:showLegendKey val="0"/>
          <c:showVal val="0"/>
          <c:showCatName val="0"/>
          <c:showSerName val="0"/>
          <c:showPercent val="0"/>
          <c:showBubbleSize val="0"/>
        </c:dLbls>
        <c:gapWidth val="100"/>
        <c:axId val="88471424"/>
        <c:axId val="88469888"/>
      </c:barChart>
      <c:valAx>
        <c:axId val="88469888"/>
        <c:scaling>
          <c:orientation val="minMax"/>
        </c:scaling>
        <c:delete val="1"/>
        <c:axPos val="l"/>
        <c:numFmt formatCode="#,##0%" sourceLinked="1"/>
        <c:majorTickMark val="out"/>
        <c:minorTickMark val="none"/>
        <c:tickLblPos val="nextTo"/>
        <c:crossAx val="88471424"/>
        <c:crosses val="autoZero"/>
        <c:crossBetween val="between"/>
      </c:valAx>
      <c:catAx>
        <c:axId val="88471424"/>
        <c:scaling>
          <c:orientation val="minMax"/>
        </c:scaling>
        <c:delete val="0"/>
        <c:axPos val="b"/>
        <c:numFmt formatCode="General" sourceLinked="0"/>
        <c:majorTickMark val="out"/>
        <c:minorTickMark val="none"/>
        <c:tickLblPos val="nextTo"/>
        <c:spPr>
          <a:ln>
            <a:solidFill>
              <a:srgbClr val="58595B"/>
            </a:solidFill>
          </a:ln>
        </c:spPr>
        <c:txPr>
          <a:bodyPr/>
          <a:lstStyle/>
          <a:p>
            <a:pPr algn="ctr">
              <a:defRPr lang="he-IL" sz="1600" b="1" i="0" u="none" strike="noStrike" kern="1200" baseline="0">
                <a:solidFill>
                  <a:srgbClr val="1F497D">
                    <a:lumMod val="65000"/>
                    <a:lumOff val="35000"/>
                  </a:srgbClr>
                </a:solidFill>
                <a:latin typeface="+mn-lt"/>
                <a:ea typeface="+mn-ea"/>
                <a:cs typeface="+mn-cs"/>
              </a:defRPr>
            </a:pPr>
            <a:endParaRPr lang="he-IL"/>
          </a:p>
        </c:txPr>
        <c:crossAx val="88469888"/>
        <c:crosses val="autoZero"/>
        <c:auto val="1"/>
        <c:lblAlgn val="ctr"/>
        <c:lblOffset val="100"/>
        <c:tickLblSkip val="1"/>
        <c:noMultiLvlLbl val="0"/>
      </c:cat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a:lstStyle/>
        <a:p>
          <a:pPr>
            <a:defRPr sz="1200"/>
          </a:pPr>
          <a:endParaRPr lang="he-IL"/>
        </a:p>
      </c:txPr>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מחדש</c:v>
                </c:pt>
              </c:strCache>
            </c:strRef>
          </c:tx>
          <c:spPr>
            <a:solidFill>
              <a:srgbClr val="10253F"/>
            </a:solidFill>
          </c:spPr>
          <c:invertIfNegative val="0"/>
          <c:dPt>
            <c:idx val="1"/>
            <c:invertIfNegative val="0"/>
            <c:bubble3D val="0"/>
            <c:spPr>
              <a:solidFill>
                <a:srgbClr val="00ADA8"/>
              </a:solidFill>
            </c:spPr>
          </c:dPt>
          <c:dLbls>
            <c:txPr>
              <a:bodyPr/>
              <a:lstStyle/>
              <a:p>
                <a:pPr>
                  <a:defRPr sz="1100"/>
                </a:pPr>
                <a:endParaRPr lang="he-IL"/>
              </a:p>
            </c:txPr>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0.81799999999999995</c:v>
                </c:pt>
                <c:pt idx="1">
                  <c:v>0.65</c:v>
                </c:pt>
              </c:numCache>
            </c:numRef>
          </c:val>
        </c:ser>
        <c:dLbls>
          <c:showLegendKey val="0"/>
          <c:showVal val="0"/>
          <c:showCatName val="0"/>
          <c:showSerName val="0"/>
          <c:showPercent val="0"/>
          <c:showBubbleSize val="0"/>
        </c:dLbls>
        <c:gapWidth val="47"/>
        <c:axId val="107996672"/>
        <c:axId val="107998208"/>
      </c:barChart>
      <c:catAx>
        <c:axId val="107996672"/>
        <c:scaling>
          <c:orientation val="minMax"/>
        </c:scaling>
        <c:delete val="0"/>
        <c:axPos val="b"/>
        <c:majorTickMark val="out"/>
        <c:minorTickMark val="none"/>
        <c:tickLblPos val="nextTo"/>
        <c:spPr>
          <a:ln>
            <a:noFill/>
          </a:ln>
        </c:spPr>
        <c:crossAx val="107998208"/>
        <c:crosses val="autoZero"/>
        <c:auto val="1"/>
        <c:lblAlgn val="ctr"/>
        <c:lblOffset val="100"/>
        <c:noMultiLvlLbl val="0"/>
      </c:catAx>
      <c:valAx>
        <c:axId val="107998208"/>
        <c:scaling>
          <c:orientation val="minMax"/>
          <c:max val="1"/>
          <c:min val="0"/>
        </c:scaling>
        <c:delete val="1"/>
        <c:axPos val="l"/>
        <c:numFmt formatCode="0%" sourceLinked="1"/>
        <c:majorTickMark val="out"/>
        <c:minorTickMark val="none"/>
        <c:tickLblPos val="none"/>
        <c:crossAx val="107996672"/>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9177888022679E-2"/>
          <c:y val="0.3690222807106216"/>
          <c:w val="0.77480873005686479"/>
          <c:h val="0.58739221401263086"/>
        </c:manualLayout>
      </c:layout>
      <c:barChart>
        <c:barDir val="col"/>
        <c:grouping val="stacked"/>
        <c:varyColors val="0"/>
        <c:ser>
          <c:idx val="0"/>
          <c:order val="0"/>
          <c:tx>
            <c:strRef>
              <c:f>גיליון1!$A$3</c:f>
              <c:strCache>
                <c:ptCount val="1"/>
                <c:pt idx="0">
                  <c:v>שמעו על המדד</c:v>
                </c:pt>
              </c:strCache>
            </c:strRef>
          </c:tx>
          <c:invertIfNegative val="0"/>
          <c:dLbls>
            <c:txPr>
              <a:bodyPr/>
              <a:lstStyle/>
              <a:p>
                <a:pPr>
                  <a:defRPr>
                    <a:solidFill>
                      <a:schemeClr val="bg1"/>
                    </a:solidFill>
                  </a:defRPr>
                </a:pPr>
                <a:endParaRPr lang="he-IL"/>
              </a:p>
            </c:txPr>
            <c:showLegendKey val="0"/>
            <c:showVal val="1"/>
            <c:showCatName val="0"/>
            <c:showSerName val="0"/>
            <c:showPercent val="0"/>
            <c:showBubbleSize val="0"/>
            <c:showLeaderLines val="0"/>
          </c:dLbls>
          <c:cat>
            <c:strRef>
              <c:f>גיליון1!$B$1:$E$1</c:f>
              <c:strCache>
                <c:ptCount val="4"/>
                <c:pt idx="0">
                  <c:v>לפני קמפיין</c:v>
                </c:pt>
                <c:pt idx="1">
                  <c:v>אחרי קמפיין</c:v>
                </c:pt>
                <c:pt idx="2">
                  <c:v>לא נחשפו</c:v>
                </c:pt>
                <c:pt idx="3">
                  <c:v>נחשפו</c:v>
                </c:pt>
              </c:strCache>
            </c:strRef>
          </c:cat>
          <c:val>
            <c:numRef>
              <c:f>גיליון1!$B$3:$E$3</c:f>
              <c:numCache>
                <c:formatCode>0%</c:formatCode>
                <c:ptCount val="4"/>
                <c:pt idx="0">
                  <c:v>0.26</c:v>
                </c:pt>
                <c:pt idx="1">
                  <c:v>0.28999999999999998</c:v>
                </c:pt>
                <c:pt idx="2">
                  <c:v>0.13</c:v>
                </c:pt>
                <c:pt idx="3">
                  <c:v>0.47</c:v>
                </c:pt>
              </c:numCache>
            </c:numRef>
          </c:val>
        </c:ser>
        <c:dLbls>
          <c:showLegendKey val="0"/>
          <c:showVal val="0"/>
          <c:showCatName val="0"/>
          <c:showSerName val="0"/>
          <c:showPercent val="0"/>
          <c:showBubbleSize val="0"/>
        </c:dLbls>
        <c:gapWidth val="56"/>
        <c:overlap val="100"/>
        <c:axId val="108434560"/>
        <c:axId val="108436096"/>
      </c:barChart>
      <c:catAx>
        <c:axId val="108434560"/>
        <c:scaling>
          <c:orientation val="minMax"/>
        </c:scaling>
        <c:delete val="0"/>
        <c:axPos val="b"/>
        <c:majorTickMark val="out"/>
        <c:minorTickMark val="none"/>
        <c:tickLblPos val="high"/>
        <c:spPr>
          <a:ln>
            <a:noFill/>
          </a:ln>
        </c:spPr>
        <c:crossAx val="108436096"/>
        <c:crosses val="autoZero"/>
        <c:auto val="1"/>
        <c:lblAlgn val="ctr"/>
        <c:lblOffset val="0"/>
        <c:noMultiLvlLbl val="0"/>
      </c:catAx>
      <c:valAx>
        <c:axId val="108436096"/>
        <c:scaling>
          <c:orientation val="minMax"/>
          <c:max val="0.5"/>
        </c:scaling>
        <c:delete val="1"/>
        <c:axPos val="l"/>
        <c:numFmt formatCode="0%" sourceLinked="1"/>
        <c:majorTickMark val="out"/>
        <c:minorTickMark val="none"/>
        <c:tickLblPos val="nextTo"/>
        <c:crossAx val="108434560"/>
        <c:crosses val="autoZero"/>
        <c:crossBetween val="between"/>
      </c:valAx>
    </c:plotArea>
    <c:legend>
      <c:legendPos val="r"/>
      <c:layout>
        <c:manualLayout>
          <c:xMode val="edge"/>
          <c:yMode val="edge"/>
          <c:x val="0.89954296109867915"/>
          <c:y val="0.44501237678592936"/>
          <c:w val="9.1952432239379017E-2"/>
          <c:h val="0.28431695554153663"/>
        </c:manualLayout>
      </c:layout>
      <c:overlay val="0"/>
    </c:legend>
    <c:plotVisOnly val="1"/>
    <c:dispBlanksAs val="gap"/>
    <c:showDLblsOverMax val="0"/>
  </c:chart>
  <c:txPr>
    <a:bodyPr/>
    <a:lstStyle/>
    <a:p>
      <a:pPr>
        <a:defRPr sz="1800"/>
      </a:pPr>
      <a:endParaRPr lang="he-I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lang="he-IL" sz="1600" b="0" i="0" u="none" strike="noStrike" kern="1200" spc="0" baseline="0" dirty="0">
                <a:solidFill>
                  <a:srgbClr val="1F497D">
                    <a:lumMod val="65000"/>
                    <a:lumOff val="35000"/>
                  </a:srgbClr>
                </a:solidFill>
                <a:latin typeface="+mn-lt"/>
                <a:ea typeface="+mn-ea"/>
                <a:cs typeface="+mn-cs"/>
              </a:defRPr>
            </a:pPr>
            <a:r>
              <a:rPr lang="he-IL" sz="1600" b="0" i="0" u="none" strike="noStrike" kern="1200" spc="0" baseline="0" dirty="0" smtClean="0">
                <a:solidFill>
                  <a:srgbClr val="1F497D">
                    <a:lumMod val="65000"/>
                    <a:lumOff val="35000"/>
                  </a:srgbClr>
                </a:solidFill>
                <a:latin typeface="+mn-lt"/>
                <a:ea typeface="+mn-ea"/>
                <a:cs typeface="+mn-cs"/>
              </a:rPr>
              <a:t>עלות ההשקעה להשגת 1% זכירות (₪)</a:t>
            </a:r>
            <a:endParaRPr lang="he-IL" sz="1600" b="0" i="0" u="none" strike="noStrike" kern="1200" spc="0" baseline="0" dirty="0">
              <a:solidFill>
                <a:srgbClr val="1F497D">
                  <a:lumMod val="65000"/>
                  <a:lumOff val="35000"/>
                </a:srgbClr>
              </a:solidFill>
              <a:latin typeface="+mn-lt"/>
              <a:ea typeface="+mn-ea"/>
              <a:cs typeface="+mn-cs"/>
            </a:endParaRPr>
          </a:p>
        </c:rich>
      </c:tx>
      <c:layout>
        <c:manualLayout>
          <c:xMode val="edge"/>
          <c:yMode val="edge"/>
          <c:x val="0.37243778314429737"/>
          <c:y val="0.10287815823794826"/>
        </c:manualLayout>
      </c:layout>
      <c:overlay val="0"/>
      <c:spPr>
        <a:noFill/>
        <a:ln>
          <a:noFill/>
        </a:ln>
        <a:effectLst/>
      </c:spPr>
    </c:title>
    <c:autoTitleDeleted val="0"/>
    <c:plotArea>
      <c:layout>
        <c:manualLayout>
          <c:layoutTarget val="inner"/>
          <c:xMode val="edge"/>
          <c:yMode val="edge"/>
          <c:x val="8.0870321120659183E-3"/>
          <c:y val="0.24690757977107589"/>
          <c:w val="0.91982948263181463"/>
          <c:h val="0.61662359825134139"/>
        </c:manualLayout>
      </c:layout>
      <c:lineChart>
        <c:grouping val="standard"/>
        <c:varyColors val="0"/>
        <c:ser>
          <c:idx val="0"/>
          <c:order val="0"/>
          <c:tx>
            <c:strRef>
              <c:f>גיליון1!$B$1</c:f>
              <c:strCache>
                <c:ptCount val="1"/>
                <c:pt idx="0">
                  <c:v>מחקר נוכחי</c:v>
                </c:pt>
              </c:strCache>
            </c:strRef>
          </c:tx>
          <c:spPr>
            <a:ln>
              <a:noFill/>
            </a:ln>
            <a:effectLst/>
          </c:spPr>
          <c:marker>
            <c:symbol val="circle"/>
            <c:size val="20"/>
            <c:spPr>
              <a:solidFill>
                <a:schemeClr val="tx1">
                  <a:lumMod val="75000"/>
                </a:schemeClr>
              </a:solidFill>
              <a:ln>
                <a:noFill/>
              </a:ln>
            </c:spPr>
          </c:marker>
          <c:dLbls>
            <c:dLbl>
              <c:idx val="0"/>
              <c:layout>
                <c:manualLayout>
                  <c:x val="1.0438698210494788E-3"/>
                  <c:y val="3.91916793287422E-2"/>
                </c:manualLayout>
              </c:layout>
              <c:showLegendKey val="0"/>
              <c:showVal val="1"/>
              <c:showCatName val="0"/>
              <c:showSerName val="0"/>
              <c:showPercent val="0"/>
              <c:showBubbleSize val="0"/>
            </c:dLbl>
            <c:txPr>
              <a:bodyPr/>
              <a:lstStyle/>
              <a:p>
                <a:pPr>
                  <a:defRPr sz="1200" b="1"/>
                </a:pPr>
                <a:endParaRPr lang="he-IL"/>
              </a:p>
            </c:txPr>
            <c:showLegendKey val="0"/>
            <c:showVal val="1"/>
            <c:showCatName val="0"/>
            <c:showSerName val="0"/>
            <c:showPercent val="0"/>
            <c:showBubbleSize val="0"/>
            <c:showLeaderLines val="0"/>
          </c:dLbls>
          <c:cat>
            <c:strRef>
              <c:f>גיליון1!$A$2:$A$5</c:f>
              <c:strCache>
                <c:ptCount val="4"/>
                <c:pt idx="0">
                  <c:v>רדיו</c:v>
                </c:pt>
                <c:pt idx="1">
                  <c:v>עיתון</c:v>
                </c:pt>
                <c:pt idx="2">
                  <c:v>אינטרנט (באנר)</c:v>
                </c:pt>
                <c:pt idx="3">
                  <c:v>ROI כללי</c:v>
                </c:pt>
              </c:strCache>
            </c:strRef>
          </c:cat>
          <c:val>
            <c:numRef>
              <c:f>גיליון1!$B$2:$B$5</c:f>
              <c:numCache>
                <c:formatCode>_ * #,##0_ ;_ * \-#,##0_ ;_ * "-"??_ ;_ @_ </c:formatCode>
                <c:ptCount val="4"/>
                <c:pt idx="0">
                  <c:v>5483</c:v>
                </c:pt>
                <c:pt idx="1">
                  <c:v>19747</c:v>
                </c:pt>
                <c:pt idx="2">
                  <c:v>3289</c:v>
                </c:pt>
                <c:pt idx="3">
                  <c:v>28519</c:v>
                </c:pt>
              </c:numCache>
            </c:numRef>
          </c:val>
          <c:smooth val="0"/>
        </c:ser>
        <c:ser>
          <c:idx val="1"/>
          <c:order val="1"/>
          <c:tx>
            <c:strRef>
              <c:f>גיליון1!$C$1</c:f>
              <c:strCache>
                <c:ptCount val="1"/>
                <c:pt idx="0">
                  <c:v>BM</c:v>
                </c:pt>
              </c:strCache>
            </c:strRef>
          </c:tx>
          <c:spPr>
            <a:ln>
              <a:noFill/>
            </a:ln>
            <a:effectLst/>
          </c:spPr>
          <c:marker>
            <c:symbol val="circle"/>
            <c:size val="20"/>
            <c:spPr>
              <a:solidFill>
                <a:srgbClr val="00ADA8"/>
              </a:solidFill>
              <a:ln>
                <a:noFill/>
              </a:ln>
            </c:spPr>
          </c:marker>
          <c:dLbls>
            <c:dLbl>
              <c:idx val="2"/>
              <c:layout>
                <c:manualLayout>
                  <c:x val="-2.0877396420988809E-3"/>
                  <c:y val="-6.368647890920616E-2"/>
                </c:manualLayout>
              </c:layout>
              <c:showLegendKey val="0"/>
              <c:showVal val="1"/>
              <c:showCatName val="0"/>
              <c:showSerName val="0"/>
              <c:showPercent val="0"/>
              <c:showBubbleSize val="0"/>
            </c:dLbl>
            <c:txPr>
              <a:bodyPr/>
              <a:lstStyle/>
              <a:p>
                <a:pPr>
                  <a:defRPr sz="1200" b="1">
                    <a:solidFill>
                      <a:srgbClr val="008E94"/>
                    </a:solidFill>
                  </a:defRPr>
                </a:pPr>
                <a:endParaRPr lang="he-IL"/>
              </a:p>
            </c:txPr>
            <c:showLegendKey val="0"/>
            <c:showVal val="1"/>
            <c:showCatName val="0"/>
            <c:showSerName val="0"/>
            <c:showPercent val="0"/>
            <c:showBubbleSize val="0"/>
            <c:showLeaderLines val="0"/>
          </c:dLbls>
          <c:cat>
            <c:strRef>
              <c:f>גיליון1!$A$2:$A$5</c:f>
              <c:strCache>
                <c:ptCount val="4"/>
                <c:pt idx="0">
                  <c:v>רדיו</c:v>
                </c:pt>
                <c:pt idx="1">
                  <c:v>עיתון</c:v>
                </c:pt>
                <c:pt idx="2">
                  <c:v>אינטרנט (באנר)</c:v>
                </c:pt>
                <c:pt idx="3">
                  <c:v>ROI כללי</c:v>
                </c:pt>
              </c:strCache>
            </c:strRef>
          </c:cat>
          <c:val>
            <c:numRef>
              <c:f>גיליון1!$C$2:$C$5</c:f>
              <c:numCache>
                <c:formatCode>_ * #,##0_ ;_ * \-#,##0_ ;_ * "-"??_ ;_ @_ </c:formatCode>
                <c:ptCount val="4"/>
                <c:pt idx="0">
                  <c:v>5869</c:v>
                </c:pt>
                <c:pt idx="1">
                  <c:v>14245</c:v>
                </c:pt>
                <c:pt idx="2">
                  <c:v>4180</c:v>
                </c:pt>
                <c:pt idx="3">
                  <c:v>14250</c:v>
                </c:pt>
              </c:numCache>
            </c:numRef>
          </c:val>
          <c:smooth val="0"/>
        </c:ser>
        <c:dLbls>
          <c:showLegendKey val="0"/>
          <c:showVal val="0"/>
          <c:showCatName val="0"/>
          <c:showSerName val="0"/>
          <c:showPercent val="0"/>
          <c:showBubbleSize val="0"/>
        </c:dLbls>
        <c:marker val="1"/>
        <c:smooth val="0"/>
        <c:axId val="85018496"/>
        <c:axId val="85020032"/>
      </c:lineChart>
      <c:catAx>
        <c:axId val="8501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he-IL"/>
          </a:p>
        </c:txPr>
        <c:crossAx val="85020032"/>
        <c:crosses val="autoZero"/>
        <c:auto val="1"/>
        <c:lblAlgn val="ctr"/>
        <c:lblOffset val="100"/>
        <c:noMultiLvlLbl val="0"/>
      </c:catAx>
      <c:valAx>
        <c:axId val="85020032"/>
        <c:scaling>
          <c:orientation val="minMax"/>
          <c:max val="50000"/>
          <c:min val="0"/>
        </c:scaling>
        <c:delete val="1"/>
        <c:axPos val="l"/>
        <c:majorGridlines>
          <c:spPr>
            <a:ln>
              <a:solidFill>
                <a:schemeClr val="bg1">
                  <a:lumMod val="85000"/>
                </a:schemeClr>
              </a:solidFill>
            </a:ln>
          </c:spPr>
        </c:majorGridlines>
        <c:numFmt formatCode="_ * #,##0_ ;_ * \-#,##0_ ;_ * &quot;-&quot;??_ ;_ @_ " sourceLinked="1"/>
        <c:majorTickMark val="out"/>
        <c:minorTickMark val="none"/>
        <c:tickLblPos val="none"/>
        <c:crossAx val="85018496"/>
        <c:crosses val="autoZero"/>
        <c:crossBetween val="between"/>
        <c:minorUnit val="10000"/>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97222222222224E-2"/>
          <c:y val="0.35909884628295824"/>
          <c:w val="0.22419531489633002"/>
          <c:h val="0.50443244659862529"/>
        </c:manualLayout>
      </c:layout>
      <c:lineChart>
        <c:grouping val="standard"/>
        <c:varyColors val="0"/>
        <c:ser>
          <c:idx val="0"/>
          <c:order val="0"/>
          <c:tx>
            <c:strRef>
              <c:f>גיליון1!$B$1</c:f>
              <c:strCache>
                <c:ptCount val="1"/>
                <c:pt idx="0">
                  <c:v>מחקר נוכחי</c:v>
                </c:pt>
              </c:strCache>
            </c:strRef>
          </c:tx>
          <c:spPr>
            <a:ln>
              <a:noFill/>
            </a:ln>
            <a:effectLst/>
          </c:spPr>
          <c:marker>
            <c:symbol val="circle"/>
            <c:size val="20"/>
            <c:spPr>
              <a:solidFill>
                <a:schemeClr val="tx1">
                  <a:lumMod val="75000"/>
                </a:schemeClr>
              </a:solidFill>
              <a:ln>
                <a:noFill/>
              </a:ln>
            </c:spPr>
          </c:marker>
          <c:dLbls>
            <c:dLbl>
              <c:idx val="1"/>
              <c:layout>
                <c:manualLayout>
                  <c:x val="-9.204304541592297E-3"/>
                  <c:y val="1.959583966437110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450286992403283E-2"/>
                  <c:y val="-4.898959916092685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lgn="just" rtl="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גיליון1!$A$2:$A$5</c:f>
              <c:numCache>
                <c:formatCode>General</c:formatCode>
                <c:ptCount val="4"/>
              </c:numCache>
            </c:numRef>
          </c:cat>
          <c:val>
            <c:numRef>
              <c:f>גיליון1!$B$2:$B$5</c:f>
              <c:numCache>
                <c:formatCode>General</c:formatCode>
                <c:ptCount val="4"/>
              </c:numCache>
            </c:numRef>
          </c:val>
          <c:smooth val="0"/>
        </c:ser>
        <c:ser>
          <c:idx val="1"/>
          <c:order val="1"/>
          <c:tx>
            <c:strRef>
              <c:f>גיליון1!$C$1</c:f>
              <c:strCache>
                <c:ptCount val="1"/>
                <c:pt idx="0">
                  <c:v>BM</c:v>
                </c:pt>
              </c:strCache>
            </c:strRef>
          </c:tx>
          <c:spPr>
            <a:ln>
              <a:noFill/>
            </a:ln>
            <a:effectLst/>
          </c:spPr>
          <c:marker>
            <c:symbol val="circle"/>
            <c:size val="20"/>
            <c:spPr>
              <a:solidFill>
                <a:srgbClr val="00ADA8"/>
              </a:solidFill>
              <a:ln>
                <a:noFill/>
              </a:ln>
            </c:spPr>
          </c:marker>
          <c:dLbls>
            <c:dLbl>
              <c:idx val="0"/>
              <c:layout>
                <c:manualLayout>
                  <c:x val="5.2487788739829493E-3"/>
                  <c:y val="1.469687974827832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8940809219263351E-3"/>
                  <c:y val="5.388855907702051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5225827249553777E-3"/>
                  <c:y val="2.939375949655664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4922150508138387E-3"/>
                  <c:y val="1.469687974827832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lgn="ctr" rtl="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גיליון1!$A$2:$A$5</c:f>
              <c:numCache>
                <c:formatCode>General</c:formatCode>
                <c:ptCount val="4"/>
              </c:numCache>
            </c:numRef>
          </c:cat>
          <c:val>
            <c:numRef>
              <c:f>גיליון1!$C$2:$C$5</c:f>
              <c:numCache>
                <c:formatCode>General</c:formatCode>
                <c:ptCount val="4"/>
              </c:numCache>
            </c:numRef>
          </c:val>
          <c:smooth val="0"/>
        </c:ser>
        <c:dLbls>
          <c:showLegendKey val="0"/>
          <c:showVal val="0"/>
          <c:showCatName val="0"/>
          <c:showSerName val="0"/>
          <c:showPercent val="0"/>
          <c:showBubbleSize val="0"/>
        </c:dLbls>
        <c:marker val="1"/>
        <c:smooth val="0"/>
        <c:axId val="88343296"/>
        <c:axId val="88344832"/>
      </c:lineChart>
      <c:catAx>
        <c:axId val="88343296"/>
        <c:scaling>
          <c:orientation val="minMax"/>
        </c:scaling>
        <c:delete val="1"/>
        <c:axPos val="b"/>
        <c:numFmt formatCode="General" sourceLinked="1"/>
        <c:majorTickMark val="none"/>
        <c:minorTickMark val="none"/>
        <c:tickLblPos val="none"/>
        <c:crossAx val="88344832"/>
        <c:crosses val="autoZero"/>
        <c:auto val="1"/>
        <c:lblAlgn val="ctr"/>
        <c:lblOffset val="100"/>
        <c:noMultiLvlLbl val="0"/>
      </c:catAx>
      <c:valAx>
        <c:axId val="88344832"/>
        <c:scaling>
          <c:orientation val="minMax"/>
          <c:max val="2500000"/>
          <c:min val="0"/>
        </c:scaling>
        <c:delete val="1"/>
        <c:axPos val="l"/>
        <c:numFmt formatCode="General" sourceLinked="1"/>
        <c:majorTickMark val="out"/>
        <c:minorTickMark val="none"/>
        <c:tickLblPos val="none"/>
        <c:crossAx val="88343296"/>
        <c:crosses val="autoZero"/>
        <c:crossBetween val="between"/>
        <c:minorUnit val="100000"/>
      </c:valAx>
      <c:spPr>
        <a:noFill/>
        <a:ln w="25400">
          <a:noFill/>
        </a:ln>
        <a:effectLst/>
      </c:spPr>
    </c:plotArea>
    <c:legend>
      <c:legendPos val="r"/>
      <c:layout>
        <c:manualLayout>
          <c:xMode val="edge"/>
          <c:yMode val="edge"/>
          <c:x val="0.10517569606821724"/>
          <c:y val="0.23235762949478223"/>
          <c:w val="0.82963404009269859"/>
          <c:h val="0.73379042531051553"/>
        </c:manualLayout>
      </c:layout>
      <c:overlay val="0"/>
      <c:spPr>
        <a:ln>
          <a:noFill/>
        </a:ln>
      </c:spPr>
      <c:txPr>
        <a:bodyPr/>
        <a:lstStyle/>
        <a:p>
          <a:pPr algn="ctr">
            <a:defRPr lang="he-IL" sz="1400" b="1" i="0" u="none" strike="noStrike" kern="1200" baseline="0">
              <a:solidFill>
                <a:srgbClr val="1F497D">
                  <a:lumMod val="65000"/>
                  <a:lumOff val="35000"/>
                </a:srgb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a:solidFill>
            <a:schemeClr val="bg1">
              <a:lumMod val="50000"/>
            </a:schemeClr>
          </a:solidFill>
        </a:defRPr>
      </a:pPr>
      <a:endParaRPr lang="he-I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he-IL" sz="1600" dirty="0" smtClean="0"/>
              <a:t>השקעה</a:t>
            </a:r>
            <a:r>
              <a:rPr lang="he-IL" sz="1600" baseline="0" dirty="0" smtClean="0"/>
              <a:t> כספית כוללת (₪)</a:t>
            </a:r>
            <a:endParaRPr lang="he-IL" sz="1600" dirty="0"/>
          </a:p>
        </c:rich>
      </c:tx>
      <c:layout>
        <c:manualLayout>
          <c:xMode val="edge"/>
          <c:yMode val="edge"/>
          <c:x val="0.40115021159401831"/>
          <c:y val="0.12737295781841215"/>
        </c:manualLayout>
      </c:layout>
      <c:overlay val="0"/>
      <c:spPr>
        <a:noFill/>
        <a:ln>
          <a:noFill/>
        </a:ln>
        <a:effectLst/>
      </c:spPr>
    </c:title>
    <c:autoTitleDeleted val="0"/>
    <c:plotArea>
      <c:layout>
        <c:manualLayout>
          <c:layoutTarget val="inner"/>
          <c:xMode val="edge"/>
          <c:yMode val="edge"/>
          <c:x val="1.9097222222222224E-2"/>
          <c:y val="0.24690757977107589"/>
          <c:w val="0.90156455537556779"/>
          <c:h val="0.61662359825134139"/>
        </c:manualLayout>
      </c:layout>
      <c:lineChart>
        <c:grouping val="standard"/>
        <c:varyColors val="0"/>
        <c:ser>
          <c:idx val="0"/>
          <c:order val="0"/>
          <c:tx>
            <c:strRef>
              <c:f>גיליון1!$B$1</c:f>
              <c:strCache>
                <c:ptCount val="1"/>
                <c:pt idx="0">
                  <c:v>קמפיין נוכחי</c:v>
                </c:pt>
              </c:strCache>
            </c:strRef>
          </c:tx>
          <c:spPr>
            <a:ln>
              <a:noFill/>
            </a:ln>
            <a:effectLst/>
          </c:spPr>
          <c:marker>
            <c:symbol val="circle"/>
            <c:size val="20"/>
            <c:spPr>
              <a:solidFill>
                <a:schemeClr val="tx1">
                  <a:lumMod val="75000"/>
                </a:schemeClr>
              </a:solidFill>
              <a:ln>
                <a:noFill/>
              </a:ln>
            </c:spPr>
          </c:marker>
          <c:dLbls>
            <c:dLbl>
              <c:idx val="3"/>
              <c:layout>
                <c:manualLayout>
                  <c:x val="-8.3509585683958307E-3"/>
                  <c:y val="1.4696879748278324E-2"/>
                </c:manualLayout>
              </c:layout>
              <c:dLblPos val="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lgn="just" rtl="0">
                  <a:defRPr lang="he-IL" sz="1197" b="1" i="0" u="none" strike="noStrike" kern="1200" baseline="0">
                    <a:solidFill>
                      <a:schemeClr val="tx1"/>
                    </a:solidFill>
                    <a:latin typeface="+mn-lt"/>
                    <a:ea typeface="+mn-ea"/>
                    <a:cs typeface="+mn-cs"/>
                  </a:defRPr>
                </a:pPr>
                <a:endParaRPr lang="he-IL"/>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גיליון1!$A$2:$A$5</c:f>
              <c:strCache>
                <c:ptCount val="4"/>
                <c:pt idx="0">
                  <c:v>רדיו</c:v>
                </c:pt>
                <c:pt idx="1">
                  <c:v>עיתון</c:v>
                </c:pt>
                <c:pt idx="2">
                  <c:v>אינטרנט (באנר)</c:v>
                </c:pt>
                <c:pt idx="3">
                  <c:v>השקעה כוללת</c:v>
                </c:pt>
              </c:strCache>
            </c:strRef>
          </c:cat>
          <c:val>
            <c:numRef>
              <c:f>גיליון1!$B$2:$B$5</c:f>
              <c:numCache>
                <c:formatCode>#,##0</c:formatCode>
                <c:ptCount val="4"/>
                <c:pt idx="0">
                  <c:v>210000</c:v>
                </c:pt>
                <c:pt idx="1">
                  <c:v>50000</c:v>
                </c:pt>
                <c:pt idx="2" formatCode="_ * #,##0_ ;_ * \-#,##0_ ;_ * &quot;-&quot;??_ ;_ @_ ">
                  <c:v>312000</c:v>
                </c:pt>
                <c:pt idx="3" formatCode="_ * #,##0_ ;_ * \-#,##0_ ;_ * &quot;-&quot;??_ ;_ @_ ">
                  <c:v>572000</c:v>
                </c:pt>
              </c:numCache>
            </c:numRef>
          </c:val>
          <c:smooth val="0"/>
        </c:ser>
        <c:ser>
          <c:idx val="1"/>
          <c:order val="1"/>
          <c:tx>
            <c:strRef>
              <c:f>גיליון1!$C$1</c:f>
              <c:strCache>
                <c:ptCount val="1"/>
                <c:pt idx="0">
                  <c:v>BM</c:v>
                </c:pt>
              </c:strCache>
            </c:strRef>
          </c:tx>
          <c:spPr>
            <a:ln>
              <a:noFill/>
            </a:ln>
            <a:effectLst/>
          </c:spPr>
          <c:marker>
            <c:symbol val="circle"/>
            <c:size val="20"/>
            <c:spPr>
              <a:solidFill>
                <a:srgbClr val="00ADA8">
                  <a:alpha val="80000"/>
                </a:srgbClr>
              </a:solidFill>
              <a:ln>
                <a:noFill/>
              </a:ln>
            </c:spPr>
          </c:marker>
          <c:dLbls>
            <c:dLbl>
              <c:idx val="0"/>
              <c:layout>
                <c:manualLayout>
                  <c:x val="-7.1486999957587651E-3"/>
                  <c:y val="-5.388855907702052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667359949657532E-3"/>
                  <c:y val="-6.858621031504941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554789028155553E-3"/>
                  <c:y val="-5.878751899311320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887025010463361E-2"/>
                  <c:y val="-4.898959916092775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2632189262968735E-3"/>
                  <c:y val="1.959583966437110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lgn="ctr" rtl="0">
                  <a:defRPr lang="he-IL" sz="1197" b="1" i="0" u="none" strike="noStrike" kern="1200" baseline="0">
                    <a:solidFill>
                      <a:srgbClr val="00ADA8"/>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גיליון1!$A$2:$A$5</c:f>
              <c:strCache>
                <c:ptCount val="4"/>
                <c:pt idx="0">
                  <c:v>רדיו</c:v>
                </c:pt>
                <c:pt idx="1">
                  <c:v>עיתון</c:v>
                </c:pt>
                <c:pt idx="2">
                  <c:v>אינטרנט (באנר)</c:v>
                </c:pt>
                <c:pt idx="3">
                  <c:v>השקעה כוללת</c:v>
                </c:pt>
              </c:strCache>
            </c:strRef>
          </c:cat>
          <c:val>
            <c:numRef>
              <c:f>גיליון1!$C$2:$C$5</c:f>
              <c:numCache>
                <c:formatCode>_ * #,##0_ ;_ * \-#,##0_ ;_ * "-"??_ ;_ @_ </c:formatCode>
                <c:ptCount val="4"/>
                <c:pt idx="0">
                  <c:v>262276</c:v>
                </c:pt>
                <c:pt idx="1">
                  <c:v>100000</c:v>
                </c:pt>
                <c:pt idx="2">
                  <c:v>324500</c:v>
                </c:pt>
                <c:pt idx="3">
                  <c:v>581877</c:v>
                </c:pt>
              </c:numCache>
            </c:numRef>
          </c:val>
          <c:smooth val="0"/>
        </c:ser>
        <c:dLbls>
          <c:showLegendKey val="0"/>
          <c:showVal val="0"/>
          <c:showCatName val="0"/>
          <c:showSerName val="0"/>
          <c:showPercent val="0"/>
          <c:showBubbleSize val="0"/>
        </c:dLbls>
        <c:marker val="1"/>
        <c:smooth val="0"/>
        <c:axId val="88371200"/>
        <c:axId val="88372736"/>
      </c:lineChart>
      <c:catAx>
        <c:axId val="8837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he-IL"/>
          </a:p>
        </c:txPr>
        <c:crossAx val="88372736"/>
        <c:crosses val="autoZero"/>
        <c:auto val="1"/>
        <c:lblAlgn val="ctr"/>
        <c:lblOffset val="100"/>
        <c:noMultiLvlLbl val="0"/>
      </c:catAx>
      <c:valAx>
        <c:axId val="88372736"/>
        <c:scaling>
          <c:orientation val="minMax"/>
          <c:max val="2000000"/>
          <c:min val="0"/>
        </c:scaling>
        <c:delete val="1"/>
        <c:axPos val="l"/>
        <c:majorGridlines>
          <c:spPr>
            <a:ln>
              <a:solidFill>
                <a:schemeClr val="bg1">
                  <a:lumMod val="85000"/>
                </a:schemeClr>
              </a:solidFill>
            </a:ln>
          </c:spPr>
        </c:majorGridlines>
        <c:numFmt formatCode="#,##0" sourceLinked="1"/>
        <c:majorTickMark val="out"/>
        <c:minorTickMark val="none"/>
        <c:tickLblPos val="nextTo"/>
        <c:crossAx val="88371200"/>
        <c:crosses val="autoZero"/>
        <c:crossBetween val="between"/>
        <c:minorUnit val="100000"/>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כלל המדגם</c:v>
                </c:pt>
              </c:strCache>
            </c:strRef>
          </c:tx>
          <c:spPr>
            <a:solidFill>
              <a:schemeClr val="tx1">
                <a:lumMod val="75000"/>
              </a:schemeClr>
            </a:solidFill>
          </c:spPr>
          <c:dPt>
            <c:idx val="0"/>
            <c:bubble3D val="0"/>
            <c:spPr>
              <a:solidFill>
                <a:schemeClr val="tx1">
                  <a:lumMod val="75000"/>
                </a:schemeClr>
              </a:solidFill>
              <a:ln w="38100">
                <a:noFill/>
              </a:ln>
              <a:effectLst>
                <a:outerShdw blurRad="50800" dist="38100" dir="2700000" algn="tl" rotWithShape="0">
                  <a:prstClr val="black">
                    <a:alpha val="40000"/>
                  </a:prstClr>
                </a:outerShdw>
              </a:effectLst>
            </c:spPr>
          </c:dPt>
          <c:dPt>
            <c:idx val="1"/>
            <c:bubble3D val="0"/>
            <c:spPr>
              <a:solidFill>
                <a:schemeClr val="tx1">
                  <a:lumMod val="20000"/>
                  <a:lumOff val="80000"/>
                </a:schemeClr>
              </a:solidFill>
              <a:ln w="19050">
                <a:noFill/>
              </a:ln>
              <a:effectLst/>
            </c:spPr>
          </c:dPt>
          <c:dLbls>
            <c:dLbl>
              <c:idx val="0"/>
              <c:layout>
                <c:manualLayout>
                  <c:x val="-6.0782143014098913E-2"/>
                  <c:y val="0.1990053177227734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he-IL"/>
                </a:p>
              </c:txPr>
              <c:dLblPos val="bestFit"/>
              <c:showLegendKey val="0"/>
              <c:showVal val="1"/>
              <c:showCatName val="1"/>
              <c:showSerName val="0"/>
              <c:showPercent val="0"/>
              <c:showBubbleSize val="0"/>
              <c:separator>
</c:separator>
            </c:dLbl>
            <c:dLbl>
              <c:idx val="1"/>
              <c:layout>
                <c:manualLayout>
                  <c:x val="0.14086161740234909"/>
                  <c:y val="-0.24067319583395905"/>
                </c:manualLayout>
              </c:layout>
              <c:spPr>
                <a:noFill/>
                <a:ln>
                  <a:noFill/>
                </a:ln>
                <a:effectLst/>
              </c:spPr>
              <c:txPr>
                <a:bodyPr rot="0" spcFirstLastPara="1" vertOverflow="ellipsis" vert="horz" wrap="square" lIns="38100" tIns="19050" rIns="38100" bIns="19050" anchor="ctr" anchorCtr="1">
                  <a:spAutoFit/>
                </a:bodyPr>
                <a:lstStyle/>
                <a:p>
                  <a:pPr algn="ctr" rtl="0">
                    <a:defRPr lang="he-IL" sz="2000" b="0" i="0" u="none" strike="noStrike" kern="1200" baseline="0">
                      <a:solidFill>
                        <a:schemeClr val="tx1"/>
                      </a:solidFill>
                      <a:latin typeface="+mn-lt"/>
                      <a:ea typeface="+mn-ea"/>
                      <a:cs typeface="+mn-cs"/>
                    </a:defRPr>
                  </a:pPr>
                  <a:endParaRPr lang="he-IL"/>
                </a:p>
              </c:txPr>
              <c:showLegendKey val="0"/>
              <c:showVal val="1"/>
              <c:showCatName val="1"/>
              <c:showSerName val="0"/>
              <c:showPercent val="0"/>
              <c:showBubbleSize val="0"/>
            </c:dLbl>
            <c:dLbl>
              <c:idx val="2"/>
              <c:showLegendKey val="0"/>
              <c:showVal val="1"/>
              <c:showCatName val="1"/>
              <c:showSerName val="0"/>
              <c:showPercent val="0"/>
              <c:showBubbleSize val="0"/>
              <c:separator>
</c:separator>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he-IL"/>
              </a:p>
            </c:txP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גיליון1!$A$2:$A$3</c:f>
              <c:strCache>
                <c:ptCount val="2"/>
                <c:pt idx="0">
                  <c:v>כן</c:v>
                </c:pt>
                <c:pt idx="1">
                  <c:v>לא</c:v>
                </c:pt>
              </c:strCache>
            </c:strRef>
          </c:cat>
          <c:val>
            <c:numRef>
              <c:f>גיליון1!$B$2:$B$3</c:f>
              <c:numCache>
                <c:formatCode>0%</c:formatCode>
                <c:ptCount val="2"/>
                <c:pt idx="0">
                  <c:v>0.21</c:v>
                </c:pt>
                <c:pt idx="1">
                  <c:v>0.79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he-IL" dirty="0"/>
              <a:t>חשיפה </a:t>
            </a:r>
            <a:r>
              <a:rPr lang="he-IL" dirty="0" smtClean="0"/>
              <a:t>חצי נעזרת</a:t>
            </a:r>
            <a:endParaRPr lang="he-IL" dirty="0"/>
          </a:p>
        </c:rich>
      </c:tx>
      <c:layout/>
      <c:overlay val="1"/>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חשיפה מוכחת</c:v>
                </c:pt>
              </c:strCache>
            </c:strRef>
          </c:tx>
          <c:spPr>
            <a:solidFill>
              <a:srgbClr val="10253F"/>
            </a:solidFill>
          </c:spPr>
          <c:invertIfNegative val="0"/>
          <c:dPt>
            <c:idx val="1"/>
            <c:invertIfNegative val="0"/>
            <c:bubble3D val="0"/>
            <c:spPr>
              <a:solidFill>
                <a:srgbClr val="00ADA8"/>
              </a:solidFill>
            </c:spPr>
          </c:dPt>
          <c:dLbls>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0.21</c:v>
                </c:pt>
                <c:pt idx="1">
                  <c:v>0.25</c:v>
                </c:pt>
              </c:numCache>
            </c:numRef>
          </c:val>
        </c:ser>
        <c:dLbls>
          <c:showLegendKey val="0"/>
          <c:showVal val="0"/>
          <c:showCatName val="0"/>
          <c:showSerName val="0"/>
          <c:showPercent val="0"/>
          <c:showBubbleSize val="0"/>
        </c:dLbls>
        <c:gapWidth val="47"/>
        <c:axId val="102691968"/>
        <c:axId val="102693504"/>
      </c:barChart>
      <c:catAx>
        <c:axId val="102691968"/>
        <c:scaling>
          <c:orientation val="minMax"/>
        </c:scaling>
        <c:delete val="0"/>
        <c:axPos val="b"/>
        <c:majorTickMark val="out"/>
        <c:minorTickMark val="none"/>
        <c:tickLblPos val="nextTo"/>
        <c:spPr>
          <a:ln>
            <a:noFill/>
          </a:ln>
        </c:spPr>
        <c:crossAx val="102693504"/>
        <c:crosses val="autoZero"/>
        <c:auto val="1"/>
        <c:lblAlgn val="ctr"/>
        <c:lblOffset val="100"/>
        <c:noMultiLvlLbl val="0"/>
      </c:catAx>
      <c:valAx>
        <c:axId val="102693504"/>
        <c:scaling>
          <c:orientation val="minMax"/>
          <c:max val="0.5"/>
        </c:scaling>
        <c:delete val="1"/>
        <c:axPos val="l"/>
        <c:numFmt formatCode="0%" sourceLinked="1"/>
        <c:majorTickMark val="out"/>
        <c:minorTickMark val="none"/>
        <c:tickLblPos val="nextTo"/>
        <c:crossAx val="102691968"/>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גיליון1!$B$1</c:f>
              <c:strCache>
                <c:ptCount val="1"/>
                <c:pt idx="0">
                  <c:v>שיעור הנחשפים</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גיליון1!$A$2:$A$4</c:f>
              <c:strCache>
                <c:ptCount val="3"/>
                <c:pt idx="0">
                  <c:v>רדיו</c:v>
                </c:pt>
                <c:pt idx="1">
                  <c:v>אינטרנט</c:v>
                </c:pt>
                <c:pt idx="2">
                  <c:v>עיתון</c:v>
                </c:pt>
              </c:strCache>
            </c:strRef>
          </c:cat>
          <c:val>
            <c:numRef>
              <c:f>גיליון1!$B$2:$B$4</c:f>
              <c:numCache>
                <c:formatCode>#,##0%</c:formatCode>
                <c:ptCount val="3"/>
                <c:pt idx="0">
                  <c:v>0.38</c:v>
                </c:pt>
                <c:pt idx="1">
                  <c:v>0.16</c:v>
                </c:pt>
                <c:pt idx="2">
                  <c:v>0.15</c:v>
                </c:pt>
              </c:numCache>
            </c:numRef>
          </c:val>
        </c:ser>
        <c:dLbls>
          <c:showLegendKey val="0"/>
          <c:showVal val="0"/>
          <c:showCatName val="0"/>
          <c:showSerName val="0"/>
          <c:showPercent val="0"/>
          <c:showBubbleSize val="0"/>
        </c:dLbls>
        <c:gapWidth val="80"/>
        <c:overlap val="-27"/>
        <c:axId val="102787328"/>
        <c:axId val="103182336"/>
      </c:barChart>
      <c:catAx>
        <c:axId val="102787328"/>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03182336"/>
        <c:crosses val="autoZero"/>
        <c:auto val="1"/>
        <c:lblAlgn val="ctr"/>
        <c:lblOffset val="100"/>
        <c:noMultiLvlLbl val="0"/>
      </c:catAx>
      <c:valAx>
        <c:axId val="103182336"/>
        <c:scaling>
          <c:orientation val="minMax"/>
        </c:scaling>
        <c:delete val="1"/>
        <c:axPos val="l"/>
        <c:numFmt formatCode="#,##0%" sourceLinked="1"/>
        <c:majorTickMark val="none"/>
        <c:minorTickMark val="none"/>
        <c:tickLblPos val="none"/>
        <c:crossAx val="10278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a:pPr>
          <a:endParaRPr lang="he-IL"/>
        </a:p>
      </c:txPr>
    </c:title>
    <c:autoTitleDeleted val="0"/>
    <c:plotArea>
      <c:layout>
        <c:manualLayout>
          <c:layoutTarget val="inner"/>
          <c:xMode val="edge"/>
          <c:yMode val="edge"/>
          <c:x val="6.9389349951243323E-2"/>
          <c:y val="0.36641069393568193"/>
          <c:w val="0.86122162717393824"/>
          <c:h val="0.27827171381214538"/>
        </c:manualLayout>
      </c:layout>
      <c:barChart>
        <c:barDir val="col"/>
        <c:grouping val="clustered"/>
        <c:varyColors val="0"/>
        <c:ser>
          <c:idx val="0"/>
          <c:order val="0"/>
          <c:tx>
            <c:strRef>
              <c:f>גיליון1!$B$1</c:f>
              <c:strCache>
                <c:ptCount val="1"/>
                <c:pt idx="0">
                  <c:v>זכירה נעזרת</c:v>
                </c:pt>
              </c:strCache>
            </c:strRef>
          </c:tx>
          <c:spPr>
            <a:solidFill>
              <a:srgbClr val="10253F"/>
            </a:solidFill>
          </c:spPr>
          <c:invertIfNegative val="0"/>
          <c:dPt>
            <c:idx val="1"/>
            <c:invertIfNegative val="0"/>
            <c:bubble3D val="0"/>
            <c:spPr>
              <a:solidFill>
                <a:srgbClr val="00ADA8"/>
              </a:solidFill>
            </c:spPr>
          </c:dPt>
          <c:dPt>
            <c:idx val="4"/>
            <c:invertIfNegative val="0"/>
            <c:bubble3D val="0"/>
            <c:spPr>
              <a:solidFill>
                <a:srgbClr val="00ADA8"/>
              </a:solidFill>
            </c:spPr>
          </c:dPt>
          <c:dPt>
            <c:idx val="7"/>
            <c:invertIfNegative val="0"/>
            <c:bubble3D val="0"/>
            <c:spPr>
              <a:solidFill>
                <a:srgbClr val="00ADA8"/>
              </a:solidFill>
            </c:spPr>
          </c:dPt>
          <c:dPt>
            <c:idx val="10"/>
            <c:invertIfNegative val="0"/>
            <c:bubble3D val="0"/>
            <c:spPr>
              <a:solidFill>
                <a:srgbClr val="00ADA8"/>
              </a:solidFill>
            </c:spPr>
          </c:dPt>
          <c:dPt>
            <c:idx val="13"/>
            <c:invertIfNegative val="0"/>
            <c:bubble3D val="0"/>
            <c:spPr>
              <a:solidFill>
                <a:srgbClr val="00ADA8"/>
              </a:solidFill>
            </c:spPr>
          </c:dPt>
          <c:dLbls>
            <c:showLegendKey val="0"/>
            <c:showVal val="1"/>
            <c:showCatName val="0"/>
            <c:showSerName val="0"/>
            <c:showPercent val="0"/>
            <c:showBubbleSize val="0"/>
            <c:showLeaderLines val="0"/>
          </c:dLbls>
          <c:cat>
            <c:strRef>
              <c:f>גיליון1!$A$2:$A$12</c:f>
              <c:strCache>
                <c:ptCount val="11"/>
                <c:pt idx="0">
                  <c:v>רדיו</c:v>
                </c:pt>
                <c:pt idx="1">
                  <c:v>בנצ'מארק </c:v>
                </c:pt>
                <c:pt idx="3">
                  <c:v>אינטרנט</c:v>
                </c:pt>
                <c:pt idx="4">
                  <c:v>בנצ'מארק </c:v>
                </c:pt>
                <c:pt idx="6">
                  <c:v>עיתונות</c:v>
                </c:pt>
                <c:pt idx="7">
                  <c:v>בנצ'מארק </c:v>
                </c:pt>
                <c:pt idx="9">
                  <c:v>סה"כ חשיפה</c:v>
                </c:pt>
                <c:pt idx="10">
                  <c:v>בנצ'מארק </c:v>
                </c:pt>
              </c:strCache>
            </c:strRef>
          </c:cat>
          <c:val>
            <c:numRef>
              <c:f>גיליון1!$B$2:$B$12</c:f>
              <c:numCache>
                <c:formatCode>0%</c:formatCode>
                <c:ptCount val="11"/>
                <c:pt idx="0">
                  <c:v>0.38</c:v>
                </c:pt>
                <c:pt idx="1">
                  <c:v>0.46</c:v>
                </c:pt>
                <c:pt idx="3">
                  <c:v>0.158</c:v>
                </c:pt>
                <c:pt idx="4">
                  <c:v>0.24</c:v>
                </c:pt>
                <c:pt idx="6">
                  <c:v>0.152</c:v>
                </c:pt>
                <c:pt idx="7">
                  <c:v>0.22</c:v>
                </c:pt>
                <c:pt idx="9">
                  <c:v>0.45800000000000002</c:v>
                </c:pt>
                <c:pt idx="10">
                  <c:v>0.55000000000000004</c:v>
                </c:pt>
              </c:numCache>
            </c:numRef>
          </c:val>
        </c:ser>
        <c:dLbls>
          <c:showLegendKey val="0"/>
          <c:showVal val="0"/>
          <c:showCatName val="0"/>
          <c:showSerName val="0"/>
          <c:showPercent val="0"/>
          <c:showBubbleSize val="0"/>
        </c:dLbls>
        <c:gapWidth val="47"/>
        <c:axId val="103286656"/>
        <c:axId val="103288192"/>
      </c:barChart>
      <c:catAx>
        <c:axId val="103286656"/>
        <c:scaling>
          <c:orientation val="minMax"/>
        </c:scaling>
        <c:delete val="0"/>
        <c:axPos val="b"/>
        <c:majorTickMark val="out"/>
        <c:minorTickMark val="none"/>
        <c:tickLblPos val="nextTo"/>
        <c:spPr>
          <a:ln>
            <a:noFill/>
          </a:ln>
        </c:spPr>
        <c:txPr>
          <a:bodyPr rot="1860000" vert="horz"/>
          <a:lstStyle/>
          <a:p>
            <a:pPr>
              <a:defRPr sz="900"/>
            </a:pPr>
            <a:endParaRPr lang="he-IL"/>
          </a:p>
        </c:txPr>
        <c:crossAx val="103288192"/>
        <c:crosses val="autoZero"/>
        <c:auto val="1"/>
        <c:lblAlgn val="ctr"/>
        <c:lblOffset val="100"/>
        <c:noMultiLvlLbl val="0"/>
      </c:catAx>
      <c:valAx>
        <c:axId val="103288192"/>
        <c:scaling>
          <c:orientation val="minMax"/>
        </c:scaling>
        <c:delete val="1"/>
        <c:axPos val="l"/>
        <c:numFmt formatCode="0%" sourceLinked="1"/>
        <c:majorTickMark val="out"/>
        <c:minorTickMark val="none"/>
        <c:tickLblPos val="none"/>
        <c:crossAx val="103286656"/>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7"/>
            <c:invertIfNegative val="0"/>
            <c:bubble3D val="0"/>
          </c:dPt>
          <c:dPt>
            <c:idx val="8"/>
            <c:invertIfNegative val="0"/>
            <c:bubble3D val="0"/>
            <c:spPr>
              <a:solidFill>
                <a:schemeClr val="accent1"/>
              </a:solidFill>
              <a:ln w="12700">
                <a:noFill/>
              </a:ln>
            </c:spPr>
          </c:dPt>
          <c:dPt>
            <c:idx val="9"/>
            <c:invertIfNegative val="0"/>
            <c:bubble3D val="0"/>
          </c:dPt>
          <c:dPt>
            <c:idx val="10"/>
            <c:invertIfNegative val="0"/>
            <c:bubble3D val="0"/>
            <c:spPr>
              <a:solidFill>
                <a:schemeClr val="bg1">
                  <a:lumMod val="50000"/>
                </a:schemeClr>
              </a:solidFill>
            </c:spPr>
          </c:dPt>
          <c:dLbls>
            <c:dLbl>
              <c:idx val="10"/>
              <c:spPr/>
              <c:txPr>
                <a:bodyPr/>
                <a:lstStyle/>
                <a:p>
                  <a:pPr>
                    <a:defRPr sz="1200" b="1">
                      <a:solidFill>
                        <a:schemeClr val="bg1">
                          <a:lumMod val="50000"/>
                        </a:schemeClr>
                      </a:solidFill>
                    </a:defRPr>
                  </a:pPr>
                  <a:endParaRPr lang="he-IL"/>
                </a:p>
              </c:txPr>
              <c:showLegendKey val="0"/>
              <c:showVal val="1"/>
              <c:showCatName val="0"/>
              <c:showSerName val="0"/>
              <c:showPercent val="0"/>
              <c:showBubbleSize val="0"/>
            </c:dLbl>
            <c:txPr>
              <a:bodyPr/>
              <a:lstStyle/>
              <a:p>
                <a:pPr>
                  <a:defRPr sz="1200" b="1">
                    <a:solidFill>
                      <a:srgbClr val="37718C"/>
                    </a:solidFill>
                  </a:defRPr>
                </a:pPr>
                <a:endParaRPr lang="he-IL"/>
              </a:p>
            </c:txPr>
            <c:showLegendKey val="0"/>
            <c:showVal val="1"/>
            <c:showCatName val="0"/>
            <c:showSerName val="0"/>
            <c:showPercent val="0"/>
            <c:showBubbleSize val="0"/>
            <c:showLeaderLines val="0"/>
          </c:dLbls>
          <c:cat>
            <c:strRef>
              <c:f>גיליון1!$A$2:$A$13</c:f>
              <c:strCache>
                <c:ptCount val="12"/>
                <c:pt idx="0">
                  <c:v>לברר על החברת ביטוח באופן כללי</c:v>
                </c:pt>
                <c:pt idx="1">
                  <c:v>להשוות \ צריך לבדוק תנאים בביטוח</c:v>
                </c:pt>
                <c:pt idx="2">
                  <c:v>להשוות \ צריך לבדוק מחיר ביטוח</c:v>
                </c:pt>
                <c:pt idx="3">
                  <c:v>לבדוק אמינות של חברת ביטוח</c:v>
                </c:pt>
                <c:pt idx="4">
                  <c:v>לבדוק השוואת ביטוח</c:v>
                </c:pt>
                <c:pt idx="5">
                  <c:v>לבדוק השוואת ביטוח דרך משרד האוצר</c:v>
                </c:pt>
                <c:pt idx="6">
                  <c:v>איכות השירות \ מדד השירות</c:v>
                </c:pt>
                <c:pt idx="7">
                  <c:v>ציינו את משפט הקמפיין (לא קונים חתול בשק)</c:v>
                </c:pt>
                <c:pt idx="8">
                  <c:v>לא לסמוך על חברות ביטוח</c:v>
                </c:pt>
                <c:pt idx="9">
                  <c:v>יש חברות ביטוח טובות</c:v>
                </c:pt>
                <c:pt idx="10">
                  <c:v>התבלבלו עם שירותים אחרים (בדיקת קרנות קיימות)</c:v>
                </c:pt>
                <c:pt idx="11">
                  <c:v>חשוב לעשות ביטוח</c:v>
                </c:pt>
              </c:strCache>
            </c:strRef>
          </c:cat>
          <c:val>
            <c:numRef>
              <c:f>גיליון1!$B$2:$B$13</c:f>
              <c:numCache>
                <c:formatCode>0%</c:formatCode>
                <c:ptCount val="12"/>
                <c:pt idx="0">
                  <c:v>0.25233644859813081</c:v>
                </c:pt>
                <c:pt idx="1">
                  <c:v>0.10280373831775702</c:v>
                </c:pt>
                <c:pt idx="2">
                  <c:v>8.4112149532710276E-2</c:v>
                </c:pt>
                <c:pt idx="3">
                  <c:v>2.8037383177570093E-2</c:v>
                </c:pt>
                <c:pt idx="4">
                  <c:v>2.8037383177570093E-2</c:v>
                </c:pt>
                <c:pt idx="5">
                  <c:v>8.4112149532710276E-2</c:v>
                </c:pt>
                <c:pt idx="6">
                  <c:v>6.5420560747663559E-2</c:v>
                </c:pt>
                <c:pt idx="7">
                  <c:v>1.8691588785046728E-2</c:v>
                </c:pt>
                <c:pt idx="8">
                  <c:v>4.6728971962616821E-2</c:v>
                </c:pt>
                <c:pt idx="9">
                  <c:v>2.8037383177570093E-2</c:v>
                </c:pt>
                <c:pt idx="10">
                  <c:v>9.3457943925233638E-3</c:v>
                </c:pt>
                <c:pt idx="11">
                  <c:v>9.3457943925233638E-3</c:v>
                </c:pt>
              </c:numCache>
            </c:numRef>
          </c:val>
        </c:ser>
        <c:dLbls>
          <c:showLegendKey val="0"/>
          <c:showVal val="0"/>
          <c:showCatName val="0"/>
          <c:showSerName val="0"/>
          <c:showPercent val="0"/>
          <c:showBubbleSize val="0"/>
        </c:dLbls>
        <c:gapWidth val="54"/>
        <c:axId val="103329152"/>
        <c:axId val="103339136"/>
      </c:barChart>
      <c:catAx>
        <c:axId val="103329152"/>
        <c:scaling>
          <c:orientation val="maxMin"/>
        </c:scaling>
        <c:delete val="0"/>
        <c:axPos val="l"/>
        <c:majorTickMark val="out"/>
        <c:minorTickMark val="none"/>
        <c:tickLblPos val="nextTo"/>
        <c:spPr>
          <a:ln>
            <a:noFill/>
          </a:ln>
        </c:spPr>
        <c:txPr>
          <a:bodyPr/>
          <a:lstStyle/>
          <a:p>
            <a:pPr>
              <a:defRPr sz="1400"/>
            </a:pPr>
            <a:endParaRPr lang="he-IL"/>
          </a:p>
        </c:txPr>
        <c:crossAx val="103339136"/>
        <c:crosses val="autoZero"/>
        <c:auto val="1"/>
        <c:lblAlgn val="ctr"/>
        <c:lblOffset val="100"/>
        <c:noMultiLvlLbl val="0"/>
      </c:catAx>
      <c:valAx>
        <c:axId val="103339136"/>
        <c:scaling>
          <c:orientation val="minMax"/>
          <c:max val="1"/>
          <c:min val="0"/>
        </c:scaling>
        <c:delete val="1"/>
        <c:axPos val="t"/>
        <c:numFmt formatCode="0%" sourceLinked="1"/>
        <c:majorTickMark val="out"/>
        <c:minorTickMark val="none"/>
        <c:tickLblPos val="none"/>
        <c:crossAx val="103329152"/>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Pr>
        <a:bodyPr/>
        <a:lstStyle/>
        <a:p>
          <a:pPr>
            <a:defRPr sz="1200"/>
          </a:pPr>
          <a:endParaRPr lang="he-IL"/>
        </a:p>
      </c:txPr>
    </c:title>
    <c:autoTitleDeleted val="0"/>
    <c:plotArea>
      <c:layout>
        <c:manualLayout>
          <c:layoutTarget val="inner"/>
          <c:xMode val="edge"/>
          <c:yMode val="edge"/>
          <c:x val="6.9389349951243268E-2"/>
          <c:y val="0.37814290060223166"/>
          <c:w val="0.86122162717393802"/>
          <c:h val="0.33339148513452538"/>
        </c:manualLayout>
      </c:layout>
      <c:barChart>
        <c:barDir val="col"/>
        <c:grouping val="clustered"/>
        <c:varyColors val="0"/>
        <c:ser>
          <c:idx val="0"/>
          <c:order val="0"/>
          <c:tx>
            <c:strRef>
              <c:f>גיליון1!$B$1</c:f>
              <c:strCache>
                <c:ptCount val="1"/>
                <c:pt idx="0">
                  <c:v>זכירת מסרים נכונים</c:v>
                </c:pt>
              </c:strCache>
            </c:strRef>
          </c:tx>
          <c:spPr>
            <a:solidFill>
              <a:srgbClr val="10253F"/>
            </a:solidFill>
          </c:spPr>
          <c:invertIfNegative val="0"/>
          <c:dPt>
            <c:idx val="1"/>
            <c:invertIfNegative val="0"/>
            <c:bubble3D val="0"/>
            <c:spPr>
              <a:solidFill>
                <a:srgbClr val="00ADA8"/>
              </a:solidFill>
            </c:spPr>
          </c:dPt>
          <c:dLbls>
            <c:showLegendKey val="0"/>
            <c:showVal val="1"/>
            <c:showCatName val="0"/>
            <c:showSerName val="0"/>
            <c:showPercent val="0"/>
            <c:showBubbleSize val="0"/>
            <c:showLeaderLines val="0"/>
          </c:dLbls>
          <c:cat>
            <c:strRef>
              <c:f>גיליון1!$A$2:$A$3</c:f>
              <c:strCache>
                <c:ptCount val="2"/>
                <c:pt idx="0">
                  <c:v>קמפיין נוכחי</c:v>
                </c:pt>
                <c:pt idx="1">
                  <c:v>בנצ'מארק פרסומות לפ"מ</c:v>
                </c:pt>
              </c:strCache>
            </c:strRef>
          </c:cat>
          <c:val>
            <c:numRef>
              <c:f>גיליון1!$B$2:$B$3</c:f>
              <c:numCache>
                <c:formatCode>0%</c:formatCode>
                <c:ptCount val="2"/>
                <c:pt idx="0">
                  <c:v>0.55100000000000005</c:v>
                </c:pt>
                <c:pt idx="1">
                  <c:v>0.65</c:v>
                </c:pt>
              </c:numCache>
            </c:numRef>
          </c:val>
        </c:ser>
        <c:dLbls>
          <c:showLegendKey val="0"/>
          <c:showVal val="0"/>
          <c:showCatName val="0"/>
          <c:showSerName val="0"/>
          <c:showPercent val="0"/>
          <c:showBubbleSize val="0"/>
        </c:dLbls>
        <c:gapWidth val="47"/>
        <c:axId val="103654528"/>
        <c:axId val="103656064"/>
      </c:barChart>
      <c:catAx>
        <c:axId val="103654528"/>
        <c:scaling>
          <c:orientation val="minMax"/>
        </c:scaling>
        <c:delete val="0"/>
        <c:axPos val="b"/>
        <c:majorTickMark val="out"/>
        <c:minorTickMark val="none"/>
        <c:tickLblPos val="nextTo"/>
        <c:spPr>
          <a:ln>
            <a:noFill/>
          </a:ln>
        </c:spPr>
        <c:crossAx val="103656064"/>
        <c:crosses val="autoZero"/>
        <c:auto val="1"/>
        <c:lblAlgn val="ctr"/>
        <c:lblOffset val="100"/>
        <c:noMultiLvlLbl val="0"/>
      </c:catAx>
      <c:valAx>
        <c:axId val="103656064"/>
        <c:scaling>
          <c:orientation val="minMax"/>
          <c:max val="1"/>
          <c:min val="0"/>
        </c:scaling>
        <c:delete val="1"/>
        <c:axPos val="l"/>
        <c:numFmt formatCode="0%" sourceLinked="1"/>
        <c:majorTickMark val="out"/>
        <c:minorTickMark val="none"/>
        <c:tickLblPos val="none"/>
        <c:crossAx val="103654528"/>
        <c:crosses val="autoZero"/>
        <c:crossBetween val="between"/>
      </c:valAx>
    </c:plotArea>
    <c:plotVisOnly val="1"/>
    <c:dispBlanksAs val="gap"/>
    <c:showDLblsOverMax val="0"/>
  </c:chart>
  <c:spPr>
    <a:solidFill>
      <a:schemeClr val="bg2">
        <a:lumMod val="20000"/>
        <a:lumOff val="80000"/>
      </a:schemeClr>
    </a:solidFill>
    <a:ln w="9525" cap="flat" cmpd="sng" algn="ctr">
      <a:no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גיליון1!$A$2</c:f>
              <c:strCache>
                <c:ptCount val="1"/>
                <c:pt idx="0">
                  <c:v>0-2.49</c:v>
                </c:pt>
              </c:strCache>
            </c:strRef>
          </c:tx>
          <c:invertIfNegative val="0"/>
          <c:cat>
            <c:strRef>
              <c:f>גיליון1!$B$1</c:f>
              <c:strCache>
                <c:ptCount val="1"/>
                <c:pt idx="0">
                  <c:v>כלל המדגם</c:v>
                </c:pt>
              </c:strCache>
            </c:strRef>
          </c:cat>
          <c:val>
            <c:numRef>
              <c:f>גיליון1!$B$2</c:f>
              <c:numCache>
                <c:formatCode>#,##0.0%</c:formatCode>
                <c:ptCount val="1"/>
                <c:pt idx="0">
                  <c:v>8.5000000000000006E-2</c:v>
                </c:pt>
              </c:numCache>
            </c:numRef>
          </c:val>
        </c:ser>
        <c:ser>
          <c:idx val="1"/>
          <c:order val="1"/>
          <c:tx>
            <c:strRef>
              <c:f>גיליון1!$A$3</c:f>
              <c:strCache>
                <c:ptCount val="1"/>
                <c:pt idx="0">
                  <c:v>2.5-4.99</c:v>
                </c:pt>
              </c:strCache>
            </c:strRef>
          </c:tx>
          <c:invertIfNegative val="0"/>
          <c:dLbls>
            <c:dLbl>
              <c:idx val="1"/>
              <c:layout>
                <c:manualLayout>
                  <c:x val="0"/>
                  <c:y val="6.649982367074315E-3"/>
                </c:manualLayout>
              </c:layout>
              <c:showLegendKey val="0"/>
              <c:showVal val="1"/>
              <c:showCatName val="0"/>
              <c:showSerName val="0"/>
              <c:showPercent val="0"/>
              <c:showBubbleSize val="0"/>
            </c:dLbl>
            <c:txPr>
              <a:bodyPr/>
              <a:lstStyle/>
              <a:p>
                <a:pPr>
                  <a:defRPr>
                    <a:solidFill>
                      <a:schemeClr val="tx2"/>
                    </a:solidFill>
                  </a:defRPr>
                </a:pPr>
                <a:endParaRPr lang="he-IL"/>
              </a:p>
            </c:txPr>
            <c:showLegendKey val="0"/>
            <c:showVal val="1"/>
            <c:showCatName val="0"/>
            <c:showSerName val="0"/>
            <c:showPercent val="0"/>
            <c:showBubbleSize val="0"/>
            <c:showLeaderLines val="0"/>
          </c:dLbls>
          <c:cat>
            <c:strRef>
              <c:f>גיליון1!$B$1</c:f>
              <c:strCache>
                <c:ptCount val="1"/>
                <c:pt idx="0">
                  <c:v>כלל המדגם</c:v>
                </c:pt>
              </c:strCache>
            </c:strRef>
          </c:cat>
          <c:val>
            <c:numRef>
              <c:f>גיליון1!$B$3</c:f>
              <c:numCache>
                <c:formatCode>#,##0%</c:formatCode>
                <c:ptCount val="1"/>
                <c:pt idx="0">
                  <c:v>0.15</c:v>
                </c:pt>
              </c:numCache>
            </c:numRef>
          </c:val>
        </c:ser>
        <c:ser>
          <c:idx val="2"/>
          <c:order val="2"/>
          <c:tx>
            <c:strRef>
              <c:f>גיליון1!$A$4</c:f>
              <c:strCache>
                <c:ptCount val="1"/>
                <c:pt idx="0">
                  <c:v>5-7.49</c:v>
                </c:pt>
              </c:strCache>
            </c:strRef>
          </c:tx>
          <c:invertIfNegative val="0"/>
          <c:dLbls>
            <c:showLegendKey val="0"/>
            <c:showVal val="1"/>
            <c:showCatName val="0"/>
            <c:showSerName val="0"/>
            <c:showPercent val="0"/>
            <c:showBubbleSize val="0"/>
            <c:showLeaderLines val="0"/>
          </c:dLbls>
          <c:cat>
            <c:strRef>
              <c:f>גיליון1!$B$1</c:f>
              <c:strCache>
                <c:ptCount val="1"/>
                <c:pt idx="0">
                  <c:v>כלל המדגם</c:v>
                </c:pt>
              </c:strCache>
            </c:strRef>
          </c:cat>
          <c:val>
            <c:numRef>
              <c:f>גיליון1!$B$4</c:f>
              <c:numCache>
                <c:formatCode>#,##0%</c:formatCode>
                <c:ptCount val="1"/>
                <c:pt idx="0">
                  <c:v>0.29099999999999998</c:v>
                </c:pt>
              </c:numCache>
            </c:numRef>
          </c:val>
        </c:ser>
        <c:ser>
          <c:idx val="3"/>
          <c:order val="3"/>
          <c:tx>
            <c:strRef>
              <c:f>גיליון1!$A$5</c:f>
              <c:strCache>
                <c:ptCount val="1"/>
                <c:pt idx="0">
                  <c:v>7.5-10</c:v>
                </c:pt>
              </c:strCache>
            </c:strRef>
          </c:tx>
          <c:invertIfNegative val="0"/>
          <c:dLbls>
            <c:showLegendKey val="0"/>
            <c:showVal val="1"/>
            <c:showCatName val="0"/>
            <c:showSerName val="0"/>
            <c:showPercent val="0"/>
            <c:showBubbleSize val="0"/>
            <c:showLeaderLines val="0"/>
          </c:dLbls>
          <c:cat>
            <c:strRef>
              <c:f>גיליון1!$B$1</c:f>
              <c:strCache>
                <c:ptCount val="1"/>
                <c:pt idx="0">
                  <c:v>כלל המדגם</c:v>
                </c:pt>
              </c:strCache>
            </c:strRef>
          </c:cat>
          <c:val>
            <c:numRef>
              <c:f>גיליון1!$B$5</c:f>
              <c:numCache>
                <c:formatCode>#,##0%</c:formatCode>
                <c:ptCount val="1"/>
                <c:pt idx="0">
                  <c:v>0.47399999999999998</c:v>
                </c:pt>
              </c:numCache>
            </c:numRef>
          </c:val>
        </c:ser>
        <c:dLbls>
          <c:showLegendKey val="0"/>
          <c:showVal val="0"/>
          <c:showCatName val="0"/>
          <c:showSerName val="0"/>
          <c:showPercent val="0"/>
          <c:showBubbleSize val="0"/>
        </c:dLbls>
        <c:gapWidth val="150"/>
        <c:overlap val="100"/>
        <c:axId val="103755136"/>
        <c:axId val="103765120"/>
      </c:barChart>
      <c:lineChart>
        <c:grouping val="standard"/>
        <c:varyColors val="0"/>
        <c:ser>
          <c:idx val="4"/>
          <c:order val="4"/>
          <c:tx>
            <c:strRef>
              <c:f>גיליון1!$A$6</c:f>
              <c:strCache>
                <c:ptCount val="1"/>
                <c:pt idx="0">
                  <c:v>ממוצע</c:v>
                </c:pt>
              </c:strCache>
            </c:strRef>
          </c:tx>
          <c:spPr>
            <a:ln>
              <a:noFill/>
            </a:ln>
          </c:spPr>
          <c:marker>
            <c:symbol val="none"/>
          </c:marker>
          <c:dLbls>
            <c:dLbl>
              <c:idx val="0"/>
              <c:layout>
                <c:manualLayout>
                  <c:x val="-3.316002109055672E-2"/>
                  <c:y val="-7.5850117775376688E-2"/>
                </c:manualLayout>
              </c:layout>
              <c:spPr>
                <a:ln>
                  <a:solidFill>
                    <a:schemeClr val="tx1">
                      <a:lumMod val="50000"/>
                    </a:schemeClr>
                  </a:solidFill>
                </a:ln>
              </c:spPr>
              <c:txPr>
                <a:bodyPr/>
                <a:lstStyle/>
                <a:p>
                  <a:pPr>
                    <a:defRPr sz="1600"/>
                  </a:pPr>
                  <a:endParaRPr lang="he-IL"/>
                </a:p>
              </c:txPr>
              <c:showLegendKey val="0"/>
              <c:showVal val="1"/>
              <c:showCatName val="0"/>
              <c:showSerName val="0"/>
              <c:showPercent val="0"/>
              <c:showBubbleSize val="0"/>
            </c:dLbl>
            <c:dLbl>
              <c:idx val="1"/>
              <c:layout>
                <c:manualLayout>
                  <c:x val="-3.7305023726876316E-2"/>
                  <c:y val="2.3274938284760103E-2"/>
                </c:manualLayout>
              </c:layout>
              <c:spPr>
                <a:ln>
                  <a:solidFill>
                    <a:srgbClr val="58595B"/>
                  </a:solidFill>
                </a:ln>
              </c:spPr>
              <c:txPr>
                <a:bodyPr/>
                <a:lstStyle/>
                <a:p>
                  <a:pPr>
                    <a:defRPr sz="1600"/>
                  </a:pPr>
                  <a:endParaRPr lang="he-IL"/>
                </a:p>
              </c:txPr>
              <c:showLegendKey val="0"/>
              <c:showVal val="1"/>
              <c:showCatName val="0"/>
              <c:showSerName val="0"/>
              <c:showPercent val="0"/>
              <c:showBubbleSize val="0"/>
            </c:dLbl>
            <c:showLegendKey val="0"/>
            <c:showVal val="1"/>
            <c:showCatName val="0"/>
            <c:showSerName val="0"/>
            <c:showPercent val="0"/>
            <c:showBubbleSize val="0"/>
            <c:showLeaderLines val="0"/>
          </c:dLbls>
          <c:cat>
            <c:strRef>
              <c:f>גיליון1!$B$1</c:f>
              <c:strCache>
                <c:ptCount val="1"/>
                <c:pt idx="0">
                  <c:v>כלל המדגם</c:v>
                </c:pt>
              </c:strCache>
            </c:strRef>
          </c:cat>
          <c:val>
            <c:numRef>
              <c:f>גיליון1!$B$6</c:f>
              <c:numCache>
                <c:formatCode>#,##0.0</c:formatCode>
                <c:ptCount val="1"/>
                <c:pt idx="0">
                  <c:v>6.8</c:v>
                </c:pt>
              </c:numCache>
            </c:numRef>
          </c:val>
          <c:smooth val="0"/>
        </c:ser>
        <c:dLbls>
          <c:showLegendKey val="0"/>
          <c:showVal val="0"/>
          <c:showCatName val="0"/>
          <c:showSerName val="0"/>
          <c:showPercent val="0"/>
          <c:showBubbleSize val="0"/>
        </c:dLbls>
        <c:marker val="1"/>
        <c:smooth val="0"/>
        <c:axId val="103768448"/>
        <c:axId val="103766656"/>
      </c:lineChart>
      <c:catAx>
        <c:axId val="103755136"/>
        <c:scaling>
          <c:orientation val="minMax"/>
        </c:scaling>
        <c:delete val="0"/>
        <c:axPos val="b"/>
        <c:majorTickMark val="out"/>
        <c:minorTickMark val="none"/>
        <c:tickLblPos val="nextTo"/>
        <c:spPr>
          <a:ln>
            <a:noFill/>
          </a:ln>
        </c:spPr>
        <c:txPr>
          <a:bodyPr/>
          <a:lstStyle/>
          <a:p>
            <a:pPr>
              <a:defRPr b="1"/>
            </a:pPr>
            <a:endParaRPr lang="he-IL"/>
          </a:p>
        </c:txPr>
        <c:crossAx val="103765120"/>
        <c:crosses val="autoZero"/>
        <c:auto val="1"/>
        <c:lblAlgn val="ctr"/>
        <c:lblOffset val="500"/>
        <c:noMultiLvlLbl val="0"/>
      </c:catAx>
      <c:valAx>
        <c:axId val="103765120"/>
        <c:scaling>
          <c:orientation val="minMax"/>
        </c:scaling>
        <c:delete val="0"/>
        <c:axPos val="l"/>
        <c:numFmt formatCode="#,##0.0%" sourceLinked="1"/>
        <c:majorTickMark val="out"/>
        <c:minorTickMark val="none"/>
        <c:tickLblPos val="none"/>
        <c:spPr>
          <a:ln>
            <a:noFill/>
          </a:ln>
        </c:spPr>
        <c:crossAx val="103755136"/>
        <c:crosses val="autoZero"/>
        <c:crossBetween val="between"/>
      </c:valAx>
      <c:valAx>
        <c:axId val="103766656"/>
        <c:scaling>
          <c:orientation val="minMax"/>
        </c:scaling>
        <c:delete val="0"/>
        <c:axPos val="r"/>
        <c:numFmt formatCode="#,##0.0" sourceLinked="1"/>
        <c:majorTickMark val="out"/>
        <c:minorTickMark val="none"/>
        <c:tickLblPos val="none"/>
        <c:spPr>
          <a:ln>
            <a:noFill/>
          </a:ln>
        </c:spPr>
        <c:crossAx val="103768448"/>
        <c:crosses val="max"/>
        <c:crossBetween val="between"/>
      </c:valAx>
      <c:catAx>
        <c:axId val="103768448"/>
        <c:scaling>
          <c:orientation val="minMax"/>
        </c:scaling>
        <c:delete val="1"/>
        <c:axPos val="b"/>
        <c:majorTickMark val="out"/>
        <c:minorTickMark val="none"/>
        <c:tickLblPos val="none"/>
        <c:crossAx val="103766656"/>
        <c:crosses val="autoZero"/>
        <c:auto val="1"/>
        <c:lblAlgn val="ctr"/>
        <c:lblOffset val="100"/>
        <c:noMultiLvlLbl val="0"/>
      </c:catAx>
    </c:plotArea>
    <c:legend>
      <c:legendPos val="r"/>
      <c:layout/>
      <c:overlay val="0"/>
    </c:legend>
    <c:plotVisOnly val="1"/>
    <c:dispBlanksAs val="gap"/>
    <c:showDLblsOverMax val="0"/>
  </c:chart>
  <c:txPr>
    <a:bodyPr/>
    <a:lstStyle/>
    <a:p>
      <a:pPr>
        <a:defRPr sz="1200"/>
      </a:pPr>
      <a:endParaRPr lang="he-I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159BBA24-D3B4-4C46-992A-E80751D48C91}" type="datetimeFigureOut">
              <a:rPr lang="en-US" smtClean="0"/>
              <a:pPr/>
              <a:t>12/16/2015</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757F9C65-6D29-487E-A952-16B7E9D3CDF7}" type="slidenum">
              <a:rPr lang="en-US" smtClean="0"/>
              <a:pPr/>
              <a:t>‹#›</a:t>
            </a:fld>
            <a:endParaRPr lang="en-US"/>
          </a:p>
        </p:txBody>
      </p:sp>
    </p:spTree>
    <p:extLst>
      <p:ext uri="{BB962C8B-B14F-4D97-AF65-F5344CB8AC3E}">
        <p14:creationId xmlns:p14="http://schemas.microsoft.com/office/powerpoint/2010/main" val="110846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765361D9-CFBB-49F4-A713-185D49E5A8F2}" type="datetimeFigureOut">
              <a:rPr lang="en-GB" smtClean="0"/>
              <a:pPr/>
              <a:t>16/12/2015</a:t>
            </a:fld>
            <a:endParaRPr lang="en-GB" dirty="0"/>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33E9C518-0EF5-4764-B79E-97BF135AF540}" type="slidenum">
              <a:rPr lang="en-GB" smtClean="0"/>
              <a:pPr/>
              <a:t>‹#›</a:t>
            </a:fld>
            <a:endParaRPr lang="en-GB" dirty="0"/>
          </a:p>
        </p:txBody>
      </p:sp>
    </p:spTree>
    <p:extLst>
      <p:ext uri="{BB962C8B-B14F-4D97-AF65-F5344CB8AC3E}">
        <p14:creationId xmlns:p14="http://schemas.microsoft.com/office/powerpoint/2010/main" val="372171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0444" y="9378824"/>
            <a:ext cx="2945659" cy="493713"/>
          </a:xfrm>
          <a:prstGeom prst="rect">
            <a:avLst/>
          </a:prstGeom>
        </p:spPr>
        <p:txBody>
          <a:bodyPr/>
          <a:lstStyle/>
          <a:p>
            <a:fld id="{0E580C43-CC4A-4116-8DD6-203A5F193F7D}"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160046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0" name="Espace réservé du contenu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57531" y="793"/>
            <a:ext cx="8882244" cy="756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Ellipse 40"/>
          <p:cNvSpPr/>
          <p:nvPr userDrawn="1"/>
        </p:nvSpPr>
        <p:spPr>
          <a:xfrm>
            <a:off x="4557532" y="-12445"/>
            <a:ext cx="8882244" cy="7572914"/>
          </a:xfrm>
          <a:prstGeom prst="rect">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grpSp>
        <p:nvGrpSpPr>
          <p:cNvPr id="51" name="Group 50"/>
          <p:cNvGrpSpPr/>
          <p:nvPr userDrawn="1"/>
        </p:nvGrpSpPr>
        <p:grpSpPr>
          <a:xfrm>
            <a:off x="2745722" y="794"/>
            <a:ext cx="10069513" cy="7559675"/>
            <a:chOff x="-653" y="794"/>
            <a:chExt cx="10069513" cy="7559675"/>
          </a:xfrm>
        </p:grpSpPr>
        <p:sp>
          <p:nvSpPr>
            <p:cNvPr id="52" name="Freeform 49"/>
            <p:cNvSpPr>
              <a:spLocks/>
            </p:cNvSpPr>
            <p:nvPr userDrawn="1"/>
          </p:nvSpPr>
          <p:spPr bwMode="auto">
            <a:xfrm>
              <a:off x="-653" y="794"/>
              <a:ext cx="10069513" cy="7559675"/>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1"/>
            <p:cNvSpPr>
              <a:spLocks/>
            </p:cNvSpPr>
            <p:nvPr userDrawn="1"/>
          </p:nvSpPr>
          <p:spPr bwMode="auto">
            <a:xfrm>
              <a:off x="3436285"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 Box 22"/>
          <p:cNvSpPr txBox="1">
            <a:spLocks noChangeArrowheads="1"/>
          </p:cNvSpPr>
          <p:nvPr userDrawn="1"/>
        </p:nvSpPr>
        <p:spPr bwMode="gray">
          <a:xfrm>
            <a:off x="352806" y="6962236"/>
            <a:ext cx="54079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90000"/>
              </a:lnSpc>
              <a:spcBef>
                <a:spcPct val="0"/>
              </a:spcBef>
              <a:spcAft>
                <a:spcPct val="0"/>
              </a:spcAft>
              <a:buClrTx/>
              <a:buSzTx/>
              <a:buFontTx/>
              <a:buNone/>
              <a:tabLst/>
            </a:pPr>
            <a:r>
              <a:rPr kumimoji="0" lang="en-GB" sz="1000" b="0" i="0" u="none" strike="noStrike" cap="none" normalizeH="0" baseline="0" dirty="0" smtClean="0">
                <a:ln>
                  <a:noFill/>
                </a:ln>
                <a:solidFill>
                  <a:schemeClr val="tx2"/>
                </a:solidFill>
                <a:effectLst/>
                <a:cs typeface="Arial" pitchFamily="34" charset="0"/>
              </a:rPr>
              <a:t>© 2014 Ipsos.  All rights reserved. Contains Ipsos' Confidential and Proprietary information </a:t>
            </a:r>
            <a:br>
              <a:rPr kumimoji="0" lang="en-GB" sz="1000" b="0" i="0" u="none" strike="noStrike" cap="none" normalizeH="0" baseline="0" dirty="0" smtClean="0">
                <a:ln>
                  <a:noFill/>
                </a:ln>
                <a:solidFill>
                  <a:schemeClr val="tx2"/>
                </a:solidFill>
                <a:effectLst/>
                <a:cs typeface="Arial" pitchFamily="34" charset="0"/>
              </a:rPr>
            </a:br>
            <a:r>
              <a:rPr kumimoji="0" lang="en-GB" sz="1000" b="0" i="0" u="none" strike="noStrike" cap="none" normalizeH="0" baseline="0" dirty="0" smtClean="0">
                <a:ln>
                  <a:noFill/>
                </a:ln>
                <a:solidFill>
                  <a:schemeClr val="tx2"/>
                </a:solidFill>
                <a:effectLst/>
                <a:cs typeface="Arial" pitchFamily="34" charset="0"/>
              </a:rPr>
              <a:t>and may not be disclosed or reproduced without the prior written consent of Ipsos.</a:t>
            </a:r>
            <a:endParaRPr kumimoji="0" lang="de-DE" sz="2400" b="0" i="0" u="none" strike="noStrike" cap="none" normalizeH="0" baseline="0" dirty="0" smtClean="0">
              <a:ln>
                <a:noFill/>
              </a:ln>
              <a:solidFill>
                <a:schemeClr val="tx2"/>
              </a:solidFill>
              <a:effectLst/>
              <a:cs typeface="Arial" pitchFamily="34" charset="0"/>
            </a:endParaRPr>
          </a:p>
        </p:txBody>
      </p:sp>
      <p:grpSp>
        <p:nvGrpSpPr>
          <p:cNvPr id="11" name="Group 4"/>
          <p:cNvGrpSpPr>
            <a:grpSpLocks noChangeAspect="1"/>
          </p:cNvGrpSpPr>
          <p:nvPr userDrawn="1"/>
        </p:nvGrpSpPr>
        <p:grpSpPr bwMode="gray">
          <a:xfrm>
            <a:off x="362712" y="359855"/>
            <a:ext cx="653559" cy="586281"/>
            <a:chOff x="1352" y="681"/>
            <a:chExt cx="3519" cy="3153"/>
          </a:xfrm>
        </p:grpSpPr>
        <p:sp>
          <p:nvSpPr>
            <p:cNvPr id="12"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13"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4"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5"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6"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7"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8"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9"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20"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21"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22"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23"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24"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2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2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Tree>
    <p:extLst>
      <p:ext uri="{BB962C8B-B14F-4D97-AF65-F5344CB8AC3E}">
        <p14:creationId xmlns:p14="http://schemas.microsoft.com/office/powerpoint/2010/main" val="24052141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de">
    <p:bg>
      <p:bgPr>
        <a:solidFill>
          <a:schemeClr val="accent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3297440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slde">
    <p:bg>
      <p:bgPr>
        <a:solidFill>
          <a:schemeClr val="accent2"/>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845760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slde">
    <p:bg>
      <p:bgPr>
        <a:solidFill>
          <a:schemeClr val="accent3"/>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42531636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slde">
    <p:bg>
      <p:bgPr>
        <a:solidFill>
          <a:schemeClr val="bg1"/>
        </a:solidFill>
        <a:effectLst/>
      </p:bgPr>
    </p:bg>
    <p:spTree>
      <p:nvGrpSpPr>
        <p:cNvPr id="1" name=""/>
        <p:cNvGrpSpPr/>
        <p:nvPr/>
      </p:nvGrpSpPr>
      <p:grpSpPr>
        <a:xfrm>
          <a:off x="0" y="0"/>
          <a:ext cx="0" cy="0"/>
          <a:chOff x="0" y="0"/>
          <a:chExt cx="0" cy="0"/>
        </a:xfrm>
      </p:grpSpPr>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spTree>
    <p:extLst>
      <p:ext uri="{BB962C8B-B14F-4D97-AF65-F5344CB8AC3E}">
        <p14:creationId xmlns:p14="http://schemas.microsoft.com/office/powerpoint/2010/main" val="24588867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8_Title slde">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1038867" y="3781425"/>
            <a:ext cx="2400908" cy="3779838"/>
            <a:chOff x="11535475" y="4563253"/>
            <a:chExt cx="1904300" cy="2998010"/>
          </a:xfrm>
        </p:grpSpPr>
        <p:sp>
          <p:nvSpPr>
            <p:cNvPr id="65" name="Right Triangle 64"/>
            <p:cNvSpPr/>
            <p:nvPr userDrawn="1"/>
          </p:nvSpPr>
          <p:spPr>
            <a:xfrm flipH="1">
              <a:off x="11535475" y="4563253"/>
              <a:ext cx="1904300" cy="299801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p:cNvGrpSpPr/>
            <p:nvPr userDrawn="1"/>
          </p:nvGrpSpPr>
          <p:grpSpPr>
            <a:xfrm>
              <a:off x="12195023" y="4859725"/>
              <a:ext cx="761355" cy="1742758"/>
              <a:chOff x="5564483" y="6344391"/>
              <a:chExt cx="904037" cy="2069359"/>
            </a:xfrm>
          </p:grpSpPr>
          <p:sp>
            <p:nvSpPr>
              <p:cNvPr id="68" name="Freeform 67"/>
              <p:cNvSpPr>
                <a:spLocks/>
              </p:cNvSpPr>
              <p:nvPr/>
            </p:nvSpPr>
            <p:spPr bwMode="auto">
              <a:xfrm>
                <a:off x="5566820" y="7337425"/>
                <a:ext cx="901700" cy="1076325"/>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rgbClr val="244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9"/>
              <p:cNvSpPr>
                <a:spLocks/>
              </p:cNvSpPr>
              <p:nvPr/>
            </p:nvSpPr>
            <p:spPr bwMode="auto">
              <a:xfrm rot="3900000" flipH="1">
                <a:off x="5860432" y="6946311"/>
                <a:ext cx="550434" cy="657033"/>
              </a:xfrm>
              <a:custGeom>
                <a:avLst/>
                <a:gdLst>
                  <a:gd name="T0" fmla="*/ 397 w 568"/>
                  <a:gd name="T1" fmla="*/ 0 h 678"/>
                  <a:gd name="T2" fmla="*/ 397 w 568"/>
                  <a:gd name="T3" fmla="*/ 0 h 678"/>
                  <a:gd name="T4" fmla="*/ 428 w 568"/>
                  <a:gd name="T5" fmla="*/ 22 h 678"/>
                  <a:gd name="T6" fmla="*/ 457 w 568"/>
                  <a:gd name="T7" fmla="*/ 46 h 678"/>
                  <a:gd name="T8" fmla="*/ 481 w 568"/>
                  <a:gd name="T9" fmla="*/ 71 h 678"/>
                  <a:gd name="T10" fmla="*/ 503 w 568"/>
                  <a:gd name="T11" fmla="*/ 100 h 678"/>
                  <a:gd name="T12" fmla="*/ 522 w 568"/>
                  <a:gd name="T13" fmla="*/ 131 h 678"/>
                  <a:gd name="T14" fmla="*/ 539 w 568"/>
                  <a:gd name="T15" fmla="*/ 163 h 678"/>
                  <a:gd name="T16" fmla="*/ 551 w 568"/>
                  <a:gd name="T17" fmla="*/ 196 h 678"/>
                  <a:gd name="T18" fmla="*/ 559 w 568"/>
                  <a:gd name="T19" fmla="*/ 230 h 678"/>
                  <a:gd name="T20" fmla="*/ 566 w 568"/>
                  <a:gd name="T21" fmla="*/ 266 h 678"/>
                  <a:gd name="T22" fmla="*/ 568 w 568"/>
                  <a:gd name="T23" fmla="*/ 300 h 678"/>
                  <a:gd name="T24" fmla="*/ 568 w 568"/>
                  <a:gd name="T25" fmla="*/ 335 h 678"/>
                  <a:gd name="T26" fmla="*/ 564 w 568"/>
                  <a:gd name="T27" fmla="*/ 371 h 678"/>
                  <a:gd name="T28" fmla="*/ 556 w 568"/>
                  <a:gd name="T29" fmla="*/ 407 h 678"/>
                  <a:gd name="T30" fmla="*/ 544 w 568"/>
                  <a:gd name="T31" fmla="*/ 441 h 678"/>
                  <a:gd name="T32" fmla="*/ 530 w 568"/>
                  <a:gd name="T33" fmla="*/ 475 h 678"/>
                  <a:gd name="T34" fmla="*/ 511 w 568"/>
                  <a:gd name="T35" fmla="*/ 507 h 678"/>
                  <a:gd name="T36" fmla="*/ 511 w 568"/>
                  <a:gd name="T37" fmla="*/ 507 h 678"/>
                  <a:gd name="T38" fmla="*/ 489 w 568"/>
                  <a:gd name="T39" fmla="*/ 538 h 678"/>
                  <a:gd name="T40" fmla="*/ 466 w 568"/>
                  <a:gd name="T41" fmla="*/ 567 h 678"/>
                  <a:gd name="T42" fmla="*/ 438 w 568"/>
                  <a:gd name="T43" fmla="*/ 591 h 678"/>
                  <a:gd name="T44" fmla="*/ 409 w 568"/>
                  <a:gd name="T45" fmla="*/ 613 h 678"/>
                  <a:gd name="T46" fmla="*/ 380 w 568"/>
                  <a:gd name="T47" fmla="*/ 632 h 678"/>
                  <a:gd name="T48" fmla="*/ 348 w 568"/>
                  <a:gd name="T49" fmla="*/ 647 h 678"/>
                  <a:gd name="T50" fmla="*/ 314 w 568"/>
                  <a:gd name="T51" fmla="*/ 661 h 678"/>
                  <a:gd name="T52" fmla="*/ 280 w 568"/>
                  <a:gd name="T53" fmla="*/ 669 h 678"/>
                  <a:gd name="T54" fmla="*/ 246 w 568"/>
                  <a:gd name="T55" fmla="*/ 676 h 678"/>
                  <a:gd name="T56" fmla="*/ 210 w 568"/>
                  <a:gd name="T57" fmla="*/ 678 h 678"/>
                  <a:gd name="T58" fmla="*/ 174 w 568"/>
                  <a:gd name="T59" fmla="*/ 678 h 678"/>
                  <a:gd name="T60" fmla="*/ 140 w 568"/>
                  <a:gd name="T61" fmla="*/ 673 h 678"/>
                  <a:gd name="T62" fmla="*/ 104 w 568"/>
                  <a:gd name="T63" fmla="*/ 666 h 678"/>
                  <a:gd name="T64" fmla="*/ 70 w 568"/>
                  <a:gd name="T65" fmla="*/ 654 h 678"/>
                  <a:gd name="T66" fmla="*/ 36 w 568"/>
                  <a:gd name="T67" fmla="*/ 640 h 678"/>
                  <a:gd name="T68" fmla="*/ 2 w 568"/>
                  <a:gd name="T69" fmla="*/ 622 h 678"/>
                  <a:gd name="T70" fmla="*/ 2 w 568"/>
                  <a:gd name="T71" fmla="*/ 622 h 678"/>
                  <a:gd name="T72" fmla="*/ 0 w 568"/>
                  <a:gd name="T73" fmla="*/ 620 h 678"/>
                  <a:gd name="T74" fmla="*/ 397 w 568"/>
                  <a:gd name="T7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8" h="678">
                    <a:moveTo>
                      <a:pt x="397" y="0"/>
                    </a:moveTo>
                    <a:lnTo>
                      <a:pt x="397" y="0"/>
                    </a:lnTo>
                    <a:lnTo>
                      <a:pt x="428" y="22"/>
                    </a:lnTo>
                    <a:lnTo>
                      <a:pt x="457" y="46"/>
                    </a:lnTo>
                    <a:lnTo>
                      <a:pt x="481" y="71"/>
                    </a:lnTo>
                    <a:lnTo>
                      <a:pt x="503" y="100"/>
                    </a:lnTo>
                    <a:lnTo>
                      <a:pt x="522" y="131"/>
                    </a:lnTo>
                    <a:lnTo>
                      <a:pt x="539" y="163"/>
                    </a:lnTo>
                    <a:lnTo>
                      <a:pt x="551" y="196"/>
                    </a:lnTo>
                    <a:lnTo>
                      <a:pt x="559" y="230"/>
                    </a:lnTo>
                    <a:lnTo>
                      <a:pt x="566" y="266"/>
                    </a:lnTo>
                    <a:lnTo>
                      <a:pt x="568" y="300"/>
                    </a:lnTo>
                    <a:lnTo>
                      <a:pt x="568" y="335"/>
                    </a:lnTo>
                    <a:lnTo>
                      <a:pt x="564" y="371"/>
                    </a:lnTo>
                    <a:lnTo>
                      <a:pt x="556" y="407"/>
                    </a:lnTo>
                    <a:lnTo>
                      <a:pt x="544" y="441"/>
                    </a:lnTo>
                    <a:lnTo>
                      <a:pt x="530" y="475"/>
                    </a:lnTo>
                    <a:lnTo>
                      <a:pt x="511" y="507"/>
                    </a:lnTo>
                    <a:lnTo>
                      <a:pt x="511" y="507"/>
                    </a:lnTo>
                    <a:lnTo>
                      <a:pt x="489" y="538"/>
                    </a:lnTo>
                    <a:lnTo>
                      <a:pt x="466" y="567"/>
                    </a:lnTo>
                    <a:lnTo>
                      <a:pt x="438" y="591"/>
                    </a:lnTo>
                    <a:lnTo>
                      <a:pt x="409" y="613"/>
                    </a:lnTo>
                    <a:lnTo>
                      <a:pt x="380" y="632"/>
                    </a:lnTo>
                    <a:lnTo>
                      <a:pt x="348" y="647"/>
                    </a:lnTo>
                    <a:lnTo>
                      <a:pt x="314" y="661"/>
                    </a:lnTo>
                    <a:lnTo>
                      <a:pt x="280" y="669"/>
                    </a:lnTo>
                    <a:lnTo>
                      <a:pt x="246" y="676"/>
                    </a:lnTo>
                    <a:lnTo>
                      <a:pt x="210" y="678"/>
                    </a:lnTo>
                    <a:lnTo>
                      <a:pt x="174" y="678"/>
                    </a:lnTo>
                    <a:lnTo>
                      <a:pt x="140" y="673"/>
                    </a:lnTo>
                    <a:lnTo>
                      <a:pt x="104" y="666"/>
                    </a:lnTo>
                    <a:lnTo>
                      <a:pt x="70" y="654"/>
                    </a:lnTo>
                    <a:lnTo>
                      <a:pt x="36" y="640"/>
                    </a:lnTo>
                    <a:lnTo>
                      <a:pt x="2" y="622"/>
                    </a:lnTo>
                    <a:lnTo>
                      <a:pt x="2" y="622"/>
                    </a:lnTo>
                    <a:lnTo>
                      <a:pt x="0" y="620"/>
                    </a:lnTo>
                    <a:lnTo>
                      <a:pt x="39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Oval 86"/>
              <p:cNvSpPr/>
              <p:nvPr/>
            </p:nvSpPr>
            <p:spPr>
              <a:xfrm>
                <a:off x="5815361" y="6501606"/>
                <a:ext cx="387349" cy="387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5564483" y="6344391"/>
                <a:ext cx="162772" cy="1627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cxnSp>
        <p:nvCxnSpPr>
          <p:cNvPr id="64" name="Straight Connector 63"/>
          <p:cNvCxnSpPr/>
          <p:nvPr userDrawn="1"/>
        </p:nvCxnSpPr>
        <p:spPr>
          <a:xfrm>
            <a:off x="361950" y="6812863"/>
            <a:ext cx="12725400" cy="0"/>
          </a:xfrm>
          <a:prstGeom prst="line">
            <a:avLst/>
          </a:prstGeom>
          <a:noFill/>
          <a:ln w="9525" cap="flat" cmpd="sng" algn="ctr">
            <a:solidFill>
              <a:srgbClr val="58595B"/>
            </a:solidFill>
            <a:prstDash val="solid"/>
            <a:tailEnd type="none" w="lg" len="lg"/>
          </a:ln>
          <a:effectLst/>
        </p:spPr>
      </p:cxnSp>
    </p:spTree>
    <p:extLst>
      <p:ext uri="{BB962C8B-B14F-4D97-AF65-F5344CB8AC3E}">
        <p14:creationId xmlns:p14="http://schemas.microsoft.com/office/powerpoint/2010/main" val="2612175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slde">
    <p:bg>
      <p:bgPr>
        <a:solidFill>
          <a:schemeClr val="bg1"/>
        </a:solidFill>
        <a:effectLst/>
      </p:bgPr>
    </p:bg>
    <p:spTree>
      <p:nvGrpSpPr>
        <p:cNvPr id="1" name=""/>
        <p:cNvGrpSpPr/>
        <p:nvPr/>
      </p:nvGrpSpPr>
      <p:grpSpPr>
        <a:xfrm>
          <a:off x="0" y="0"/>
          <a:ext cx="0" cy="0"/>
          <a:chOff x="0" y="0"/>
          <a:chExt cx="0" cy="0"/>
        </a:xfrm>
      </p:grpSpPr>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
        <p:nvSpPr>
          <p:cNvPr id="118" name="Slide Number Placeholder 2"/>
          <p:cNvSpPr>
            <a:spLocks noGrp="1"/>
          </p:cNvSpPr>
          <p:nvPr>
            <p:ph type="sldNum" sz="quarter" idx="10"/>
          </p:nvPr>
        </p:nvSpPr>
        <p:spPr>
          <a:xfrm>
            <a:off x="11264727" y="7033974"/>
            <a:ext cx="1822623" cy="215444"/>
          </a:xfrm>
        </p:spPr>
        <p:txBody>
          <a:bodyPr/>
          <a:lstStyle/>
          <a:p>
            <a:pPr defTabSz="1043056"/>
            <a:fld id="{3E291E46-BCC4-4EBB-9B49-E997D24BE723}" type="slidenum">
              <a:rPr lang="en-GB" smtClean="0"/>
              <a:pPr defTabSz="1043056"/>
              <a:t>‹#›</a:t>
            </a:fld>
            <a:endParaRPr lang="en-GB" dirty="0"/>
          </a:p>
        </p:txBody>
      </p:sp>
    </p:spTree>
    <p:extLst>
      <p:ext uri="{BB962C8B-B14F-4D97-AF65-F5344CB8AC3E}">
        <p14:creationId xmlns:p14="http://schemas.microsoft.com/office/powerpoint/2010/main" val="23074967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ith Title">
    <p:bg>
      <p:bgPr>
        <a:solidFill>
          <a:schemeClr val="bg1"/>
        </a:solidFill>
        <a:effectLst/>
      </p:bgPr>
    </p:bg>
    <p:spTree>
      <p:nvGrpSpPr>
        <p:cNvPr id="1" name=""/>
        <p:cNvGrpSpPr/>
        <p:nvPr/>
      </p:nvGrpSpPr>
      <p:grpSpPr>
        <a:xfrm>
          <a:off x="0" y="0"/>
          <a:ext cx="0" cy="0"/>
          <a:chOff x="0" y="0"/>
          <a:chExt cx="0" cy="0"/>
        </a:xfrm>
      </p:grpSpPr>
      <p:grpSp>
        <p:nvGrpSpPr>
          <p:cNvPr id="29" name="Group 28"/>
          <p:cNvGrpSpPr/>
          <p:nvPr userDrawn="1"/>
        </p:nvGrpSpPr>
        <p:grpSpPr>
          <a:xfrm flipH="1">
            <a:off x="7789399" y="1033373"/>
            <a:ext cx="5650377" cy="4784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783521" y="7352779"/>
            <a:ext cx="0" cy="208488"/>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708856" y="7255415"/>
            <a:ext cx="0" cy="305852"/>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a:xfrm>
            <a:off x="48994" y="7432883"/>
            <a:ext cx="664990" cy="95992"/>
          </a:xfrm>
          <a:prstGeom prst="rect">
            <a:avLst/>
          </a:prstGeom>
        </p:spPr>
        <p:txBody>
          <a:bodyPr lIns="120006" tIns="60003" rIns="120006" bIns="60003"/>
          <a:lstStyle/>
          <a:p>
            <a:fld id="{97B782F8-BCDA-4353-9A4D-15664731C403}" type="datetime1">
              <a:rPr lang="he-IL">
                <a:solidFill>
                  <a:srgbClr val="C2D1D4">
                    <a:lumMod val="75000"/>
                  </a:srgbClr>
                </a:solidFill>
              </a:rPr>
              <a:pPr/>
              <a:t>ד'/טבת/תשע"ו</a:t>
            </a:fld>
            <a:endParaRPr>
              <a:solidFill>
                <a:srgbClr val="C2D1D4">
                  <a:lumMod val="75000"/>
                </a:srgbClr>
              </a:solidFill>
            </a:endParaRPr>
          </a:p>
        </p:txBody>
      </p:sp>
      <p:sp>
        <p:nvSpPr>
          <p:cNvPr id="7" name="Footer Placeholder 6"/>
          <p:cNvSpPr>
            <a:spLocks noGrp="1"/>
          </p:cNvSpPr>
          <p:nvPr>
            <p:ph type="ftr" sz="quarter" idx="11"/>
          </p:nvPr>
        </p:nvSpPr>
        <p:spPr>
          <a:xfrm>
            <a:off x="822482" y="7122815"/>
            <a:ext cx="10139334" cy="437587"/>
          </a:xfrm>
          <a:prstGeom prst="rect">
            <a:avLst/>
          </a:prstGeom>
        </p:spPr>
        <p:txBody>
          <a:bodyPr lIns="120006" tIns="60003" rIns="120006" bIns="60003"/>
          <a:lstStyle/>
          <a:p>
            <a:endParaRPr lang="pt-BR">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a:solidFill>
                <a:srgbClr val="C2D1D4">
                  <a:lumMod val="75000"/>
                </a:srgbClr>
              </a:solidFill>
            </a:endParaRPr>
          </a:p>
        </p:txBody>
      </p:sp>
    </p:spTree>
    <p:extLst>
      <p:ext uri="{BB962C8B-B14F-4D97-AF65-F5344CB8AC3E}">
        <p14:creationId xmlns:p14="http://schemas.microsoft.com/office/powerpoint/2010/main" val="2722526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6" name="Text Placeholder 5"/>
          <p:cNvSpPr>
            <a:spLocks noGrp="1"/>
          </p:cNvSpPr>
          <p:nvPr>
            <p:ph type="body" sz="quarter" idx="11" hasCustomPrompt="1"/>
          </p:nvPr>
        </p:nvSpPr>
        <p:spPr>
          <a:xfrm>
            <a:off x="374650" y="1392238"/>
            <a:ext cx="12712700" cy="1107996"/>
          </a:xfrm>
        </p:spPr>
        <p:txBody>
          <a:bodyPr/>
          <a:lstStyle>
            <a:lvl1pPr marL="231775" indent="-231775">
              <a:lnSpc>
                <a:spcPct val="100000"/>
              </a:lnSpc>
              <a:buFont typeface="Arial" panose="020B0604020202020204" pitchFamily="34" charset="0"/>
              <a:buChar char="•"/>
              <a:defRPr/>
            </a:lvl1pPr>
            <a:lvl3pPr>
              <a:lnSpc>
                <a:spcPct val="100000"/>
              </a:lnSpc>
              <a:defRPr sz="1600"/>
            </a:lvl3pPr>
            <a:lvl4pPr>
              <a:lnSpc>
                <a:spcPct val="100000"/>
              </a:lnSpc>
              <a:defRPr sz="1400"/>
            </a:lvl4pPr>
            <a:lvl5pPr>
              <a:lnSpc>
                <a:spcPct val="100000"/>
              </a:lnSpc>
              <a:defRPr sz="1200"/>
            </a:lvl5pPr>
            <a:lvl6pPr>
              <a:lnSpc>
                <a:spcPct val="100000"/>
              </a:lnSpc>
              <a:defRPr sz="1000"/>
            </a:lvl6pPr>
          </a:lstStyle>
          <a:p>
            <a:pPr lvl="0"/>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GB" dirty="0"/>
          </a:p>
        </p:txBody>
      </p:sp>
      <p:cxnSp>
        <p:nvCxnSpPr>
          <p:cNvPr id="5" name="מחבר ישר 4"/>
          <p:cNvCxnSpPr/>
          <p:nvPr userDrawn="1"/>
        </p:nvCxnSpPr>
        <p:spPr>
          <a:xfrm>
            <a:off x="374650" y="1280646"/>
            <a:ext cx="12712700" cy="22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4730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1"/>
          </p:nvPr>
        </p:nvSpPr>
        <p:spPr>
          <a:xfrm>
            <a:off x="374650" y="1392238"/>
            <a:ext cx="6227763"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6883400" y="1392238"/>
            <a:ext cx="620395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0290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1"/>
          </p:nvPr>
        </p:nvSpPr>
        <p:spPr>
          <a:xfrm>
            <a:off x="374650" y="1392238"/>
            <a:ext cx="4046538"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4719638" y="1392238"/>
            <a:ext cx="4046537"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3"/>
          </p:nvPr>
        </p:nvSpPr>
        <p:spPr>
          <a:xfrm>
            <a:off x="9055100" y="1392238"/>
            <a:ext cx="403225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456975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5"/>
          </p:nvPr>
        </p:nvSpPr>
        <p:spPr>
          <a:xfrm>
            <a:off x="374650" y="1466851"/>
            <a:ext cx="2954338" cy="2219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6"/>
          </p:nvPr>
        </p:nvSpPr>
        <p:spPr>
          <a:xfrm>
            <a:off x="3627518" y="1392237"/>
            <a:ext cx="2954102"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7"/>
          </p:nvPr>
        </p:nvSpPr>
        <p:spPr>
          <a:xfrm>
            <a:off x="6880225" y="1392237"/>
            <a:ext cx="2954338"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1"/>
          <p:cNvSpPr>
            <a:spLocks noGrp="1"/>
          </p:cNvSpPr>
          <p:nvPr>
            <p:ph type="body" sz="quarter" idx="18"/>
          </p:nvPr>
        </p:nvSpPr>
        <p:spPr>
          <a:xfrm>
            <a:off x="10133248" y="1392237"/>
            <a:ext cx="2954102"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041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6"/>
          </p:nvPr>
        </p:nvSpPr>
        <p:spPr>
          <a:xfrm>
            <a:off x="374650" y="1392237"/>
            <a:ext cx="2303463"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7"/>
          </p:nvPr>
        </p:nvSpPr>
        <p:spPr>
          <a:xfrm>
            <a:off x="2976944" y="1392238"/>
            <a:ext cx="2303082" cy="239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8"/>
          </p:nvPr>
        </p:nvSpPr>
        <p:spPr>
          <a:xfrm>
            <a:off x="5579236" y="1392238"/>
            <a:ext cx="2303529" cy="239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1"/>
          <p:cNvSpPr>
            <a:spLocks noGrp="1"/>
          </p:cNvSpPr>
          <p:nvPr>
            <p:ph type="body" sz="quarter" idx="19"/>
          </p:nvPr>
        </p:nvSpPr>
        <p:spPr>
          <a:xfrm>
            <a:off x="8181530" y="1392237"/>
            <a:ext cx="2303528" cy="239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16"/>
          <p:cNvSpPr>
            <a:spLocks noGrp="1"/>
          </p:cNvSpPr>
          <p:nvPr>
            <p:ph type="body" sz="quarter" idx="20"/>
          </p:nvPr>
        </p:nvSpPr>
        <p:spPr>
          <a:xfrm>
            <a:off x="10783821" y="1392237"/>
            <a:ext cx="2303529" cy="239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1115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a:t>
            </a:fld>
            <a:endParaRPr lang="en-GB" dirty="0"/>
          </a:p>
        </p:txBody>
      </p:sp>
      <p:sp>
        <p:nvSpPr>
          <p:cNvPr id="5" name="Text Placeholder 4"/>
          <p:cNvSpPr>
            <a:spLocks noGrp="1"/>
          </p:cNvSpPr>
          <p:nvPr>
            <p:ph type="body" sz="quarter" idx="17"/>
          </p:nvPr>
        </p:nvSpPr>
        <p:spPr>
          <a:xfrm>
            <a:off x="374650" y="1392238"/>
            <a:ext cx="1870075" cy="2389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8"/>
          </p:nvPr>
        </p:nvSpPr>
        <p:spPr>
          <a:xfrm>
            <a:off x="2547938" y="1392238"/>
            <a:ext cx="187325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 Placeholder 9"/>
          <p:cNvSpPr>
            <a:spLocks noGrp="1"/>
          </p:cNvSpPr>
          <p:nvPr>
            <p:ph type="body" sz="quarter" idx="19"/>
          </p:nvPr>
        </p:nvSpPr>
        <p:spPr>
          <a:xfrm>
            <a:off x="4719638" y="1392238"/>
            <a:ext cx="1882775"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 Placeholder 11"/>
          <p:cNvSpPr>
            <a:spLocks noGrp="1"/>
          </p:cNvSpPr>
          <p:nvPr>
            <p:ph type="body" sz="quarter" idx="20"/>
          </p:nvPr>
        </p:nvSpPr>
        <p:spPr>
          <a:xfrm>
            <a:off x="6883400" y="1392238"/>
            <a:ext cx="1882775"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7" name="Text Placeholder 16"/>
          <p:cNvSpPr>
            <a:spLocks noGrp="1"/>
          </p:cNvSpPr>
          <p:nvPr>
            <p:ph type="body" sz="quarter" idx="21"/>
          </p:nvPr>
        </p:nvSpPr>
        <p:spPr>
          <a:xfrm>
            <a:off x="9055100" y="1392238"/>
            <a:ext cx="1874838"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1" name="Text Placeholder 20"/>
          <p:cNvSpPr>
            <a:spLocks noGrp="1"/>
          </p:cNvSpPr>
          <p:nvPr>
            <p:ph type="body" sz="quarter" idx="22"/>
          </p:nvPr>
        </p:nvSpPr>
        <p:spPr>
          <a:xfrm>
            <a:off x="11220450" y="1392238"/>
            <a:ext cx="186690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66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229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de">
    <p:bg>
      <p:bgPr>
        <a:solidFill>
          <a:schemeClr val="tx1"/>
        </a:solidFill>
        <a:effectLst/>
      </p:bgPr>
    </p:bg>
    <p:spTree>
      <p:nvGrpSpPr>
        <p:cNvPr id="1" name=""/>
        <p:cNvGrpSpPr/>
        <p:nvPr/>
      </p:nvGrpSpPr>
      <p:grpSpPr>
        <a:xfrm>
          <a:off x="0" y="0"/>
          <a:ext cx="0" cy="0"/>
          <a:chOff x="0" y="0"/>
          <a:chExt cx="0" cy="0"/>
        </a:xfrm>
      </p:grpSpPr>
      <p:sp>
        <p:nvSpPr>
          <p:cNvPr id="96" name="Slide Number Placeholder 2"/>
          <p:cNvSpPr>
            <a:spLocks noGrp="1"/>
          </p:cNvSpPr>
          <p:nvPr>
            <p:ph type="sldNum" sz="quarter" idx="10"/>
          </p:nvPr>
        </p:nvSpPr>
        <p:spPr>
          <a:xfrm>
            <a:off x="11264727" y="7033974"/>
            <a:ext cx="1822623" cy="215444"/>
          </a:xfrm>
        </p:spPr>
        <p:txBody>
          <a:bodyPr/>
          <a:lstStyle>
            <a:lvl1pPr>
              <a:defRPr>
                <a:solidFill>
                  <a:schemeClr val="bg1"/>
                </a:solidFill>
              </a:defRPr>
            </a:lvl1pPr>
          </a:lstStyle>
          <a:p>
            <a:pPr defTabSz="1043056"/>
            <a:fld id="{3E291E46-BCC4-4EBB-9B49-E997D24BE723}" type="slidenum">
              <a:rPr lang="en-GB" smtClean="0"/>
              <a:pPr defTabSz="1043056"/>
              <a:t>‹#›</a:t>
            </a:fld>
            <a:endParaRPr lang="en-GB" dirty="0"/>
          </a:p>
        </p:txBody>
      </p:sp>
      <p:grpSp>
        <p:nvGrpSpPr>
          <p:cNvPr id="97" name="Group 4"/>
          <p:cNvGrpSpPr>
            <a:grpSpLocks noChangeAspect="1"/>
          </p:cNvGrpSpPr>
          <p:nvPr userDrawn="1"/>
        </p:nvGrpSpPr>
        <p:grpSpPr bwMode="gray">
          <a:xfrm>
            <a:off x="362712" y="359855"/>
            <a:ext cx="653559" cy="586281"/>
            <a:chOff x="1352" y="681"/>
            <a:chExt cx="3519" cy="3153"/>
          </a:xfrm>
        </p:grpSpPr>
        <p:sp>
          <p:nvSpPr>
            <p:cNvPr id="9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9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10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10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10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10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10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10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10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10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10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10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11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11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11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52" y="6987126"/>
            <a:ext cx="2145294" cy="251375"/>
          </a:xfrm>
          <a:prstGeom prst="rect">
            <a:avLst/>
          </a:prstGeom>
        </p:spPr>
      </p:pic>
    </p:spTree>
    <p:extLst>
      <p:ext uri="{BB962C8B-B14F-4D97-AF65-F5344CB8AC3E}">
        <p14:creationId xmlns:p14="http://schemas.microsoft.com/office/powerpoint/2010/main" val="28430018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0" name="Straight Connector 29"/>
          <p:cNvCxnSpPr/>
          <p:nvPr/>
        </p:nvCxnSpPr>
        <p:spPr>
          <a:xfrm>
            <a:off x="361950" y="6812863"/>
            <a:ext cx="12725400" cy="0"/>
          </a:xfrm>
          <a:prstGeom prst="line">
            <a:avLst/>
          </a:prstGeom>
          <a:noFill/>
          <a:ln w="9525" cap="flat" cmpd="sng" algn="ctr">
            <a:solidFill>
              <a:srgbClr val="58595B"/>
            </a:solidFill>
            <a:prstDash val="solid"/>
            <a:tailEnd type="none" w="lg" len="lg"/>
          </a:ln>
          <a:effectLst/>
        </p:spPr>
      </p:cxnSp>
      <p:sp>
        <p:nvSpPr>
          <p:cNvPr id="32" name="Title Placeholder 31"/>
          <p:cNvSpPr>
            <a:spLocks noGrp="1"/>
          </p:cNvSpPr>
          <p:nvPr>
            <p:ph type="title"/>
          </p:nvPr>
        </p:nvSpPr>
        <p:spPr>
          <a:xfrm>
            <a:off x="1566250" y="339425"/>
            <a:ext cx="11521100" cy="393954"/>
          </a:xfrm>
          <a:prstGeom prst="rect">
            <a:avLst/>
          </a:prstGeom>
        </p:spPr>
        <p:txBody>
          <a:bodyPr vert="horz" wrap="square" lIns="0" tIns="0" rIns="0" bIns="0" rtlCol="0" anchor="t">
            <a:spAutoFit/>
          </a:bodyPr>
          <a:lstStyle/>
          <a:p>
            <a:r>
              <a:rPr lang="en-US" dirty="0" smtClean="0"/>
              <a:t>Click to edit Master title style</a:t>
            </a:r>
            <a:endParaRPr lang="en-GB" dirty="0"/>
          </a:p>
        </p:txBody>
      </p:sp>
      <p:sp>
        <p:nvSpPr>
          <p:cNvPr id="33" name="Text Placeholder 32"/>
          <p:cNvSpPr>
            <a:spLocks noGrp="1"/>
          </p:cNvSpPr>
          <p:nvPr>
            <p:ph type="body" idx="1"/>
          </p:nvPr>
        </p:nvSpPr>
        <p:spPr>
          <a:xfrm>
            <a:off x="380422" y="1373766"/>
            <a:ext cx="12725400" cy="1545038"/>
          </a:xfrm>
          <a:prstGeom prst="rect">
            <a:avLst/>
          </a:prstGeom>
        </p:spPr>
        <p:txBody>
          <a:bodyPr vert="horz" lIns="0" tIns="0" rIns="0" bIns="0" rtlCol="0">
            <a:sp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p:txBody>
      </p:sp>
      <p:sp>
        <p:nvSpPr>
          <p:cNvPr id="34" name="Slide Number Placeholder 33"/>
          <p:cNvSpPr>
            <a:spLocks noGrp="1"/>
          </p:cNvSpPr>
          <p:nvPr>
            <p:ph type="sldNum" sz="quarter" idx="4"/>
          </p:nvPr>
        </p:nvSpPr>
        <p:spPr>
          <a:xfrm>
            <a:off x="11264727" y="7033974"/>
            <a:ext cx="1822623" cy="215444"/>
          </a:xfrm>
          <a:prstGeom prst="rect">
            <a:avLst/>
          </a:prstGeom>
        </p:spPr>
        <p:txBody>
          <a:bodyPr vert="horz" lIns="0" tIns="0" rIns="0" bIns="0" rtlCol="0" anchor="ctr">
            <a:spAutoFit/>
          </a:bodyPr>
          <a:lstStyle>
            <a:lvl1pPr algn="r">
              <a:defRPr kumimoji="0" lang="en-GB" sz="1400" b="0" i="0" u="none" strike="noStrike" kern="1200" cap="none" spc="0" normalizeH="0" baseline="0" smtClean="0">
                <a:ln>
                  <a:noFill/>
                </a:ln>
                <a:solidFill>
                  <a:srgbClr val="58595B"/>
                </a:solidFill>
                <a:effectLst/>
                <a:uLnTx/>
                <a:uFillTx/>
                <a:latin typeface="Calibri"/>
                <a:ea typeface="+mn-ea"/>
                <a:cs typeface="+mn-cs"/>
              </a:defRPr>
            </a:lvl1pPr>
          </a:lstStyle>
          <a:p>
            <a:pPr defTabSz="1043056"/>
            <a:fld id="{3E291E46-BCC4-4EBB-9B49-E997D24BE723}" type="slidenum">
              <a:rPr lang="en-GB" smtClean="0"/>
              <a:pPr defTabSz="1043056"/>
              <a:t>‹#›</a:t>
            </a:fld>
            <a:endParaRPr lang="en-GB" dirty="0"/>
          </a:p>
        </p:txBody>
      </p:sp>
      <p:grpSp>
        <p:nvGrpSpPr>
          <p:cNvPr id="35" name="Group 4"/>
          <p:cNvGrpSpPr>
            <a:grpSpLocks noChangeAspect="1"/>
          </p:cNvGrpSpPr>
          <p:nvPr/>
        </p:nvGrpSpPr>
        <p:grpSpPr bwMode="gray">
          <a:xfrm>
            <a:off x="362712" y="359855"/>
            <a:ext cx="653559" cy="586281"/>
            <a:chOff x="1352" y="681"/>
            <a:chExt cx="3519" cy="3153"/>
          </a:xfrm>
        </p:grpSpPr>
        <p:sp>
          <p:nvSpPr>
            <p:cNvPr id="36"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p>
          </p:txBody>
        </p:sp>
        <p:sp>
          <p:nvSpPr>
            <p:cNvPr id="37"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p>
          </p:txBody>
        </p:sp>
        <p:sp>
          <p:nvSpPr>
            <p:cNvPr id="38"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p>
          </p:txBody>
        </p:sp>
        <p:sp>
          <p:nvSpPr>
            <p:cNvPr id="39"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p>
          </p:txBody>
        </p:sp>
        <p:sp>
          <p:nvSpPr>
            <p:cNvPr id="40"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p>
          </p:txBody>
        </p:sp>
        <p:sp>
          <p:nvSpPr>
            <p:cNvPr id="41"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p>
          </p:txBody>
        </p:sp>
        <p:sp>
          <p:nvSpPr>
            <p:cNvPr id="42"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p>
          </p:txBody>
        </p:sp>
        <p:sp>
          <p:nvSpPr>
            <p:cNvPr id="43"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p>
          </p:txBody>
        </p:sp>
        <p:sp>
          <p:nvSpPr>
            <p:cNvPr id="44"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p>
          </p:txBody>
        </p:sp>
        <p:sp>
          <p:nvSpPr>
            <p:cNvPr id="45"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p>
          </p:txBody>
        </p:sp>
        <p:sp>
          <p:nvSpPr>
            <p:cNvPr id="46"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p>
          </p:txBody>
        </p:sp>
        <p:sp>
          <p:nvSpPr>
            <p:cNvPr id="47"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p>
          </p:txBody>
        </p:sp>
        <p:sp>
          <p:nvSpPr>
            <p:cNvPr id="48"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p>
          </p:txBody>
        </p:sp>
        <p:sp>
          <p:nvSpPr>
            <p:cNvPr id="49"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p>
          </p:txBody>
        </p:sp>
        <p:sp>
          <p:nvSpPr>
            <p:cNvPr id="50"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p>
          </p:txBody>
        </p:sp>
      </p:grpSp>
    </p:spTree>
  </p:cSld>
  <p:clrMap bg1="lt1" tx1="dk1" bg2="lt2" tx2="dk2" accent1="accent1" accent2="accent2" accent3="accent3" accent4="accent4" accent5="accent5" accent6="accent6" hlink="hlink" folHlink="folHlink"/>
  <p:sldLayoutIdLst>
    <p:sldLayoutId id="2147483657" r:id="rId1"/>
    <p:sldLayoutId id="2147483652" r:id="rId2"/>
    <p:sldLayoutId id="2147483653" r:id="rId3"/>
    <p:sldLayoutId id="2147483651" r:id="rId4"/>
    <p:sldLayoutId id="2147483654"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6" r:id="rId14"/>
    <p:sldLayoutId id="2147483667" r:id="rId15"/>
    <p:sldLayoutId id="2147483668" r:id="rId16"/>
  </p:sldLayoutIdLst>
  <p:timing>
    <p:tnLst>
      <p:par>
        <p:cTn id="1" dur="indefinite" restart="never" nodeType="tmRoot"/>
      </p:par>
    </p:tnLst>
  </p:timing>
  <p:hf hdr="0" ftr="0" dt="0"/>
  <p:txStyles>
    <p:title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p:titleStyle>
    <p:body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99839" rtl="0" eaLnBrk="1" latinLnBrk="0" hangingPunct="1">
        <a:defRPr sz="2400" kern="1200">
          <a:solidFill>
            <a:schemeClr val="tx1"/>
          </a:solidFill>
          <a:latin typeface="+mn-lt"/>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2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Connector 87"/>
          <p:cNvCxnSpPr/>
          <p:nvPr/>
        </p:nvCxnSpPr>
        <p:spPr>
          <a:xfrm>
            <a:off x="315891" y="3728926"/>
            <a:ext cx="7017238" cy="0"/>
          </a:xfrm>
          <a:prstGeom prst="line">
            <a:avLst/>
          </a:prstGeom>
          <a:ln cap="rnd">
            <a:solidFill>
              <a:schemeClr val="bg2">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825" y="2328498"/>
            <a:ext cx="7333128" cy="1386085"/>
          </a:xfrm>
          <a:prstGeom prst="rect">
            <a:avLst/>
          </a:prstGeom>
          <a:noFill/>
        </p:spPr>
        <p:txBody>
          <a:bodyPr wrap="square" lIns="0" tIns="0" rIns="0" bIns="0" rtlCol="0" anchor="b" anchorCtr="0">
            <a:spAutoFit/>
          </a:bodyPr>
          <a:lstStyle/>
          <a:p>
            <a:pPr algn="ctr" rtl="1">
              <a:lnSpc>
                <a:spcPct val="150000"/>
              </a:lnSpc>
            </a:pPr>
            <a:r>
              <a:rPr lang="he-IL" sz="3200" b="1" dirty="0"/>
              <a:t>אפקטיביות </a:t>
            </a:r>
            <a:r>
              <a:rPr lang="he-IL" sz="3200" b="1" dirty="0" smtClean="0"/>
              <a:t>קמפיין משרד האוצר </a:t>
            </a:r>
          </a:p>
          <a:p>
            <a:pPr algn="ctr" rtl="1">
              <a:lnSpc>
                <a:spcPct val="150000"/>
              </a:lnSpc>
            </a:pPr>
            <a:r>
              <a:rPr lang="he-IL" sz="3200" b="1" dirty="0" smtClean="0"/>
              <a:t>מדד הביטוחים</a:t>
            </a:r>
            <a:endParaRPr lang="en-US" b="1" dirty="0" smtClean="0">
              <a:latin typeface="Arial" panose="020B0604020202020204" pitchFamily="34" charset="0"/>
              <a:ea typeface="Tahoma" panose="020B0604030504040204" pitchFamily="34" charset="0"/>
              <a:cs typeface="Arial" panose="020B0604020202020204" pitchFamily="34" charset="0"/>
            </a:endParaRPr>
          </a:p>
        </p:txBody>
      </p:sp>
      <p:sp>
        <p:nvSpPr>
          <p:cNvPr id="2" name="מלבן 1"/>
          <p:cNvSpPr/>
          <p:nvPr/>
        </p:nvSpPr>
        <p:spPr>
          <a:xfrm>
            <a:off x="1471613" y="3779838"/>
            <a:ext cx="4527553" cy="646331"/>
          </a:xfrm>
          <a:prstGeom prst="rect">
            <a:avLst/>
          </a:prstGeom>
        </p:spPr>
        <p:txBody>
          <a:bodyPr wrap="square">
            <a:spAutoFit/>
          </a:bodyPr>
          <a:lstStyle/>
          <a:p>
            <a:pPr algn="ctr" rtl="1"/>
            <a:r>
              <a:rPr lang="he-IL" sz="1800" dirty="0"/>
              <a:t>מוגש ללשכת הפרסום </a:t>
            </a:r>
            <a:r>
              <a:rPr lang="he-IL" sz="1800" dirty="0" smtClean="0"/>
              <a:t>הממשלתית</a:t>
            </a:r>
          </a:p>
          <a:p>
            <a:pPr algn="ctr" rtl="1"/>
            <a:r>
              <a:rPr lang="he-IL" sz="1800" dirty="0" smtClean="0"/>
              <a:t>דצמבר 2015</a:t>
            </a:r>
            <a:endParaRPr lang="he-IL" sz="1800" dirty="0"/>
          </a:p>
        </p:txBody>
      </p:sp>
      <p:pic>
        <p:nvPicPr>
          <p:cNvPr id="9" name="תמונה 8"/>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923143" y="6362801"/>
            <a:ext cx="1389550" cy="555820"/>
          </a:xfrm>
          <a:prstGeom prst="rect">
            <a:avLst/>
          </a:prstGeom>
        </p:spPr>
      </p:pic>
      <p:sp>
        <p:nvSpPr>
          <p:cNvPr id="11" name="Freeform 55"/>
          <p:cNvSpPr>
            <a:spLocks/>
          </p:cNvSpPr>
          <p:nvPr/>
        </p:nvSpPr>
        <p:spPr bwMode="auto">
          <a:xfrm>
            <a:off x="8424210"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rgbClr val="FBB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1"/>
          <p:cNvSpPr>
            <a:spLocks/>
          </p:cNvSpPr>
          <p:nvPr/>
        </p:nvSpPr>
        <p:spPr bwMode="auto">
          <a:xfrm>
            <a:off x="7052610" y="9850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rgbClr val="ED6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3"/>
          <p:cNvSpPr>
            <a:spLocks/>
          </p:cNvSpPr>
          <p:nvPr/>
        </p:nvSpPr>
        <p:spPr bwMode="auto">
          <a:xfrm>
            <a:off x="9122710"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52990" y="7249418"/>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graphicFrame>
        <p:nvGraphicFramePr>
          <p:cNvPr id="11" name="תרשים 10"/>
          <p:cNvGraphicFramePr/>
          <p:nvPr>
            <p:extLst>
              <p:ext uri="{D42A27DB-BD31-4B8C-83A1-F6EECF244321}">
                <p14:modId xmlns:p14="http://schemas.microsoft.com/office/powerpoint/2010/main" val="1580506874"/>
              </p:ext>
            </p:extLst>
          </p:nvPr>
        </p:nvGraphicFramePr>
        <p:xfrm>
          <a:off x="2471589" y="1897332"/>
          <a:ext cx="7525851" cy="457268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45"/>
          <p:cNvSpPr txBox="1">
            <a:spLocks/>
          </p:cNvSpPr>
          <p:nvPr/>
        </p:nvSpPr>
        <p:spPr>
          <a:xfrm>
            <a:off x="1309737" y="343517"/>
            <a:ext cx="11797565" cy="738664"/>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defTabSz="914400" rtl="1">
              <a:lnSpc>
                <a:spcPct val="100000"/>
              </a:lnSpc>
              <a:defRPr/>
            </a:pP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יותר ממחצית </a:t>
            </a:r>
            <a:r>
              <a:rPr lang="he-IL" sz="2400" b="1" dirty="0" err="1" smtClean="0">
                <a:solidFill>
                  <a:schemeClr val="tx1"/>
                </a:solidFill>
                <a:latin typeface="Arial" panose="020B0604020202020204" pitchFamily="34" charset="0"/>
                <a:ea typeface="Tahoma" panose="020B0604030504040204" pitchFamily="34" charset="0"/>
                <a:cs typeface="Arial" panose="020B0604020202020204" pitchFamily="34" charset="0"/>
              </a:rPr>
              <a:t>מהנחשפים</a:t>
            </a: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 לפרסומת (באופן נעזר למחצה) ציינו מסרים נכונים ממנו, כאשר המסר הבולט ביותר שהובן מתייחס לצורך </a:t>
            </a: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בבדיקה</a:t>
            </a:r>
            <a:endPar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 name="כותרת 1"/>
          <p:cNvSpPr>
            <a:spLocks noGrp="1"/>
          </p:cNvSpPr>
          <p:nvPr>
            <p:ph type="title"/>
          </p:nvPr>
        </p:nvSpPr>
        <p:spPr>
          <a:xfrm>
            <a:off x="1601875" y="1315222"/>
            <a:ext cx="11521100" cy="225318"/>
          </a:xfrm>
        </p:spPr>
        <p:txBody>
          <a:bodyPr/>
          <a:lstStyle/>
          <a:p>
            <a:pPr algn="r" rtl="1"/>
            <a:r>
              <a:rPr lang="he-IL" sz="1800" b="1" cap="all" dirty="0" smtClean="0">
                <a:latin typeface="+mn-lt"/>
                <a:ea typeface="+mn-ea"/>
                <a:cs typeface="+mn-cs"/>
              </a:rPr>
              <a:t>זכירת מסרים (בקרב הנחשפים באופן חצי נעזר </a:t>
            </a:r>
            <a:r>
              <a:rPr lang="en-US" sz="1800" b="1" cap="all" dirty="0" smtClean="0">
                <a:latin typeface="+mn-lt"/>
                <a:ea typeface="+mn-ea"/>
                <a:cs typeface="+mn-cs"/>
              </a:rPr>
              <a:t>n=107</a:t>
            </a:r>
            <a:r>
              <a:rPr lang="he-IL" sz="1800" b="1" cap="all" dirty="0" smtClean="0">
                <a:latin typeface="+mn-lt"/>
                <a:ea typeface="+mn-ea"/>
                <a:cs typeface="+mn-cs"/>
              </a:rPr>
              <a:t>)</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10</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algn="r" rtl="1"/>
            <a:r>
              <a:rPr lang="he-IL" altLang="he-IL" sz="1200" b="1" dirty="0" smtClean="0"/>
              <a:t>האם זכור לך המסר אותו רצה הקמפיין להעביר?</a:t>
            </a:r>
            <a:endParaRPr lang="he-IL" sz="1200" dirty="0" smtClean="0"/>
          </a:p>
        </p:txBody>
      </p:sp>
      <p:cxnSp>
        <p:nvCxnSpPr>
          <p:cNvPr id="17" name="מחבר חץ ישר 16"/>
          <p:cNvCxnSpPr/>
          <p:nvPr/>
        </p:nvCxnSpPr>
        <p:spPr>
          <a:xfrm flipV="1">
            <a:off x="1665508"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1756598"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מלבן מעוגל 19"/>
          <p:cNvSpPr/>
          <p:nvPr/>
        </p:nvSpPr>
        <p:spPr>
          <a:xfrm>
            <a:off x="1508760" y="1768073"/>
            <a:ext cx="9128760" cy="31178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p:cNvSpPr txBox="1"/>
          <p:nvPr/>
        </p:nvSpPr>
        <p:spPr>
          <a:xfrm>
            <a:off x="8884920" y="3770949"/>
            <a:ext cx="1615440" cy="1021883"/>
          </a:xfrm>
          <a:prstGeom prst="rect">
            <a:avLst/>
          </a:prstGeom>
          <a:noFill/>
        </p:spPr>
        <p:txBody>
          <a:bodyPr wrap="square" rtlCol="1">
            <a:spAutoFit/>
          </a:bodyPr>
          <a:lstStyle>
            <a:defPPr>
              <a:defRPr lang="en-US"/>
            </a:defPPr>
            <a:lvl1pPr algn="ctr">
              <a:lnSpc>
                <a:spcPct val="150000"/>
              </a:lnSpc>
              <a:defRPr sz="1200">
                <a:solidFill>
                  <a:srgbClr val="1F497D"/>
                </a:solidFill>
              </a:defRPr>
            </a:lvl1pPr>
          </a:lstStyle>
          <a:p>
            <a:pPr rtl="1"/>
            <a:r>
              <a:rPr lang="en-US" sz="1400" b="1" dirty="0" smtClean="0"/>
              <a:t> </a:t>
            </a:r>
            <a:r>
              <a:rPr lang="he-IL" sz="1400" b="1" dirty="0" smtClean="0"/>
              <a:t>סה"כ  </a:t>
            </a:r>
          </a:p>
          <a:p>
            <a:pPr rtl="1"/>
            <a:r>
              <a:rPr lang="he-IL" sz="1400" b="1" dirty="0" smtClean="0"/>
              <a:t>ציינו </a:t>
            </a:r>
            <a:r>
              <a:rPr lang="he-IL" sz="1400" b="1" dirty="0"/>
              <a:t>מסרים </a:t>
            </a:r>
            <a:r>
              <a:rPr lang="he-IL" sz="1400" b="1" dirty="0" smtClean="0"/>
              <a:t>נכונים  55%</a:t>
            </a:r>
            <a:endParaRPr lang="he-IL" sz="1400" b="1" dirty="0"/>
          </a:p>
        </p:txBody>
      </p:sp>
      <p:graphicFrame>
        <p:nvGraphicFramePr>
          <p:cNvPr id="25" name="תרשים 24"/>
          <p:cNvGraphicFramePr/>
          <p:nvPr>
            <p:extLst>
              <p:ext uri="{D42A27DB-BD31-4B8C-83A1-F6EECF244321}">
                <p14:modId xmlns:p14="http://schemas.microsoft.com/office/powerpoint/2010/main" val="3296997517"/>
              </p:ext>
            </p:extLst>
          </p:nvPr>
        </p:nvGraphicFramePr>
        <p:xfrm>
          <a:off x="132426" y="5378752"/>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מחבר חץ ישר 25"/>
          <p:cNvCxnSpPr/>
          <p:nvPr/>
        </p:nvCxnSpPr>
        <p:spPr>
          <a:xfrm>
            <a:off x="1005224" y="5781860"/>
            <a:ext cx="0" cy="1983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53942" y="3177801"/>
            <a:ext cx="2215203" cy="646331"/>
          </a:xfrm>
          <a:prstGeom prst="rect">
            <a:avLst/>
          </a:prstGeom>
          <a:noFill/>
        </p:spPr>
        <p:txBody>
          <a:bodyPr wrap="square" rtlCol="1">
            <a:spAutoFit/>
          </a:bodyPr>
          <a:lstStyle>
            <a:defPPr>
              <a:defRPr lang="en-US"/>
            </a:defPPr>
            <a:lvl1pPr algn="ctr">
              <a:lnSpc>
                <a:spcPct val="150000"/>
              </a:lnSpc>
              <a:defRPr sz="1200">
                <a:solidFill>
                  <a:srgbClr val="1F497D"/>
                </a:solidFill>
              </a:defRPr>
            </a:lvl1pPr>
          </a:lstStyle>
          <a:p>
            <a:pPr rtl="1">
              <a:lnSpc>
                <a:spcPct val="100000"/>
              </a:lnSpc>
            </a:pPr>
            <a:r>
              <a:rPr lang="en-US" dirty="0" smtClean="0">
                <a:solidFill>
                  <a:schemeClr val="tx1"/>
                </a:solidFill>
              </a:rPr>
              <a:t> </a:t>
            </a:r>
            <a:r>
              <a:rPr lang="he-IL" dirty="0" smtClean="0">
                <a:solidFill>
                  <a:schemeClr val="tx1"/>
                </a:solidFill>
              </a:rPr>
              <a:t>סה"כ</a:t>
            </a:r>
          </a:p>
          <a:p>
            <a:pPr rtl="1">
              <a:lnSpc>
                <a:spcPct val="100000"/>
              </a:lnSpc>
            </a:pPr>
            <a:r>
              <a:rPr lang="he-IL" dirty="0" smtClean="0">
                <a:solidFill>
                  <a:schemeClr val="tx1"/>
                </a:solidFill>
              </a:rPr>
              <a:t>ציינו פעולות בדיקה  שיש לבצע</a:t>
            </a:r>
          </a:p>
          <a:p>
            <a:pPr rtl="1">
              <a:lnSpc>
                <a:spcPct val="100000"/>
              </a:lnSpc>
            </a:pPr>
            <a:r>
              <a:rPr lang="he-IL" b="1" dirty="0" smtClean="0">
                <a:solidFill>
                  <a:schemeClr val="tx1"/>
                </a:solidFill>
              </a:rPr>
              <a:t>46%</a:t>
            </a:r>
            <a:endParaRPr lang="he-IL" b="1" dirty="0">
              <a:solidFill>
                <a:schemeClr val="tx1"/>
              </a:solidFill>
            </a:endParaRPr>
          </a:p>
        </p:txBody>
      </p:sp>
      <p:sp>
        <p:nvSpPr>
          <p:cNvPr id="22" name="הסבר מלבני מעוגל 21"/>
          <p:cNvSpPr/>
          <p:nvPr/>
        </p:nvSpPr>
        <p:spPr>
          <a:xfrm>
            <a:off x="10637520" y="4406915"/>
            <a:ext cx="1872685" cy="1129992"/>
          </a:xfrm>
          <a:prstGeom prst="wedgeRoundRectCallout">
            <a:avLst>
              <a:gd name="adj1" fmla="val -65241"/>
              <a:gd name="adj2" fmla="val -34948"/>
              <a:gd name="adj3" fmla="val 16667"/>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400" dirty="0" smtClean="0">
                <a:solidFill>
                  <a:schemeClr val="tx1"/>
                </a:solidFill>
              </a:rPr>
              <a:t>הבנת המסר גבוהה יותר בקרב גילאי 45-54 ונשואים/ חיים עם בן/בת זוג</a:t>
            </a:r>
            <a:endParaRPr lang="he-IL" sz="1400" dirty="0">
              <a:solidFill>
                <a:schemeClr val="tx1"/>
              </a:solidFill>
            </a:endParaRPr>
          </a:p>
        </p:txBody>
      </p:sp>
      <p:sp>
        <p:nvSpPr>
          <p:cNvPr id="24" name="מלבן מעוגל 23"/>
          <p:cNvSpPr/>
          <p:nvPr/>
        </p:nvSpPr>
        <p:spPr>
          <a:xfrm>
            <a:off x="2270760" y="1981433"/>
            <a:ext cx="6450330" cy="1842699"/>
          </a:xfrm>
          <a:prstGeom prst="round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5495925" y="1183298"/>
            <a:ext cx="1611339" cy="584775"/>
          </a:xfrm>
          <a:prstGeom prst="rect">
            <a:avLst/>
          </a:prstGeom>
          <a:noFill/>
        </p:spPr>
        <p:txBody>
          <a:bodyPr wrap="none" rtlCol="1">
            <a:spAutoFit/>
          </a:bodyPr>
          <a:lstStyle/>
          <a:p>
            <a:pPr algn="ctr"/>
            <a:r>
              <a:rPr lang="he-IL" sz="1600" dirty="0" smtClean="0"/>
              <a:t>סה"כ ציינו מסרים </a:t>
            </a:r>
          </a:p>
          <a:p>
            <a:pPr algn="ctr"/>
            <a:r>
              <a:rPr lang="he-IL" sz="1600" dirty="0" smtClean="0"/>
              <a:t>71%</a:t>
            </a:r>
            <a:endParaRPr lang="he-IL" sz="1600" dirty="0"/>
          </a:p>
        </p:txBody>
      </p:sp>
      <p:pic>
        <p:nvPicPr>
          <p:cNvPr id="27" name="תמונה 26"/>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25633" y="6936532"/>
            <a:ext cx="733178" cy="293271"/>
          </a:xfrm>
          <a:prstGeom prst="rect">
            <a:avLst/>
          </a:prstGeom>
        </p:spPr>
      </p:pic>
    </p:spTree>
    <p:extLst>
      <p:ext uri="{BB962C8B-B14F-4D97-AF65-F5344CB8AC3E}">
        <p14:creationId xmlns:p14="http://schemas.microsoft.com/office/powerpoint/2010/main" val="2439560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289785" y="181470"/>
            <a:ext cx="11797565" cy="1477328"/>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הקמפיין נתפס כחשוב ותורם לציבור במידה </a:t>
            </a:r>
            <a:r>
              <a:rPr lang="he-IL" sz="2400" b="1" dirty="0">
                <a:solidFill>
                  <a:schemeClr val="tx1"/>
                </a:solidFill>
                <a:latin typeface="Arial" panose="020B0604020202020204" pitchFamily="34" charset="0"/>
                <a:ea typeface="Tahoma" panose="020B0604030504040204" pitchFamily="34" charset="0"/>
                <a:cs typeface="Arial" panose="020B0604020202020204" pitchFamily="34" charset="0"/>
              </a:rPr>
              <a:t>בינונית-גבוהה, בדומה לממוצע </a:t>
            </a: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בתחום.</a:t>
            </a:r>
          </a:p>
          <a:p>
            <a:pPr lvl="0" algn="ctr" defTabSz="914400" rtl="1" fontAlgn="auto">
              <a:lnSpc>
                <a:spcPct val="100000"/>
              </a:lnSpc>
              <a:spcAft>
                <a:spcPts val="0"/>
              </a:spcAft>
              <a:defRPr/>
            </a:pP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תפיסת הקמפיין כחשוב ותורם לציבור גבוהה יותר בקרב נשים, צעירים בגילאי 18-24, ומבוגרים בגילאי 55 </a:t>
            </a: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ומעלה</a:t>
            </a:r>
            <a:endPar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a:p>
            <a:pPr lvl="0" algn="ctr" defTabSz="914400" rtl="1" fontAlgn="auto">
              <a:lnSpc>
                <a:spcPct val="100000"/>
              </a:lnSpc>
              <a:spcAft>
                <a:spcPts val="0"/>
              </a:spcAft>
              <a:defRPr/>
            </a:pPr>
            <a:endPar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 name="כותרת 1"/>
          <p:cNvSpPr>
            <a:spLocks noGrp="1"/>
          </p:cNvSpPr>
          <p:nvPr>
            <p:ph type="title"/>
          </p:nvPr>
        </p:nvSpPr>
        <p:spPr>
          <a:xfrm>
            <a:off x="1610916" y="1421457"/>
            <a:ext cx="11521100" cy="221599"/>
          </a:xfrm>
        </p:spPr>
        <p:txBody>
          <a:bodyPr/>
          <a:lstStyle/>
          <a:p>
            <a:pPr algn="r" rtl="1"/>
            <a:r>
              <a:rPr lang="he-IL" sz="1800" b="1" cap="all" dirty="0" smtClean="0">
                <a:latin typeface="+mn-lt"/>
                <a:ea typeface="+mn-ea"/>
                <a:cs typeface="+mn-cs"/>
              </a:rPr>
              <a:t>תפיסת חשיבות הקמפיין ותרומתו לציבור</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11</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algn="r" rtl="1"/>
            <a:r>
              <a:rPr lang="he-IL" sz="1200" b="1" dirty="0"/>
              <a:t>עד כמה אתה חושב שקמפיין זה של משרד </a:t>
            </a:r>
            <a:r>
              <a:rPr lang="he-IL" sz="1200" b="1" dirty="0" smtClean="0"/>
              <a:t>האוצר חשוב </a:t>
            </a:r>
            <a:r>
              <a:rPr lang="he-IL" sz="1200" b="1" dirty="0"/>
              <a:t>ותורם לציבור</a:t>
            </a:r>
            <a:r>
              <a:rPr lang="he-IL" sz="1200" b="1" dirty="0" smtClean="0"/>
              <a:t>? </a:t>
            </a:r>
            <a:endParaRPr lang="he-IL" altLang="he-IL" sz="1200" b="1" dirty="0" smtClean="0"/>
          </a:p>
        </p:txBody>
      </p:sp>
      <p:cxnSp>
        <p:nvCxnSpPr>
          <p:cNvPr id="15" name="מחבר חץ ישר 14"/>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740" y="7249418"/>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graphicFrame>
        <p:nvGraphicFramePr>
          <p:cNvPr id="18" name="תרשים 17"/>
          <p:cNvGraphicFramePr/>
          <p:nvPr>
            <p:extLst>
              <p:ext uri="{D42A27DB-BD31-4B8C-83A1-F6EECF244321}">
                <p14:modId xmlns:p14="http://schemas.microsoft.com/office/powerpoint/2010/main" val="3354184593"/>
              </p:ext>
            </p:extLst>
          </p:nvPr>
        </p:nvGraphicFramePr>
        <p:xfrm>
          <a:off x="4055591" y="2052439"/>
          <a:ext cx="6127861" cy="381955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9195390" y="4426686"/>
            <a:ext cx="244549" cy="123110"/>
          </a:xfrm>
          <a:prstGeom prst="rect">
            <a:avLst/>
          </a:prstGeom>
          <a:solidFill>
            <a:schemeClr val="bg1"/>
          </a:solidFill>
          <a:ln>
            <a:solidFill>
              <a:schemeClr val="tx1">
                <a:lumMod val="50000"/>
              </a:schemeClr>
            </a:solidFill>
          </a:ln>
        </p:spPr>
        <p:txBody>
          <a:bodyPr wrap="square" rtlCol="1">
            <a:spAutoFit/>
          </a:bodyPr>
          <a:lstStyle/>
          <a:p>
            <a:endParaRPr lang="he-IL" sz="1000" dirty="0"/>
          </a:p>
        </p:txBody>
      </p:sp>
      <p:graphicFrame>
        <p:nvGraphicFramePr>
          <p:cNvPr id="20" name="תרשים 19"/>
          <p:cNvGraphicFramePr/>
          <p:nvPr>
            <p:extLst>
              <p:ext uri="{D42A27DB-BD31-4B8C-83A1-F6EECF244321}">
                <p14:modId xmlns:p14="http://schemas.microsoft.com/office/powerpoint/2010/main" val="291321962"/>
              </p:ext>
            </p:extLst>
          </p:nvPr>
        </p:nvGraphicFramePr>
        <p:xfrm>
          <a:off x="178125" y="5343127"/>
          <a:ext cx="2339163" cy="138717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תמונה 12"/>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25633" y="6912782"/>
            <a:ext cx="733178" cy="293271"/>
          </a:xfrm>
          <a:prstGeom prst="rect">
            <a:avLst/>
          </a:prstGeom>
        </p:spPr>
      </p:pic>
    </p:spTree>
    <p:extLst>
      <p:ext uri="{BB962C8B-B14F-4D97-AF65-F5344CB8AC3E}">
        <p14:creationId xmlns:p14="http://schemas.microsoft.com/office/powerpoint/2010/main" val="3259275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289785" y="288345"/>
            <a:ext cx="11797565" cy="1292662"/>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אטרקטיביות הקמפיין בינונית ונמוכה מהממוצע.</a:t>
            </a:r>
          </a:p>
          <a:p>
            <a:pPr lvl="0" algn="ctr" defTabSz="914400" rtl="1" fontAlgn="auto">
              <a:lnSpc>
                <a:spcPct val="100000"/>
              </a:lnSpc>
              <a:spcAft>
                <a:spcPts val="0"/>
              </a:spcAft>
              <a:defRPr/>
            </a:pPr>
            <a:r>
              <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האטרקטיביות גבוהה יותר בקרב גילאי 45 </a:t>
            </a:r>
            <a:r>
              <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ומעלה</a:t>
            </a:r>
            <a:endPar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a:p>
            <a:pPr lvl="0" algn="ctr" defTabSz="914400" rtl="1" fontAlgn="auto">
              <a:lnSpc>
                <a:spcPct val="100000"/>
              </a:lnSpc>
              <a:spcAft>
                <a:spcPts val="0"/>
              </a:spcAft>
              <a:defRPr/>
            </a:pPr>
            <a:endPar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12</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algn="r" rtl="1"/>
            <a:r>
              <a:rPr lang="he-IL" sz="1200" b="1" dirty="0"/>
              <a:t>עד כמה פרסומות אלו של משרד </a:t>
            </a:r>
            <a:r>
              <a:rPr lang="he-IL" sz="1200" b="1" dirty="0" smtClean="0"/>
              <a:t>האוצר שראית</a:t>
            </a:r>
            <a:r>
              <a:rPr lang="he-IL" sz="1200" b="1" dirty="0"/>
              <a:t>, קראת או שמעת מצאו או לא מצאו חן בעיניך</a:t>
            </a:r>
            <a:r>
              <a:rPr lang="he-IL" sz="1200" b="1" dirty="0" smtClean="0"/>
              <a:t>? </a:t>
            </a:r>
            <a:endParaRPr lang="he-IL" altLang="he-IL" sz="1200" b="1" dirty="0" smtClean="0"/>
          </a:p>
        </p:txBody>
      </p:sp>
      <p:cxnSp>
        <p:nvCxnSpPr>
          <p:cNvPr id="15" name="מחבר חץ ישר 14"/>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990" y="7249418"/>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graphicFrame>
        <p:nvGraphicFramePr>
          <p:cNvPr id="18" name="תרשים 17"/>
          <p:cNvGraphicFramePr/>
          <p:nvPr>
            <p:extLst>
              <p:ext uri="{D42A27DB-BD31-4B8C-83A1-F6EECF244321}">
                <p14:modId xmlns:p14="http://schemas.microsoft.com/office/powerpoint/2010/main" val="2381087252"/>
              </p:ext>
            </p:extLst>
          </p:nvPr>
        </p:nvGraphicFramePr>
        <p:xfrm>
          <a:off x="2885704" y="2052439"/>
          <a:ext cx="9315395" cy="3927816"/>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8012173" y="1987421"/>
            <a:ext cx="412955" cy="461665"/>
          </a:xfrm>
          <a:prstGeom prst="rect">
            <a:avLst/>
          </a:prstGeom>
          <a:noFill/>
        </p:spPr>
        <p:txBody>
          <a:bodyPr wrap="square" rtlCol="1">
            <a:spAutoFit/>
          </a:bodyPr>
          <a:lstStyle/>
          <a:p>
            <a:r>
              <a:rPr lang="en-US" b="1" dirty="0" smtClean="0"/>
              <a:t>&lt;</a:t>
            </a:r>
            <a:endParaRPr lang="he-IL" b="1" dirty="0"/>
          </a:p>
        </p:txBody>
      </p:sp>
      <p:sp>
        <p:nvSpPr>
          <p:cNvPr id="22" name="TextBox 21"/>
          <p:cNvSpPr txBox="1"/>
          <p:nvPr/>
        </p:nvSpPr>
        <p:spPr>
          <a:xfrm>
            <a:off x="11102158" y="4441926"/>
            <a:ext cx="244549" cy="123110"/>
          </a:xfrm>
          <a:prstGeom prst="rect">
            <a:avLst/>
          </a:prstGeom>
          <a:solidFill>
            <a:schemeClr val="bg1"/>
          </a:solidFill>
          <a:ln>
            <a:solidFill>
              <a:schemeClr val="tx1">
                <a:lumMod val="50000"/>
              </a:schemeClr>
            </a:solidFill>
          </a:ln>
        </p:spPr>
        <p:txBody>
          <a:bodyPr wrap="square" rtlCol="1">
            <a:spAutoFit/>
          </a:bodyPr>
          <a:lstStyle/>
          <a:p>
            <a:endParaRPr lang="he-IL" sz="1000" dirty="0"/>
          </a:p>
        </p:txBody>
      </p:sp>
      <p:sp>
        <p:nvSpPr>
          <p:cNvPr id="23" name="TextBox 22"/>
          <p:cNvSpPr txBox="1"/>
          <p:nvPr/>
        </p:nvSpPr>
        <p:spPr>
          <a:xfrm>
            <a:off x="9753600" y="6524273"/>
            <a:ext cx="2941667" cy="276999"/>
          </a:xfrm>
          <a:prstGeom prst="rect">
            <a:avLst/>
          </a:prstGeom>
          <a:noFill/>
        </p:spPr>
        <p:txBody>
          <a:bodyPr wrap="square" rtlCol="1">
            <a:spAutoFit/>
          </a:bodyPr>
          <a:lstStyle/>
          <a:p>
            <a:pPr algn="r" rtl="1"/>
            <a:r>
              <a:rPr lang="he-IL" sz="1200" dirty="0" smtClean="0"/>
              <a:t>גבוה בהשוואה בין נחשפים / לא נחשפים</a:t>
            </a:r>
            <a:endParaRPr lang="he-IL" sz="1200" dirty="0"/>
          </a:p>
        </p:txBody>
      </p:sp>
      <p:sp>
        <p:nvSpPr>
          <p:cNvPr id="24" name="TextBox 23"/>
          <p:cNvSpPr txBox="1"/>
          <p:nvPr/>
        </p:nvSpPr>
        <p:spPr>
          <a:xfrm>
            <a:off x="12630887" y="6442385"/>
            <a:ext cx="412955" cy="461665"/>
          </a:xfrm>
          <a:prstGeom prst="rect">
            <a:avLst/>
          </a:prstGeom>
          <a:solidFill>
            <a:srgbClr val="FFFFFF">
              <a:alpha val="30196"/>
            </a:srgbClr>
          </a:solidFill>
        </p:spPr>
        <p:txBody>
          <a:bodyPr wrap="square" rtlCol="1">
            <a:spAutoFit/>
          </a:bodyPr>
          <a:lstStyle/>
          <a:p>
            <a:r>
              <a:rPr lang="en-US" b="1" dirty="0" smtClean="0"/>
              <a:t>&lt;</a:t>
            </a:r>
            <a:endParaRPr lang="he-IL" b="1" dirty="0"/>
          </a:p>
        </p:txBody>
      </p:sp>
      <p:graphicFrame>
        <p:nvGraphicFramePr>
          <p:cNvPr id="19" name="תרשים 18"/>
          <p:cNvGraphicFramePr/>
          <p:nvPr>
            <p:extLst>
              <p:ext uri="{D42A27DB-BD31-4B8C-83A1-F6EECF244321}">
                <p14:modId xmlns:p14="http://schemas.microsoft.com/office/powerpoint/2010/main" val="721461880"/>
              </p:ext>
            </p:extLst>
          </p:nvPr>
        </p:nvGraphicFramePr>
        <p:xfrm>
          <a:off x="87282" y="5377429"/>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מחבר ישר 4"/>
          <p:cNvCxnSpPr/>
          <p:nvPr/>
        </p:nvCxnSpPr>
        <p:spPr>
          <a:xfrm flipH="1">
            <a:off x="5589034" y="1581007"/>
            <a:ext cx="27296" cy="481766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1005224" y="5781860"/>
            <a:ext cx="0" cy="1983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תמונה 25"/>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12630887" y="258190"/>
            <a:ext cx="733178" cy="293271"/>
          </a:xfrm>
          <a:prstGeom prst="rect">
            <a:avLst/>
          </a:prstGeom>
        </p:spPr>
      </p:pic>
    </p:spTree>
    <p:extLst>
      <p:ext uri="{BB962C8B-B14F-4D97-AF65-F5344CB8AC3E}">
        <p14:creationId xmlns:p14="http://schemas.microsoft.com/office/powerpoint/2010/main" val="156654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p:cNvPicPr>
            <a:picLocks noChangeAspect="1"/>
          </p:cNvPicPr>
          <p:nvPr/>
        </p:nvPicPr>
        <p:blipFill>
          <a:blip r:embed="rId2"/>
          <a:stretch>
            <a:fillRect/>
          </a:stretch>
        </p:blipFill>
        <p:spPr>
          <a:xfrm rot="20568097">
            <a:off x="1253296" y="2668393"/>
            <a:ext cx="4500000" cy="2662390"/>
          </a:xfrm>
          <a:prstGeom prst="rect">
            <a:avLst/>
          </a:prstGeom>
        </p:spPr>
      </p:pic>
      <p:pic>
        <p:nvPicPr>
          <p:cNvPr id="10" name="תמונה 9"/>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rot="20588153">
            <a:off x="7573551" y="2730398"/>
            <a:ext cx="4440852" cy="2690168"/>
          </a:xfrm>
          <a:prstGeom prst="rect">
            <a:avLst/>
          </a:prstGeom>
        </p:spPr>
      </p:pic>
      <p:sp>
        <p:nvSpPr>
          <p:cNvPr id="13" name="מלבן 12"/>
          <p:cNvSpPr/>
          <p:nvPr/>
        </p:nvSpPr>
        <p:spPr>
          <a:xfrm rot="20566459">
            <a:off x="7499945" y="2624377"/>
            <a:ext cx="4497805" cy="2784201"/>
          </a:xfrm>
          <a:prstGeom prst="rect">
            <a:avLst/>
          </a:prstGeom>
          <a:solidFill>
            <a:srgbClr val="FFFF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 Placeholder 45"/>
          <p:cNvSpPr txBox="1">
            <a:spLocks/>
          </p:cNvSpPr>
          <p:nvPr/>
        </p:nvSpPr>
        <p:spPr>
          <a:xfrm>
            <a:off x="1289785" y="236428"/>
            <a:ext cx="11797565" cy="738664"/>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שיעורי האהדה לקמפיין גבוהים כמעט פי שניים בהשוואה לחוסר האהדה.</a:t>
            </a:r>
          </a:p>
          <a:p>
            <a:pPr lvl="0" algn="ctr" defTabSz="914400" rtl="1" fontAlgn="auto">
              <a:lnSpc>
                <a:spcPct val="100000"/>
              </a:lnSpc>
              <a:spcAft>
                <a:spcPts val="0"/>
              </a:spcAft>
              <a:defRPr/>
            </a:pPr>
            <a:r>
              <a:rPr lang="he-IL" sz="2400" b="1" dirty="0" smtClean="0">
                <a:solidFill>
                  <a:schemeClr val="tx1"/>
                </a:solidFill>
                <a:latin typeface="Arial" panose="020B0604020202020204" pitchFamily="34" charset="0"/>
                <a:ea typeface="Tahoma" panose="020B0604030504040204" pitchFamily="34" charset="0"/>
                <a:cs typeface="Arial" panose="020B0604020202020204" pitchFamily="34" charset="0"/>
              </a:rPr>
              <a:t>הסיבות הבולטות לסנטימנט החיובי והשלילי דומות וקשורות למידע שהועבר בקמפיין.</a:t>
            </a:r>
          </a:p>
        </p:txBody>
      </p:sp>
      <p:sp>
        <p:nvSpPr>
          <p:cNvPr id="2" name="כותרת 1"/>
          <p:cNvSpPr>
            <a:spLocks noGrp="1"/>
          </p:cNvSpPr>
          <p:nvPr>
            <p:ph type="title"/>
          </p:nvPr>
        </p:nvSpPr>
        <p:spPr>
          <a:xfrm>
            <a:off x="1566250" y="1451575"/>
            <a:ext cx="11521100" cy="225318"/>
          </a:xfrm>
        </p:spPr>
        <p:txBody>
          <a:bodyPr vert="horz" wrap="square" lIns="0" tIns="0" rIns="0" bIns="0" rtlCol="0" anchor="t">
            <a:spAutoFit/>
          </a:bodyPr>
          <a:lstStyle/>
          <a:p>
            <a:pPr algn="r" rtl="1"/>
            <a:r>
              <a:rPr lang="he-IL" sz="1800" b="1" cap="all" dirty="0">
                <a:latin typeface="+mn-lt"/>
                <a:ea typeface="+mn-ea"/>
                <a:cs typeface="+mn-cs"/>
              </a:rPr>
              <a:t>גורמים לאהדה ולחוסר אהדה</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13</a:t>
            </a:fld>
            <a:endParaRPr lang="en-GB" dirty="0"/>
          </a:p>
        </p:txBody>
      </p:sp>
      <p:sp>
        <p:nvSpPr>
          <p:cNvPr id="12" name="מלבן 11"/>
          <p:cNvSpPr/>
          <p:nvPr/>
        </p:nvSpPr>
        <p:spPr>
          <a:xfrm>
            <a:off x="344384" y="6880085"/>
            <a:ext cx="12419116" cy="461665"/>
          </a:xfrm>
          <a:prstGeom prst="rect">
            <a:avLst/>
          </a:prstGeom>
        </p:spPr>
        <p:txBody>
          <a:bodyPr wrap="square">
            <a:spAutoFit/>
          </a:bodyPr>
          <a:lstStyle/>
          <a:p>
            <a:pPr algn="r" rtl="1"/>
            <a:r>
              <a:rPr lang="he-IL" sz="1200" b="1" dirty="0" smtClean="0"/>
              <a:t>האם היו דברים שאהבת במיוחד בקמפיין?</a:t>
            </a:r>
          </a:p>
          <a:p>
            <a:pPr algn="r" rtl="1"/>
            <a:r>
              <a:rPr lang="he-IL" sz="1200" b="1" dirty="0"/>
              <a:t>האם היו דברים שהפריעו לך, הרגיזו אותך או שהיו לא מובנים בקמפיין? </a:t>
            </a:r>
            <a:endParaRPr lang="he-IL" sz="1200" dirty="0"/>
          </a:p>
        </p:txBody>
      </p:sp>
      <p:sp>
        <p:nvSpPr>
          <p:cNvPr id="17" name="מלבן 16"/>
          <p:cNvSpPr/>
          <p:nvPr/>
        </p:nvSpPr>
        <p:spPr>
          <a:xfrm rot="20566459">
            <a:off x="1271413" y="2667212"/>
            <a:ext cx="4500000" cy="2782800"/>
          </a:xfrm>
          <a:prstGeom prst="rect">
            <a:avLst/>
          </a:prstGeom>
          <a:solidFill>
            <a:srgbClr val="FFFF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5" name="תרשים 4"/>
          <p:cNvGraphicFramePr/>
          <p:nvPr>
            <p:extLst>
              <p:ext uri="{D42A27DB-BD31-4B8C-83A1-F6EECF244321}">
                <p14:modId xmlns:p14="http://schemas.microsoft.com/office/powerpoint/2010/main" val="763038199"/>
              </p:ext>
            </p:extLst>
          </p:nvPr>
        </p:nvGraphicFramePr>
        <p:xfrm>
          <a:off x="6979920" y="1737360"/>
          <a:ext cx="5783580" cy="50298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תרשים 10"/>
          <p:cNvGraphicFramePr/>
          <p:nvPr>
            <p:extLst>
              <p:ext uri="{D42A27DB-BD31-4B8C-83A1-F6EECF244321}">
                <p14:modId xmlns:p14="http://schemas.microsoft.com/office/powerpoint/2010/main" val="3217121666"/>
              </p:ext>
            </p:extLst>
          </p:nvPr>
        </p:nvGraphicFramePr>
        <p:xfrm>
          <a:off x="611506" y="1737360"/>
          <a:ext cx="5783580" cy="502988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11092129" y="3736928"/>
            <a:ext cx="1181734" cy="738664"/>
          </a:xfrm>
          <a:prstGeom prst="rect">
            <a:avLst/>
          </a:prstGeom>
          <a:noFill/>
        </p:spPr>
        <p:txBody>
          <a:bodyPr wrap="none" rtlCol="1">
            <a:spAutoFit/>
          </a:bodyPr>
          <a:lstStyle/>
          <a:p>
            <a:pPr algn="ctr"/>
            <a:r>
              <a:rPr lang="he-IL" sz="1400" b="1" dirty="0" smtClean="0"/>
              <a:t>סה"כ </a:t>
            </a:r>
            <a:endParaRPr lang="he-IL" sz="1200" b="1" dirty="0" smtClean="0"/>
          </a:p>
          <a:p>
            <a:pPr algn="ctr"/>
            <a:r>
              <a:rPr lang="he-IL" sz="1400" b="1" dirty="0" smtClean="0"/>
              <a:t>סיבות לאהדה</a:t>
            </a:r>
            <a:endParaRPr lang="en-US" sz="1400" b="1" dirty="0" smtClean="0"/>
          </a:p>
          <a:p>
            <a:pPr algn="ctr"/>
            <a:r>
              <a:rPr lang="he-IL" sz="1400" b="1" dirty="0" smtClean="0"/>
              <a:t>48%</a:t>
            </a:r>
            <a:endParaRPr lang="he-IL" sz="1400" b="1" dirty="0"/>
          </a:p>
        </p:txBody>
      </p:sp>
      <p:sp>
        <p:nvSpPr>
          <p:cNvPr id="19" name="TextBox 18"/>
          <p:cNvSpPr txBox="1"/>
          <p:nvPr/>
        </p:nvSpPr>
        <p:spPr>
          <a:xfrm>
            <a:off x="4504435" y="3736928"/>
            <a:ext cx="1385316" cy="738664"/>
          </a:xfrm>
          <a:prstGeom prst="rect">
            <a:avLst/>
          </a:prstGeom>
          <a:noFill/>
        </p:spPr>
        <p:txBody>
          <a:bodyPr wrap="none" rtlCol="1">
            <a:spAutoFit/>
          </a:bodyPr>
          <a:lstStyle/>
          <a:p>
            <a:pPr algn="ctr"/>
            <a:r>
              <a:rPr lang="he-IL" sz="1400" b="1" dirty="0" smtClean="0">
                <a:solidFill>
                  <a:srgbClr val="B36666"/>
                </a:solidFill>
              </a:rPr>
              <a:t>סה"כ </a:t>
            </a:r>
            <a:endParaRPr lang="he-IL" sz="1200" b="1" dirty="0" smtClean="0">
              <a:solidFill>
                <a:srgbClr val="B36666"/>
              </a:solidFill>
            </a:endParaRPr>
          </a:p>
          <a:p>
            <a:pPr algn="ctr"/>
            <a:r>
              <a:rPr lang="he-IL" sz="1400" b="1" dirty="0" smtClean="0">
                <a:solidFill>
                  <a:srgbClr val="B36666"/>
                </a:solidFill>
              </a:rPr>
              <a:t>סיבות לאי אהדה</a:t>
            </a:r>
            <a:endParaRPr lang="en-US" sz="1400" b="1" dirty="0" smtClean="0">
              <a:solidFill>
                <a:srgbClr val="B36666"/>
              </a:solidFill>
            </a:endParaRPr>
          </a:p>
          <a:p>
            <a:pPr algn="ctr"/>
            <a:r>
              <a:rPr lang="he-IL" sz="1400" b="1" dirty="0" smtClean="0">
                <a:solidFill>
                  <a:srgbClr val="B36666"/>
                </a:solidFill>
              </a:rPr>
              <a:t>25%</a:t>
            </a:r>
            <a:endParaRPr lang="he-IL" sz="1400" b="1" dirty="0">
              <a:solidFill>
                <a:srgbClr val="B36666"/>
              </a:solidFill>
            </a:endParaRPr>
          </a:p>
        </p:txBody>
      </p:sp>
      <p:pic>
        <p:nvPicPr>
          <p:cNvPr id="14" name="תמונה 13"/>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4261772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תרשים 18"/>
          <p:cNvGraphicFramePr/>
          <p:nvPr>
            <p:extLst>
              <p:ext uri="{D42A27DB-BD31-4B8C-83A1-F6EECF244321}">
                <p14:modId xmlns:p14="http://schemas.microsoft.com/office/powerpoint/2010/main" val="1063165559"/>
              </p:ext>
            </p:extLst>
          </p:nvPr>
        </p:nvGraphicFramePr>
        <p:xfrm>
          <a:off x="2516597" y="2171798"/>
          <a:ext cx="8406581" cy="4012410"/>
        </p:xfrm>
        <a:graphic>
          <a:graphicData uri="http://schemas.openxmlformats.org/drawingml/2006/chart">
            <c:chart xmlns:c="http://schemas.openxmlformats.org/drawingml/2006/chart" xmlns:r="http://schemas.openxmlformats.org/officeDocument/2006/relationships" r:id="rId2"/>
          </a:graphicData>
        </a:graphic>
      </p:graphicFrame>
      <p:sp>
        <p:nvSpPr>
          <p:cNvPr id="2" name="כותרת 1"/>
          <p:cNvSpPr>
            <a:spLocks noGrp="1"/>
          </p:cNvSpPr>
          <p:nvPr>
            <p:ph type="title"/>
          </p:nvPr>
        </p:nvSpPr>
        <p:spPr>
          <a:xfrm>
            <a:off x="1570242" y="1420069"/>
            <a:ext cx="11521100" cy="225318"/>
          </a:xfrm>
        </p:spPr>
        <p:txBody>
          <a:bodyPr/>
          <a:lstStyle/>
          <a:p>
            <a:pPr algn="r" rtl="1"/>
            <a:r>
              <a:rPr lang="he-IL" sz="1800" b="1" cap="all" dirty="0" smtClean="0">
                <a:latin typeface="+mn-lt"/>
                <a:ea typeface="+mn-ea"/>
                <a:cs typeface="+mn-cs"/>
              </a:rPr>
              <a:t>רלוונטיות </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14</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algn="r" rtl="1"/>
            <a:r>
              <a:rPr lang="he-IL" sz="1200" b="1" dirty="0"/>
              <a:t>באיזו מידה נכון או לא נכון לומר שנושא איכות השירות של חברות הביטוח בישראל מעסיק אותך באופן כללי?</a:t>
            </a:r>
            <a:endParaRPr lang="he-IL" sz="1200" b="1" dirty="0" smtClean="0"/>
          </a:p>
        </p:txBody>
      </p:sp>
      <p:graphicFrame>
        <p:nvGraphicFramePr>
          <p:cNvPr id="7" name="טבלה 6"/>
          <p:cNvGraphicFramePr>
            <a:graphicFrameLocks noGrp="1"/>
          </p:cNvGraphicFramePr>
          <p:nvPr>
            <p:extLst>
              <p:ext uri="{D42A27DB-BD31-4B8C-83A1-F6EECF244321}">
                <p14:modId xmlns:p14="http://schemas.microsoft.com/office/powerpoint/2010/main" val="626196048"/>
              </p:ext>
            </p:extLst>
          </p:nvPr>
        </p:nvGraphicFramePr>
        <p:xfrm>
          <a:off x="3156156" y="1836212"/>
          <a:ext cx="6646605" cy="444306"/>
        </p:xfrm>
        <a:graphic>
          <a:graphicData uri="http://schemas.openxmlformats.org/drawingml/2006/table">
            <a:tbl>
              <a:tblPr rtl="1" firstRow="1" bandRow="1">
                <a:tableStyleId>{5C22544A-7EE6-4342-B048-85BDC9FD1C3A}</a:tableStyleId>
              </a:tblPr>
              <a:tblGrid>
                <a:gridCol w="253963"/>
                <a:gridCol w="1075358"/>
                <a:gridCol w="253963"/>
                <a:gridCol w="937469"/>
                <a:gridCol w="310937"/>
                <a:gridCol w="1022555"/>
                <a:gridCol w="255639"/>
                <a:gridCol w="1207400"/>
                <a:gridCol w="253963"/>
                <a:gridCol w="1075358"/>
              </a:tblGrid>
              <a:tr h="336695">
                <a:tc>
                  <a:txBody>
                    <a:bodyPr/>
                    <a:lstStyle/>
                    <a:p>
                      <a:pPr marL="171450" indent="-171450" algn="r" rtl="1">
                        <a:buFont typeface="Wingdings" panose="05000000000000000000" pitchFamily="2" charset="2"/>
                        <a:buChar char="§"/>
                      </a:pPr>
                      <a:r>
                        <a:rPr lang="he-IL" sz="2400" b="0" dirty="0" smtClean="0">
                          <a:solidFill>
                            <a:srgbClr val="002060"/>
                          </a:solidFill>
                        </a:rPr>
                        <a:t> </a:t>
                      </a:r>
                      <a:endParaRPr lang="he-IL" sz="1000" b="0" dirty="0">
                        <a:solidFill>
                          <a:srgbClr val="002060"/>
                        </a:solidFill>
                      </a:endParaRPr>
                    </a:p>
                  </a:txBody>
                  <a:tcPr marL="78545" marR="78545" marT="39273" marB="39273" anchor="ctr">
                    <a:noFill/>
                  </a:tcPr>
                </a:tc>
                <a:tc>
                  <a:txBody>
                    <a:bodyPr/>
                    <a:lstStyle/>
                    <a:p>
                      <a:pPr algn="r" rtl="1"/>
                      <a:r>
                        <a:rPr lang="he-IL" sz="1100" b="0" dirty="0" smtClean="0">
                          <a:solidFill>
                            <a:srgbClr val="002060"/>
                          </a:solidFill>
                        </a:rPr>
                        <a:t>מאוד מעסיק</a:t>
                      </a:r>
                      <a:endParaRPr lang="he-IL" sz="1000" b="0" dirty="0">
                        <a:solidFill>
                          <a:srgbClr val="002060"/>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dirty="0" smtClean="0">
                          <a:solidFill>
                            <a:schemeClr val="tx1">
                              <a:lumMod val="75000"/>
                            </a:schemeClr>
                          </a:solidFill>
                        </a:rPr>
                        <a:t> </a:t>
                      </a:r>
                      <a:endParaRPr lang="he-IL" sz="2400" b="0" dirty="0">
                        <a:solidFill>
                          <a:schemeClr val="tx1">
                            <a:lumMod val="75000"/>
                          </a:schemeClr>
                        </a:solidFill>
                      </a:endParaRPr>
                    </a:p>
                  </a:txBody>
                  <a:tcPr marL="78545" marR="78545" marT="39273" marB="39273" anchor="ctr">
                    <a:noFill/>
                  </a:tcPr>
                </a:tc>
                <a:tc>
                  <a:txBody>
                    <a:bodyPr/>
                    <a:lstStyle/>
                    <a:p>
                      <a:pPr algn="r" rtl="1"/>
                      <a:r>
                        <a:rPr lang="he-IL" sz="1100" b="0" dirty="0" smtClean="0">
                          <a:solidFill>
                            <a:schemeClr val="tx1">
                              <a:lumMod val="50000"/>
                            </a:schemeClr>
                          </a:solidFill>
                        </a:rPr>
                        <a:t>די מעסיק</a:t>
                      </a:r>
                      <a:endParaRPr lang="he-IL" sz="1100" b="0" dirty="0">
                        <a:solidFill>
                          <a:schemeClr val="tx1">
                            <a:lumMod val="50000"/>
                          </a:schemeClr>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baseline="0" dirty="0" smtClean="0">
                          <a:solidFill>
                            <a:schemeClr val="tx1">
                              <a:lumMod val="40000"/>
                              <a:lumOff val="60000"/>
                            </a:schemeClr>
                          </a:solidFill>
                        </a:rPr>
                        <a:t> </a:t>
                      </a:r>
                      <a:endParaRPr lang="he-IL" sz="2400" b="0" dirty="0">
                        <a:solidFill>
                          <a:schemeClr val="tx1">
                            <a:lumMod val="40000"/>
                            <a:lumOff val="60000"/>
                          </a:schemeClr>
                        </a:solidFill>
                      </a:endParaRPr>
                    </a:p>
                  </a:txBody>
                  <a:tcPr marL="78545" marR="78545" marT="39273" marB="39273" anchor="ctr">
                    <a:noFill/>
                  </a:tcPr>
                </a:tc>
                <a:tc>
                  <a:txBody>
                    <a:bodyPr/>
                    <a:lstStyle/>
                    <a:p>
                      <a:pPr marL="0" marR="0" indent="0" algn="r" defTabSz="1199839" rtl="1" eaLnBrk="1" fontAlgn="auto" latinLnBrk="0" hangingPunct="1">
                        <a:lnSpc>
                          <a:spcPct val="100000"/>
                        </a:lnSpc>
                        <a:spcBef>
                          <a:spcPts val="0"/>
                        </a:spcBef>
                        <a:spcAft>
                          <a:spcPts val="0"/>
                        </a:spcAft>
                        <a:buClrTx/>
                        <a:buSzTx/>
                        <a:buFontTx/>
                        <a:buNone/>
                        <a:tabLst/>
                        <a:defRPr/>
                      </a:pPr>
                      <a:r>
                        <a:rPr lang="he-IL" sz="1100" b="0" dirty="0" smtClean="0">
                          <a:solidFill>
                            <a:schemeClr val="tx1">
                              <a:lumMod val="50000"/>
                            </a:schemeClr>
                          </a:solidFill>
                        </a:rPr>
                        <a:t>ככה ככה</a:t>
                      </a:r>
                      <a:endParaRPr lang="he-IL" sz="1100" b="0" dirty="0">
                        <a:solidFill>
                          <a:schemeClr val="tx1">
                            <a:lumMod val="50000"/>
                          </a:schemeClr>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dirty="0" smtClean="0">
                          <a:solidFill>
                            <a:srgbClr val="B36666"/>
                          </a:solidFill>
                        </a:rPr>
                        <a:t> </a:t>
                      </a:r>
                      <a:endParaRPr lang="he-IL" sz="2400" b="0" dirty="0">
                        <a:solidFill>
                          <a:srgbClr val="B36666"/>
                        </a:solidFill>
                      </a:endParaRPr>
                    </a:p>
                  </a:txBody>
                  <a:tcPr marL="78545" marR="78545" marT="39273" marB="39273" anchor="ctr">
                    <a:noFill/>
                  </a:tcPr>
                </a:tc>
                <a:tc>
                  <a:txBody>
                    <a:bodyPr/>
                    <a:lstStyle/>
                    <a:p>
                      <a:pPr marL="0" marR="0" indent="0" algn="r" defTabSz="1199839" rtl="1" eaLnBrk="1" fontAlgn="auto" latinLnBrk="0" hangingPunct="1">
                        <a:lnSpc>
                          <a:spcPct val="100000"/>
                        </a:lnSpc>
                        <a:spcBef>
                          <a:spcPts val="0"/>
                        </a:spcBef>
                        <a:spcAft>
                          <a:spcPts val="0"/>
                        </a:spcAft>
                        <a:buClrTx/>
                        <a:buSzTx/>
                        <a:buFontTx/>
                        <a:buNone/>
                        <a:tabLst/>
                        <a:defRPr/>
                      </a:pPr>
                      <a:r>
                        <a:rPr lang="he-IL" sz="1100" b="0" dirty="0" smtClean="0">
                          <a:solidFill>
                            <a:schemeClr val="tx1">
                              <a:lumMod val="50000"/>
                            </a:schemeClr>
                          </a:solidFill>
                        </a:rPr>
                        <a:t>לא כל כך מעסיק</a:t>
                      </a: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dirty="0" smtClean="0">
                          <a:solidFill>
                            <a:srgbClr val="990000"/>
                          </a:solidFill>
                        </a:rPr>
                        <a:t> </a:t>
                      </a:r>
                      <a:endParaRPr lang="he-IL" sz="2400" b="0" dirty="0">
                        <a:solidFill>
                          <a:srgbClr val="990000"/>
                        </a:solidFill>
                      </a:endParaRPr>
                    </a:p>
                  </a:txBody>
                  <a:tcPr marL="78545" marR="78545" marT="39273" marB="39273" anchor="ctr">
                    <a:noFill/>
                  </a:tcPr>
                </a:tc>
                <a:tc>
                  <a:txBody>
                    <a:bodyPr/>
                    <a:lstStyle/>
                    <a:p>
                      <a:pPr algn="r" rtl="1"/>
                      <a:r>
                        <a:rPr lang="he-IL" sz="1100" b="0" dirty="0" smtClean="0">
                          <a:solidFill>
                            <a:schemeClr val="tx1">
                              <a:lumMod val="50000"/>
                            </a:schemeClr>
                          </a:solidFill>
                        </a:rPr>
                        <a:t>כלל לא מעסיק</a:t>
                      </a:r>
                      <a:endParaRPr lang="he-IL" sz="1100" b="0" dirty="0">
                        <a:solidFill>
                          <a:schemeClr val="tx1">
                            <a:lumMod val="50000"/>
                          </a:schemeClr>
                        </a:solidFill>
                      </a:endParaRPr>
                    </a:p>
                  </a:txBody>
                  <a:tcPr marL="78545" marR="78545" marT="39273" marB="39273" anchor="ctr">
                    <a:noFill/>
                  </a:tcPr>
                </a:tc>
              </a:tr>
            </a:tbl>
          </a:graphicData>
        </a:graphic>
      </p:graphicFrame>
      <p:sp>
        <p:nvSpPr>
          <p:cNvPr id="21" name="Text Placeholder 45"/>
          <p:cNvSpPr txBox="1">
            <a:spLocks/>
          </p:cNvSpPr>
          <p:nvPr/>
        </p:nvSpPr>
        <p:spPr>
          <a:xfrm>
            <a:off x="583492" y="237500"/>
            <a:ext cx="12742967" cy="101566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r" defTabSz="914400" rtl="1" fontAlgn="auto">
              <a:lnSpc>
                <a:spcPct val="100000"/>
              </a:lnSpc>
              <a:spcAft>
                <a:spcPts val="0"/>
              </a:spcAft>
              <a:defRPr/>
            </a:pPr>
            <a:r>
              <a:rPr lang="he-IL" sz="2200" b="1" dirty="0" smtClean="0">
                <a:solidFill>
                  <a:schemeClr val="tx1"/>
                </a:solidFill>
                <a:latin typeface="Arial" panose="020B0604020202020204" pitchFamily="34" charset="0"/>
                <a:ea typeface="Tahoma" panose="020B0604030504040204" pitchFamily="34" charset="0"/>
                <a:cs typeface="Arial" panose="020B0604020202020204" pitchFamily="34" charset="0"/>
              </a:rPr>
              <a:t>כשלושה רבעים מהציבור מוצאים את נושא איכות השירות של חברות הביטוח בישראל </a:t>
            </a:r>
            <a:r>
              <a:rPr lang="he-IL" sz="2200" b="1" dirty="0">
                <a:solidFill>
                  <a:schemeClr val="tx1"/>
                </a:solidFill>
                <a:latin typeface="Arial" panose="020B0604020202020204" pitchFamily="34" charset="0"/>
                <a:ea typeface="Tahoma" panose="020B0604030504040204" pitchFamily="34" charset="0"/>
                <a:cs typeface="Arial" panose="020B0604020202020204" pitchFamily="34" charset="0"/>
              </a:rPr>
              <a:t>כ</a:t>
            </a:r>
            <a:r>
              <a:rPr lang="he-IL" sz="2200" b="1" dirty="0" smtClean="0">
                <a:solidFill>
                  <a:schemeClr val="tx1"/>
                </a:solidFill>
                <a:latin typeface="Arial" panose="020B0604020202020204" pitchFamily="34" charset="0"/>
                <a:ea typeface="Tahoma" panose="020B0604030504040204" pitchFamily="34" charset="0"/>
                <a:cs typeface="Arial" panose="020B0604020202020204" pitchFamily="34" charset="0"/>
              </a:rPr>
              <a:t>רלוונטי עבורם, במידה דומה לשיעור הרלוונטיות הממוצע.</a:t>
            </a:r>
          </a:p>
          <a:p>
            <a:pPr lvl="0" algn="r" defTabSz="914400" rtl="1" fontAlgn="auto">
              <a:lnSpc>
                <a:spcPct val="100000"/>
              </a:lnSpc>
              <a:spcAft>
                <a:spcPts val="0"/>
              </a:spcAft>
              <a:defRPr/>
            </a:pPr>
            <a:r>
              <a:rPr lang="he-IL" sz="2200" b="1" dirty="0" smtClean="0">
                <a:solidFill>
                  <a:schemeClr val="tx1"/>
                </a:solidFill>
                <a:latin typeface="Arial" panose="020B0604020202020204" pitchFamily="34" charset="0"/>
                <a:ea typeface="Tahoma" panose="020B0604030504040204" pitchFamily="34" charset="0"/>
                <a:cs typeface="Arial" panose="020B0604020202020204" pitchFamily="34" charset="0"/>
              </a:rPr>
              <a:t>מידת הרלוונטיות עולה עם העלייה בגיל, וכן גבוהה יותר בקרב הנשואים/ חיים עם בן/בת זוג, ובעלי הכנסה גבוהה.</a:t>
            </a:r>
            <a:endParaRPr lang="he-IL" sz="22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cxnSp>
        <p:nvCxnSpPr>
          <p:cNvPr id="13" name="מחבר ישר 12"/>
          <p:cNvCxnSpPr/>
          <p:nvPr/>
        </p:nvCxnSpPr>
        <p:spPr>
          <a:xfrm>
            <a:off x="5435813" y="2263238"/>
            <a:ext cx="0" cy="401241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51624" y="2302423"/>
            <a:ext cx="412955" cy="461665"/>
          </a:xfrm>
          <a:prstGeom prst="rect">
            <a:avLst/>
          </a:prstGeom>
          <a:noFill/>
        </p:spPr>
        <p:txBody>
          <a:bodyPr wrap="square" rtlCol="1">
            <a:spAutoFit/>
          </a:bodyPr>
          <a:lstStyle/>
          <a:p>
            <a:r>
              <a:rPr lang="en-US" b="1" dirty="0" smtClean="0"/>
              <a:t>&lt;</a:t>
            </a:r>
            <a:endParaRPr lang="he-IL" b="1" dirty="0"/>
          </a:p>
        </p:txBody>
      </p:sp>
      <p:sp>
        <p:nvSpPr>
          <p:cNvPr id="15" name="TextBox 14"/>
          <p:cNvSpPr txBox="1"/>
          <p:nvPr/>
        </p:nvSpPr>
        <p:spPr>
          <a:xfrm>
            <a:off x="9802761" y="6524273"/>
            <a:ext cx="2892506" cy="276999"/>
          </a:xfrm>
          <a:prstGeom prst="rect">
            <a:avLst/>
          </a:prstGeom>
          <a:noFill/>
        </p:spPr>
        <p:txBody>
          <a:bodyPr wrap="square" rtlCol="1">
            <a:spAutoFit/>
          </a:bodyPr>
          <a:lstStyle/>
          <a:p>
            <a:pPr algn="r" rtl="1"/>
            <a:r>
              <a:rPr lang="he-IL" sz="1200" dirty="0" smtClean="0"/>
              <a:t>גבוה בהשוואה בין נחשפים / לא נחשפים</a:t>
            </a:r>
            <a:endParaRPr lang="he-IL" sz="1200" dirty="0"/>
          </a:p>
        </p:txBody>
      </p:sp>
      <p:sp>
        <p:nvSpPr>
          <p:cNvPr id="16" name="TextBox 15"/>
          <p:cNvSpPr txBox="1"/>
          <p:nvPr/>
        </p:nvSpPr>
        <p:spPr>
          <a:xfrm>
            <a:off x="12630887" y="6442385"/>
            <a:ext cx="412955" cy="461665"/>
          </a:xfrm>
          <a:prstGeom prst="rect">
            <a:avLst/>
          </a:prstGeom>
          <a:solidFill>
            <a:srgbClr val="FFFFFF">
              <a:alpha val="30196"/>
            </a:srgbClr>
          </a:solidFill>
        </p:spPr>
        <p:txBody>
          <a:bodyPr wrap="square" rtlCol="1">
            <a:spAutoFit/>
          </a:bodyPr>
          <a:lstStyle/>
          <a:p>
            <a:r>
              <a:rPr lang="en-US" b="1" dirty="0" smtClean="0"/>
              <a:t>&lt;</a:t>
            </a:r>
            <a:endParaRPr lang="he-IL" b="1" dirty="0"/>
          </a:p>
        </p:txBody>
      </p:sp>
      <p:graphicFrame>
        <p:nvGraphicFramePr>
          <p:cNvPr id="17" name="תרשים 16"/>
          <p:cNvGraphicFramePr/>
          <p:nvPr>
            <p:extLst>
              <p:ext uri="{D42A27DB-BD31-4B8C-83A1-F6EECF244321}">
                <p14:modId xmlns:p14="http://schemas.microsoft.com/office/powerpoint/2010/main" val="458635956"/>
              </p:ext>
            </p:extLst>
          </p:nvPr>
        </p:nvGraphicFramePr>
        <p:xfrm>
          <a:off x="120203" y="5414098"/>
          <a:ext cx="2339163" cy="1387174"/>
        </p:xfrm>
        <a:graphic>
          <a:graphicData uri="http://schemas.openxmlformats.org/drawingml/2006/chart">
            <c:chart xmlns:c="http://schemas.openxmlformats.org/drawingml/2006/chart" xmlns:r="http://schemas.openxmlformats.org/officeDocument/2006/relationships" r:id="rId3"/>
          </a:graphicData>
        </a:graphic>
      </p:graphicFrame>
      <p:pic>
        <p:nvPicPr>
          <p:cNvPr id="18" name="תמונה 17"/>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1357107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תרשים 10"/>
          <p:cNvGraphicFramePr/>
          <p:nvPr>
            <p:extLst>
              <p:ext uri="{D42A27DB-BD31-4B8C-83A1-F6EECF244321}">
                <p14:modId xmlns:p14="http://schemas.microsoft.com/office/powerpoint/2010/main" val="832666604"/>
              </p:ext>
            </p:extLst>
          </p:nvPr>
        </p:nvGraphicFramePr>
        <p:xfrm>
          <a:off x="2516597" y="2122636"/>
          <a:ext cx="8406581" cy="401241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45"/>
          <p:cNvSpPr txBox="1">
            <a:spLocks/>
          </p:cNvSpPr>
          <p:nvPr/>
        </p:nvSpPr>
        <p:spPr>
          <a:xfrm>
            <a:off x="1289785" y="59018"/>
            <a:ext cx="11797565" cy="923330"/>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r" defTabSz="914400" rtl="1" fontAlgn="auto">
              <a:lnSpc>
                <a:spcPct val="100000"/>
              </a:lnSpc>
              <a:spcAft>
                <a:spcPts val="0"/>
              </a:spcAft>
              <a:defRPr/>
            </a:pP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שיעור גבוה מהציבור סבור כי הקמפיין משכנע להיכנס לאתר "האוצר שלי" ולבדוק את מדד השירות של חברות הביטוח בישראל (בדומה </a:t>
            </a:r>
            <a:r>
              <a:rPr lang="he-IL" dirty="0" err="1" smtClean="0">
                <a:solidFill>
                  <a:schemeClr val="tx1"/>
                </a:solidFill>
                <a:latin typeface="Arial" panose="020B0604020202020204" pitchFamily="34" charset="0"/>
                <a:ea typeface="Tahoma" panose="020B0604030504040204" pitchFamily="34" charset="0"/>
                <a:cs typeface="Arial" panose="020B0604020202020204" pitchFamily="34" charset="0"/>
              </a:rPr>
              <a:t>לבנצ'מרק</a:t>
            </a: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 </a:t>
            </a:r>
          </a:p>
          <a:p>
            <a:pPr lvl="0" algn="r" defTabSz="914400" rtl="1" fontAlgn="auto">
              <a:lnSpc>
                <a:spcPct val="100000"/>
              </a:lnSpc>
              <a:spcAft>
                <a:spcPts val="0"/>
              </a:spcAft>
              <a:defRPr/>
            </a:pP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שיעור התופסים את הקמפיין כמשכנע גבוה יותר בקרב גילאי 45 ומעלה.</a:t>
            </a:r>
            <a:endParaRPr lang="he-IL"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 name="כותרת 1"/>
          <p:cNvSpPr>
            <a:spLocks noGrp="1"/>
          </p:cNvSpPr>
          <p:nvPr>
            <p:ph type="title"/>
          </p:nvPr>
        </p:nvSpPr>
        <p:spPr>
          <a:xfrm>
            <a:off x="1566250" y="1395771"/>
            <a:ext cx="11521100" cy="221599"/>
          </a:xfrm>
        </p:spPr>
        <p:txBody>
          <a:bodyPr/>
          <a:lstStyle/>
          <a:p>
            <a:pPr algn="r" rtl="1"/>
            <a:r>
              <a:rPr lang="he-IL" sz="1800" b="1" cap="all" dirty="0" smtClean="0">
                <a:latin typeface="+mn-lt"/>
                <a:ea typeface="+mn-ea"/>
                <a:cs typeface="+mn-cs"/>
              </a:rPr>
              <a:t>תפיסת הקמפיין כמשכנע</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15</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algn="r" rtl="1"/>
            <a:r>
              <a:rPr lang="he-IL" sz="1200" b="1" dirty="0"/>
              <a:t>באיזו מידה לדעתך הקמפיין משכנע את הציבור להיכנס לאתר "האוצר שלי" ולבדוק את מדד שירות חברות הביטוח בישראל?</a:t>
            </a:r>
          </a:p>
        </p:txBody>
      </p:sp>
      <p:graphicFrame>
        <p:nvGraphicFramePr>
          <p:cNvPr id="7" name="טבלה 6"/>
          <p:cNvGraphicFramePr>
            <a:graphicFrameLocks noGrp="1"/>
          </p:cNvGraphicFramePr>
          <p:nvPr>
            <p:extLst>
              <p:ext uri="{D42A27DB-BD31-4B8C-83A1-F6EECF244321}">
                <p14:modId xmlns:p14="http://schemas.microsoft.com/office/powerpoint/2010/main" val="1819550542"/>
              </p:ext>
            </p:extLst>
          </p:nvPr>
        </p:nvGraphicFramePr>
        <p:xfrm>
          <a:off x="3020468" y="1617370"/>
          <a:ext cx="7902710" cy="627186"/>
        </p:xfrm>
        <a:graphic>
          <a:graphicData uri="http://schemas.openxmlformats.org/drawingml/2006/table">
            <a:tbl>
              <a:tblPr rtl="1" firstRow="1" bandRow="1">
                <a:tableStyleId>{5C22544A-7EE6-4342-B048-85BDC9FD1C3A}</a:tableStyleId>
              </a:tblPr>
              <a:tblGrid>
                <a:gridCol w="301958"/>
                <a:gridCol w="1278584"/>
                <a:gridCol w="301958"/>
                <a:gridCol w="1114636"/>
                <a:gridCol w="369699"/>
                <a:gridCol w="1215802"/>
                <a:gridCol w="303951"/>
                <a:gridCol w="1435580"/>
                <a:gridCol w="301958"/>
                <a:gridCol w="1278584"/>
              </a:tblGrid>
              <a:tr h="336695">
                <a:tc>
                  <a:txBody>
                    <a:bodyPr/>
                    <a:lstStyle/>
                    <a:p>
                      <a:pPr marL="171450" indent="-171450" algn="r" rtl="1">
                        <a:buFont typeface="Wingdings" panose="05000000000000000000" pitchFamily="2" charset="2"/>
                        <a:buChar char="§"/>
                      </a:pPr>
                      <a:r>
                        <a:rPr lang="he-IL" sz="3600" b="0" dirty="0" smtClean="0">
                          <a:solidFill>
                            <a:srgbClr val="002060"/>
                          </a:solidFill>
                        </a:rPr>
                        <a:t> </a:t>
                      </a:r>
                      <a:endParaRPr lang="he-IL" sz="1200" b="0" dirty="0">
                        <a:solidFill>
                          <a:srgbClr val="002060"/>
                        </a:solidFill>
                      </a:endParaRPr>
                    </a:p>
                  </a:txBody>
                  <a:tcPr marL="78545" marR="78545" marT="39273" marB="39273" anchor="ctr">
                    <a:noFill/>
                  </a:tcPr>
                </a:tc>
                <a:tc>
                  <a:txBody>
                    <a:bodyPr/>
                    <a:lstStyle/>
                    <a:p>
                      <a:pPr algn="r" rtl="1"/>
                      <a:r>
                        <a:rPr lang="he-IL" sz="1600" b="0" dirty="0" smtClean="0">
                          <a:solidFill>
                            <a:srgbClr val="002060"/>
                          </a:solidFill>
                        </a:rPr>
                        <a:t>מאוד משכנעים</a:t>
                      </a:r>
                      <a:endParaRPr lang="he-IL" sz="1200" b="0" dirty="0">
                        <a:solidFill>
                          <a:srgbClr val="002060"/>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3600" b="0" dirty="0" smtClean="0">
                          <a:solidFill>
                            <a:schemeClr val="tx1">
                              <a:lumMod val="75000"/>
                            </a:schemeClr>
                          </a:solidFill>
                        </a:rPr>
                        <a:t> </a:t>
                      </a:r>
                      <a:endParaRPr lang="he-IL" sz="3600" b="0" dirty="0">
                        <a:solidFill>
                          <a:schemeClr val="tx1">
                            <a:lumMod val="75000"/>
                          </a:schemeClr>
                        </a:solidFill>
                      </a:endParaRPr>
                    </a:p>
                  </a:txBody>
                  <a:tcPr marL="78545" marR="78545" marT="39273" marB="39273" anchor="ctr">
                    <a:noFill/>
                  </a:tcPr>
                </a:tc>
                <a:tc>
                  <a:txBody>
                    <a:bodyPr/>
                    <a:lstStyle/>
                    <a:p>
                      <a:pPr algn="r" rtl="1"/>
                      <a:r>
                        <a:rPr lang="he-IL" sz="1600" b="0" dirty="0" smtClean="0">
                          <a:solidFill>
                            <a:schemeClr val="tx1">
                              <a:lumMod val="50000"/>
                            </a:schemeClr>
                          </a:solidFill>
                        </a:rPr>
                        <a:t>די משכנעים</a:t>
                      </a:r>
                      <a:endParaRPr lang="he-IL" sz="1600" b="0" dirty="0">
                        <a:solidFill>
                          <a:schemeClr val="tx1">
                            <a:lumMod val="50000"/>
                          </a:schemeClr>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3600" b="0" baseline="0" dirty="0" smtClean="0">
                          <a:solidFill>
                            <a:schemeClr val="tx1">
                              <a:lumMod val="40000"/>
                              <a:lumOff val="60000"/>
                            </a:schemeClr>
                          </a:solidFill>
                        </a:rPr>
                        <a:t> </a:t>
                      </a:r>
                      <a:endParaRPr lang="he-IL" sz="3600" b="0" dirty="0">
                        <a:solidFill>
                          <a:schemeClr val="tx1">
                            <a:lumMod val="40000"/>
                            <a:lumOff val="60000"/>
                          </a:schemeClr>
                        </a:solidFill>
                      </a:endParaRPr>
                    </a:p>
                  </a:txBody>
                  <a:tcPr marL="78545" marR="78545" marT="39273" marB="39273" anchor="ctr">
                    <a:noFill/>
                  </a:tcPr>
                </a:tc>
                <a:tc>
                  <a:txBody>
                    <a:bodyPr/>
                    <a:lstStyle/>
                    <a:p>
                      <a:pPr marL="0" marR="0" indent="0" algn="r" defTabSz="1199839" rtl="1" eaLnBrk="1" fontAlgn="auto" latinLnBrk="0" hangingPunct="1">
                        <a:lnSpc>
                          <a:spcPct val="100000"/>
                        </a:lnSpc>
                        <a:spcBef>
                          <a:spcPts val="0"/>
                        </a:spcBef>
                        <a:spcAft>
                          <a:spcPts val="0"/>
                        </a:spcAft>
                        <a:buClrTx/>
                        <a:buSzTx/>
                        <a:buFontTx/>
                        <a:buNone/>
                        <a:tabLst/>
                        <a:defRPr/>
                      </a:pPr>
                      <a:r>
                        <a:rPr lang="he-IL" sz="1600" b="0" dirty="0" smtClean="0">
                          <a:solidFill>
                            <a:schemeClr val="tx1">
                              <a:lumMod val="50000"/>
                            </a:schemeClr>
                          </a:solidFill>
                        </a:rPr>
                        <a:t>ככה ככה</a:t>
                      </a:r>
                      <a:endParaRPr lang="he-IL" sz="1600" b="0" dirty="0">
                        <a:solidFill>
                          <a:schemeClr val="tx1">
                            <a:lumMod val="50000"/>
                          </a:schemeClr>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3600" b="0" dirty="0" smtClean="0">
                          <a:solidFill>
                            <a:srgbClr val="B36666"/>
                          </a:solidFill>
                        </a:rPr>
                        <a:t> </a:t>
                      </a:r>
                      <a:endParaRPr lang="he-IL" sz="3600" b="0" dirty="0">
                        <a:solidFill>
                          <a:srgbClr val="B36666"/>
                        </a:solidFill>
                      </a:endParaRPr>
                    </a:p>
                  </a:txBody>
                  <a:tcPr marL="78545" marR="78545" marT="39273" marB="39273" anchor="ctr">
                    <a:noFill/>
                  </a:tcPr>
                </a:tc>
                <a:tc>
                  <a:txBody>
                    <a:bodyPr/>
                    <a:lstStyle/>
                    <a:p>
                      <a:pPr marL="0" marR="0" indent="0" algn="r" defTabSz="1199839" rtl="1" eaLnBrk="1" fontAlgn="auto" latinLnBrk="0" hangingPunct="1">
                        <a:lnSpc>
                          <a:spcPct val="100000"/>
                        </a:lnSpc>
                        <a:spcBef>
                          <a:spcPts val="0"/>
                        </a:spcBef>
                        <a:spcAft>
                          <a:spcPts val="0"/>
                        </a:spcAft>
                        <a:buClrTx/>
                        <a:buSzTx/>
                        <a:buFontTx/>
                        <a:buNone/>
                        <a:tabLst/>
                        <a:defRPr/>
                      </a:pPr>
                      <a:r>
                        <a:rPr lang="he-IL" sz="1600" b="0" dirty="0" smtClean="0">
                          <a:solidFill>
                            <a:schemeClr val="tx1">
                              <a:lumMod val="50000"/>
                            </a:schemeClr>
                          </a:solidFill>
                        </a:rPr>
                        <a:t>לא כל כך משכנעים</a:t>
                      </a:r>
                    </a:p>
                  </a:txBody>
                  <a:tcPr marL="78545" marR="78545" marT="39273" marB="39273" anchor="ctr">
                    <a:noFill/>
                  </a:tcPr>
                </a:tc>
                <a:tc>
                  <a:txBody>
                    <a:bodyPr/>
                    <a:lstStyle/>
                    <a:p>
                      <a:pPr marL="171450" indent="-171450" algn="r" rtl="1">
                        <a:buFont typeface="Wingdings" panose="05000000000000000000" pitchFamily="2" charset="2"/>
                        <a:buChar char="§"/>
                      </a:pPr>
                      <a:r>
                        <a:rPr lang="he-IL" sz="3600" b="0" dirty="0" smtClean="0">
                          <a:solidFill>
                            <a:srgbClr val="990000"/>
                          </a:solidFill>
                        </a:rPr>
                        <a:t> </a:t>
                      </a:r>
                      <a:endParaRPr lang="he-IL" sz="3600" b="0" dirty="0">
                        <a:solidFill>
                          <a:srgbClr val="990000"/>
                        </a:solidFill>
                      </a:endParaRPr>
                    </a:p>
                  </a:txBody>
                  <a:tcPr marL="78545" marR="78545" marT="39273" marB="39273" anchor="ctr">
                    <a:noFill/>
                  </a:tcPr>
                </a:tc>
                <a:tc>
                  <a:txBody>
                    <a:bodyPr/>
                    <a:lstStyle/>
                    <a:p>
                      <a:pPr algn="r" rtl="1"/>
                      <a:r>
                        <a:rPr lang="he-IL" sz="1600" b="0" dirty="0" smtClean="0">
                          <a:solidFill>
                            <a:schemeClr val="tx1">
                              <a:lumMod val="50000"/>
                            </a:schemeClr>
                          </a:solidFill>
                        </a:rPr>
                        <a:t>כלל לא משכנעים</a:t>
                      </a:r>
                      <a:endParaRPr lang="he-IL" sz="1600" b="0" dirty="0">
                        <a:solidFill>
                          <a:schemeClr val="tx1">
                            <a:lumMod val="50000"/>
                          </a:schemeClr>
                        </a:solidFill>
                      </a:endParaRPr>
                    </a:p>
                  </a:txBody>
                  <a:tcPr marL="78545" marR="78545" marT="39273" marB="39273" anchor="ctr">
                    <a:noFill/>
                  </a:tcPr>
                </a:tc>
              </a:tr>
            </a:tbl>
          </a:graphicData>
        </a:graphic>
      </p:graphicFrame>
      <p:cxnSp>
        <p:nvCxnSpPr>
          <p:cNvPr id="13" name="מחבר חץ ישר 12"/>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990" y="7249418"/>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cxnSp>
        <p:nvCxnSpPr>
          <p:cNvPr id="19" name="מחבר ישר 18"/>
          <p:cNvCxnSpPr/>
          <p:nvPr/>
        </p:nvCxnSpPr>
        <p:spPr>
          <a:xfrm>
            <a:off x="5353925" y="2263238"/>
            <a:ext cx="0" cy="401241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2" name="תרשים 21"/>
          <p:cNvGraphicFramePr/>
          <p:nvPr>
            <p:extLst>
              <p:ext uri="{D42A27DB-BD31-4B8C-83A1-F6EECF244321}">
                <p14:modId xmlns:p14="http://schemas.microsoft.com/office/powerpoint/2010/main" val="4208008021"/>
              </p:ext>
            </p:extLst>
          </p:nvPr>
        </p:nvGraphicFramePr>
        <p:xfrm>
          <a:off x="120203" y="5342848"/>
          <a:ext cx="2339163" cy="1387174"/>
        </p:xfrm>
        <a:graphic>
          <a:graphicData uri="http://schemas.openxmlformats.org/drawingml/2006/chart">
            <c:chart xmlns:c="http://schemas.openxmlformats.org/drawingml/2006/chart" xmlns:r="http://schemas.openxmlformats.org/officeDocument/2006/relationships" r:id="rId3"/>
          </a:graphicData>
        </a:graphic>
      </p:graphicFrame>
      <p:pic>
        <p:nvPicPr>
          <p:cNvPr id="16" name="תמונה 15"/>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25633" y="6936532"/>
            <a:ext cx="733178" cy="293271"/>
          </a:xfrm>
          <a:prstGeom prst="rect">
            <a:avLst/>
          </a:prstGeom>
        </p:spPr>
      </p:pic>
    </p:spTree>
    <p:extLst>
      <p:ext uri="{BB962C8B-B14F-4D97-AF65-F5344CB8AC3E}">
        <p14:creationId xmlns:p14="http://schemas.microsoft.com/office/powerpoint/2010/main" val="673159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תרשים 12"/>
          <p:cNvGraphicFramePr/>
          <p:nvPr>
            <p:extLst>
              <p:ext uri="{D42A27DB-BD31-4B8C-83A1-F6EECF244321}">
                <p14:modId xmlns:p14="http://schemas.microsoft.com/office/powerpoint/2010/main" val="3317183621"/>
              </p:ext>
            </p:extLst>
          </p:nvPr>
        </p:nvGraphicFramePr>
        <p:xfrm>
          <a:off x="2437939" y="2073476"/>
          <a:ext cx="8406581" cy="401241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45"/>
          <p:cNvSpPr txBox="1">
            <a:spLocks/>
          </p:cNvSpPr>
          <p:nvPr/>
        </p:nvSpPr>
        <p:spPr>
          <a:xfrm>
            <a:off x="1289785" y="23389"/>
            <a:ext cx="11797565" cy="923330"/>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r" defTabSz="914400" rtl="1" fontAlgn="auto">
              <a:lnSpc>
                <a:spcPct val="100000"/>
              </a:lnSpc>
              <a:spcAft>
                <a:spcPts val="0"/>
              </a:spcAft>
              <a:defRPr/>
            </a:pP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הקמפיין נתפס כמספק מידע חדש בנוגע לאפשרויות הקיימות באתר "האוצר שלי" במידה גבוהה, ואף גבוה בהשוואה לממוצע.</a:t>
            </a:r>
          </a:p>
          <a:p>
            <a:pPr lvl="0" algn="r" defTabSz="914400" rtl="1" fontAlgn="auto">
              <a:lnSpc>
                <a:spcPct val="100000"/>
              </a:lnSpc>
              <a:spcAft>
                <a:spcPts val="0"/>
              </a:spcAft>
              <a:defRPr/>
            </a:pP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שיעור התופסים את הקמפיין כמחדש גבוה יותר בקרב גילאי 45-54.</a:t>
            </a:r>
            <a:endParaRPr lang="he-IL"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 name="כותרת 1"/>
          <p:cNvSpPr>
            <a:spLocks noGrp="1"/>
          </p:cNvSpPr>
          <p:nvPr>
            <p:ph type="title"/>
          </p:nvPr>
        </p:nvSpPr>
        <p:spPr>
          <a:xfrm>
            <a:off x="1566250" y="1040070"/>
            <a:ext cx="11521100" cy="225318"/>
          </a:xfrm>
        </p:spPr>
        <p:txBody>
          <a:bodyPr/>
          <a:lstStyle/>
          <a:p>
            <a:pPr algn="r" rtl="1"/>
            <a:r>
              <a:rPr lang="he-IL" sz="1800" b="1" cap="all" dirty="0" smtClean="0">
                <a:latin typeface="+mn-lt"/>
                <a:ea typeface="+mn-ea"/>
                <a:cs typeface="+mn-cs"/>
              </a:rPr>
              <a:t>תפיסת הקמפיין כמחדש</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16</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b="1" dirty="0"/>
              <a:t>באיזו מידה נכון או לא נכון לומר שהפרסומת הוסיפה לך מידע חדש בנוגע לאפשרויות הקיימות באתר "האוצר שלי"?</a:t>
            </a:r>
            <a:endParaRPr lang="en-US" sz="1200" dirty="0"/>
          </a:p>
        </p:txBody>
      </p:sp>
      <p:graphicFrame>
        <p:nvGraphicFramePr>
          <p:cNvPr id="7" name="טבלה 6"/>
          <p:cNvGraphicFramePr>
            <a:graphicFrameLocks noGrp="1"/>
          </p:cNvGraphicFramePr>
          <p:nvPr>
            <p:extLst>
              <p:ext uri="{D42A27DB-BD31-4B8C-83A1-F6EECF244321}">
                <p14:modId xmlns:p14="http://schemas.microsoft.com/office/powerpoint/2010/main" val="274917698"/>
              </p:ext>
            </p:extLst>
          </p:nvPr>
        </p:nvGraphicFramePr>
        <p:xfrm>
          <a:off x="3156156" y="1836212"/>
          <a:ext cx="6646605" cy="444306"/>
        </p:xfrm>
        <a:graphic>
          <a:graphicData uri="http://schemas.openxmlformats.org/drawingml/2006/table">
            <a:tbl>
              <a:tblPr rtl="1" firstRow="1" bandRow="1">
                <a:tableStyleId>{5C22544A-7EE6-4342-B048-85BDC9FD1C3A}</a:tableStyleId>
              </a:tblPr>
              <a:tblGrid>
                <a:gridCol w="253963"/>
                <a:gridCol w="1075358"/>
                <a:gridCol w="253963"/>
                <a:gridCol w="937469"/>
                <a:gridCol w="310937"/>
                <a:gridCol w="1022555"/>
                <a:gridCol w="255639"/>
                <a:gridCol w="1207400"/>
                <a:gridCol w="253963"/>
                <a:gridCol w="1075358"/>
              </a:tblGrid>
              <a:tr h="336695">
                <a:tc>
                  <a:txBody>
                    <a:bodyPr/>
                    <a:lstStyle/>
                    <a:p>
                      <a:pPr marL="171450" indent="-171450" algn="r" rtl="1">
                        <a:buFont typeface="Wingdings" panose="05000000000000000000" pitchFamily="2" charset="2"/>
                        <a:buChar char="§"/>
                      </a:pPr>
                      <a:r>
                        <a:rPr lang="he-IL" sz="2400" b="0" dirty="0" smtClean="0">
                          <a:solidFill>
                            <a:srgbClr val="002060"/>
                          </a:solidFill>
                        </a:rPr>
                        <a:t> </a:t>
                      </a:r>
                      <a:endParaRPr lang="he-IL" sz="1000" b="0" dirty="0">
                        <a:solidFill>
                          <a:srgbClr val="002060"/>
                        </a:solidFill>
                      </a:endParaRPr>
                    </a:p>
                  </a:txBody>
                  <a:tcPr marL="78545" marR="78545" marT="39273" marB="39273" anchor="ctr">
                    <a:noFill/>
                  </a:tcPr>
                </a:tc>
                <a:tc>
                  <a:txBody>
                    <a:bodyPr/>
                    <a:lstStyle/>
                    <a:p>
                      <a:pPr algn="r" rtl="1"/>
                      <a:r>
                        <a:rPr lang="he-IL" sz="1100" b="0" dirty="0" smtClean="0">
                          <a:solidFill>
                            <a:srgbClr val="002060"/>
                          </a:solidFill>
                        </a:rPr>
                        <a:t>מאוד</a:t>
                      </a:r>
                      <a:r>
                        <a:rPr lang="he-IL" sz="1100" b="0" baseline="0" dirty="0" smtClean="0">
                          <a:solidFill>
                            <a:srgbClr val="002060"/>
                          </a:solidFill>
                        </a:rPr>
                        <a:t> נכון</a:t>
                      </a:r>
                      <a:endParaRPr lang="he-IL" sz="1000" b="0" dirty="0">
                        <a:solidFill>
                          <a:srgbClr val="002060"/>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dirty="0" smtClean="0">
                          <a:solidFill>
                            <a:schemeClr val="tx1">
                              <a:lumMod val="75000"/>
                            </a:schemeClr>
                          </a:solidFill>
                        </a:rPr>
                        <a:t> </a:t>
                      </a:r>
                      <a:endParaRPr lang="he-IL" sz="2400" b="0" dirty="0">
                        <a:solidFill>
                          <a:schemeClr val="tx1">
                            <a:lumMod val="75000"/>
                          </a:schemeClr>
                        </a:solidFill>
                      </a:endParaRPr>
                    </a:p>
                  </a:txBody>
                  <a:tcPr marL="78545" marR="78545" marT="39273" marB="39273" anchor="ctr">
                    <a:noFill/>
                  </a:tcPr>
                </a:tc>
                <a:tc>
                  <a:txBody>
                    <a:bodyPr/>
                    <a:lstStyle/>
                    <a:p>
                      <a:pPr algn="r" rtl="1"/>
                      <a:r>
                        <a:rPr lang="he-IL" sz="1100" b="0" dirty="0" smtClean="0">
                          <a:solidFill>
                            <a:schemeClr val="tx1">
                              <a:lumMod val="50000"/>
                            </a:schemeClr>
                          </a:solidFill>
                        </a:rPr>
                        <a:t>די נכון</a:t>
                      </a:r>
                      <a:endParaRPr lang="he-IL" sz="1100" b="0" dirty="0">
                        <a:solidFill>
                          <a:schemeClr val="tx1">
                            <a:lumMod val="50000"/>
                          </a:schemeClr>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baseline="0" dirty="0" smtClean="0">
                          <a:solidFill>
                            <a:schemeClr val="tx1">
                              <a:lumMod val="40000"/>
                              <a:lumOff val="60000"/>
                            </a:schemeClr>
                          </a:solidFill>
                        </a:rPr>
                        <a:t> </a:t>
                      </a:r>
                      <a:endParaRPr lang="he-IL" sz="2400" b="0" dirty="0">
                        <a:solidFill>
                          <a:schemeClr val="tx1">
                            <a:lumMod val="40000"/>
                            <a:lumOff val="60000"/>
                          </a:schemeClr>
                        </a:solidFill>
                      </a:endParaRPr>
                    </a:p>
                  </a:txBody>
                  <a:tcPr marL="78545" marR="78545" marT="39273" marB="39273" anchor="ctr">
                    <a:noFill/>
                  </a:tcPr>
                </a:tc>
                <a:tc>
                  <a:txBody>
                    <a:bodyPr/>
                    <a:lstStyle/>
                    <a:p>
                      <a:pPr marL="0" marR="0" indent="0" algn="r" defTabSz="1199839" rtl="1" eaLnBrk="1" fontAlgn="auto" latinLnBrk="0" hangingPunct="1">
                        <a:lnSpc>
                          <a:spcPct val="100000"/>
                        </a:lnSpc>
                        <a:spcBef>
                          <a:spcPts val="0"/>
                        </a:spcBef>
                        <a:spcAft>
                          <a:spcPts val="0"/>
                        </a:spcAft>
                        <a:buClrTx/>
                        <a:buSzTx/>
                        <a:buFontTx/>
                        <a:buNone/>
                        <a:tabLst/>
                        <a:defRPr/>
                      </a:pPr>
                      <a:r>
                        <a:rPr lang="he-IL" sz="1100" b="0" dirty="0" smtClean="0">
                          <a:solidFill>
                            <a:schemeClr val="tx1">
                              <a:lumMod val="50000"/>
                            </a:schemeClr>
                          </a:solidFill>
                        </a:rPr>
                        <a:t>ככה ככה</a:t>
                      </a:r>
                      <a:endParaRPr lang="he-IL" sz="1100" b="0" dirty="0">
                        <a:solidFill>
                          <a:schemeClr val="tx1">
                            <a:lumMod val="50000"/>
                          </a:schemeClr>
                        </a:solidFill>
                      </a:endParaRP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dirty="0" smtClean="0">
                          <a:solidFill>
                            <a:srgbClr val="B36666"/>
                          </a:solidFill>
                        </a:rPr>
                        <a:t> </a:t>
                      </a:r>
                      <a:endParaRPr lang="he-IL" sz="2400" b="0" dirty="0">
                        <a:solidFill>
                          <a:srgbClr val="B36666"/>
                        </a:solidFill>
                      </a:endParaRPr>
                    </a:p>
                  </a:txBody>
                  <a:tcPr marL="78545" marR="78545" marT="39273" marB="39273" anchor="ctr">
                    <a:noFill/>
                  </a:tcPr>
                </a:tc>
                <a:tc>
                  <a:txBody>
                    <a:bodyPr/>
                    <a:lstStyle/>
                    <a:p>
                      <a:pPr marL="0" marR="0" indent="0" algn="r" defTabSz="1199839" rtl="1" eaLnBrk="1" fontAlgn="auto" latinLnBrk="0" hangingPunct="1">
                        <a:lnSpc>
                          <a:spcPct val="100000"/>
                        </a:lnSpc>
                        <a:spcBef>
                          <a:spcPts val="0"/>
                        </a:spcBef>
                        <a:spcAft>
                          <a:spcPts val="0"/>
                        </a:spcAft>
                        <a:buClrTx/>
                        <a:buSzTx/>
                        <a:buFontTx/>
                        <a:buNone/>
                        <a:tabLst/>
                        <a:defRPr/>
                      </a:pPr>
                      <a:r>
                        <a:rPr lang="he-IL" sz="1100" b="0" dirty="0" smtClean="0">
                          <a:solidFill>
                            <a:schemeClr val="tx1">
                              <a:lumMod val="50000"/>
                            </a:schemeClr>
                          </a:solidFill>
                        </a:rPr>
                        <a:t>לא כל כך נכון</a:t>
                      </a:r>
                    </a:p>
                  </a:txBody>
                  <a:tcPr marL="78545" marR="78545" marT="39273" marB="39273" anchor="ctr">
                    <a:noFill/>
                  </a:tcPr>
                </a:tc>
                <a:tc>
                  <a:txBody>
                    <a:bodyPr/>
                    <a:lstStyle/>
                    <a:p>
                      <a:pPr marL="171450" indent="-171450" algn="r" rtl="1">
                        <a:buFont typeface="Wingdings" panose="05000000000000000000" pitchFamily="2" charset="2"/>
                        <a:buChar char="§"/>
                      </a:pPr>
                      <a:r>
                        <a:rPr lang="he-IL" sz="2400" b="0" dirty="0" smtClean="0">
                          <a:solidFill>
                            <a:srgbClr val="990000"/>
                          </a:solidFill>
                        </a:rPr>
                        <a:t> </a:t>
                      </a:r>
                      <a:endParaRPr lang="he-IL" sz="2400" b="0" dirty="0">
                        <a:solidFill>
                          <a:srgbClr val="990000"/>
                        </a:solidFill>
                      </a:endParaRPr>
                    </a:p>
                  </a:txBody>
                  <a:tcPr marL="78545" marR="78545" marT="39273" marB="39273" anchor="ctr">
                    <a:noFill/>
                  </a:tcPr>
                </a:tc>
                <a:tc>
                  <a:txBody>
                    <a:bodyPr/>
                    <a:lstStyle/>
                    <a:p>
                      <a:pPr algn="r" rtl="1"/>
                      <a:r>
                        <a:rPr lang="he-IL" sz="1100" b="0" dirty="0" smtClean="0">
                          <a:solidFill>
                            <a:schemeClr val="tx1">
                              <a:lumMod val="50000"/>
                            </a:schemeClr>
                          </a:solidFill>
                        </a:rPr>
                        <a:t>כלל לא נכון</a:t>
                      </a:r>
                      <a:endParaRPr lang="he-IL" sz="1100" b="0" dirty="0">
                        <a:solidFill>
                          <a:schemeClr val="tx1">
                            <a:lumMod val="50000"/>
                          </a:schemeClr>
                        </a:solidFill>
                      </a:endParaRPr>
                    </a:p>
                  </a:txBody>
                  <a:tcPr marL="78545" marR="78545" marT="39273" marB="39273" anchor="ctr">
                    <a:noFill/>
                  </a:tcPr>
                </a:tc>
              </a:tr>
            </a:tbl>
          </a:graphicData>
        </a:graphic>
      </p:graphicFrame>
      <p:cxnSp>
        <p:nvCxnSpPr>
          <p:cNvPr id="14" name="מחבר חץ ישר 13"/>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990" y="7249418"/>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sp>
        <p:nvSpPr>
          <p:cNvPr id="18" name="TextBox 17"/>
          <p:cNvSpPr txBox="1"/>
          <p:nvPr/>
        </p:nvSpPr>
        <p:spPr>
          <a:xfrm>
            <a:off x="10278487" y="6524273"/>
            <a:ext cx="2416780" cy="276999"/>
          </a:xfrm>
          <a:prstGeom prst="rect">
            <a:avLst/>
          </a:prstGeom>
          <a:noFill/>
        </p:spPr>
        <p:txBody>
          <a:bodyPr wrap="square" rtlCol="1">
            <a:spAutoFit/>
          </a:bodyPr>
          <a:lstStyle/>
          <a:p>
            <a:pPr algn="r" rtl="1"/>
            <a:r>
              <a:rPr lang="he-IL" sz="1200" dirty="0" smtClean="0"/>
              <a:t>גבוה בהשוואה בין נחשפו/ללא נחשפו</a:t>
            </a:r>
            <a:endParaRPr lang="he-IL" sz="1200" dirty="0"/>
          </a:p>
        </p:txBody>
      </p:sp>
      <p:sp>
        <p:nvSpPr>
          <p:cNvPr id="19" name="TextBox 18"/>
          <p:cNvSpPr txBox="1"/>
          <p:nvPr/>
        </p:nvSpPr>
        <p:spPr>
          <a:xfrm>
            <a:off x="12630887" y="6442385"/>
            <a:ext cx="412955" cy="461665"/>
          </a:xfrm>
          <a:prstGeom prst="rect">
            <a:avLst/>
          </a:prstGeom>
          <a:solidFill>
            <a:srgbClr val="FFFFFF">
              <a:alpha val="30196"/>
            </a:srgbClr>
          </a:solidFill>
        </p:spPr>
        <p:txBody>
          <a:bodyPr wrap="square" rtlCol="1">
            <a:spAutoFit/>
          </a:bodyPr>
          <a:lstStyle/>
          <a:p>
            <a:r>
              <a:rPr lang="en-US" b="1" dirty="0" smtClean="0"/>
              <a:t>&lt;</a:t>
            </a:r>
            <a:endParaRPr lang="he-IL" b="1" dirty="0"/>
          </a:p>
        </p:txBody>
      </p:sp>
      <p:cxnSp>
        <p:nvCxnSpPr>
          <p:cNvPr id="20" name="מחבר ישר 19"/>
          <p:cNvCxnSpPr/>
          <p:nvPr/>
        </p:nvCxnSpPr>
        <p:spPr>
          <a:xfrm>
            <a:off x="5135557" y="2263238"/>
            <a:ext cx="0" cy="401241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2" name="תרשים 21"/>
          <p:cNvGraphicFramePr/>
          <p:nvPr>
            <p:extLst>
              <p:ext uri="{D42A27DB-BD31-4B8C-83A1-F6EECF244321}">
                <p14:modId xmlns:p14="http://schemas.microsoft.com/office/powerpoint/2010/main" val="306341440"/>
              </p:ext>
            </p:extLst>
          </p:nvPr>
        </p:nvGraphicFramePr>
        <p:xfrm>
          <a:off x="67059" y="5356674"/>
          <a:ext cx="2339163" cy="1387174"/>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מחבר חץ ישר 22"/>
          <p:cNvCxnSpPr/>
          <p:nvPr/>
        </p:nvCxnSpPr>
        <p:spPr>
          <a:xfrm flipV="1">
            <a:off x="893138" y="5663424"/>
            <a:ext cx="0" cy="22328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64808" y="3341653"/>
            <a:ext cx="412955" cy="461665"/>
          </a:xfrm>
          <a:prstGeom prst="rect">
            <a:avLst/>
          </a:prstGeom>
          <a:solidFill>
            <a:srgbClr val="FFFFFF">
              <a:alpha val="30196"/>
            </a:srgbClr>
          </a:solidFill>
        </p:spPr>
        <p:txBody>
          <a:bodyPr wrap="square" rtlCol="1">
            <a:spAutoFit/>
          </a:bodyPr>
          <a:lstStyle/>
          <a:p>
            <a:r>
              <a:rPr lang="en-US" b="1" dirty="0" smtClean="0"/>
              <a:t>&lt;</a:t>
            </a:r>
            <a:endParaRPr lang="he-IL" b="1" dirty="0"/>
          </a:p>
        </p:txBody>
      </p:sp>
      <p:pic>
        <p:nvPicPr>
          <p:cNvPr id="17" name="תמונה 16"/>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225633" y="6900907"/>
            <a:ext cx="733178" cy="293271"/>
          </a:xfrm>
          <a:prstGeom prst="rect">
            <a:avLst/>
          </a:prstGeom>
        </p:spPr>
      </p:pic>
    </p:spTree>
    <p:extLst>
      <p:ext uri="{BB962C8B-B14F-4D97-AF65-F5344CB8AC3E}">
        <p14:creationId xmlns:p14="http://schemas.microsoft.com/office/powerpoint/2010/main" val="930342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17</a:t>
            </a:fld>
            <a:endParaRPr lang="en-GB" dirty="0"/>
          </a:p>
        </p:txBody>
      </p:sp>
      <p:sp>
        <p:nvSpPr>
          <p:cNvPr id="47" name="מציין מיקום של מספר שקופית 2"/>
          <p:cNvSpPr txBox="1">
            <a:spLocks/>
          </p:cNvSpPr>
          <p:nvPr/>
        </p:nvSpPr>
        <p:spPr>
          <a:xfrm>
            <a:off x="8458200" y="6400801"/>
            <a:ext cx="2133600" cy="365125"/>
          </a:xfrm>
          <a:prstGeom prst="rect">
            <a:avLst/>
          </a:prstGeom>
        </p:spPr>
        <p:txBody>
          <a:bodyPr vert="horz" lIns="0" tIns="0" rIns="0" bIns="0" rtlCol="0" anchor="ctr">
            <a:spAutoFit/>
          </a:bodyPr>
          <a:lstStyle>
            <a:defPPr>
              <a:defRPr lang="en-US"/>
            </a:defPPr>
            <a:lvl1pPr marL="0" algn="r" defTabSz="1199839" rtl="0" eaLnBrk="1" latinLnBrk="0" hangingPunct="1">
              <a:defRPr kumimoji="0" lang="en-GB" sz="1400" b="0" i="0" u="none" strike="noStrike" kern="1200" cap="none" spc="0" normalizeH="0" baseline="0" smtClean="0">
                <a:ln>
                  <a:noFill/>
                </a:ln>
                <a:solidFill>
                  <a:srgbClr val="58595B"/>
                </a:solidFill>
                <a:effectLst/>
                <a:uLnTx/>
                <a:uFillTx/>
                <a:latin typeface="Calibri"/>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a:lstStyle>
          <a:p>
            <a:pPr>
              <a:defRPr/>
            </a:pPr>
            <a:fld id="{6FBEDFE0-5993-4A12-967F-266BEB8ED03B}" type="slidenum">
              <a:rPr lang="en-US" smtClean="0">
                <a:solidFill>
                  <a:prstClr val="white"/>
                </a:solidFill>
              </a:rPr>
              <a:pPr>
                <a:defRPr/>
              </a:pPr>
              <a:t>17</a:t>
            </a:fld>
            <a:endParaRPr lang="en-US" dirty="0">
              <a:solidFill>
                <a:prstClr val="white"/>
              </a:solidFill>
            </a:endParaRPr>
          </a:p>
        </p:txBody>
      </p:sp>
      <p:grpSp>
        <p:nvGrpSpPr>
          <p:cNvPr id="48" name="קבוצה 47"/>
          <p:cNvGrpSpPr/>
          <p:nvPr/>
        </p:nvGrpSpPr>
        <p:grpSpPr>
          <a:xfrm>
            <a:off x="1038578" y="2212622"/>
            <a:ext cx="9733844" cy="4788907"/>
            <a:chOff x="0" y="2024063"/>
            <a:chExt cx="8748712" cy="3484562"/>
          </a:xfrm>
        </p:grpSpPr>
        <p:grpSp>
          <p:nvGrpSpPr>
            <p:cNvPr id="49" name="קבוצה 48"/>
            <p:cNvGrpSpPr/>
            <p:nvPr/>
          </p:nvGrpSpPr>
          <p:grpSpPr>
            <a:xfrm>
              <a:off x="0" y="2024063"/>
              <a:ext cx="8748712" cy="3484562"/>
              <a:chOff x="0" y="2024063"/>
              <a:chExt cx="8748712" cy="3484562"/>
            </a:xfrm>
          </p:grpSpPr>
          <p:grpSp>
            <p:nvGrpSpPr>
              <p:cNvPr id="54" name="קבוצה 53"/>
              <p:cNvGrpSpPr/>
              <p:nvPr/>
            </p:nvGrpSpPr>
            <p:grpSpPr>
              <a:xfrm>
                <a:off x="1316037" y="2330450"/>
                <a:ext cx="7432675" cy="1160463"/>
                <a:chOff x="1316037" y="2330450"/>
                <a:chExt cx="7432675" cy="1160463"/>
              </a:xfrm>
            </p:grpSpPr>
            <p:sp>
              <p:nvSpPr>
                <p:cNvPr id="63" name="Rectangle 3"/>
                <p:cNvSpPr>
                  <a:spLocks noChangeArrowheads="1"/>
                </p:cNvSpPr>
                <p:nvPr/>
              </p:nvSpPr>
              <p:spPr bwMode="auto">
                <a:xfrm flipH="1">
                  <a:off x="5548312" y="2343150"/>
                  <a:ext cx="3200400" cy="1146175"/>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64"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rtl="1" eaLnBrk="0" hangingPunct="0">
                    <a:spcBef>
                      <a:spcPct val="50000"/>
                    </a:spcBef>
                  </a:pPr>
                  <a:r>
                    <a:rPr lang="he-IL" sz="2000" b="1" dirty="0">
                      <a:solidFill>
                        <a:srgbClr val="FFFFFF"/>
                      </a:solidFill>
                    </a:rPr>
                    <a:t>(</a:t>
                  </a:r>
                  <a:r>
                    <a:rPr lang="en-US" sz="2000" b="1" dirty="0">
                      <a:solidFill>
                        <a:srgbClr val="FFFFFF"/>
                      </a:solidFill>
                    </a:rPr>
                    <a:t>Reach</a:t>
                  </a:r>
                  <a:r>
                    <a:rPr lang="he-IL" sz="2000" b="1" dirty="0">
                      <a:solidFill>
                        <a:srgbClr val="FFFFFF"/>
                      </a:solidFill>
                    </a:rPr>
                    <a:t>)</a:t>
                  </a:r>
                  <a:endParaRPr lang="en-US" sz="2000" b="1" dirty="0">
                    <a:solidFill>
                      <a:srgbClr val="FFFFFF"/>
                    </a:solidFill>
                  </a:endParaRPr>
                </a:p>
              </p:txBody>
            </p:sp>
            <p:grpSp>
              <p:nvGrpSpPr>
                <p:cNvPr id="65" name="Group 5"/>
                <p:cNvGrpSpPr>
                  <a:grpSpLocks/>
                </p:cNvGrpSpPr>
                <p:nvPr/>
              </p:nvGrpSpPr>
              <p:grpSpPr bwMode="auto">
                <a:xfrm flipH="1">
                  <a:off x="1316037" y="2343150"/>
                  <a:ext cx="4233863" cy="1146175"/>
                  <a:chOff x="2168" y="1305"/>
                  <a:chExt cx="2667" cy="722"/>
                </a:xfrm>
              </p:grpSpPr>
              <p:sp>
                <p:nvSpPr>
                  <p:cNvPr id="67" name="Rectangle 8"/>
                  <p:cNvSpPr>
                    <a:spLocks noChangeArrowheads="1"/>
                  </p:cNvSpPr>
                  <p:nvPr/>
                </p:nvSpPr>
                <p:spPr bwMode="auto">
                  <a:xfrm>
                    <a:off x="2168" y="1305"/>
                    <a:ext cx="2667" cy="722"/>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68"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rtl="1" eaLnBrk="0" hangingPunct="0">
                      <a:spcBef>
                        <a:spcPct val="50000"/>
                      </a:spcBef>
                    </a:pPr>
                    <a:r>
                      <a:rPr lang="he-IL" sz="2000" b="1" dirty="0">
                        <a:solidFill>
                          <a:srgbClr val="FFFFFF"/>
                        </a:solidFill>
                      </a:rPr>
                      <a:t>(</a:t>
                    </a: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66"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nvGrpSpPr>
              <p:cNvPr id="55" name="Group 11"/>
              <p:cNvGrpSpPr>
                <a:grpSpLocks/>
              </p:cNvGrpSpPr>
              <p:nvPr/>
            </p:nvGrpSpPr>
            <p:grpSpPr bwMode="auto">
              <a:xfrm flipH="1">
                <a:off x="0" y="2024063"/>
                <a:ext cx="2403475" cy="3484562"/>
                <a:chOff x="4150" y="1104"/>
                <a:chExt cx="1514" cy="2195"/>
              </a:xfrm>
            </p:grpSpPr>
            <p:sp>
              <p:nvSpPr>
                <p:cNvPr id="56"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57"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prstClr val="white"/>
                    </a:solidFill>
                    <a:latin typeface="Arial" pitchFamily="34" charset="0"/>
                  </a:endParaRPr>
                </a:p>
              </p:txBody>
            </p:sp>
            <p:grpSp>
              <p:nvGrpSpPr>
                <p:cNvPr id="58" name="Group 14"/>
                <p:cNvGrpSpPr>
                  <a:grpSpLocks/>
                </p:cNvGrpSpPr>
                <p:nvPr/>
              </p:nvGrpSpPr>
              <p:grpSpPr bwMode="auto">
                <a:xfrm>
                  <a:off x="4150" y="1104"/>
                  <a:ext cx="1514" cy="2195"/>
                  <a:chOff x="4150" y="1104"/>
                  <a:chExt cx="1514" cy="2195"/>
                </a:xfrm>
              </p:grpSpPr>
              <p:sp>
                <p:nvSpPr>
                  <p:cNvPr id="59"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60" name="Oval 19"/>
                  <p:cNvSpPr>
                    <a:spLocks noChangeArrowheads="1"/>
                  </p:cNvSpPr>
                  <p:nvPr/>
                </p:nvSpPr>
                <p:spPr bwMode="auto">
                  <a:xfrm>
                    <a:off x="4472" y="1104"/>
                    <a:ext cx="1192" cy="1124"/>
                  </a:xfrm>
                  <a:prstGeom prst="ellipse">
                    <a:avLst/>
                  </a:prstGeom>
                  <a:solidFill>
                    <a:srgbClr val="3188A0"/>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61"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62"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50" name="Group 25"/>
            <p:cNvGrpSpPr>
              <a:grpSpLocks/>
            </p:cNvGrpSpPr>
            <p:nvPr/>
          </p:nvGrpSpPr>
          <p:grpSpPr bwMode="auto">
            <a:xfrm flipH="1">
              <a:off x="5241925" y="2332038"/>
              <a:ext cx="890587" cy="3176587"/>
              <a:chOff x="1801" y="1298"/>
              <a:chExt cx="561" cy="2001"/>
            </a:xfrm>
          </p:grpSpPr>
          <p:sp>
            <p:nvSpPr>
              <p:cNvPr id="51"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52"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53"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sp>
        <p:nvSpPr>
          <p:cNvPr id="69" name="אליפסה 68"/>
          <p:cNvSpPr/>
          <p:nvPr/>
        </p:nvSpPr>
        <p:spPr>
          <a:xfrm>
            <a:off x="1038578" y="2186736"/>
            <a:ext cx="2105379" cy="247815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6" name="תמונה 25"/>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2303699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4"/>
          <p:cNvGraphicFramePr/>
          <p:nvPr>
            <p:extLst>
              <p:ext uri="{D42A27DB-BD31-4B8C-83A1-F6EECF244321}">
                <p14:modId xmlns:p14="http://schemas.microsoft.com/office/powerpoint/2010/main" val="1850361626"/>
              </p:ext>
            </p:extLst>
          </p:nvPr>
        </p:nvGraphicFramePr>
        <p:xfrm>
          <a:off x="3011615" y="2491186"/>
          <a:ext cx="8959850" cy="3205194"/>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Placeholder 45"/>
          <p:cNvSpPr txBox="1">
            <a:spLocks/>
          </p:cNvSpPr>
          <p:nvPr/>
        </p:nvSpPr>
        <p:spPr>
          <a:xfrm>
            <a:off x="1313794" y="203556"/>
            <a:ext cx="11797565" cy="923330"/>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r" defTabSz="914400" rtl="1">
              <a:lnSpc>
                <a:spcPct val="100000"/>
              </a:lnSpc>
              <a:defRPr/>
            </a:pP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ניכרת עליה קלה (אם כי לא מובהקת) בשיעור המודעים למדד </a:t>
            </a:r>
            <a:r>
              <a:rPr lang="he-IL" dirty="0">
                <a:solidFill>
                  <a:schemeClr val="tx1"/>
                </a:solidFill>
                <a:latin typeface="Arial" panose="020B0604020202020204" pitchFamily="34" charset="0"/>
                <a:ea typeface="Tahoma" panose="020B0604030504040204" pitchFamily="34" charset="0"/>
                <a:cs typeface="Arial" panose="020B0604020202020204" pitchFamily="34" charset="0"/>
              </a:rPr>
              <a:t>השירות של חברות </a:t>
            </a: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הביטוח, </a:t>
            </a:r>
            <a:r>
              <a:rPr lang="he-IL" dirty="0">
                <a:solidFill>
                  <a:schemeClr val="tx1"/>
                </a:solidFill>
                <a:latin typeface="Arial" panose="020B0604020202020204" pitchFamily="34" charset="0"/>
                <a:ea typeface="Tahoma" panose="020B0604030504040204" pitchFamily="34" charset="0"/>
                <a:cs typeface="Arial" panose="020B0604020202020204" pitchFamily="34" charset="0"/>
              </a:rPr>
              <a:t>המתפרסם באתר משרד </a:t>
            </a: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האוצר, הנובעת מתרומתו של הקמפיין.</a:t>
            </a:r>
          </a:p>
          <a:p>
            <a:pPr algn="r" defTabSz="914400" rtl="1">
              <a:lnSpc>
                <a:spcPct val="100000"/>
              </a:lnSpc>
              <a:defRPr/>
            </a:pPr>
            <a:endPar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 name="כותרת 1"/>
          <p:cNvSpPr>
            <a:spLocks noGrp="1"/>
          </p:cNvSpPr>
          <p:nvPr>
            <p:ph type="title"/>
          </p:nvPr>
        </p:nvSpPr>
        <p:spPr>
          <a:xfrm>
            <a:off x="1105245" y="1373979"/>
            <a:ext cx="11956639" cy="225318"/>
          </a:xfrm>
        </p:spPr>
        <p:txBody>
          <a:bodyPr/>
          <a:lstStyle/>
          <a:p>
            <a:pPr algn="r" rtl="1"/>
            <a:r>
              <a:rPr lang="he-IL" sz="1800" b="1" cap="all" dirty="0">
                <a:latin typeface="+mn-lt"/>
                <a:ea typeface="+mn-ea"/>
                <a:cs typeface="+mn-cs"/>
              </a:rPr>
              <a:t>מודעות </a:t>
            </a:r>
            <a:r>
              <a:rPr lang="he-IL" sz="1800" b="1" cap="all" dirty="0" smtClean="0">
                <a:latin typeface="+mn-lt"/>
                <a:ea typeface="+mn-ea"/>
                <a:cs typeface="+mn-cs"/>
              </a:rPr>
              <a:t>למדד השירות של חברות הביטוח המתפרסם באתר משרד האוצר</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18</a:t>
            </a:fld>
            <a:endParaRPr lang="en-GB" dirty="0"/>
          </a:p>
        </p:txBody>
      </p:sp>
      <p:sp>
        <p:nvSpPr>
          <p:cNvPr id="12" name="מלבן 11"/>
          <p:cNvSpPr/>
          <p:nvPr/>
        </p:nvSpPr>
        <p:spPr>
          <a:xfrm>
            <a:off x="344384" y="6880085"/>
            <a:ext cx="12419116" cy="276999"/>
          </a:xfrm>
          <a:prstGeom prst="rect">
            <a:avLst/>
          </a:prstGeom>
        </p:spPr>
        <p:txBody>
          <a:bodyPr wrap="square">
            <a:spAutoFit/>
          </a:bodyPr>
          <a:lstStyle/>
          <a:p>
            <a:pPr lvl="0" algn="r" rtl="1"/>
            <a:r>
              <a:rPr lang="he-IL" sz="1200" b="1" dirty="0"/>
              <a:t>באתר משרד האוצר מפורסם מדד השירות לחברות הביטוח, האם שמעת על מדד זה ?</a:t>
            </a:r>
            <a:endParaRPr lang="en-US" sz="1200" dirty="0"/>
          </a:p>
        </p:txBody>
      </p:sp>
      <p:sp>
        <p:nvSpPr>
          <p:cNvPr id="6" name="מלבן 5"/>
          <p:cNvSpPr/>
          <p:nvPr/>
        </p:nvSpPr>
        <p:spPr>
          <a:xfrm>
            <a:off x="3884733" y="2160583"/>
            <a:ext cx="1880396" cy="195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u="sng" dirty="0" smtClean="0">
                <a:solidFill>
                  <a:schemeClr val="tx1"/>
                </a:solidFill>
              </a:rPr>
              <a:t>כלל המדגם</a:t>
            </a:r>
            <a:endParaRPr lang="he-IL" sz="2000" b="1" u="sng" dirty="0">
              <a:solidFill>
                <a:schemeClr val="tx1"/>
              </a:solidFill>
            </a:endParaRPr>
          </a:p>
        </p:txBody>
      </p:sp>
      <p:sp>
        <p:nvSpPr>
          <p:cNvPr id="20" name="מלבן 19"/>
          <p:cNvSpPr/>
          <p:nvPr/>
        </p:nvSpPr>
        <p:spPr>
          <a:xfrm>
            <a:off x="7603794" y="2160583"/>
            <a:ext cx="2120900" cy="195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solidFill>
                  <a:schemeClr val="tx1"/>
                </a:solidFill>
              </a:rPr>
              <a:t>אחרי </a:t>
            </a:r>
            <a:r>
              <a:rPr lang="he-IL" sz="2000" b="1" dirty="0" smtClean="0">
                <a:solidFill>
                  <a:schemeClr val="tx1"/>
                </a:solidFill>
              </a:rPr>
              <a:t>קמפיין </a:t>
            </a:r>
          </a:p>
          <a:p>
            <a:pPr algn="ctr" rtl="1"/>
            <a:r>
              <a:rPr lang="he-IL" sz="2000" b="1" u="sng" dirty="0" smtClean="0">
                <a:solidFill>
                  <a:schemeClr val="tx1"/>
                </a:solidFill>
              </a:rPr>
              <a:t>לפי </a:t>
            </a:r>
            <a:r>
              <a:rPr lang="he-IL" sz="2000" b="1" u="sng" dirty="0">
                <a:solidFill>
                  <a:schemeClr val="tx1"/>
                </a:solidFill>
              </a:rPr>
              <a:t>חשיפה</a:t>
            </a:r>
          </a:p>
        </p:txBody>
      </p:sp>
      <p:sp>
        <p:nvSpPr>
          <p:cNvPr id="46" name="TextBox 45"/>
          <p:cNvSpPr txBox="1"/>
          <p:nvPr/>
        </p:nvSpPr>
        <p:spPr>
          <a:xfrm>
            <a:off x="3617384" y="6972419"/>
            <a:ext cx="3024344" cy="276999"/>
          </a:xfrm>
          <a:prstGeom prst="rect">
            <a:avLst/>
          </a:prstGeom>
          <a:noFill/>
        </p:spPr>
        <p:txBody>
          <a:bodyPr wrap="square" rtlCol="1">
            <a:spAutoFit/>
          </a:bodyPr>
          <a:lstStyle/>
          <a:p>
            <a:r>
              <a:rPr lang="he-IL" sz="1200" dirty="0" smtClean="0">
                <a:solidFill>
                  <a:srgbClr val="008E94"/>
                </a:solidFill>
              </a:rPr>
              <a:t>גבוה / נמוך יותר בהשוואה בין נחשפו/לא נחשפו</a:t>
            </a:r>
            <a:endParaRPr lang="he-IL" sz="1200" dirty="0">
              <a:solidFill>
                <a:srgbClr val="008E94"/>
              </a:solidFill>
            </a:endParaRPr>
          </a:p>
        </p:txBody>
      </p:sp>
      <p:cxnSp>
        <p:nvCxnSpPr>
          <p:cNvPr id="52" name="מחבר חץ ישר 51"/>
          <p:cNvCxnSpPr/>
          <p:nvPr/>
        </p:nvCxnSpPr>
        <p:spPr>
          <a:xfrm flipV="1">
            <a:off x="9537700" y="4408229"/>
            <a:ext cx="0" cy="40565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מחבר חץ ישר 63"/>
          <p:cNvCxnSpPr/>
          <p:nvPr/>
        </p:nvCxnSpPr>
        <p:spPr>
          <a:xfrm flipV="1">
            <a:off x="6641728" y="6993013"/>
            <a:ext cx="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מחבר חץ ישר 46"/>
          <p:cNvCxnSpPr/>
          <p:nvPr/>
        </p:nvCxnSpPr>
        <p:spPr>
          <a:xfrm>
            <a:off x="6794128" y="7012063"/>
            <a:ext cx="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93346" y="3254653"/>
            <a:ext cx="514695" cy="584775"/>
          </a:xfrm>
          <a:prstGeom prst="rect">
            <a:avLst/>
          </a:prstGeom>
          <a:noFill/>
        </p:spPr>
        <p:txBody>
          <a:bodyPr wrap="square" rtlCol="1">
            <a:spAutoFit/>
          </a:bodyPr>
          <a:lstStyle/>
          <a:p>
            <a:r>
              <a:rPr lang="he-IL" sz="3200" dirty="0" smtClean="0">
                <a:solidFill>
                  <a:schemeClr val="accent6"/>
                </a:solidFill>
              </a:rPr>
              <a:t>*</a:t>
            </a:r>
            <a:endParaRPr lang="he-IL" sz="3200" dirty="0">
              <a:solidFill>
                <a:schemeClr val="accent6"/>
              </a:solidFill>
            </a:endParaRPr>
          </a:p>
        </p:txBody>
      </p:sp>
      <p:sp>
        <p:nvSpPr>
          <p:cNvPr id="10" name="TextBox 9"/>
          <p:cNvSpPr txBox="1"/>
          <p:nvPr/>
        </p:nvSpPr>
        <p:spPr>
          <a:xfrm>
            <a:off x="381214" y="6172200"/>
            <a:ext cx="7577454" cy="646331"/>
          </a:xfrm>
          <a:prstGeom prst="rect">
            <a:avLst/>
          </a:prstGeom>
          <a:noFill/>
        </p:spPr>
        <p:txBody>
          <a:bodyPr wrap="square" rtlCol="1">
            <a:spAutoFit/>
          </a:bodyPr>
          <a:lstStyle/>
          <a:p>
            <a:pPr algn="r" rtl="1"/>
            <a:r>
              <a:rPr lang="he-IL" sz="1200" dirty="0">
                <a:solidFill>
                  <a:schemeClr val="accent6"/>
                </a:solidFill>
              </a:rPr>
              <a:t>* מקור ממצאי סקר </a:t>
            </a:r>
            <a:r>
              <a:rPr lang="he-IL" sz="1200" dirty="0" smtClean="0">
                <a:solidFill>
                  <a:schemeClr val="accent6"/>
                </a:solidFill>
              </a:rPr>
              <a:t>לפני קמפיין</a:t>
            </a:r>
            <a:r>
              <a:rPr lang="he-IL" sz="1200" dirty="0">
                <a:solidFill>
                  <a:schemeClr val="accent6"/>
                </a:solidFill>
              </a:rPr>
              <a:t>: </a:t>
            </a:r>
            <a:r>
              <a:rPr lang="he-IL" sz="1200" dirty="0" smtClean="0">
                <a:solidFill>
                  <a:schemeClr val="accent6"/>
                </a:solidFill>
              </a:rPr>
              <a:t>מחקר </a:t>
            </a:r>
            <a:r>
              <a:rPr lang="he-IL" sz="1200" dirty="0">
                <a:solidFill>
                  <a:schemeClr val="accent6"/>
                </a:solidFill>
              </a:rPr>
              <a:t>שנערך על ידי מכון המחקר מדגם במהלך חודש ספטמבר 2015, בקרב  </a:t>
            </a:r>
            <a:r>
              <a:rPr lang="he-IL" sz="1200" dirty="0" smtClean="0">
                <a:solidFill>
                  <a:schemeClr val="accent6"/>
                </a:solidFill>
              </a:rPr>
              <a:t>504 משיבים</a:t>
            </a:r>
            <a:r>
              <a:rPr lang="he-IL" sz="1200" dirty="0">
                <a:solidFill>
                  <a:schemeClr val="accent6"/>
                </a:solidFill>
              </a:rPr>
              <a:t>, חברי הפאנל האינטרנטי </a:t>
            </a:r>
            <a:r>
              <a:rPr lang="en-US" sz="1200" dirty="0" err="1">
                <a:solidFill>
                  <a:schemeClr val="accent6"/>
                </a:solidFill>
              </a:rPr>
              <a:t>iPanel</a:t>
            </a:r>
            <a:r>
              <a:rPr lang="en-US" sz="1200" dirty="0">
                <a:solidFill>
                  <a:schemeClr val="accent6"/>
                </a:solidFill>
              </a:rPr>
              <a:t>, </a:t>
            </a:r>
            <a:r>
              <a:rPr lang="he-IL" sz="1200" dirty="0">
                <a:solidFill>
                  <a:schemeClr val="accent6"/>
                </a:solidFill>
              </a:rPr>
              <a:t>המהווים מדגם מייצג של האוכלוסייה הדוברת עברית בישראל, בגילאי 18 ומעלה.</a:t>
            </a:r>
          </a:p>
          <a:p>
            <a:pPr algn="r" rtl="1"/>
            <a:endParaRPr lang="he-IL" sz="1200" dirty="0">
              <a:solidFill>
                <a:schemeClr val="accent6"/>
              </a:solidFill>
            </a:endParaRPr>
          </a:p>
        </p:txBody>
      </p:sp>
      <p:cxnSp>
        <p:nvCxnSpPr>
          <p:cNvPr id="15" name="מחבר ישר 14"/>
          <p:cNvCxnSpPr/>
          <p:nvPr/>
        </p:nvCxnSpPr>
        <p:spPr>
          <a:xfrm>
            <a:off x="6553942" y="1899370"/>
            <a:ext cx="0" cy="3996463"/>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16" name="תמונה 15"/>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213311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19</a:t>
            </a:fld>
            <a:endParaRPr lang="en-GB" dirty="0"/>
          </a:p>
        </p:txBody>
      </p:sp>
      <p:sp>
        <p:nvSpPr>
          <p:cNvPr id="47" name="מציין מיקום של מספר שקופית 2"/>
          <p:cNvSpPr txBox="1">
            <a:spLocks/>
          </p:cNvSpPr>
          <p:nvPr/>
        </p:nvSpPr>
        <p:spPr>
          <a:xfrm>
            <a:off x="8458200" y="6400801"/>
            <a:ext cx="2133600" cy="365125"/>
          </a:xfrm>
          <a:prstGeom prst="rect">
            <a:avLst/>
          </a:prstGeom>
        </p:spPr>
        <p:txBody>
          <a:bodyPr vert="horz" lIns="0" tIns="0" rIns="0" bIns="0" rtlCol="0" anchor="ctr">
            <a:spAutoFit/>
          </a:bodyPr>
          <a:lstStyle>
            <a:defPPr>
              <a:defRPr lang="en-US"/>
            </a:defPPr>
            <a:lvl1pPr marL="0" algn="r" defTabSz="1199839" rtl="0" eaLnBrk="1" latinLnBrk="0" hangingPunct="1">
              <a:defRPr kumimoji="0" lang="en-GB" sz="1400" b="0" i="0" u="none" strike="noStrike" kern="1200" cap="none" spc="0" normalizeH="0" baseline="0" smtClean="0">
                <a:ln>
                  <a:noFill/>
                </a:ln>
                <a:solidFill>
                  <a:srgbClr val="58595B"/>
                </a:solidFill>
                <a:effectLst/>
                <a:uLnTx/>
                <a:uFillTx/>
                <a:latin typeface="Calibri"/>
                <a:ea typeface="+mn-ea"/>
                <a:cs typeface="+mn-cs"/>
              </a:defRPr>
            </a:lvl1pPr>
            <a:lvl2pPr marL="599919" algn="l" defTabSz="1199839" rtl="0" eaLnBrk="1" latinLnBrk="0" hangingPunct="1">
              <a:defRPr sz="2400" kern="1200">
                <a:solidFill>
                  <a:schemeClr val="tx1"/>
                </a:solidFill>
                <a:latin typeface="+mn-lt"/>
                <a:ea typeface="+mn-ea"/>
                <a:cs typeface="+mn-cs"/>
              </a:defRPr>
            </a:lvl2pPr>
            <a:lvl3pPr marL="1199839" algn="l" defTabSz="1199839" rtl="0" eaLnBrk="1" latinLnBrk="0" hangingPunct="1">
              <a:defRPr sz="2400" kern="1200">
                <a:solidFill>
                  <a:schemeClr val="tx1"/>
                </a:solidFill>
                <a:latin typeface="+mn-lt"/>
                <a:ea typeface="+mn-ea"/>
                <a:cs typeface="+mn-cs"/>
              </a:defRPr>
            </a:lvl3pPr>
            <a:lvl4pPr marL="1799758" algn="l" defTabSz="1199839" rtl="0" eaLnBrk="1" latinLnBrk="0" hangingPunct="1">
              <a:defRPr sz="2400" kern="1200">
                <a:solidFill>
                  <a:schemeClr val="tx1"/>
                </a:solidFill>
                <a:latin typeface="+mn-lt"/>
                <a:ea typeface="+mn-ea"/>
                <a:cs typeface="+mn-cs"/>
              </a:defRPr>
            </a:lvl4pPr>
            <a:lvl5pPr marL="2399678" algn="l" defTabSz="1199839" rtl="0" eaLnBrk="1" latinLnBrk="0" hangingPunct="1">
              <a:defRPr sz="2400" kern="1200">
                <a:solidFill>
                  <a:schemeClr val="tx1"/>
                </a:solidFill>
                <a:latin typeface="+mn-lt"/>
                <a:ea typeface="+mn-ea"/>
                <a:cs typeface="+mn-cs"/>
              </a:defRPr>
            </a:lvl5pPr>
            <a:lvl6pPr marL="2999597" algn="l" defTabSz="1199839" rtl="0" eaLnBrk="1" latinLnBrk="0" hangingPunct="1">
              <a:defRPr sz="2400" kern="1200">
                <a:solidFill>
                  <a:schemeClr val="tx1"/>
                </a:solidFill>
                <a:latin typeface="+mn-lt"/>
                <a:ea typeface="+mn-ea"/>
                <a:cs typeface="+mn-cs"/>
              </a:defRPr>
            </a:lvl6pPr>
            <a:lvl7pPr marL="3599516" algn="l" defTabSz="1199839" rtl="0" eaLnBrk="1" latinLnBrk="0" hangingPunct="1">
              <a:defRPr sz="2400" kern="1200">
                <a:solidFill>
                  <a:schemeClr val="tx1"/>
                </a:solidFill>
                <a:latin typeface="+mn-lt"/>
                <a:ea typeface="+mn-ea"/>
                <a:cs typeface="+mn-cs"/>
              </a:defRPr>
            </a:lvl7pPr>
            <a:lvl8pPr marL="4199436" algn="l" defTabSz="1199839" rtl="0" eaLnBrk="1" latinLnBrk="0" hangingPunct="1">
              <a:defRPr sz="2400" kern="1200">
                <a:solidFill>
                  <a:schemeClr val="tx1"/>
                </a:solidFill>
                <a:latin typeface="+mn-lt"/>
                <a:ea typeface="+mn-ea"/>
                <a:cs typeface="+mn-cs"/>
              </a:defRPr>
            </a:lvl8pPr>
            <a:lvl9pPr marL="4799355" algn="l" defTabSz="1199839" rtl="0" eaLnBrk="1" latinLnBrk="0" hangingPunct="1">
              <a:defRPr sz="2400" kern="1200">
                <a:solidFill>
                  <a:schemeClr val="tx1"/>
                </a:solidFill>
                <a:latin typeface="+mn-lt"/>
                <a:ea typeface="+mn-ea"/>
                <a:cs typeface="+mn-cs"/>
              </a:defRPr>
            </a:lvl9pPr>
          </a:lstStyle>
          <a:p>
            <a:pPr>
              <a:defRPr/>
            </a:pPr>
            <a:fld id="{6FBEDFE0-5993-4A12-967F-266BEB8ED03B}" type="slidenum">
              <a:rPr lang="en-US" smtClean="0">
                <a:solidFill>
                  <a:prstClr val="white"/>
                </a:solidFill>
              </a:rPr>
              <a:pPr>
                <a:defRPr/>
              </a:pPr>
              <a:t>19</a:t>
            </a:fld>
            <a:endParaRPr lang="en-US" dirty="0">
              <a:solidFill>
                <a:prstClr val="white"/>
              </a:solidFill>
            </a:endParaRPr>
          </a:p>
        </p:txBody>
      </p:sp>
      <p:pic>
        <p:nvPicPr>
          <p:cNvPr id="70" name="תמונה 69"/>
          <p:cNvPicPr>
            <a:picLocks noChangeAspect="1"/>
          </p:cNvPicPr>
          <p:nvPr/>
        </p:nvPicPr>
        <p:blipFill>
          <a:blip r:embed="rId2" cstate="print">
            <a:clrChange>
              <a:clrFrom>
                <a:srgbClr val="FFFFFF"/>
              </a:clrFrom>
              <a:clrTo>
                <a:srgbClr val="FFFFFF">
                  <a:alpha val="0"/>
                </a:srgbClr>
              </a:clrTo>
            </a:clrChange>
          </a:blip>
          <a:stretch>
            <a:fillRect/>
          </a:stretch>
        </p:blipFill>
        <p:spPr>
          <a:xfrm>
            <a:off x="1584439" y="2595881"/>
            <a:ext cx="1024036" cy="996905"/>
          </a:xfrm>
          <a:prstGeom prst="rect">
            <a:avLst/>
          </a:prstGeom>
        </p:spPr>
      </p:pic>
      <p:grpSp>
        <p:nvGrpSpPr>
          <p:cNvPr id="72" name="קבוצה 71"/>
          <p:cNvGrpSpPr/>
          <p:nvPr/>
        </p:nvGrpSpPr>
        <p:grpSpPr>
          <a:xfrm>
            <a:off x="2516015" y="2134115"/>
            <a:ext cx="8748712" cy="3484562"/>
            <a:chOff x="0" y="2024063"/>
            <a:chExt cx="8748712" cy="3484562"/>
          </a:xfrm>
        </p:grpSpPr>
        <p:grpSp>
          <p:nvGrpSpPr>
            <p:cNvPr id="73" name="קבוצה 72"/>
            <p:cNvGrpSpPr/>
            <p:nvPr/>
          </p:nvGrpSpPr>
          <p:grpSpPr>
            <a:xfrm>
              <a:off x="0" y="2024063"/>
              <a:ext cx="8748712" cy="3484562"/>
              <a:chOff x="0" y="2024063"/>
              <a:chExt cx="8748712" cy="3484562"/>
            </a:xfrm>
          </p:grpSpPr>
          <p:grpSp>
            <p:nvGrpSpPr>
              <p:cNvPr id="78" name="קבוצה 77"/>
              <p:cNvGrpSpPr/>
              <p:nvPr/>
            </p:nvGrpSpPr>
            <p:grpSpPr>
              <a:xfrm>
                <a:off x="1316037" y="2330450"/>
                <a:ext cx="7432675" cy="1160463"/>
                <a:chOff x="1316037" y="2330450"/>
                <a:chExt cx="7432675" cy="1160463"/>
              </a:xfrm>
            </p:grpSpPr>
            <p:sp>
              <p:nvSpPr>
                <p:cNvPr id="87"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8" name="Text Box 16"/>
                <p:cNvSpPr txBox="1">
                  <a:spLocks noChangeArrowheads="1"/>
                </p:cNvSpPr>
                <p:nvPr/>
              </p:nvSpPr>
              <p:spPr bwMode="auto">
                <a:xfrm flipH="1">
                  <a:off x="6654800" y="2481263"/>
                  <a:ext cx="15906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rtl="1" eaLnBrk="0" hangingPunct="0">
                    <a:spcBef>
                      <a:spcPct val="50000"/>
                    </a:spcBef>
                  </a:pPr>
                  <a:r>
                    <a:rPr lang="he-IL" sz="2000" b="1" dirty="0">
                      <a:solidFill>
                        <a:srgbClr val="FFFFFF"/>
                      </a:solidFill>
                    </a:rPr>
                    <a:t>(</a:t>
                  </a:r>
                  <a:r>
                    <a:rPr lang="en-US" sz="2000" b="1" dirty="0">
                      <a:solidFill>
                        <a:srgbClr val="FFFFFF"/>
                      </a:solidFill>
                    </a:rPr>
                    <a:t>Reach</a:t>
                  </a:r>
                  <a:r>
                    <a:rPr lang="he-IL" sz="2000" b="1" dirty="0">
                      <a:solidFill>
                        <a:srgbClr val="FFFFFF"/>
                      </a:solidFill>
                    </a:rPr>
                    <a:t>)</a:t>
                  </a:r>
                  <a:endParaRPr lang="en-US" sz="2000" b="1" dirty="0">
                    <a:solidFill>
                      <a:srgbClr val="FFFFFF"/>
                    </a:solidFill>
                  </a:endParaRPr>
                </a:p>
              </p:txBody>
            </p:sp>
            <p:grpSp>
              <p:nvGrpSpPr>
                <p:cNvPr id="89" name="Group 5"/>
                <p:cNvGrpSpPr>
                  <a:grpSpLocks/>
                </p:cNvGrpSpPr>
                <p:nvPr/>
              </p:nvGrpSpPr>
              <p:grpSpPr bwMode="auto">
                <a:xfrm flipH="1">
                  <a:off x="1316037" y="2343150"/>
                  <a:ext cx="4233863" cy="1146175"/>
                  <a:chOff x="2168" y="1305"/>
                  <a:chExt cx="2667" cy="722"/>
                </a:xfrm>
              </p:grpSpPr>
              <p:sp>
                <p:nvSpPr>
                  <p:cNvPr id="91"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92" name="Text Box 17"/>
                  <p:cNvSpPr txBox="1">
                    <a:spLocks noChangeArrowheads="1"/>
                  </p:cNvSpPr>
                  <p:nvPr/>
                </p:nvSpPr>
                <p:spPr bwMode="auto">
                  <a:xfrm>
                    <a:off x="2602" y="1374"/>
                    <a:ext cx="115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rtl="1" eaLnBrk="0" hangingPunct="0">
                      <a:spcBef>
                        <a:spcPct val="50000"/>
                      </a:spcBef>
                    </a:pPr>
                    <a:r>
                      <a:rPr lang="he-IL" sz="2000" b="1" dirty="0">
                        <a:solidFill>
                          <a:srgbClr val="FFFFFF"/>
                        </a:solidFill>
                      </a:rPr>
                      <a:t>(</a:t>
                    </a:r>
                    <a:r>
                      <a:rPr lang="en-US" sz="2000" b="1" dirty="0">
                        <a:solidFill>
                          <a:srgbClr val="FFFFFF"/>
                        </a:solidFill>
                      </a:rPr>
                      <a:t>Response</a:t>
                    </a:r>
                    <a:r>
                      <a:rPr lang="he-IL" sz="2000" b="1" dirty="0">
                        <a:solidFill>
                          <a:srgbClr val="FFFFFF"/>
                        </a:solidFill>
                      </a:rPr>
                      <a:t>)</a:t>
                    </a:r>
                    <a:endParaRPr lang="en-US" sz="2000" b="1" dirty="0">
                      <a:solidFill>
                        <a:srgbClr val="FFFFFF"/>
                      </a:solidFill>
                    </a:endParaRPr>
                  </a:p>
                </p:txBody>
              </p:sp>
            </p:grpSp>
            <p:sp>
              <p:nvSpPr>
                <p:cNvPr id="90"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79" name="Group 11"/>
              <p:cNvGrpSpPr>
                <a:grpSpLocks/>
              </p:cNvGrpSpPr>
              <p:nvPr/>
            </p:nvGrpSpPr>
            <p:grpSpPr bwMode="auto">
              <a:xfrm flipH="1">
                <a:off x="0" y="2024063"/>
                <a:ext cx="2403475" cy="3484562"/>
                <a:chOff x="4150" y="1104"/>
                <a:chExt cx="1514" cy="2195"/>
              </a:xfrm>
            </p:grpSpPr>
            <p:sp>
              <p:nvSpPr>
                <p:cNvPr id="80"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1"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schemeClr val="bg1"/>
                    </a:solidFill>
                    <a:latin typeface="Arial" pitchFamily="34" charset="0"/>
                  </a:endParaRPr>
                </a:p>
              </p:txBody>
            </p:sp>
            <p:grpSp>
              <p:nvGrpSpPr>
                <p:cNvPr id="82" name="Group 14"/>
                <p:cNvGrpSpPr>
                  <a:grpSpLocks/>
                </p:cNvGrpSpPr>
                <p:nvPr/>
              </p:nvGrpSpPr>
              <p:grpSpPr bwMode="auto">
                <a:xfrm>
                  <a:off x="4150" y="1104"/>
                  <a:ext cx="1514" cy="2195"/>
                  <a:chOff x="4150" y="1104"/>
                  <a:chExt cx="1514" cy="2195"/>
                </a:xfrm>
              </p:grpSpPr>
              <p:sp>
                <p:nvSpPr>
                  <p:cNvPr id="83"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84" name="Oval 19"/>
                  <p:cNvSpPr>
                    <a:spLocks noChangeArrowheads="1"/>
                  </p:cNvSpPr>
                  <p:nvPr/>
                </p:nvSpPr>
                <p:spPr bwMode="auto">
                  <a:xfrm>
                    <a:off x="4472" y="1104"/>
                    <a:ext cx="1192" cy="1124"/>
                  </a:xfrm>
                  <a:prstGeom prst="ellipse">
                    <a:avLst/>
                  </a:prstGeom>
                  <a:solidFill>
                    <a:srgbClr val="3188A0"/>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5"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86"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74" name="Group 25"/>
            <p:cNvGrpSpPr>
              <a:grpSpLocks/>
            </p:cNvGrpSpPr>
            <p:nvPr/>
          </p:nvGrpSpPr>
          <p:grpSpPr bwMode="auto">
            <a:xfrm flipH="1">
              <a:off x="5241925" y="2332038"/>
              <a:ext cx="890587" cy="3176587"/>
              <a:chOff x="1801" y="1298"/>
              <a:chExt cx="561" cy="2001"/>
            </a:xfrm>
          </p:grpSpPr>
          <p:sp>
            <p:nvSpPr>
              <p:cNvPr id="75"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76"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77"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pic>
        <p:nvPicPr>
          <p:cNvPr id="26" name="תמונה 25"/>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573947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N:\בנק תמונות\שונות\banner-digital-med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53" y="856647"/>
            <a:ext cx="13146883" cy="58710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Ellipse 40"/>
          <p:cNvSpPr/>
          <p:nvPr/>
        </p:nvSpPr>
        <p:spPr>
          <a:xfrm>
            <a:off x="180975" y="962755"/>
            <a:ext cx="13258801" cy="5628545"/>
          </a:xfrm>
          <a:prstGeom prst="rect">
            <a:avLst/>
          </a:prstGeom>
          <a:solidFill>
            <a:srgbClr val="FFFFFF">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
        <p:nvSpPr>
          <p:cNvPr id="6" name="Rectangle 10"/>
          <p:cNvSpPr>
            <a:spLocks noChangeArrowheads="1"/>
          </p:cNvSpPr>
          <p:nvPr/>
        </p:nvSpPr>
        <p:spPr bwMode="auto">
          <a:xfrm>
            <a:off x="394636" y="1004663"/>
            <a:ext cx="6083692" cy="5284608"/>
          </a:xfrm>
          <a:prstGeom prst="rect">
            <a:avLst/>
          </a:prstGeom>
          <a:noFill/>
          <a:ln w="19050" algn="ctr">
            <a:noFill/>
            <a:miter lim="800000"/>
            <a:headEnd/>
            <a:tailEnd/>
          </a:ln>
        </p:spPr>
        <p:txBody>
          <a:bodyPr anchor="t"/>
          <a:lstStyle/>
          <a:p>
            <a:pPr algn="r" rtl="1">
              <a:lnSpc>
                <a:spcPct val="100000"/>
              </a:lnSpc>
              <a:spcBef>
                <a:spcPts val="600"/>
              </a:spcBef>
            </a:pPr>
            <a:r>
              <a:rPr lang="he-IL" sz="1800" dirty="0" smtClean="0">
                <a:solidFill>
                  <a:schemeClr val="bg1"/>
                </a:solidFill>
              </a:rPr>
              <a:t>במהלך חודש  נובמבר  2015, השיק משרד האוצר קמפיין חדש שהתמקד במדד השירות של חברות הביטוח המתפרסם באתר המשרד. </a:t>
            </a:r>
          </a:p>
          <a:p>
            <a:pPr algn="r" rtl="1">
              <a:lnSpc>
                <a:spcPct val="100000"/>
              </a:lnSpc>
              <a:spcBef>
                <a:spcPts val="600"/>
              </a:spcBef>
            </a:pPr>
            <a:r>
              <a:rPr lang="he-IL" sz="1800" dirty="0" smtClean="0">
                <a:solidFill>
                  <a:schemeClr val="bg1"/>
                </a:solidFill>
              </a:rPr>
              <a:t>מטרת הקמפיין היתה להעלות את המודעות למדד זה ולהביא לשינוי תפיסתי שהמדד משמש לא רק להשוואה של מחירים אלא גם להשוואה של איכות.</a:t>
            </a:r>
          </a:p>
          <a:p>
            <a:pPr algn="r" rtl="1">
              <a:lnSpc>
                <a:spcPct val="100000"/>
              </a:lnSpc>
              <a:spcBef>
                <a:spcPts val="600"/>
              </a:spcBef>
            </a:pPr>
            <a:r>
              <a:rPr lang="he-IL" sz="1800" dirty="0" smtClean="0">
                <a:solidFill>
                  <a:schemeClr val="bg1"/>
                </a:solidFill>
              </a:rPr>
              <a:t>הקמפיין כלל פרסום ברדיו, בעיתונות ובאינטרנט. </a:t>
            </a:r>
            <a:r>
              <a:rPr lang="en-US" sz="1800" dirty="0" smtClean="0">
                <a:solidFill>
                  <a:schemeClr val="bg1"/>
                </a:solidFill>
              </a:rPr>
              <a:t/>
            </a:r>
            <a:br>
              <a:rPr lang="en-US" sz="1800" dirty="0" smtClean="0">
                <a:solidFill>
                  <a:schemeClr val="bg1"/>
                </a:solidFill>
              </a:rPr>
            </a:br>
            <a:r>
              <a:rPr lang="he-IL" sz="1800" dirty="0" smtClean="0">
                <a:solidFill>
                  <a:schemeClr val="bg1"/>
                </a:solidFill>
              </a:rPr>
              <a:t>עלות הקמפיין במונחי </a:t>
            </a:r>
            <a:r>
              <a:rPr lang="he-IL" sz="1800" dirty="0">
                <a:solidFill>
                  <a:schemeClr val="bg1"/>
                </a:solidFill>
              </a:rPr>
              <a:t>ברוטו (כפי שהועברו </a:t>
            </a:r>
            <a:r>
              <a:rPr lang="he-IL" sz="1800" dirty="0" err="1">
                <a:solidFill>
                  <a:schemeClr val="bg1"/>
                </a:solidFill>
              </a:rPr>
              <a:t>מלפ"מ</a:t>
            </a:r>
            <a:r>
              <a:rPr lang="he-IL" sz="1800" dirty="0" smtClean="0">
                <a:solidFill>
                  <a:schemeClr val="bg1"/>
                </a:solidFill>
              </a:rPr>
              <a:t>):</a:t>
            </a:r>
            <a:endParaRPr lang="he-IL" sz="1800" dirty="0">
              <a:solidFill>
                <a:schemeClr val="bg1"/>
              </a:solidFill>
            </a:endParaRPr>
          </a:p>
          <a:p>
            <a:pPr algn="r" rtl="1">
              <a:lnSpc>
                <a:spcPct val="100000"/>
              </a:lnSpc>
              <a:spcBef>
                <a:spcPts val="600"/>
              </a:spcBef>
            </a:pPr>
            <a:endParaRPr lang="he-IL" sz="1800" dirty="0">
              <a:solidFill>
                <a:schemeClr val="bg1"/>
              </a:solidFill>
            </a:endParaRPr>
          </a:p>
          <a:p>
            <a:pPr algn="r" rtl="1">
              <a:lnSpc>
                <a:spcPct val="100000"/>
              </a:lnSpc>
              <a:spcBef>
                <a:spcPts val="600"/>
              </a:spcBef>
            </a:pPr>
            <a:endParaRPr lang="en-US" sz="1800" dirty="0" smtClean="0">
              <a:solidFill>
                <a:schemeClr val="bg1"/>
              </a:solidFill>
            </a:endParaRPr>
          </a:p>
          <a:p>
            <a:pPr algn="r" rtl="1">
              <a:lnSpc>
                <a:spcPct val="100000"/>
              </a:lnSpc>
              <a:spcBef>
                <a:spcPts val="600"/>
              </a:spcBef>
            </a:pPr>
            <a:endParaRPr lang="en-US" sz="1800" dirty="0" smtClean="0">
              <a:solidFill>
                <a:schemeClr val="bg1"/>
              </a:solidFill>
            </a:endParaRPr>
          </a:p>
          <a:p>
            <a:pPr algn="r" rtl="1">
              <a:lnSpc>
                <a:spcPct val="100000"/>
              </a:lnSpc>
              <a:spcBef>
                <a:spcPts val="600"/>
              </a:spcBef>
            </a:pPr>
            <a:endParaRPr lang="he-IL" sz="1800" dirty="0" smtClean="0">
              <a:solidFill>
                <a:schemeClr val="bg1"/>
              </a:solidFill>
            </a:endParaRPr>
          </a:p>
          <a:p>
            <a:pPr algn="r" rtl="1">
              <a:lnSpc>
                <a:spcPct val="100000"/>
              </a:lnSpc>
              <a:spcBef>
                <a:spcPts val="600"/>
              </a:spcBef>
            </a:pPr>
            <a:r>
              <a:rPr lang="he-IL" sz="1800" dirty="0" smtClean="0">
                <a:solidFill>
                  <a:schemeClr val="bg1"/>
                </a:solidFill>
              </a:rPr>
              <a:t>בחינת </a:t>
            </a:r>
            <a:r>
              <a:rPr lang="he-IL" sz="1800" dirty="0">
                <a:solidFill>
                  <a:schemeClr val="bg1"/>
                </a:solidFill>
              </a:rPr>
              <a:t>אפקטיביות הפרסום נעשתה </a:t>
            </a:r>
            <a:r>
              <a:rPr lang="he-IL" sz="1800" dirty="0" smtClean="0">
                <a:solidFill>
                  <a:schemeClr val="bg1"/>
                </a:solidFill>
              </a:rPr>
              <a:t>באמצעות </a:t>
            </a:r>
            <a:r>
              <a:rPr lang="he-IL" sz="1800" dirty="0">
                <a:solidFill>
                  <a:schemeClr val="bg1"/>
                </a:solidFill>
              </a:rPr>
              <a:t>סקר אינטרנטי בקרב כ- 500 מרואיינים </a:t>
            </a:r>
            <a:r>
              <a:rPr lang="he-IL" sz="1800" dirty="0" smtClean="0">
                <a:solidFill>
                  <a:schemeClr val="bg1"/>
                </a:solidFill>
              </a:rPr>
              <a:t>בגילאי </a:t>
            </a:r>
            <a:r>
              <a:rPr lang="he-IL" sz="1800" dirty="0">
                <a:solidFill>
                  <a:schemeClr val="bg1"/>
                </a:solidFill>
              </a:rPr>
              <a:t>18 ומעלה, המהווים מדגם מייצג של </a:t>
            </a:r>
            <a:r>
              <a:rPr lang="he-IL" sz="1800" dirty="0" smtClean="0">
                <a:solidFill>
                  <a:schemeClr val="bg1"/>
                </a:solidFill>
              </a:rPr>
              <a:t>האוכלוסייה </a:t>
            </a:r>
            <a:r>
              <a:rPr lang="he-IL" sz="1800" dirty="0">
                <a:solidFill>
                  <a:schemeClr val="bg1"/>
                </a:solidFill>
              </a:rPr>
              <a:t>היהודית דוברת עברית במדינת ישראל, ללא הציבור החרדי</a:t>
            </a:r>
            <a:r>
              <a:rPr lang="he-IL" sz="1800" dirty="0" smtClean="0">
                <a:solidFill>
                  <a:schemeClr val="bg1"/>
                </a:solidFill>
              </a:rPr>
              <a:t>.</a:t>
            </a:r>
            <a:r>
              <a:rPr lang="en-US" sz="1800" dirty="0" smtClean="0">
                <a:solidFill>
                  <a:schemeClr val="bg1"/>
                </a:solidFill>
              </a:rPr>
              <a:t>-</a:t>
            </a:r>
          </a:p>
          <a:p>
            <a:pPr algn="r" rtl="1">
              <a:lnSpc>
                <a:spcPct val="100000"/>
              </a:lnSpc>
              <a:spcBef>
                <a:spcPts val="600"/>
              </a:spcBef>
            </a:pPr>
            <a:r>
              <a:rPr lang="he-IL" sz="1800" dirty="0" smtClean="0">
                <a:solidFill>
                  <a:schemeClr val="bg1"/>
                </a:solidFill>
              </a:rPr>
              <a:t>מועד ביצוע הסקר: השבוע הראשון של חודש דצמבר 2015</a:t>
            </a:r>
            <a:endParaRPr lang="he-IL" sz="1800" dirty="0">
              <a:solidFill>
                <a:schemeClr val="bg1"/>
              </a:solidFill>
            </a:endParaRPr>
          </a:p>
        </p:txBody>
      </p:sp>
      <p:sp>
        <p:nvSpPr>
          <p:cNvPr id="10" name="Title 6"/>
          <p:cNvSpPr>
            <a:spLocks noGrp="1"/>
          </p:cNvSpPr>
          <p:nvPr>
            <p:ph type="title"/>
          </p:nvPr>
        </p:nvSpPr>
        <p:spPr>
          <a:xfrm>
            <a:off x="2820522" y="562133"/>
            <a:ext cx="3657806" cy="400622"/>
          </a:xfrm>
        </p:spPr>
        <p:txBody>
          <a:bodyPr/>
          <a:lstStyle/>
          <a:p>
            <a:pPr algn="r" rtl="1"/>
            <a:r>
              <a:rPr lang="he-IL" b="1" dirty="0">
                <a:latin typeface="+mn-lt"/>
                <a:ea typeface="+mn-ea"/>
                <a:cs typeface="+mn-cs"/>
              </a:rPr>
              <a:t>רקע </a:t>
            </a:r>
            <a:r>
              <a:rPr lang="he-IL" b="1" dirty="0" smtClean="0">
                <a:latin typeface="+mn-lt"/>
                <a:ea typeface="+mn-ea"/>
                <a:cs typeface="+mn-cs"/>
              </a:rPr>
              <a:t>ומתודולוגיה</a:t>
            </a:r>
            <a:endParaRPr lang="en-US" b="1" dirty="0">
              <a:latin typeface="+mn-lt"/>
              <a:ea typeface="+mn-ea"/>
              <a:cs typeface="+mn-cs"/>
            </a:endParaRPr>
          </a:p>
        </p:txBody>
      </p:sp>
      <p:graphicFrame>
        <p:nvGraphicFramePr>
          <p:cNvPr id="2" name="טבלה 1"/>
          <p:cNvGraphicFramePr>
            <a:graphicFrameLocks noGrp="1"/>
          </p:cNvGraphicFramePr>
          <p:nvPr>
            <p:extLst>
              <p:ext uri="{D42A27DB-BD31-4B8C-83A1-F6EECF244321}">
                <p14:modId xmlns:p14="http://schemas.microsoft.com/office/powerpoint/2010/main" val="738421817"/>
              </p:ext>
            </p:extLst>
          </p:nvPr>
        </p:nvGraphicFramePr>
        <p:xfrm>
          <a:off x="873456" y="3623720"/>
          <a:ext cx="5486400" cy="1190760"/>
        </p:xfrm>
        <a:graphic>
          <a:graphicData uri="http://schemas.openxmlformats.org/drawingml/2006/table">
            <a:tbl>
              <a:tblPr rtl="1" firstRow="1" bandRow="1">
                <a:tableStyleId>{5C22544A-7EE6-4342-B048-85BDC9FD1C3A}</a:tableStyleId>
              </a:tblPr>
              <a:tblGrid>
                <a:gridCol w="2743200"/>
                <a:gridCol w="2743200"/>
              </a:tblGrid>
              <a:tr h="288000">
                <a:tc>
                  <a:txBody>
                    <a:bodyPr/>
                    <a:lstStyle/>
                    <a:p>
                      <a:pPr algn="ctr" rtl="1"/>
                      <a:r>
                        <a:rPr lang="he-IL" sz="1400" b="1" dirty="0" smtClean="0">
                          <a:solidFill>
                            <a:schemeClr val="bg1"/>
                          </a:solidFill>
                        </a:rPr>
                        <a:t>מדיה</a:t>
                      </a:r>
                      <a:endParaRPr lang="he-IL" sz="1400" b="1" dirty="0">
                        <a:solidFill>
                          <a:schemeClr val="bg1"/>
                        </a:solidFill>
                      </a:endParaRPr>
                    </a:p>
                  </a:txBody>
                  <a:tcPr marL="84333" marR="84333" marT="42165" marB="42165">
                    <a:noFill/>
                  </a:tcPr>
                </a:tc>
                <a:tc>
                  <a:txBody>
                    <a:bodyPr/>
                    <a:lstStyle/>
                    <a:p>
                      <a:pPr algn="ctr" rtl="1"/>
                      <a:r>
                        <a:rPr lang="he-IL" sz="1400" b="1" dirty="0" smtClean="0">
                          <a:solidFill>
                            <a:schemeClr val="bg1"/>
                          </a:solidFill>
                        </a:rPr>
                        <a:t>עלות</a:t>
                      </a:r>
                      <a:endParaRPr lang="he-IL" sz="1400" b="1" dirty="0">
                        <a:solidFill>
                          <a:schemeClr val="bg1"/>
                        </a:solidFill>
                      </a:endParaRPr>
                    </a:p>
                  </a:txBody>
                  <a:tcPr marL="84333" marR="84333" marT="42165" marB="42165">
                    <a:noFill/>
                  </a:tcPr>
                </a:tc>
              </a:tr>
              <a:tr h="288000">
                <a:tc>
                  <a:txBody>
                    <a:bodyPr/>
                    <a:lstStyle/>
                    <a:p>
                      <a:pPr algn="ctr" rtl="1"/>
                      <a:r>
                        <a:rPr lang="he-IL" sz="1400" b="1" dirty="0" smtClean="0">
                          <a:solidFill>
                            <a:schemeClr val="bg1"/>
                          </a:solidFill>
                        </a:rPr>
                        <a:t>רדיו</a:t>
                      </a:r>
                      <a:endParaRPr lang="he-IL" sz="1400" b="1" dirty="0">
                        <a:solidFill>
                          <a:schemeClr val="bg1"/>
                        </a:solidFill>
                      </a:endParaRPr>
                    </a:p>
                  </a:txBody>
                  <a:tcPr marL="84333" marR="84333" marT="42165" marB="42165">
                    <a:noFill/>
                  </a:tcPr>
                </a:tc>
                <a:tc>
                  <a:txBody>
                    <a:bodyPr/>
                    <a:lstStyle/>
                    <a:p>
                      <a:pPr algn="ctr" rtl="1"/>
                      <a:r>
                        <a:rPr lang="he-IL" sz="1400" b="1" dirty="0" smtClean="0">
                          <a:solidFill>
                            <a:schemeClr val="bg1"/>
                          </a:solidFill>
                        </a:rPr>
                        <a:t>210,000 ₪ </a:t>
                      </a:r>
                      <a:endParaRPr lang="he-IL" sz="1400" b="1" dirty="0">
                        <a:solidFill>
                          <a:schemeClr val="bg1"/>
                        </a:solidFill>
                      </a:endParaRPr>
                    </a:p>
                  </a:txBody>
                  <a:tcPr marL="84333" marR="84333" marT="42165" marB="42165">
                    <a:noFill/>
                  </a:tcPr>
                </a:tc>
              </a:tr>
              <a:tr h="288000">
                <a:tc>
                  <a:txBody>
                    <a:bodyPr/>
                    <a:lstStyle/>
                    <a:p>
                      <a:pPr algn="ctr" rtl="1"/>
                      <a:r>
                        <a:rPr lang="he-IL" sz="1400" b="1" dirty="0" smtClean="0">
                          <a:solidFill>
                            <a:schemeClr val="bg1"/>
                          </a:solidFill>
                        </a:rPr>
                        <a:t>אינטרנט (באנר)</a:t>
                      </a:r>
                      <a:endParaRPr lang="he-IL" sz="1400" b="1" dirty="0">
                        <a:solidFill>
                          <a:schemeClr val="bg1"/>
                        </a:solidFill>
                      </a:endParaRPr>
                    </a:p>
                  </a:txBody>
                  <a:tcPr marL="84333" marR="84333" marT="42165" marB="42165">
                    <a:noFill/>
                  </a:tcPr>
                </a:tc>
                <a:tc>
                  <a:txBody>
                    <a:bodyPr/>
                    <a:lstStyle/>
                    <a:p>
                      <a:pPr algn="ctr" rtl="1"/>
                      <a:r>
                        <a:rPr lang="he-IL" sz="1400" b="1" dirty="0" smtClean="0">
                          <a:solidFill>
                            <a:schemeClr val="bg1"/>
                          </a:solidFill>
                        </a:rPr>
                        <a:t>312,000</a:t>
                      </a:r>
                      <a:r>
                        <a:rPr lang="he-IL" sz="1400" b="1" baseline="0" dirty="0" smtClean="0">
                          <a:solidFill>
                            <a:schemeClr val="bg1"/>
                          </a:solidFill>
                        </a:rPr>
                        <a:t> </a:t>
                      </a:r>
                      <a:r>
                        <a:rPr lang="he-IL" sz="1400" b="1" dirty="0" smtClean="0">
                          <a:solidFill>
                            <a:schemeClr val="bg1"/>
                          </a:solidFill>
                        </a:rPr>
                        <a:t>₪ </a:t>
                      </a:r>
                      <a:endParaRPr lang="he-IL" sz="1400" b="1" dirty="0">
                        <a:solidFill>
                          <a:schemeClr val="bg1"/>
                        </a:solidFill>
                      </a:endParaRPr>
                    </a:p>
                  </a:txBody>
                  <a:tcPr marL="84333" marR="84333" marT="42165" marB="42165">
                    <a:noFill/>
                  </a:tcPr>
                </a:tc>
              </a:tr>
              <a:tr h="288000">
                <a:tc>
                  <a:txBody>
                    <a:bodyPr/>
                    <a:lstStyle/>
                    <a:p>
                      <a:pPr algn="ctr" rtl="1"/>
                      <a:r>
                        <a:rPr lang="he-IL" sz="1400" b="1" dirty="0" smtClean="0">
                          <a:solidFill>
                            <a:schemeClr val="bg1"/>
                          </a:solidFill>
                        </a:rPr>
                        <a:t>עיתונות</a:t>
                      </a:r>
                      <a:endParaRPr lang="he-IL" sz="1400" b="1" dirty="0">
                        <a:solidFill>
                          <a:schemeClr val="bg1"/>
                        </a:solidFill>
                      </a:endParaRPr>
                    </a:p>
                  </a:txBody>
                  <a:tcPr marL="84333" marR="84333" marT="42165" marB="42165">
                    <a:noFill/>
                  </a:tcPr>
                </a:tc>
                <a:tc>
                  <a:txBody>
                    <a:bodyPr/>
                    <a:lstStyle/>
                    <a:p>
                      <a:pPr algn="ctr" rtl="1"/>
                      <a:r>
                        <a:rPr lang="he-IL" sz="1400" b="1" dirty="0" smtClean="0">
                          <a:solidFill>
                            <a:schemeClr val="bg1"/>
                          </a:solidFill>
                        </a:rPr>
                        <a:t>50,000 ₪ </a:t>
                      </a:r>
                      <a:endParaRPr lang="he-IL" sz="1400" b="1" dirty="0">
                        <a:solidFill>
                          <a:schemeClr val="bg1"/>
                        </a:solidFill>
                      </a:endParaRPr>
                    </a:p>
                  </a:txBody>
                  <a:tcPr marL="84333" marR="84333" marT="42165" marB="42165">
                    <a:noFill/>
                  </a:tcPr>
                </a:tc>
              </a:tr>
            </a:tbl>
          </a:graphicData>
        </a:graphic>
      </p:graphicFrame>
      <p:pic>
        <p:nvPicPr>
          <p:cNvPr id="8" name="תמונה 7"/>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80975" y="6877437"/>
            <a:ext cx="1183801" cy="473520"/>
          </a:xfrm>
          <a:prstGeom prst="rect">
            <a:avLst/>
          </a:prstGeom>
        </p:spPr>
      </p:pic>
    </p:spTree>
    <p:extLst>
      <p:ext uri="{BB962C8B-B14F-4D97-AF65-F5344CB8AC3E}">
        <p14:creationId xmlns:p14="http://schemas.microsoft.com/office/powerpoint/2010/main" val="1473352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20</a:t>
            </a:fld>
            <a:endParaRPr lang="en-GB" dirty="0"/>
          </a:p>
        </p:txBody>
      </p:sp>
      <p:sp>
        <p:nvSpPr>
          <p:cNvPr id="5" name="כותרת 1"/>
          <p:cNvSpPr>
            <a:spLocks noGrp="1"/>
          </p:cNvSpPr>
          <p:nvPr>
            <p:ph type="title"/>
          </p:nvPr>
        </p:nvSpPr>
        <p:spPr>
          <a:xfrm>
            <a:off x="1566250" y="1075695"/>
            <a:ext cx="11521100" cy="225318"/>
          </a:xfrm>
        </p:spPr>
        <p:txBody>
          <a:bodyPr/>
          <a:lstStyle/>
          <a:p>
            <a:pPr algn="r" rtl="1"/>
            <a:r>
              <a:rPr lang="en-US" sz="1800" b="1" cap="all" dirty="0" smtClean="0">
                <a:latin typeface="+mn-lt"/>
                <a:ea typeface="+mn-ea"/>
                <a:cs typeface="+mn-cs"/>
              </a:rPr>
              <a:t>ROI</a:t>
            </a:r>
            <a:r>
              <a:rPr lang="he-IL" sz="1800" b="1" cap="all" dirty="0" smtClean="0">
                <a:latin typeface="+mn-lt"/>
                <a:ea typeface="+mn-ea"/>
                <a:cs typeface="+mn-cs"/>
              </a:rPr>
              <a:t> – קמפיין </a:t>
            </a:r>
            <a:r>
              <a:rPr lang="he-IL" sz="1800" b="1" dirty="0" smtClean="0"/>
              <a:t>מדד השירות</a:t>
            </a:r>
            <a:endParaRPr lang="en-US" sz="1800" b="1" cap="all" dirty="0">
              <a:latin typeface="+mn-lt"/>
              <a:ea typeface="+mn-ea"/>
              <a:cs typeface="+mn-cs"/>
            </a:endParaRPr>
          </a:p>
        </p:txBody>
      </p:sp>
      <p:graphicFrame>
        <p:nvGraphicFramePr>
          <p:cNvPr id="6" name="מציין מיקום תוכן 6"/>
          <p:cNvGraphicFramePr>
            <a:graphicFrameLocks/>
          </p:cNvGraphicFramePr>
          <p:nvPr>
            <p:extLst>
              <p:ext uri="{D42A27DB-BD31-4B8C-83A1-F6EECF244321}">
                <p14:modId xmlns:p14="http://schemas.microsoft.com/office/powerpoint/2010/main" val="1850306039"/>
              </p:ext>
            </p:extLst>
          </p:nvPr>
        </p:nvGraphicFramePr>
        <p:xfrm>
          <a:off x="802480" y="4205435"/>
          <a:ext cx="12166268" cy="2592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מציין מיקום תוכן 6"/>
          <p:cNvGraphicFramePr>
            <a:graphicFrameLocks/>
          </p:cNvGraphicFramePr>
          <p:nvPr>
            <p:extLst>
              <p:ext uri="{D42A27DB-BD31-4B8C-83A1-F6EECF244321}">
                <p14:modId xmlns:p14="http://schemas.microsoft.com/office/powerpoint/2010/main" val="815748539"/>
              </p:ext>
            </p:extLst>
          </p:nvPr>
        </p:nvGraphicFramePr>
        <p:xfrm>
          <a:off x="3566958" y="1478495"/>
          <a:ext cx="5873239" cy="43725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מחבר ישר 9"/>
          <p:cNvCxnSpPr/>
          <p:nvPr/>
        </p:nvCxnSpPr>
        <p:spPr>
          <a:xfrm>
            <a:off x="1064818" y="4214989"/>
            <a:ext cx="1170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45"/>
          <p:cNvSpPr txBox="1">
            <a:spLocks/>
          </p:cNvSpPr>
          <p:nvPr/>
        </p:nvSpPr>
        <p:spPr>
          <a:xfrm>
            <a:off x="1289785" y="56631"/>
            <a:ext cx="11797565" cy="615553"/>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r" defTabSz="914400" rtl="1" fontAlgn="auto">
              <a:lnSpc>
                <a:spcPct val="100000"/>
              </a:lnSpc>
              <a:spcAft>
                <a:spcPts val="0"/>
              </a:spcAft>
              <a:defRPr/>
            </a:pPr>
            <a:r>
              <a:rPr lang="he-IL" dirty="0" smtClean="0">
                <a:solidFill>
                  <a:schemeClr val="tx1"/>
                </a:solidFill>
                <a:latin typeface="Arial" panose="020B0604020202020204" pitchFamily="34" charset="0"/>
                <a:ea typeface="Tahoma" panose="020B0604030504040204" pitchFamily="34" charset="0"/>
                <a:cs typeface="Arial" panose="020B0604020202020204" pitchFamily="34" charset="0"/>
              </a:rPr>
              <a:t>הרדיו והאינטרנט בולטים כערוצי פרסום יעילים יותר מבחינה כלכלית (עלות ההשקעה להשגת זכירה, נמוכה מהממוצע בתחום). מנגד, הפרסום בעיתון היה יעיל פחות שכן עלות ההשקעה גבוהה יותר ביחס לממוצע.</a:t>
            </a:r>
          </a:p>
        </p:txBody>
      </p:sp>
      <p:graphicFrame>
        <p:nvGraphicFramePr>
          <p:cNvPr id="9" name="מציין מיקום תוכן 6"/>
          <p:cNvGraphicFramePr>
            <a:graphicFrameLocks/>
          </p:cNvGraphicFramePr>
          <p:nvPr>
            <p:extLst>
              <p:ext uri="{D42A27DB-BD31-4B8C-83A1-F6EECF244321}">
                <p14:modId xmlns:p14="http://schemas.microsoft.com/office/powerpoint/2010/main" val="3558949399"/>
              </p:ext>
            </p:extLst>
          </p:nvPr>
        </p:nvGraphicFramePr>
        <p:xfrm>
          <a:off x="802480" y="1586060"/>
          <a:ext cx="12166268" cy="2592387"/>
        </p:xfrm>
        <a:graphic>
          <a:graphicData uri="http://schemas.openxmlformats.org/drawingml/2006/chart">
            <c:chart xmlns:c="http://schemas.openxmlformats.org/drawingml/2006/chart" xmlns:r="http://schemas.openxmlformats.org/officeDocument/2006/relationships" r:id="rId4"/>
          </a:graphicData>
        </a:graphic>
      </p:graphicFrame>
      <p:pic>
        <p:nvPicPr>
          <p:cNvPr id="11" name="תמונה 10"/>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1771884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21</a:t>
            </a:fld>
            <a:endParaRPr lang="en-GB" dirty="0"/>
          </a:p>
        </p:txBody>
      </p:sp>
      <p:sp>
        <p:nvSpPr>
          <p:cNvPr id="10" name="כותרת 1"/>
          <p:cNvSpPr txBox="1">
            <a:spLocks/>
          </p:cNvSpPr>
          <p:nvPr/>
        </p:nvSpPr>
        <p:spPr>
          <a:xfrm>
            <a:off x="1566250" y="256300"/>
            <a:ext cx="11521100" cy="403828"/>
          </a:xfrm>
          <a:prstGeom prst="rect">
            <a:avLst/>
          </a:prstGeom>
        </p:spPr>
        <p:txBody>
          <a:bodyPr/>
          <a:lst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a:lstStyle>
          <a:p>
            <a:pPr algn="r" rtl="1"/>
            <a:r>
              <a:rPr lang="he-IL" b="1" cap="all" dirty="0">
                <a:latin typeface="+mn-lt"/>
                <a:ea typeface="+mn-ea"/>
                <a:cs typeface="+mn-cs"/>
              </a:rPr>
              <a:t>סיכום</a:t>
            </a:r>
            <a:endParaRPr lang="en-US" b="1" cap="all" dirty="0">
              <a:latin typeface="+mn-lt"/>
              <a:ea typeface="+mn-ea"/>
              <a:cs typeface="+mn-cs"/>
            </a:endParaRPr>
          </a:p>
        </p:txBody>
      </p:sp>
      <p:sp>
        <p:nvSpPr>
          <p:cNvPr id="11" name="Text Placeholder 45"/>
          <p:cNvSpPr txBox="1">
            <a:spLocks/>
          </p:cNvSpPr>
          <p:nvPr/>
        </p:nvSpPr>
        <p:spPr>
          <a:xfrm>
            <a:off x="1114425" y="640399"/>
            <a:ext cx="11880000" cy="581697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285750" lvl="0" indent="-285750" algn="r" defTabSz="914400" rtl="1">
              <a:lnSpc>
                <a:spcPct val="150000"/>
              </a:lnSpc>
              <a:buFont typeface="Wingdings" panose="05000000000000000000" pitchFamily="2" charset="2"/>
              <a:buChar char="ü"/>
              <a:defRPr/>
            </a:pPr>
            <a:r>
              <a:rPr lang="he-IL" sz="1800" dirty="0" smtClean="0">
                <a:solidFill>
                  <a:schemeClr val="tx1"/>
                </a:solidFill>
                <a:latin typeface="Arial" panose="020B0604020202020204" pitchFamily="34" charset="0"/>
                <a:cs typeface="Arial" panose="020B0604020202020204" pitchFamily="34" charset="0"/>
              </a:rPr>
              <a:t>יחסית לקמפיין דל תקציב אשר לא עשה שימוש במדיית הטלוויזיה, הקמפיין הנוכחי מתפקד יפה ומשיג נתוני </a:t>
            </a:r>
            <a:r>
              <a:rPr lang="en-US" sz="1800" dirty="0" smtClean="0">
                <a:solidFill>
                  <a:schemeClr val="tx1"/>
                </a:solidFill>
                <a:latin typeface="Arial" panose="020B0604020202020204" pitchFamily="34" charset="0"/>
                <a:cs typeface="Arial" panose="020B0604020202020204" pitchFamily="34" charset="0"/>
              </a:rPr>
              <a:t>ROI</a:t>
            </a:r>
            <a:r>
              <a:rPr lang="he-IL" sz="1800" dirty="0" smtClean="0">
                <a:solidFill>
                  <a:schemeClr val="tx1"/>
                </a:solidFill>
                <a:latin typeface="Arial" panose="020B0604020202020204" pitchFamily="34" charset="0"/>
                <a:cs typeface="Arial" panose="020B0604020202020204" pitchFamily="34" charset="0"/>
              </a:rPr>
              <a:t> טובים מהרדיו והאינטרנט, </a:t>
            </a:r>
            <a:r>
              <a:rPr lang="he-IL" sz="1800" dirty="0">
                <a:solidFill>
                  <a:schemeClr val="tx1"/>
                </a:solidFill>
                <a:latin typeface="Arial" panose="020B0604020202020204" pitchFamily="34" charset="0"/>
                <a:cs typeface="Arial" panose="020B0604020202020204" pitchFamily="34" charset="0"/>
              </a:rPr>
              <a:t>כאשר ערוץ החשיפה </a:t>
            </a:r>
            <a:r>
              <a:rPr lang="he-IL" sz="1800" dirty="0" smtClean="0">
                <a:solidFill>
                  <a:schemeClr val="tx1"/>
                </a:solidFill>
                <a:latin typeface="Arial" panose="020B0604020202020204" pitchFamily="34" charset="0"/>
                <a:cs typeface="Arial" panose="020B0604020202020204" pitchFamily="34" charset="0"/>
              </a:rPr>
              <a:t>המוביל, המניב את רמת החשיפה הגבוהה ביותר הוא </a:t>
            </a:r>
            <a:r>
              <a:rPr lang="he-IL" sz="1800" dirty="0">
                <a:solidFill>
                  <a:schemeClr val="tx1"/>
                </a:solidFill>
                <a:latin typeface="Arial" panose="020B0604020202020204" pitchFamily="34" charset="0"/>
                <a:cs typeface="Arial" panose="020B0604020202020204" pitchFamily="34" charset="0"/>
              </a:rPr>
              <a:t>הרדיו (בעוד העיתונות והאינטרנט מתפקדים כערוצי מדיה משלימים</a:t>
            </a:r>
            <a:r>
              <a:rPr lang="he-IL" sz="1800" dirty="0" smtClean="0">
                <a:solidFill>
                  <a:schemeClr val="tx1"/>
                </a:solidFill>
                <a:latin typeface="Arial" panose="020B0604020202020204" pitchFamily="34" charset="0"/>
                <a:cs typeface="Arial" panose="020B0604020202020204" pitchFamily="34" charset="0"/>
              </a:rPr>
              <a:t>).</a:t>
            </a:r>
          </a:p>
          <a:p>
            <a:pPr marL="285750" lvl="0" indent="-285750" algn="r" defTabSz="914400" rtl="1">
              <a:lnSpc>
                <a:spcPct val="150000"/>
              </a:lnSpc>
              <a:buFont typeface="Wingdings" panose="05000000000000000000" pitchFamily="2" charset="2"/>
              <a:buChar char="ü"/>
              <a:defRPr/>
            </a:pPr>
            <a:r>
              <a:rPr lang="he-IL" sz="1800" dirty="0" smtClean="0">
                <a:solidFill>
                  <a:schemeClr val="tx1"/>
                </a:solidFill>
                <a:latin typeface="Arial" panose="020B0604020202020204" pitchFamily="34" charset="0"/>
                <a:cs typeface="Arial" panose="020B0604020202020204" pitchFamily="34" charset="0"/>
              </a:rPr>
              <a:t>מהניתוח הדמוגרפי של מדדי הכיסוי והתגובה עולה, כי הקמפיין דיבר במיוחד אל הקהל הבוגר יותר – גילאי 45 ומעלה.</a:t>
            </a:r>
          </a:p>
          <a:p>
            <a:pPr marL="285750" lvl="0" indent="-285750" algn="r" defTabSz="914400" rtl="1">
              <a:lnSpc>
                <a:spcPct val="150000"/>
              </a:lnSpc>
              <a:buFont typeface="Wingdings" panose="05000000000000000000" pitchFamily="2" charset="2"/>
              <a:buChar char="ü"/>
              <a:defRPr/>
            </a:pPr>
            <a:r>
              <a:rPr lang="he-IL" sz="1800" dirty="0" smtClean="0">
                <a:solidFill>
                  <a:schemeClr val="tx1"/>
                </a:solidFill>
                <a:latin typeface="Arial" panose="020B0604020202020204" pitchFamily="34" charset="0"/>
                <a:cs typeface="Arial" panose="020B0604020202020204" pitchFamily="34" charset="0"/>
              </a:rPr>
              <a:t>נושא </a:t>
            </a:r>
            <a:r>
              <a:rPr lang="he-IL" sz="1800" dirty="0" smtClean="0">
                <a:solidFill>
                  <a:schemeClr val="tx1"/>
                </a:solidFill>
                <a:latin typeface="Arial" panose="020B0604020202020204" pitchFamily="34" charset="0"/>
                <a:cs typeface="Arial" panose="020B0604020202020204" pitchFamily="34" charset="0"/>
              </a:rPr>
              <a:t>שירות חברות הביטוח מעסיק את רוב הציבור, אך נתפס כחשוב ותורם לציבור בדומה לממוצע. המידע שהעביר הקמפיין נתפס כמחדש לציבור הן כשלעצמו והן בהשוואה לממוצע. כתוצאה מכך, </a:t>
            </a:r>
            <a:r>
              <a:rPr lang="he-IL" sz="1800" dirty="0" smtClean="0">
                <a:solidFill>
                  <a:schemeClr val="tx1"/>
                </a:solidFill>
                <a:latin typeface="Arial" panose="020B0604020202020204" pitchFamily="34" charset="0"/>
                <a:ea typeface="Tahoma" panose="020B0604030504040204" pitchFamily="34" charset="0"/>
                <a:cs typeface="Arial" panose="020B0604020202020204" pitchFamily="34" charset="0"/>
              </a:rPr>
              <a:t>הקמפיין יצר בעיקר סנטימנט חיובי הנובע מיעילותו לציבור והצורה הברורה בהעברת המידע.</a:t>
            </a:r>
          </a:p>
          <a:p>
            <a:pPr marL="285750" lvl="0" indent="-285750" algn="r" defTabSz="914400" rtl="1">
              <a:lnSpc>
                <a:spcPct val="150000"/>
              </a:lnSpc>
              <a:buFont typeface="Wingdings" panose="05000000000000000000" pitchFamily="2" charset="2"/>
              <a:buChar char="ü"/>
              <a:defRPr/>
            </a:pPr>
            <a:endParaRPr lang="he-IL" sz="1800" dirty="0" smtClean="0">
              <a:solidFill>
                <a:schemeClr val="tx1"/>
              </a:solidFill>
              <a:latin typeface="Arial" panose="020B0604020202020204" pitchFamily="34" charset="0"/>
              <a:cs typeface="Arial" panose="020B0604020202020204" pitchFamily="34" charset="0"/>
            </a:endParaRPr>
          </a:p>
          <a:p>
            <a:pPr marL="285750" lvl="0" indent="-285750" algn="r" defTabSz="914400" rtl="1">
              <a:lnSpc>
                <a:spcPct val="150000"/>
              </a:lnSpc>
              <a:buFont typeface="Wingdings" panose="05000000000000000000" pitchFamily="2" charset="2"/>
              <a:buChar char="ü"/>
              <a:defRPr/>
            </a:pPr>
            <a:r>
              <a:rPr lang="he-IL" sz="1800" dirty="0" smtClean="0">
                <a:solidFill>
                  <a:schemeClr val="tx1"/>
                </a:solidFill>
                <a:latin typeface="Arial" panose="020B0604020202020204" pitchFamily="34" charset="0"/>
                <a:cs typeface="Arial" panose="020B0604020202020204" pitchFamily="34" charset="0"/>
              </a:rPr>
              <a:t>הקמפיין שם לעצמו למטרה להעלות את רמת המודעות למדד השירות של חברות הביטוח הקיים באתר של משרד האוצר. במובן זה, הצליח הקמפיין לייצר רמת מודעות גבוהה יותר בקרב הנחשפים אליו, ובתמורה להעלות במידה מסוימת (אם כי לא באופן מובהק) את המודעות בכלל הציבור.</a:t>
            </a:r>
          </a:p>
          <a:p>
            <a:pPr marL="285750" lvl="0" indent="-285750" algn="r" defTabSz="914400" rtl="1">
              <a:lnSpc>
                <a:spcPct val="150000"/>
              </a:lnSpc>
              <a:buFont typeface="Wingdings" panose="05000000000000000000" pitchFamily="2" charset="2"/>
              <a:buChar char="ü"/>
              <a:defRPr/>
            </a:pPr>
            <a:endParaRPr lang="he-IL" sz="1800" dirty="0">
              <a:solidFill>
                <a:schemeClr val="tx1"/>
              </a:solidFill>
              <a:latin typeface="Arial" panose="020B0604020202020204" pitchFamily="34" charset="0"/>
              <a:cs typeface="Arial" panose="020B0604020202020204" pitchFamily="34" charset="0"/>
            </a:endParaRPr>
          </a:p>
          <a:p>
            <a:pPr marL="285750" lvl="0" indent="-285750" algn="r" defTabSz="914400" rtl="1">
              <a:lnSpc>
                <a:spcPct val="150000"/>
              </a:lnSpc>
              <a:buFont typeface="Wingdings" panose="05000000000000000000" pitchFamily="2" charset="2"/>
              <a:buChar char="ü"/>
              <a:defRPr/>
            </a:pPr>
            <a:endParaRPr lang="he-IL" sz="1800" dirty="0" smtClean="0">
              <a:solidFill>
                <a:schemeClr val="tx1"/>
              </a:solidFill>
              <a:latin typeface="Arial" panose="020B0604020202020204" pitchFamily="34" charset="0"/>
              <a:cs typeface="Arial" panose="020B0604020202020204" pitchFamily="34" charset="0"/>
            </a:endParaRPr>
          </a:p>
          <a:p>
            <a:pPr marL="285750" lvl="0" indent="-285750" algn="r" defTabSz="914400" rtl="1">
              <a:lnSpc>
                <a:spcPct val="150000"/>
              </a:lnSpc>
              <a:buFont typeface="Wingdings" panose="05000000000000000000" pitchFamily="2" charset="2"/>
              <a:buChar char="ü"/>
              <a:defRPr/>
            </a:pPr>
            <a:endParaRPr lang="he-IL" sz="1800" dirty="0">
              <a:solidFill>
                <a:schemeClr val="tx1"/>
              </a:solidFill>
              <a:latin typeface="Arial" panose="020B0604020202020204" pitchFamily="34" charset="0"/>
              <a:cs typeface="Arial" panose="020B0604020202020204" pitchFamily="34" charset="0"/>
            </a:endParaRPr>
          </a:p>
        </p:txBody>
      </p:sp>
      <p:pic>
        <p:nvPicPr>
          <p:cNvPr id="1026" name="Picture 2" descr="C:\Users\et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943" y="5439578"/>
            <a:ext cx="3119458" cy="1960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1326210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nvSpPr>
        <p:spPr bwMode="gray">
          <a:xfrm>
            <a:off x="506911" y="1269750"/>
            <a:ext cx="12580439" cy="517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r" rtl="1" eaLnBrk="0" fontAlgn="base" hangingPunct="0">
              <a:spcBef>
                <a:spcPts val="1312"/>
              </a:spcBef>
              <a:spcAft>
                <a:spcPct val="0"/>
              </a:spcAft>
              <a:buClr>
                <a:schemeClr val="accent2"/>
              </a:buClr>
            </a:pPr>
            <a:r>
              <a:rPr lang="he-IL" b="1" dirty="0">
                <a:solidFill>
                  <a:srgbClr val="00B050"/>
                </a:solidFill>
                <a:latin typeface="Arial" panose="020B0604020202020204" pitchFamily="34" charset="0"/>
                <a:cs typeface="Arial" panose="020B0604020202020204" pitchFamily="34" charset="0"/>
              </a:rPr>
              <a:t>במה הצליח הקמפיין </a:t>
            </a:r>
          </a:p>
          <a:p>
            <a:pPr marL="425021" indent="-425021" algn="r" rtl="1" eaLnBrk="0" fontAlgn="base" hangingPunct="0">
              <a:spcBef>
                <a:spcPts val="1312"/>
              </a:spcBef>
              <a:spcAft>
                <a:spcPct val="0"/>
              </a:spcAft>
              <a:buClr>
                <a:schemeClr val="accent2"/>
              </a:buClr>
              <a:buFont typeface="Wingdings" panose="05000000000000000000" pitchFamily="2" charset="2"/>
              <a:buChar char="ü"/>
            </a:pPr>
            <a:r>
              <a:rPr lang="he-IL" sz="2000" dirty="0" smtClean="0">
                <a:solidFill>
                  <a:srgbClr val="00B050"/>
                </a:solidFill>
                <a:latin typeface="Arial" panose="020B0604020202020204" pitchFamily="34" charset="0"/>
                <a:cs typeface="Arial" panose="020B0604020202020204" pitchFamily="34" charset="0"/>
              </a:rPr>
              <a:t>תפיסתו </a:t>
            </a:r>
            <a:r>
              <a:rPr lang="he-IL" sz="2000" dirty="0">
                <a:solidFill>
                  <a:srgbClr val="00B050"/>
                </a:solidFill>
                <a:latin typeface="Arial" panose="020B0604020202020204" pitchFamily="34" charset="0"/>
                <a:cs typeface="Arial" panose="020B0604020202020204" pitchFamily="34" charset="0"/>
              </a:rPr>
              <a:t>כמוסיף מידע חדש בנוגע </a:t>
            </a:r>
            <a:r>
              <a:rPr lang="he-IL" sz="2000" dirty="0" smtClean="0">
                <a:solidFill>
                  <a:srgbClr val="00B050"/>
                </a:solidFill>
                <a:latin typeface="Arial" panose="020B0604020202020204" pitchFamily="34" charset="0"/>
                <a:cs typeface="Arial" panose="020B0604020202020204" pitchFamily="34" charset="0"/>
              </a:rPr>
              <a:t>לאפשרויות הקיימות באתר ":האוצר שלי"</a:t>
            </a:r>
          </a:p>
          <a:p>
            <a:pPr marL="425021" indent="-425021" algn="r" rtl="1" eaLnBrk="0" fontAlgn="base" hangingPunct="0">
              <a:spcBef>
                <a:spcPts val="1312"/>
              </a:spcBef>
              <a:spcAft>
                <a:spcPct val="0"/>
              </a:spcAft>
              <a:buClr>
                <a:schemeClr val="accent2"/>
              </a:buClr>
              <a:buFont typeface="Wingdings" panose="05000000000000000000" pitchFamily="2" charset="2"/>
              <a:buChar char="ü"/>
            </a:pPr>
            <a:r>
              <a:rPr lang="he-IL" sz="2000" dirty="0" smtClean="0">
                <a:solidFill>
                  <a:srgbClr val="00B050"/>
                </a:solidFill>
                <a:latin typeface="Arial" panose="020B0604020202020204" pitchFamily="34" charset="0"/>
                <a:cs typeface="Arial" panose="020B0604020202020204" pitchFamily="34" charset="0"/>
              </a:rPr>
              <a:t>לייצר שיעורי חשיפה באינטרנט וברדיו בעלות השקעה נמוכה</a:t>
            </a:r>
          </a:p>
          <a:p>
            <a:pPr marL="425021" indent="-425021" algn="r" rtl="1" eaLnBrk="0" fontAlgn="base" hangingPunct="0">
              <a:spcBef>
                <a:spcPts val="1312"/>
              </a:spcBef>
              <a:spcAft>
                <a:spcPct val="0"/>
              </a:spcAft>
              <a:buClr>
                <a:schemeClr val="accent2"/>
              </a:buClr>
              <a:buFont typeface="Wingdings" panose="05000000000000000000" pitchFamily="2" charset="2"/>
              <a:buChar char="ü"/>
            </a:pPr>
            <a:r>
              <a:rPr lang="he-IL" sz="2000" dirty="0" smtClean="0">
                <a:solidFill>
                  <a:srgbClr val="00B050"/>
                </a:solidFill>
                <a:latin typeface="Arial" panose="020B0604020202020204" pitchFamily="34" charset="0"/>
                <a:cs typeface="Arial" panose="020B0604020202020204" pitchFamily="34" charset="0"/>
              </a:rPr>
              <a:t>להעלות במעט (לא באופן מובהק) את </a:t>
            </a:r>
            <a:r>
              <a:rPr lang="he-IL" sz="2000" dirty="0">
                <a:solidFill>
                  <a:srgbClr val="00B050"/>
                </a:solidFill>
                <a:latin typeface="Arial" panose="020B0604020202020204" pitchFamily="34" charset="0"/>
                <a:cs typeface="Arial" panose="020B0604020202020204" pitchFamily="34" charset="0"/>
              </a:rPr>
              <a:t>המודעות למדד השירות של חברות הביטוח הקיים באתר של משרד האוצר</a:t>
            </a:r>
          </a:p>
          <a:p>
            <a:pPr marL="425021" indent="-425021" algn="r" rtl="1" eaLnBrk="0" fontAlgn="base" hangingPunct="0">
              <a:spcBef>
                <a:spcPts val="1312"/>
              </a:spcBef>
              <a:spcAft>
                <a:spcPct val="0"/>
              </a:spcAft>
              <a:buClr>
                <a:schemeClr val="accent2"/>
              </a:buClr>
              <a:buFont typeface="Wingdings" panose="05000000000000000000" pitchFamily="2" charset="2"/>
              <a:buChar char="ü"/>
            </a:pPr>
            <a:endParaRPr lang="he-IL" sz="2000" dirty="0" smtClean="0">
              <a:solidFill>
                <a:srgbClr val="00B050"/>
              </a:solidFill>
              <a:latin typeface="Arial" panose="020B0604020202020204" pitchFamily="34" charset="0"/>
              <a:cs typeface="Arial" panose="020B0604020202020204" pitchFamily="34" charset="0"/>
            </a:endParaRPr>
          </a:p>
          <a:p>
            <a:pPr algn="r" rtl="1" eaLnBrk="0" fontAlgn="base" hangingPunct="0">
              <a:spcBef>
                <a:spcPts val="1312"/>
              </a:spcBef>
              <a:spcAft>
                <a:spcPct val="0"/>
              </a:spcAft>
              <a:buClr>
                <a:schemeClr val="accent2"/>
              </a:buClr>
            </a:pPr>
            <a:endParaRPr lang="he-IL" sz="2000" dirty="0">
              <a:solidFill>
                <a:srgbClr val="00B050"/>
              </a:solidFill>
              <a:latin typeface="Arial" panose="020B0604020202020204" pitchFamily="34" charset="0"/>
              <a:cs typeface="Arial" panose="020B0604020202020204" pitchFamily="34" charset="0"/>
            </a:endParaRPr>
          </a:p>
          <a:p>
            <a:pPr algn="r" rtl="1" eaLnBrk="0" fontAlgn="base" hangingPunct="0">
              <a:spcBef>
                <a:spcPts val="1312"/>
              </a:spcBef>
              <a:spcAft>
                <a:spcPct val="0"/>
              </a:spcAft>
              <a:buClr>
                <a:schemeClr val="accent2"/>
              </a:buClr>
            </a:pPr>
            <a:endParaRPr lang="he-IL" sz="2000" dirty="0" smtClean="0">
              <a:solidFill>
                <a:srgbClr val="00B050"/>
              </a:solidFill>
              <a:latin typeface="Arial" panose="020B0604020202020204" pitchFamily="34" charset="0"/>
              <a:cs typeface="Arial" panose="020B0604020202020204" pitchFamily="34" charset="0"/>
            </a:endParaRPr>
          </a:p>
          <a:p>
            <a:pPr algn="r" rtl="1" eaLnBrk="0" fontAlgn="base" hangingPunct="0">
              <a:spcBef>
                <a:spcPts val="1312"/>
              </a:spcBef>
              <a:spcAft>
                <a:spcPct val="0"/>
              </a:spcAft>
              <a:buClr>
                <a:schemeClr val="accent2"/>
              </a:buClr>
            </a:pPr>
            <a:r>
              <a:rPr lang="he-IL" b="1" dirty="0">
                <a:solidFill>
                  <a:srgbClr val="FFC000"/>
                </a:solidFill>
                <a:latin typeface="Arial" panose="020B0604020202020204" pitchFamily="34" charset="0"/>
                <a:cs typeface="Arial" panose="020B0604020202020204" pitchFamily="34" charset="0"/>
              </a:rPr>
              <a:t>במה פחות הצליח הקמפיין</a:t>
            </a:r>
          </a:p>
          <a:p>
            <a:pPr marL="425021" indent="-425021" algn="r" rtl="1" eaLnBrk="0" fontAlgn="base" hangingPunct="0">
              <a:spcBef>
                <a:spcPts val="1312"/>
              </a:spcBef>
              <a:spcAft>
                <a:spcPct val="0"/>
              </a:spcAft>
              <a:buClr>
                <a:schemeClr val="accent2"/>
              </a:buClr>
              <a:buChar char="•"/>
            </a:pPr>
            <a:r>
              <a:rPr lang="he-IL" sz="2000" dirty="0">
                <a:solidFill>
                  <a:srgbClr val="FFC000"/>
                </a:solidFill>
                <a:latin typeface="Arial" panose="020B0604020202020204" pitchFamily="34" charset="0"/>
                <a:cs typeface="Arial" panose="020B0604020202020204" pitchFamily="34" charset="0"/>
              </a:rPr>
              <a:t>לייצר חשיפה </a:t>
            </a:r>
            <a:r>
              <a:rPr lang="he-IL" sz="2000" dirty="0" smtClean="0">
                <a:solidFill>
                  <a:srgbClr val="FFC000"/>
                </a:solidFill>
                <a:latin typeface="Arial" panose="020B0604020202020204" pitchFamily="34" charset="0"/>
                <a:cs typeface="Arial" panose="020B0604020202020204" pitchFamily="34" charset="0"/>
              </a:rPr>
              <a:t>גבוהה בערוצי האינטרנט והעיתונות</a:t>
            </a:r>
            <a:endParaRPr lang="he-IL" sz="2000" dirty="0">
              <a:solidFill>
                <a:srgbClr val="FFC000"/>
              </a:solidFill>
              <a:latin typeface="Arial" panose="020B0604020202020204" pitchFamily="34" charset="0"/>
              <a:cs typeface="Arial" panose="020B0604020202020204" pitchFamily="34" charset="0"/>
            </a:endParaRPr>
          </a:p>
          <a:p>
            <a:pPr marL="425021" indent="-425021" algn="r" rtl="1" eaLnBrk="0" fontAlgn="base" hangingPunct="0">
              <a:spcBef>
                <a:spcPts val="1312"/>
              </a:spcBef>
              <a:spcAft>
                <a:spcPct val="0"/>
              </a:spcAft>
              <a:buClr>
                <a:schemeClr val="accent2"/>
              </a:buClr>
              <a:buChar char="•"/>
            </a:pPr>
            <a:r>
              <a:rPr lang="he-IL" sz="2000" dirty="0" smtClean="0">
                <a:solidFill>
                  <a:srgbClr val="FFC000"/>
                </a:solidFill>
                <a:latin typeface="Arial" panose="020B0604020202020204" pitchFamily="34" charset="0"/>
                <a:cs typeface="Arial" panose="020B0604020202020204" pitchFamily="34" charset="0"/>
              </a:rPr>
              <a:t>זכירות המסר</a:t>
            </a:r>
          </a:p>
          <a:p>
            <a:pPr marL="425021" indent="-425021" algn="r" rtl="1" eaLnBrk="0" fontAlgn="base" hangingPunct="0">
              <a:spcBef>
                <a:spcPts val="1312"/>
              </a:spcBef>
              <a:spcAft>
                <a:spcPct val="0"/>
              </a:spcAft>
              <a:buClr>
                <a:schemeClr val="accent2"/>
              </a:buClr>
              <a:buChar char="•"/>
            </a:pPr>
            <a:r>
              <a:rPr lang="he-IL" sz="2000" dirty="0" smtClean="0">
                <a:solidFill>
                  <a:srgbClr val="FFC000"/>
                </a:solidFill>
                <a:latin typeface="Arial" panose="020B0604020202020204" pitchFamily="34" charset="0"/>
                <a:cs typeface="Arial" panose="020B0604020202020204" pitchFamily="34" charset="0"/>
              </a:rPr>
              <a:t>אטרקטיביות הקמפיין</a:t>
            </a:r>
            <a:endParaRPr lang="he-IL" sz="2000" dirty="0">
              <a:solidFill>
                <a:srgbClr val="FFC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9AB4E72-7858-48F1-A40D-12FF09E4BFB8}" type="slidenum">
              <a:rPr>
                <a:solidFill>
                  <a:srgbClr val="C2D1D4">
                    <a:lumMod val="75000"/>
                  </a:srgbClr>
                </a:solidFill>
              </a:rPr>
              <a:pPr/>
              <a:t>22</a:t>
            </a:fld>
            <a:endParaRPr dirty="0">
              <a:solidFill>
                <a:srgbClr val="C2D1D4">
                  <a:lumMod val="75000"/>
                </a:srgbClr>
              </a:solidFill>
            </a:endParaRPr>
          </a:p>
        </p:txBody>
      </p:sp>
      <p:sp>
        <p:nvSpPr>
          <p:cNvPr id="3" name="TextBox 2"/>
          <p:cNvSpPr txBox="1"/>
          <p:nvPr/>
        </p:nvSpPr>
        <p:spPr>
          <a:xfrm>
            <a:off x="14402379" y="4229070"/>
            <a:ext cx="67197" cy="183303"/>
          </a:xfrm>
          <a:prstGeom prst="rect">
            <a:avLst/>
          </a:prstGeom>
          <a:noFill/>
        </p:spPr>
        <p:txBody>
          <a:bodyPr wrap="square" lIns="120006" tIns="60003" rIns="120006" bIns="60003" rtlCol="1" anchor="ctr" anchorCtr="0">
            <a:normAutofit fontScale="25000" lnSpcReduction="20000"/>
          </a:bodyPr>
          <a:lstStyle/>
          <a:p>
            <a:endParaRPr lang="he-IL" dirty="0" smtClean="0">
              <a:solidFill>
                <a:schemeClr val="accent6">
                  <a:lumMod val="60000"/>
                  <a:lumOff val="40000"/>
                </a:schemeClr>
              </a:solidFill>
            </a:endParaRPr>
          </a:p>
        </p:txBody>
      </p:sp>
      <p:sp>
        <p:nvSpPr>
          <p:cNvPr id="4" name="TextBox 3"/>
          <p:cNvSpPr txBox="1"/>
          <p:nvPr/>
        </p:nvSpPr>
        <p:spPr>
          <a:xfrm>
            <a:off x="14469575" y="5459821"/>
            <a:ext cx="1343978" cy="1008168"/>
          </a:xfrm>
          <a:prstGeom prst="rect">
            <a:avLst/>
          </a:prstGeom>
          <a:noFill/>
        </p:spPr>
        <p:txBody>
          <a:bodyPr wrap="none" lIns="120006" tIns="60003" rIns="120006" bIns="60003" rtlCol="1" anchor="ctr" anchorCtr="0">
            <a:normAutofit/>
          </a:bodyPr>
          <a:lstStyle/>
          <a:p>
            <a:endParaRPr lang="he-IL" dirty="0" smtClean="0">
              <a:solidFill>
                <a:schemeClr val="accent6">
                  <a:lumMod val="60000"/>
                  <a:lumOff val="40000"/>
                </a:schemeClr>
              </a:solidFill>
            </a:endParaRPr>
          </a:p>
        </p:txBody>
      </p:sp>
      <p:sp>
        <p:nvSpPr>
          <p:cNvPr id="2" name="כותרת 1"/>
          <p:cNvSpPr>
            <a:spLocks noGrp="1"/>
          </p:cNvSpPr>
          <p:nvPr>
            <p:ph type="title"/>
          </p:nvPr>
        </p:nvSpPr>
        <p:spPr/>
        <p:txBody>
          <a:bodyPr/>
          <a:lstStyle/>
          <a:p>
            <a:pPr algn="r" rtl="1"/>
            <a:r>
              <a:rPr lang="he-IL" b="1" cap="all" dirty="0" smtClean="0">
                <a:latin typeface="+mn-lt"/>
                <a:ea typeface="+mn-ea"/>
                <a:cs typeface="+mn-cs"/>
              </a:rPr>
              <a:t>סיכום - המשך</a:t>
            </a:r>
            <a:endParaRPr lang="he-IL" b="1" cap="all" dirty="0">
              <a:latin typeface="+mn-lt"/>
              <a:ea typeface="+mn-ea"/>
              <a:cs typeface="+mn-cs"/>
            </a:endParaRPr>
          </a:p>
        </p:txBody>
      </p:sp>
      <p:pic>
        <p:nvPicPr>
          <p:cNvPr id="7" name="תמונה 6"/>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188679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1043056"/>
            <a:fld id="{3E291E46-BCC4-4EBB-9B49-E997D24BE723}" type="slidenum">
              <a:rPr lang="en-GB" smtClean="0"/>
              <a:pPr defTabSz="1043056"/>
              <a:t>23</a:t>
            </a:fld>
            <a:endParaRPr lang="en-GB" dirty="0"/>
          </a:p>
        </p:txBody>
      </p:sp>
      <p:grpSp>
        <p:nvGrpSpPr>
          <p:cNvPr id="16" name="Group 15"/>
          <p:cNvGrpSpPr/>
          <p:nvPr/>
        </p:nvGrpSpPr>
        <p:grpSpPr>
          <a:xfrm>
            <a:off x="4558578" y="947911"/>
            <a:ext cx="4322618" cy="4322618"/>
            <a:chOff x="2946400" y="1459345"/>
            <a:chExt cx="4322618" cy="4322618"/>
          </a:xfrm>
        </p:grpSpPr>
        <p:sp>
          <p:nvSpPr>
            <p:cNvPr id="5" name="Oval 4"/>
            <p:cNvSpPr/>
            <p:nvPr/>
          </p:nvSpPr>
          <p:spPr>
            <a:xfrm>
              <a:off x="2946400" y="1459345"/>
              <a:ext cx="4322618" cy="43226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sp>
          <p:nvSpPr>
            <p:cNvPr id="6" name="Oval 5"/>
            <p:cNvSpPr/>
            <p:nvPr/>
          </p:nvSpPr>
          <p:spPr>
            <a:xfrm>
              <a:off x="2946400" y="1560945"/>
              <a:ext cx="1099128" cy="1099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sp>
          <p:nvSpPr>
            <p:cNvPr id="7" name="Oval 6"/>
            <p:cNvSpPr/>
            <p:nvPr/>
          </p:nvSpPr>
          <p:spPr>
            <a:xfrm>
              <a:off x="6109854" y="4519372"/>
              <a:ext cx="1099128" cy="1099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200" dirty="0"/>
            </a:p>
          </p:txBody>
        </p:sp>
        <p:grpSp>
          <p:nvGrpSpPr>
            <p:cNvPr id="8" name="Group 7"/>
            <p:cNvGrpSpPr/>
            <p:nvPr/>
          </p:nvGrpSpPr>
          <p:grpSpPr>
            <a:xfrm>
              <a:off x="3223360" y="1832245"/>
              <a:ext cx="545208" cy="556529"/>
              <a:chOff x="3118476" y="1722801"/>
              <a:chExt cx="705354" cy="720000"/>
            </a:xfrm>
          </p:grpSpPr>
          <p:sp>
            <p:nvSpPr>
              <p:cNvPr id="9" name="Freeform 8"/>
              <p:cNvSpPr>
                <a:spLocks/>
              </p:cNvSpPr>
              <p:nvPr/>
            </p:nvSpPr>
            <p:spPr bwMode="auto">
              <a:xfrm>
                <a:off x="3406916" y="1722801"/>
                <a:ext cx="416914" cy="720000"/>
              </a:xfrm>
              <a:custGeom>
                <a:avLst/>
                <a:gdLst/>
                <a:ahLst/>
                <a:cxnLst>
                  <a:cxn ang="0">
                    <a:pos x="12" y="0"/>
                  </a:cxn>
                  <a:cxn ang="0">
                    <a:pos x="0" y="18"/>
                  </a:cxn>
                  <a:cxn ang="0">
                    <a:pos x="8" y="26"/>
                  </a:cxn>
                  <a:cxn ang="0">
                    <a:pos x="15" y="19"/>
                  </a:cxn>
                  <a:cxn ang="0">
                    <a:pos x="7" y="12"/>
                  </a:cxn>
                  <a:cxn ang="0">
                    <a:pos x="14" y="2"/>
                  </a:cxn>
                  <a:cxn ang="0">
                    <a:pos x="12" y="0"/>
                  </a:cxn>
                </a:cxnLst>
                <a:rect l="0" t="0" r="r" b="b"/>
                <a:pathLst>
                  <a:path w="15" h="26">
                    <a:moveTo>
                      <a:pt x="12" y="0"/>
                    </a:moveTo>
                    <a:cubicBezTo>
                      <a:pt x="5" y="2"/>
                      <a:pt x="0" y="10"/>
                      <a:pt x="0" y="18"/>
                    </a:cubicBezTo>
                    <a:cubicBezTo>
                      <a:pt x="0" y="23"/>
                      <a:pt x="3" y="26"/>
                      <a:pt x="8" y="26"/>
                    </a:cubicBezTo>
                    <a:cubicBezTo>
                      <a:pt x="11" y="26"/>
                      <a:pt x="15" y="23"/>
                      <a:pt x="15" y="19"/>
                    </a:cubicBezTo>
                    <a:cubicBezTo>
                      <a:pt x="15" y="14"/>
                      <a:pt x="10" y="12"/>
                      <a:pt x="7" y="12"/>
                    </a:cubicBezTo>
                    <a:cubicBezTo>
                      <a:pt x="8" y="7"/>
                      <a:pt x="10" y="4"/>
                      <a:pt x="14" y="2"/>
                    </a:cubicBezTo>
                    <a:lnTo>
                      <a:pt x="12" y="0"/>
                    </a:ln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sp>
            <p:nvSpPr>
              <p:cNvPr id="10" name="Freeform 9"/>
              <p:cNvSpPr>
                <a:spLocks/>
              </p:cNvSpPr>
              <p:nvPr/>
            </p:nvSpPr>
            <p:spPr bwMode="auto">
              <a:xfrm>
                <a:off x="3118476" y="1722801"/>
                <a:ext cx="389879" cy="720000"/>
              </a:xfrm>
              <a:custGeom>
                <a:avLst/>
                <a:gdLst/>
                <a:ahLst/>
                <a:cxnLst>
                  <a:cxn ang="0">
                    <a:pos x="11" y="0"/>
                  </a:cxn>
                  <a:cxn ang="0">
                    <a:pos x="0" y="18"/>
                  </a:cxn>
                  <a:cxn ang="0">
                    <a:pos x="7" y="26"/>
                  </a:cxn>
                  <a:cxn ang="0">
                    <a:pos x="14" y="19"/>
                  </a:cxn>
                  <a:cxn ang="0">
                    <a:pos x="6" y="12"/>
                  </a:cxn>
                  <a:cxn ang="0">
                    <a:pos x="13" y="2"/>
                  </a:cxn>
                  <a:cxn ang="0">
                    <a:pos x="11" y="0"/>
                  </a:cxn>
                </a:cxnLst>
                <a:rect l="0" t="0" r="r" b="b"/>
                <a:pathLst>
                  <a:path w="14" h="26">
                    <a:moveTo>
                      <a:pt x="11" y="0"/>
                    </a:moveTo>
                    <a:cubicBezTo>
                      <a:pt x="5" y="2"/>
                      <a:pt x="0" y="10"/>
                      <a:pt x="0" y="18"/>
                    </a:cubicBezTo>
                    <a:cubicBezTo>
                      <a:pt x="0" y="23"/>
                      <a:pt x="3" y="26"/>
                      <a:pt x="7" y="26"/>
                    </a:cubicBezTo>
                    <a:cubicBezTo>
                      <a:pt x="11" y="26"/>
                      <a:pt x="14" y="23"/>
                      <a:pt x="14" y="19"/>
                    </a:cubicBezTo>
                    <a:cubicBezTo>
                      <a:pt x="14" y="14"/>
                      <a:pt x="10" y="12"/>
                      <a:pt x="6" y="12"/>
                    </a:cubicBezTo>
                    <a:cubicBezTo>
                      <a:pt x="7" y="7"/>
                      <a:pt x="10" y="4"/>
                      <a:pt x="13" y="2"/>
                    </a:cubicBezTo>
                    <a:lnTo>
                      <a:pt x="1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grpSp>
        <p:grpSp>
          <p:nvGrpSpPr>
            <p:cNvPr id="11" name="Group 10"/>
            <p:cNvGrpSpPr/>
            <p:nvPr/>
          </p:nvGrpSpPr>
          <p:grpSpPr>
            <a:xfrm>
              <a:off x="6386814" y="4790672"/>
              <a:ext cx="545208" cy="556529"/>
              <a:chOff x="6306741" y="4685620"/>
              <a:chExt cx="705354" cy="720000"/>
            </a:xfrm>
          </p:grpSpPr>
          <p:sp>
            <p:nvSpPr>
              <p:cNvPr id="12" name="Freeform 11"/>
              <p:cNvSpPr>
                <a:spLocks/>
              </p:cNvSpPr>
              <p:nvPr/>
            </p:nvSpPr>
            <p:spPr bwMode="auto">
              <a:xfrm rot="10800000">
                <a:off x="6306741" y="4685620"/>
                <a:ext cx="416914" cy="720000"/>
              </a:xfrm>
              <a:custGeom>
                <a:avLst/>
                <a:gdLst/>
                <a:ahLst/>
                <a:cxnLst>
                  <a:cxn ang="0">
                    <a:pos x="12" y="0"/>
                  </a:cxn>
                  <a:cxn ang="0">
                    <a:pos x="0" y="18"/>
                  </a:cxn>
                  <a:cxn ang="0">
                    <a:pos x="8" y="26"/>
                  </a:cxn>
                  <a:cxn ang="0">
                    <a:pos x="15" y="19"/>
                  </a:cxn>
                  <a:cxn ang="0">
                    <a:pos x="7" y="12"/>
                  </a:cxn>
                  <a:cxn ang="0">
                    <a:pos x="14" y="2"/>
                  </a:cxn>
                  <a:cxn ang="0">
                    <a:pos x="12" y="0"/>
                  </a:cxn>
                </a:cxnLst>
                <a:rect l="0" t="0" r="r" b="b"/>
                <a:pathLst>
                  <a:path w="15" h="26">
                    <a:moveTo>
                      <a:pt x="12" y="0"/>
                    </a:moveTo>
                    <a:cubicBezTo>
                      <a:pt x="5" y="2"/>
                      <a:pt x="0" y="10"/>
                      <a:pt x="0" y="18"/>
                    </a:cubicBezTo>
                    <a:cubicBezTo>
                      <a:pt x="0" y="23"/>
                      <a:pt x="3" y="26"/>
                      <a:pt x="8" y="26"/>
                    </a:cubicBezTo>
                    <a:cubicBezTo>
                      <a:pt x="11" y="26"/>
                      <a:pt x="15" y="23"/>
                      <a:pt x="15" y="19"/>
                    </a:cubicBezTo>
                    <a:cubicBezTo>
                      <a:pt x="15" y="14"/>
                      <a:pt x="10" y="12"/>
                      <a:pt x="7" y="12"/>
                    </a:cubicBezTo>
                    <a:cubicBezTo>
                      <a:pt x="8" y="7"/>
                      <a:pt x="10" y="4"/>
                      <a:pt x="14" y="2"/>
                    </a:cubicBezTo>
                    <a:lnTo>
                      <a:pt x="12" y="0"/>
                    </a:lnTo>
                    <a:close/>
                  </a:path>
                </a:pathLst>
              </a:custGeom>
              <a:solidFill>
                <a:schemeClr val="bg1">
                  <a:alpha val="5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sp>
            <p:nvSpPr>
              <p:cNvPr id="13" name="Freeform 12"/>
              <p:cNvSpPr>
                <a:spLocks/>
              </p:cNvSpPr>
              <p:nvPr/>
            </p:nvSpPr>
            <p:spPr bwMode="auto">
              <a:xfrm rot="10800000">
                <a:off x="6622216" y="4685620"/>
                <a:ext cx="389879" cy="720000"/>
              </a:xfrm>
              <a:custGeom>
                <a:avLst/>
                <a:gdLst/>
                <a:ahLst/>
                <a:cxnLst>
                  <a:cxn ang="0">
                    <a:pos x="11" y="0"/>
                  </a:cxn>
                  <a:cxn ang="0">
                    <a:pos x="0" y="18"/>
                  </a:cxn>
                  <a:cxn ang="0">
                    <a:pos x="7" y="26"/>
                  </a:cxn>
                  <a:cxn ang="0">
                    <a:pos x="14" y="19"/>
                  </a:cxn>
                  <a:cxn ang="0">
                    <a:pos x="6" y="12"/>
                  </a:cxn>
                  <a:cxn ang="0">
                    <a:pos x="13" y="2"/>
                  </a:cxn>
                  <a:cxn ang="0">
                    <a:pos x="11" y="0"/>
                  </a:cxn>
                </a:cxnLst>
                <a:rect l="0" t="0" r="r" b="b"/>
                <a:pathLst>
                  <a:path w="14" h="26">
                    <a:moveTo>
                      <a:pt x="11" y="0"/>
                    </a:moveTo>
                    <a:cubicBezTo>
                      <a:pt x="5" y="2"/>
                      <a:pt x="0" y="10"/>
                      <a:pt x="0" y="18"/>
                    </a:cubicBezTo>
                    <a:cubicBezTo>
                      <a:pt x="0" y="23"/>
                      <a:pt x="3" y="26"/>
                      <a:pt x="7" y="26"/>
                    </a:cubicBezTo>
                    <a:cubicBezTo>
                      <a:pt x="11" y="26"/>
                      <a:pt x="14" y="23"/>
                      <a:pt x="14" y="19"/>
                    </a:cubicBezTo>
                    <a:cubicBezTo>
                      <a:pt x="14" y="14"/>
                      <a:pt x="10" y="12"/>
                      <a:pt x="6" y="12"/>
                    </a:cubicBezTo>
                    <a:cubicBezTo>
                      <a:pt x="7" y="7"/>
                      <a:pt x="10" y="4"/>
                      <a:pt x="13" y="2"/>
                    </a:cubicBezTo>
                    <a:lnTo>
                      <a:pt x="1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dirty="0">
                  <a:latin typeface="Arial" panose="020B0604020202020204" pitchFamily="34" charset="0"/>
                </a:endParaRPr>
              </a:p>
            </p:txBody>
          </p:sp>
        </p:grpSp>
        <p:sp>
          <p:nvSpPr>
            <p:cNvPr id="14" name="TextBox 13"/>
            <p:cNvSpPr txBox="1"/>
            <p:nvPr/>
          </p:nvSpPr>
          <p:spPr>
            <a:xfrm>
              <a:off x="3662436" y="2806802"/>
              <a:ext cx="2890547" cy="738664"/>
            </a:xfrm>
            <a:prstGeom prst="rect">
              <a:avLst/>
            </a:prstGeom>
            <a:noFill/>
          </p:spPr>
          <p:txBody>
            <a:bodyPr wrap="square" lIns="0" tIns="0" rIns="0" bIns="0" rtlCol="0">
              <a:spAutoFit/>
            </a:bodyPr>
            <a:lstStyle/>
            <a:p>
              <a:pPr algn="ctr"/>
              <a:r>
                <a:rPr lang="he-IL" sz="4800" b="1" dirty="0" smtClean="0">
                  <a:solidFill>
                    <a:schemeClr val="bg1"/>
                  </a:solidFill>
                </a:rPr>
                <a:t>תודה</a:t>
              </a:r>
              <a:endParaRPr lang="en-GB" sz="4400" dirty="0">
                <a:solidFill>
                  <a:schemeClr val="bg1"/>
                </a:solidFill>
              </a:endParaRPr>
            </a:p>
          </p:txBody>
        </p:sp>
        <p:sp>
          <p:nvSpPr>
            <p:cNvPr id="15" name="TextBox 14"/>
            <p:cNvSpPr txBox="1"/>
            <p:nvPr/>
          </p:nvSpPr>
          <p:spPr>
            <a:xfrm>
              <a:off x="3662436" y="3288266"/>
              <a:ext cx="2890547" cy="1231106"/>
            </a:xfrm>
            <a:prstGeom prst="rect">
              <a:avLst/>
            </a:prstGeom>
            <a:noFill/>
          </p:spPr>
          <p:txBody>
            <a:bodyPr wrap="square" lIns="0" tIns="0" rIns="0" bIns="0" rtlCol="0">
              <a:spAutoFit/>
            </a:bodyPr>
            <a:lstStyle/>
            <a:p>
              <a:pPr algn="ctr"/>
              <a:r>
                <a:rPr lang="he-IL" sz="8000" b="1" dirty="0" smtClean="0">
                  <a:solidFill>
                    <a:schemeClr val="bg1"/>
                  </a:solidFill>
                </a:rPr>
                <a:t>רבה</a:t>
              </a:r>
              <a:endParaRPr lang="en-GB" sz="7200" b="1" dirty="0">
                <a:solidFill>
                  <a:schemeClr val="bg1"/>
                </a:solidFill>
              </a:endParaRPr>
            </a:p>
          </p:txBody>
        </p:sp>
      </p:grpSp>
      <p:pic>
        <p:nvPicPr>
          <p:cNvPr id="17" name="תמונה 16"/>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25633" y="7001794"/>
            <a:ext cx="985650" cy="394260"/>
          </a:xfrm>
          <a:prstGeom prst="rect">
            <a:avLst/>
          </a:prstGeom>
        </p:spPr>
      </p:pic>
    </p:spTree>
    <p:extLst>
      <p:ext uri="{BB962C8B-B14F-4D97-AF65-F5344CB8AC3E}">
        <p14:creationId xmlns:p14="http://schemas.microsoft.com/office/powerpoint/2010/main" val="2345755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3</a:t>
            </a:fld>
            <a:endParaRPr lang="en-GB" dirty="0"/>
          </a:p>
        </p:txBody>
      </p:sp>
      <p:sp>
        <p:nvSpPr>
          <p:cNvPr id="35" name="כותרת 3"/>
          <p:cNvSpPr txBox="1">
            <a:spLocks/>
          </p:cNvSpPr>
          <p:nvPr/>
        </p:nvSpPr>
        <p:spPr bwMode="gray">
          <a:xfrm>
            <a:off x="3586895" y="672586"/>
            <a:ext cx="7010400" cy="1143000"/>
          </a:xfrm>
          <a:prstGeom prst="rect">
            <a:avLst/>
          </a:prstGeom>
        </p:spPr>
        <p:txBody>
          <a:bodyPr vert="horz" lIns="0" tIns="0" rIns="0" bIns="0" rtlCol="0" anchor="t" anchorCtr="0">
            <a:normAutofit/>
          </a:bodyPr>
          <a:lstStyle>
            <a:lvl1pPr algn="l" rtl="1" eaLnBrk="1" fontAlgn="base" hangingPunct="1">
              <a:lnSpc>
                <a:spcPts val="3775"/>
              </a:lnSpc>
              <a:spcBef>
                <a:spcPct val="0"/>
              </a:spcBef>
              <a:spcAft>
                <a:spcPct val="0"/>
              </a:spcAft>
              <a:defRPr sz="3600" b="1" kern="1200" cap="all">
                <a:solidFill>
                  <a:srgbClr val="595959"/>
                </a:solidFill>
                <a:latin typeface="+mj-lt"/>
                <a:ea typeface="+mj-ea"/>
                <a:cs typeface="+mj-cs"/>
              </a:defRPr>
            </a:lvl1pPr>
            <a:lvl2pPr algn="l" rtl="1" eaLnBrk="1" fontAlgn="base" hangingPunct="1">
              <a:lnSpc>
                <a:spcPts val="3775"/>
              </a:lnSpc>
              <a:spcBef>
                <a:spcPct val="0"/>
              </a:spcBef>
              <a:spcAft>
                <a:spcPct val="0"/>
              </a:spcAft>
              <a:defRPr sz="3600" b="1">
                <a:solidFill>
                  <a:srgbClr val="595959"/>
                </a:solidFill>
                <a:latin typeface="Calibri" pitchFamily="34" charset="0"/>
              </a:defRPr>
            </a:lvl2pPr>
            <a:lvl3pPr algn="l" rtl="1" eaLnBrk="1" fontAlgn="base" hangingPunct="1">
              <a:lnSpc>
                <a:spcPts val="3775"/>
              </a:lnSpc>
              <a:spcBef>
                <a:spcPct val="0"/>
              </a:spcBef>
              <a:spcAft>
                <a:spcPct val="0"/>
              </a:spcAft>
              <a:defRPr sz="3600" b="1">
                <a:solidFill>
                  <a:srgbClr val="595959"/>
                </a:solidFill>
                <a:latin typeface="Calibri" pitchFamily="34" charset="0"/>
              </a:defRPr>
            </a:lvl3pPr>
            <a:lvl4pPr algn="l" rtl="1" eaLnBrk="1" fontAlgn="base" hangingPunct="1">
              <a:lnSpc>
                <a:spcPts val="3775"/>
              </a:lnSpc>
              <a:spcBef>
                <a:spcPct val="0"/>
              </a:spcBef>
              <a:spcAft>
                <a:spcPct val="0"/>
              </a:spcAft>
              <a:defRPr sz="3600" b="1">
                <a:solidFill>
                  <a:srgbClr val="595959"/>
                </a:solidFill>
                <a:latin typeface="Calibri" pitchFamily="34" charset="0"/>
              </a:defRPr>
            </a:lvl4pPr>
            <a:lvl5pPr algn="l" rtl="1" eaLnBrk="1" fontAlgn="base" hangingPunct="1">
              <a:lnSpc>
                <a:spcPts val="3775"/>
              </a:lnSpc>
              <a:spcBef>
                <a:spcPct val="0"/>
              </a:spcBef>
              <a:spcAft>
                <a:spcPct val="0"/>
              </a:spcAft>
              <a:defRPr sz="3600" b="1">
                <a:solidFill>
                  <a:srgbClr val="595959"/>
                </a:solidFill>
                <a:latin typeface="Calibri" pitchFamily="34" charset="0"/>
              </a:defRPr>
            </a:lvl5pPr>
            <a:lvl6pPr marL="457200" algn="l" rtl="1" eaLnBrk="1" fontAlgn="base" hangingPunct="1">
              <a:lnSpc>
                <a:spcPts val="3775"/>
              </a:lnSpc>
              <a:spcBef>
                <a:spcPct val="0"/>
              </a:spcBef>
              <a:spcAft>
                <a:spcPct val="0"/>
              </a:spcAft>
              <a:defRPr sz="3600" b="1">
                <a:solidFill>
                  <a:srgbClr val="595959"/>
                </a:solidFill>
                <a:latin typeface="Calibri" pitchFamily="34" charset="0"/>
              </a:defRPr>
            </a:lvl6pPr>
            <a:lvl7pPr marL="914400" algn="l" rtl="1" eaLnBrk="1" fontAlgn="base" hangingPunct="1">
              <a:lnSpc>
                <a:spcPts val="3775"/>
              </a:lnSpc>
              <a:spcBef>
                <a:spcPct val="0"/>
              </a:spcBef>
              <a:spcAft>
                <a:spcPct val="0"/>
              </a:spcAft>
              <a:defRPr sz="3600" b="1">
                <a:solidFill>
                  <a:srgbClr val="595959"/>
                </a:solidFill>
                <a:latin typeface="Calibri" pitchFamily="34" charset="0"/>
              </a:defRPr>
            </a:lvl7pPr>
            <a:lvl8pPr marL="1371600" algn="l" rtl="1" eaLnBrk="1" fontAlgn="base" hangingPunct="1">
              <a:lnSpc>
                <a:spcPts val="3775"/>
              </a:lnSpc>
              <a:spcBef>
                <a:spcPct val="0"/>
              </a:spcBef>
              <a:spcAft>
                <a:spcPct val="0"/>
              </a:spcAft>
              <a:defRPr sz="3600" b="1">
                <a:solidFill>
                  <a:srgbClr val="595959"/>
                </a:solidFill>
                <a:latin typeface="Calibri" pitchFamily="34" charset="0"/>
              </a:defRPr>
            </a:lvl8pPr>
            <a:lvl9pPr marL="1828800" algn="l" rtl="1" eaLnBrk="1" fontAlgn="base" hangingPunct="1">
              <a:lnSpc>
                <a:spcPts val="3775"/>
              </a:lnSpc>
              <a:spcBef>
                <a:spcPct val="0"/>
              </a:spcBef>
              <a:spcAft>
                <a:spcPct val="0"/>
              </a:spcAft>
              <a:defRPr sz="3600" b="1">
                <a:solidFill>
                  <a:srgbClr val="595959"/>
                </a:solidFill>
                <a:latin typeface="Calibri" pitchFamily="34" charset="0"/>
              </a:defRPr>
            </a:lvl9pPr>
          </a:lstStyle>
          <a:p>
            <a:pPr marL="0" marR="0" lvl="0" indent="0" algn="r" defTabSz="914400" rtl="1" eaLnBrk="1" fontAlgn="base" latinLnBrk="0" hangingPunct="1">
              <a:lnSpc>
                <a:spcPts val="3775"/>
              </a:lnSpc>
              <a:spcBef>
                <a:spcPct val="0"/>
              </a:spcBef>
              <a:spcAft>
                <a:spcPct val="0"/>
              </a:spcAft>
              <a:buClrTx/>
              <a:buSzTx/>
              <a:buFontTx/>
              <a:buNone/>
              <a:tabLst/>
              <a:defRPr/>
            </a:pPr>
            <a:r>
              <a:rPr lang="he-IL" sz="3200" dirty="0">
                <a:solidFill>
                  <a:schemeClr val="tx1"/>
                </a:solidFill>
                <a:latin typeface="+mn-lt"/>
                <a:ea typeface="+mn-ea"/>
                <a:cs typeface="+mn-cs"/>
              </a:rPr>
              <a:t>את הערכת הכיסוי והתגובה מיישמים תוך שימוש במדדים הבאים:</a:t>
            </a:r>
          </a:p>
        </p:txBody>
      </p:sp>
      <p:grpSp>
        <p:nvGrpSpPr>
          <p:cNvPr id="36" name="קבוצה 35"/>
          <p:cNvGrpSpPr/>
          <p:nvPr/>
        </p:nvGrpSpPr>
        <p:grpSpPr>
          <a:xfrm>
            <a:off x="1850170" y="1888986"/>
            <a:ext cx="8748712" cy="3484562"/>
            <a:chOff x="0" y="2024063"/>
            <a:chExt cx="8748712" cy="3484562"/>
          </a:xfrm>
        </p:grpSpPr>
        <p:grpSp>
          <p:nvGrpSpPr>
            <p:cNvPr id="37" name="קבוצה 36"/>
            <p:cNvGrpSpPr/>
            <p:nvPr/>
          </p:nvGrpSpPr>
          <p:grpSpPr>
            <a:xfrm>
              <a:off x="0" y="2024063"/>
              <a:ext cx="8748712" cy="3484562"/>
              <a:chOff x="0" y="2024063"/>
              <a:chExt cx="8748712" cy="3484562"/>
            </a:xfrm>
          </p:grpSpPr>
          <p:grpSp>
            <p:nvGrpSpPr>
              <p:cNvPr id="42" name="קבוצה 41"/>
              <p:cNvGrpSpPr/>
              <p:nvPr/>
            </p:nvGrpSpPr>
            <p:grpSpPr>
              <a:xfrm>
                <a:off x="1316037" y="2330450"/>
                <a:ext cx="7432675" cy="1160463"/>
                <a:chOff x="1316037" y="2330450"/>
                <a:chExt cx="7432675" cy="1160463"/>
              </a:xfrm>
            </p:grpSpPr>
            <p:sp>
              <p:nvSpPr>
                <p:cNvPr id="51"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black"/>
                    </a:solidFill>
                    <a:effectLst/>
                    <a:uLnTx/>
                    <a:uFillTx/>
                    <a:cs typeface="Arial"/>
                  </a:endParaRPr>
                </a:p>
              </p:txBody>
            </p:sp>
            <p:sp>
              <p:nvSpPr>
                <p:cNvPr id="52" name="Text Box 16"/>
                <p:cNvSpPr txBox="1">
                  <a:spLocks noChangeArrowheads="1"/>
                </p:cNvSpPr>
                <p:nvPr/>
              </p:nvSpPr>
              <p:spPr bwMode="auto">
                <a:xfrm flipH="1">
                  <a:off x="6654800" y="2481263"/>
                  <a:ext cx="15906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כיסוי</a:t>
                  </a:r>
                </a:p>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r>
                    <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rPr>
                    <a:t>Reach</a:t>
                  </a: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endPar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nvGrpSpPr>
                <p:cNvPr id="53" name="Group 5"/>
                <p:cNvGrpSpPr>
                  <a:grpSpLocks/>
                </p:cNvGrpSpPr>
                <p:nvPr/>
              </p:nvGrpSpPr>
              <p:grpSpPr bwMode="auto">
                <a:xfrm flipH="1">
                  <a:off x="1316037" y="2343150"/>
                  <a:ext cx="4233863" cy="1146175"/>
                  <a:chOff x="2168" y="1305"/>
                  <a:chExt cx="2667" cy="722"/>
                </a:xfrm>
              </p:grpSpPr>
              <p:sp>
                <p:nvSpPr>
                  <p:cNvPr id="55"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black"/>
                      </a:solidFill>
                      <a:effectLst/>
                      <a:uLnTx/>
                      <a:uFillTx/>
                      <a:cs typeface="Arial"/>
                    </a:endParaRPr>
                  </a:p>
                </p:txBody>
              </p:sp>
              <p:sp>
                <p:nvSpPr>
                  <p:cNvPr id="56" name="Text Box 17"/>
                  <p:cNvSpPr txBox="1">
                    <a:spLocks noChangeArrowheads="1"/>
                  </p:cNvSpPr>
                  <p:nvPr/>
                </p:nvSpPr>
                <p:spPr bwMode="auto">
                  <a:xfrm>
                    <a:off x="2602" y="1374"/>
                    <a:ext cx="115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תגובה</a:t>
                    </a:r>
                  </a:p>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r>
                      <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rPr>
                      <a:t>Response</a:t>
                    </a:r>
                    <a:r>
                      <a:rPr kumimoji="0" lang="he-IL" sz="2000" b="1" i="0" u="none" strike="noStrike" kern="0" cap="none" spc="0" normalizeH="0" baseline="0" noProof="0" dirty="0">
                        <a:ln>
                          <a:noFill/>
                        </a:ln>
                        <a:solidFill>
                          <a:srgbClr val="FFFFFF"/>
                        </a:solidFill>
                        <a:effectLst/>
                        <a:uLnTx/>
                        <a:uFillTx/>
                        <a:latin typeface="Arial" pitchFamily="34" charset="0"/>
                        <a:cs typeface="Arial" pitchFamily="34" charset="0"/>
                      </a:rPr>
                      <a:t>)</a:t>
                    </a:r>
                    <a:endParaRPr kumimoji="0" lang="en-US" sz="20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sp>
              <p:nvSpPr>
                <p:cNvPr id="54"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black"/>
                    </a:solidFill>
                    <a:effectLst/>
                    <a:uLnTx/>
                    <a:uFillTx/>
                    <a:cs typeface="Arial"/>
                  </a:endParaRPr>
                </a:p>
              </p:txBody>
            </p:sp>
          </p:grpSp>
          <p:grpSp>
            <p:nvGrpSpPr>
              <p:cNvPr id="43" name="Group 11"/>
              <p:cNvGrpSpPr>
                <a:grpSpLocks/>
              </p:cNvGrpSpPr>
              <p:nvPr/>
            </p:nvGrpSpPr>
            <p:grpSpPr bwMode="auto">
              <a:xfrm flipH="1">
                <a:off x="0" y="2024063"/>
                <a:ext cx="2403475" cy="3484562"/>
                <a:chOff x="4150" y="1104"/>
                <a:chExt cx="1514" cy="2195"/>
              </a:xfrm>
            </p:grpSpPr>
            <p:sp>
              <p:nvSpPr>
                <p:cNvPr id="44"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black"/>
                    </a:solidFill>
                    <a:effectLst/>
                    <a:uLnTx/>
                    <a:uFillTx/>
                    <a:cs typeface="Arial"/>
                  </a:endParaRPr>
                </a:p>
              </p:txBody>
            </p:sp>
            <p:sp>
              <p:nvSpPr>
                <p:cNvPr id="45"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rgbClr val="F49100"/>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1" eaLnBrk="0" fontAlgn="auto" latinLnBrk="0" hangingPunct="0">
                    <a:lnSpc>
                      <a:spcPct val="100000"/>
                    </a:lnSpc>
                    <a:spcBef>
                      <a:spcPts val="0"/>
                    </a:spcBef>
                    <a:spcAft>
                      <a:spcPts val="0"/>
                    </a:spcAft>
                    <a:buClrTx/>
                    <a:buSzTx/>
                    <a:buFontTx/>
                    <a:buNone/>
                    <a:tabLst/>
                    <a:defRPr/>
                  </a:pPr>
                  <a:endParaRPr kumimoji="0" lang="he-IL" sz="1200" b="1" i="0" u="none" strike="noStrike" kern="0" cap="none" spc="0" normalizeH="0" baseline="0" noProof="0" smtClean="0">
                    <a:ln>
                      <a:noFill/>
                    </a:ln>
                    <a:solidFill>
                      <a:prstClr val="white"/>
                    </a:solidFill>
                    <a:effectLst/>
                    <a:uLnTx/>
                    <a:uFillTx/>
                    <a:latin typeface="Arial" pitchFamily="34" charset="0"/>
                    <a:cs typeface="Arial"/>
                  </a:endParaRPr>
                </a:p>
              </p:txBody>
            </p:sp>
            <p:grpSp>
              <p:nvGrpSpPr>
                <p:cNvPr id="46" name="Group 14"/>
                <p:cNvGrpSpPr>
                  <a:grpSpLocks/>
                </p:cNvGrpSpPr>
                <p:nvPr/>
              </p:nvGrpSpPr>
              <p:grpSpPr bwMode="auto">
                <a:xfrm>
                  <a:off x="4150" y="1104"/>
                  <a:ext cx="1514" cy="2195"/>
                  <a:chOff x="4150" y="1104"/>
                  <a:chExt cx="1514" cy="2195"/>
                </a:xfrm>
              </p:grpSpPr>
              <p:sp>
                <p:nvSpPr>
                  <p:cNvPr id="47"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FFFFFF"/>
                        </a:solidFill>
                        <a:effectLst/>
                        <a:uLnTx/>
                        <a:uFillTx/>
                        <a:latin typeface="Arial" pitchFamily="34" charset="0"/>
                        <a:sym typeface="Wingdings" pitchFamily="2" charset="2"/>
                      </a:rPr>
                      <a:t></a:t>
                    </a:r>
                    <a:endParaRPr kumimoji="0" lang="en-US" sz="1600" b="0" i="0" u="none" strike="noStrike" kern="0" cap="none" spc="0" normalizeH="0" baseline="0" noProof="0" smtClean="0">
                      <a:ln>
                        <a:noFill/>
                      </a:ln>
                      <a:solidFill>
                        <a:srgbClr val="FFFFFF"/>
                      </a:solidFill>
                      <a:effectLst/>
                      <a:uLnTx/>
                      <a:uFillTx/>
                      <a:latin typeface="Arial" pitchFamily="34" charset="0"/>
                    </a:endParaRPr>
                  </a:p>
                </p:txBody>
              </p:sp>
              <p:sp>
                <p:nvSpPr>
                  <p:cNvPr id="48" name="Oval 19"/>
                  <p:cNvSpPr>
                    <a:spLocks noChangeArrowheads="1"/>
                  </p:cNvSpPr>
                  <p:nvPr/>
                </p:nvSpPr>
                <p:spPr bwMode="auto">
                  <a:xfrm>
                    <a:off x="4472" y="1104"/>
                    <a:ext cx="1192" cy="1124"/>
                  </a:xfrm>
                  <a:prstGeom prst="ellipse">
                    <a:avLst/>
                  </a:prstGeom>
                  <a:solidFill>
                    <a:srgbClr val="3188A0"/>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black"/>
                      </a:solidFill>
                      <a:effectLst/>
                      <a:uLnTx/>
                      <a:uFillTx/>
                      <a:cs typeface="Arial"/>
                    </a:endParaRPr>
                  </a:p>
                </p:txBody>
              </p:sp>
              <p:sp>
                <p:nvSpPr>
                  <p:cNvPr id="49"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black"/>
                      </a:solidFill>
                      <a:effectLst/>
                      <a:uLnTx/>
                      <a:uFillTx/>
                      <a:cs typeface="Arial"/>
                    </a:endParaRPr>
                  </a:p>
                </p:txBody>
              </p:sp>
              <p:sp>
                <p:nvSpPr>
                  <p:cNvPr id="50" name="Text Box 17"/>
                  <p:cNvSpPr txBox="1">
                    <a:spLocks noChangeArrowheads="1"/>
                  </p:cNvSpPr>
                  <p:nvPr/>
                </p:nvSpPr>
                <p:spPr bwMode="auto">
                  <a:xfrm>
                    <a:off x="4525" y="1511"/>
                    <a:ext cx="1104" cy="291"/>
                  </a:xfrm>
                  <a:prstGeom prst="rect">
                    <a:avLst/>
                  </a:prstGeom>
                  <a:noFill/>
                  <a:ln>
                    <a:noFill/>
                  </a:ln>
                  <a:effectLst>
                    <a:outerShdw algn="ctr" rotWithShape="0">
                      <a:srgbClr val="F491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1" eaLnBrk="0" fontAlgn="auto" latinLnBrk="0" hangingPunct="0">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solidFill>
                        <a:effectLst/>
                        <a:uLnTx/>
                        <a:uFillTx/>
                        <a:latin typeface="Arial" pitchFamily="34" charset="0"/>
                        <a:cs typeface="Arial" pitchFamily="34" charset="0"/>
                      </a:rPr>
                      <a:t>אפקטיביות</a:t>
                    </a:r>
                    <a:endPar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grpSp>
        </p:grpSp>
        <p:grpSp>
          <p:nvGrpSpPr>
            <p:cNvPr id="38" name="Group 25"/>
            <p:cNvGrpSpPr>
              <a:grpSpLocks/>
            </p:cNvGrpSpPr>
            <p:nvPr/>
          </p:nvGrpSpPr>
          <p:grpSpPr bwMode="auto">
            <a:xfrm flipH="1">
              <a:off x="5241925" y="2332038"/>
              <a:ext cx="890587" cy="3176587"/>
              <a:chOff x="1801" y="1298"/>
              <a:chExt cx="561" cy="2001"/>
            </a:xfrm>
          </p:grpSpPr>
          <p:sp>
            <p:nvSpPr>
              <p:cNvPr id="39"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0" cap="none" spc="0" normalizeH="0" baseline="0" noProof="0" smtClean="0">
                  <a:ln>
                    <a:noFill/>
                  </a:ln>
                  <a:solidFill>
                    <a:srgbClr val="969696"/>
                  </a:solidFill>
                  <a:effectLst/>
                  <a:uLnTx/>
                  <a:uFillTx/>
                  <a:latin typeface="Arial" pitchFamily="34" charset="0"/>
                  <a:cs typeface="Arial"/>
                </a:endParaRPr>
              </a:p>
            </p:txBody>
          </p:sp>
          <p:sp>
            <p:nvSpPr>
              <p:cNvPr id="40"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400" b="1" i="0" u="none" strike="noStrike" kern="0" cap="none" spc="0" normalizeH="0" baseline="0" noProof="0" smtClean="0">
                  <a:ln>
                    <a:noFill/>
                  </a:ln>
                  <a:solidFill>
                    <a:srgbClr val="969696"/>
                  </a:solidFill>
                  <a:effectLst/>
                  <a:uLnTx/>
                  <a:uFillTx/>
                  <a:latin typeface="Arial" pitchFamily="34" charset="0"/>
                  <a:cs typeface="Arial"/>
                </a:endParaRPr>
              </a:p>
            </p:txBody>
          </p:sp>
          <p:sp>
            <p:nvSpPr>
              <p:cNvPr id="41"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black"/>
                  </a:solidFill>
                  <a:effectLst/>
                  <a:uLnTx/>
                  <a:uFillTx/>
                  <a:cs typeface="Arial"/>
                </a:endParaRPr>
              </a:p>
            </p:txBody>
          </p:sp>
        </p:grpSp>
      </p:grpSp>
      <p:sp>
        <p:nvSpPr>
          <p:cNvPr id="57" name="מלבן 56"/>
          <p:cNvSpPr/>
          <p:nvPr/>
        </p:nvSpPr>
        <p:spPr>
          <a:xfrm>
            <a:off x="7847560" y="3477049"/>
            <a:ext cx="2670642" cy="726512"/>
          </a:xfrm>
          <a:prstGeom prst="rect">
            <a:avLst/>
          </a:prstGeom>
          <a:solidFill>
            <a:srgbClr val="3B679B"/>
          </a:solidFill>
          <a:ln>
            <a:noFill/>
          </a:ln>
          <a:effectLst/>
          <a:extLst/>
        </p:spPr>
        <p:txBody>
          <a:bodyPr wrap="none" anchor="t"/>
          <a:lstStyle/>
          <a:p>
            <a:pPr algn="r" defTabSz="914400" rtl="1">
              <a:tabLst>
                <a:tab pos="268288" algn="r"/>
              </a:tabLst>
            </a:pPr>
            <a:r>
              <a:rPr lang="he-IL" sz="1600" b="1" dirty="0">
                <a:solidFill>
                  <a:prstClr val="white"/>
                </a:solidFill>
                <a:cs typeface="Arial"/>
              </a:rPr>
              <a:t>חשיפה </a:t>
            </a:r>
            <a:r>
              <a:rPr lang="he-IL" sz="1600" b="1" dirty="0" smtClean="0">
                <a:solidFill>
                  <a:prstClr val="white"/>
                </a:solidFill>
                <a:cs typeface="Arial"/>
              </a:rPr>
              <a:t>עקיפה:</a:t>
            </a:r>
            <a:endParaRPr lang="he-IL" sz="1600" b="1" dirty="0">
              <a:solidFill>
                <a:prstClr val="white"/>
              </a:solidFill>
              <a:cs typeface="Arial"/>
            </a:endParaRPr>
          </a:p>
          <a:p>
            <a:pPr algn="r" defTabSz="914400" rtl="1">
              <a:tabLst>
                <a:tab pos="268288" algn="r"/>
              </a:tabLst>
            </a:pPr>
            <a:r>
              <a:rPr lang="he-IL" sz="1200" dirty="0" err="1" smtClean="0">
                <a:solidFill>
                  <a:prstClr val="white"/>
                </a:solidFill>
                <a:cs typeface="Arial"/>
              </a:rPr>
              <a:t>ב"נ</a:t>
            </a:r>
            <a:r>
              <a:rPr lang="he-IL" sz="1200" dirty="0" smtClean="0">
                <a:solidFill>
                  <a:prstClr val="white"/>
                </a:solidFill>
                <a:cs typeface="Arial"/>
              </a:rPr>
              <a:t> </a:t>
            </a:r>
            <a:r>
              <a:rPr lang="he-IL" sz="1200" dirty="0">
                <a:solidFill>
                  <a:prstClr val="white"/>
                </a:solidFill>
                <a:cs typeface="Arial"/>
              </a:rPr>
              <a:t>ספציפית</a:t>
            </a:r>
          </a:p>
          <a:p>
            <a:pPr algn="r" defTabSz="914400" rtl="1">
              <a:tabLst>
                <a:tab pos="268288" algn="r"/>
              </a:tabLst>
            </a:pPr>
            <a:r>
              <a:rPr lang="he-IL" sz="1200" dirty="0">
                <a:solidFill>
                  <a:prstClr val="white"/>
                </a:solidFill>
                <a:cs typeface="Arial"/>
              </a:rPr>
              <a:t>חצי </a:t>
            </a:r>
            <a:r>
              <a:rPr lang="he-IL" sz="1200" dirty="0" smtClean="0">
                <a:solidFill>
                  <a:prstClr val="white"/>
                </a:solidFill>
                <a:cs typeface="Arial"/>
              </a:rPr>
              <a:t>נעזרת</a:t>
            </a:r>
          </a:p>
        </p:txBody>
      </p:sp>
      <p:sp>
        <p:nvSpPr>
          <p:cNvPr id="58" name="מלבן 57"/>
          <p:cNvSpPr/>
          <p:nvPr/>
        </p:nvSpPr>
        <p:spPr>
          <a:xfrm>
            <a:off x="7847560" y="4299568"/>
            <a:ext cx="2670642" cy="632761"/>
          </a:xfrm>
          <a:prstGeom prst="rect">
            <a:avLst/>
          </a:prstGeom>
          <a:solidFill>
            <a:srgbClr val="3B679B"/>
          </a:solidFill>
          <a:ln>
            <a:noFill/>
          </a:ln>
          <a:effectLst/>
          <a:extLst/>
        </p:spPr>
        <p:txBody>
          <a:bodyPr wrap="none" anchor="ctr"/>
          <a:lstStyle/>
          <a:p>
            <a:pPr algn="r" defTabSz="914400" rtl="1"/>
            <a:r>
              <a:rPr lang="he-IL" sz="1600" b="1" dirty="0">
                <a:solidFill>
                  <a:prstClr val="white"/>
                </a:solidFill>
                <a:cs typeface="Arial"/>
              </a:rPr>
              <a:t>חשיפה </a:t>
            </a:r>
            <a:r>
              <a:rPr lang="he-IL" sz="1600" b="1" dirty="0" smtClean="0">
                <a:solidFill>
                  <a:prstClr val="white"/>
                </a:solidFill>
                <a:cs typeface="Arial"/>
              </a:rPr>
              <a:t>ישירה:</a:t>
            </a:r>
          </a:p>
          <a:p>
            <a:pPr algn="r" defTabSz="914400" rtl="1"/>
            <a:r>
              <a:rPr lang="he-IL" sz="1200" dirty="0">
                <a:solidFill>
                  <a:prstClr val="white"/>
                </a:solidFill>
                <a:cs typeface="Arial"/>
              </a:rPr>
              <a:t>זכירה נעזרת לפי אמצעי מדיה</a:t>
            </a:r>
          </a:p>
        </p:txBody>
      </p:sp>
      <p:sp>
        <p:nvSpPr>
          <p:cNvPr id="59" name="מלבן 58"/>
          <p:cNvSpPr/>
          <p:nvPr/>
        </p:nvSpPr>
        <p:spPr>
          <a:xfrm>
            <a:off x="4401564" y="4017809"/>
            <a:ext cx="2800630" cy="632761"/>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אטרקטיביות:</a:t>
            </a:r>
          </a:p>
          <a:p>
            <a:pPr algn="r" defTabSz="914400" rtl="1"/>
            <a:r>
              <a:rPr lang="he-IL" sz="1200" dirty="0">
                <a:solidFill>
                  <a:prstClr val="white"/>
                </a:solidFill>
                <a:cs typeface="Arial"/>
              </a:rPr>
              <a:t>האם הפרסומת מצאה חן בעיני?</a:t>
            </a:r>
          </a:p>
        </p:txBody>
      </p:sp>
      <p:sp>
        <p:nvSpPr>
          <p:cNvPr id="60" name="מלבן 59"/>
          <p:cNvSpPr/>
          <p:nvPr/>
        </p:nvSpPr>
        <p:spPr>
          <a:xfrm>
            <a:off x="4387695" y="4709958"/>
            <a:ext cx="2800630" cy="632761"/>
          </a:xfrm>
          <a:prstGeom prst="rect">
            <a:avLst/>
          </a:prstGeom>
          <a:solidFill>
            <a:srgbClr val="364EA2"/>
          </a:solidFill>
          <a:ln>
            <a:noFill/>
          </a:ln>
          <a:effectLst/>
          <a:extLst/>
        </p:spPr>
        <p:txBody>
          <a:bodyPr wrap="none" anchor="ctr"/>
          <a:lstStyle/>
          <a:p>
            <a:pPr algn="r" defTabSz="914400" rtl="1"/>
            <a:r>
              <a:rPr lang="he-IL" sz="1600" b="1" dirty="0" smtClean="0">
                <a:solidFill>
                  <a:prstClr val="white"/>
                </a:solidFill>
                <a:cs typeface="Arial"/>
              </a:rPr>
              <a:t>שכנוע:</a:t>
            </a:r>
            <a:endParaRPr lang="he-IL" sz="1600" b="1" dirty="0">
              <a:solidFill>
                <a:prstClr val="white"/>
              </a:solidFill>
              <a:cs typeface="Arial"/>
            </a:endParaRPr>
          </a:p>
          <a:p>
            <a:pPr algn="r" defTabSz="914400" rtl="1"/>
            <a:r>
              <a:rPr lang="he-IL" sz="1200" dirty="0" smtClean="0">
                <a:solidFill>
                  <a:prstClr val="white"/>
                </a:solidFill>
                <a:cs typeface="Arial"/>
              </a:rPr>
              <a:t>נעזר </a:t>
            </a:r>
            <a:r>
              <a:rPr lang="he-IL" sz="1200" dirty="0">
                <a:solidFill>
                  <a:prstClr val="white"/>
                </a:solidFill>
                <a:cs typeface="Arial"/>
              </a:rPr>
              <a:t>– עד כמה הפרסומת שכנעה ש-?</a:t>
            </a:r>
          </a:p>
        </p:txBody>
      </p:sp>
      <p:sp>
        <p:nvSpPr>
          <p:cNvPr id="61" name="מלבן 60"/>
          <p:cNvSpPr/>
          <p:nvPr/>
        </p:nvSpPr>
        <p:spPr>
          <a:xfrm>
            <a:off x="4387695" y="5415554"/>
            <a:ext cx="2800630" cy="632761"/>
          </a:xfrm>
          <a:prstGeom prst="rect">
            <a:avLst/>
          </a:prstGeom>
          <a:solidFill>
            <a:srgbClr val="364EA2"/>
          </a:solidFill>
          <a:ln>
            <a:noFill/>
          </a:ln>
          <a:effectLst/>
          <a:extLst/>
        </p:spPr>
        <p:txBody>
          <a:bodyPr wrap="none" anchor="ctr"/>
          <a:lstStyle/>
          <a:p>
            <a:pPr algn="r" defTabSz="914400" rtl="1"/>
            <a:r>
              <a:rPr lang="he-IL" sz="1600" b="1" dirty="0">
                <a:solidFill>
                  <a:prstClr val="white"/>
                </a:solidFill>
                <a:cs typeface="Arial"/>
              </a:rPr>
              <a:t>רלוונטיות:</a:t>
            </a:r>
          </a:p>
          <a:p>
            <a:pPr algn="r" defTabSz="914400" rtl="1"/>
            <a:r>
              <a:rPr lang="he-IL" sz="1200" dirty="0">
                <a:solidFill>
                  <a:prstClr val="white"/>
                </a:solidFill>
                <a:cs typeface="Arial"/>
              </a:rPr>
              <a:t>עד כמה הנושא רלוונטי לך באופן אישי?</a:t>
            </a:r>
          </a:p>
          <a:p>
            <a:pPr algn="r" defTabSz="914400" rtl="1"/>
            <a:r>
              <a:rPr lang="he-IL" sz="1200" dirty="0">
                <a:solidFill>
                  <a:prstClr val="white"/>
                </a:solidFill>
                <a:cs typeface="Arial"/>
              </a:rPr>
              <a:t>תפיסת חשיבות ציבורית של הקמפיין</a:t>
            </a:r>
          </a:p>
        </p:txBody>
      </p:sp>
      <p:sp>
        <p:nvSpPr>
          <p:cNvPr id="62" name="מלבן 61"/>
          <p:cNvSpPr/>
          <p:nvPr/>
        </p:nvSpPr>
        <p:spPr>
          <a:xfrm>
            <a:off x="4394792" y="6121150"/>
            <a:ext cx="2800630" cy="632761"/>
          </a:xfrm>
          <a:prstGeom prst="rect">
            <a:avLst/>
          </a:prstGeom>
          <a:solidFill>
            <a:srgbClr val="364EA2"/>
          </a:solidFill>
          <a:ln>
            <a:noFill/>
          </a:ln>
          <a:effectLst/>
          <a:ex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0" cap="none" spc="0" normalizeH="0" baseline="0" noProof="0" dirty="0" smtClean="0">
                <a:ln>
                  <a:noFill/>
                </a:ln>
                <a:solidFill>
                  <a:prstClr val="white"/>
                </a:solidFill>
                <a:effectLst/>
                <a:uLnTx/>
                <a:uFillTx/>
                <a:cs typeface="Arial"/>
              </a:rPr>
              <a:t>חידוש: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0" cap="none" spc="0" normalizeH="0" baseline="0" noProof="0" dirty="0" smtClean="0">
                <a:ln>
                  <a:noFill/>
                </a:ln>
                <a:solidFill>
                  <a:prstClr val="white"/>
                </a:solidFill>
                <a:effectLst/>
                <a:uLnTx/>
                <a:uFillTx/>
                <a:cs typeface="Arial"/>
              </a:rPr>
              <a:t>האם הפרסומת לימדה אותי משהו שלא</a:t>
            </a:r>
            <a:r>
              <a:rPr kumimoji="0" lang="en-US" sz="1200" b="0" i="0" u="none" strike="noStrike" kern="0" cap="none" spc="0" normalizeH="0" baseline="0" noProof="0" dirty="0" smtClean="0">
                <a:ln>
                  <a:noFill/>
                </a:ln>
                <a:solidFill>
                  <a:prstClr val="white"/>
                </a:solidFill>
                <a:effectLst/>
                <a:uLnTx/>
                <a:uFillTx/>
              </a:rPr>
              <a:t/>
            </a:r>
            <a:br>
              <a:rPr kumimoji="0" lang="en-US" sz="1200" b="0" i="0" u="none" strike="noStrike" kern="0" cap="none" spc="0" normalizeH="0" baseline="0" noProof="0" dirty="0" smtClean="0">
                <a:ln>
                  <a:noFill/>
                </a:ln>
                <a:solidFill>
                  <a:prstClr val="white"/>
                </a:solidFill>
                <a:effectLst/>
                <a:uLnTx/>
                <a:uFillTx/>
              </a:rPr>
            </a:br>
            <a:r>
              <a:rPr kumimoji="0" lang="he-IL" sz="1200" b="0" i="0" u="none" strike="noStrike" kern="0" cap="none" spc="0" normalizeH="0" baseline="0" noProof="0" dirty="0" smtClean="0">
                <a:ln>
                  <a:noFill/>
                </a:ln>
                <a:solidFill>
                  <a:prstClr val="white"/>
                </a:solidFill>
                <a:effectLst/>
                <a:uLnTx/>
                <a:uFillTx/>
                <a:cs typeface="Arial"/>
              </a:rPr>
              <a:t>ידעתי קודם או שלא חשבתי עליו?</a:t>
            </a:r>
          </a:p>
        </p:txBody>
      </p:sp>
      <p:sp>
        <p:nvSpPr>
          <p:cNvPr id="63" name="אליפסה 62"/>
          <p:cNvSpPr/>
          <p:nvPr/>
        </p:nvSpPr>
        <p:spPr>
          <a:xfrm>
            <a:off x="1982056" y="3833020"/>
            <a:ext cx="1705707" cy="1705707"/>
          </a:xfrm>
          <a:prstGeom prst="ellipse">
            <a:avLst/>
          </a:prstGeom>
          <a:solidFill>
            <a:srgbClr val="3188A0"/>
          </a:solidFill>
          <a:ln w="25400" cap="flat" cmpd="sng" algn="ctr">
            <a:solidFill>
              <a:sysClr val="window" lastClr="FFFFFF"/>
            </a:solid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64" name="אליפסה 63"/>
          <p:cNvSpPr/>
          <p:nvPr/>
        </p:nvSpPr>
        <p:spPr>
          <a:xfrm>
            <a:off x="2283925" y="4164197"/>
            <a:ext cx="1087314" cy="1087314"/>
          </a:xfrm>
          <a:prstGeom prst="ellipse">
            <a:avLst/>
          </a:prstGeom>
          <a:solidFill>
            <a:srgbClr val="5D9FB2"/>
          </a:solidFill>
          <a:ln w="25400"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65" name="TextBox 64"/>
          <p:cNvSpPr txBox="1"/>
          <p:nvPr/>
        </p:nvSpPr>
        <p:spPr>
          <a:xfrm>
            <a:off x="2184278" y="4255051"/>
            <a:ext cx="1327638" cy="830997"/>
          </a:xfrm>
          <a:prstGeom prst="rect">
            <a:avLst/>
          </a:prstGeom>
          <a:noFill/>
        </p:spPr>
        <p:txBody>
          <a:bodyPr wrap="square" rtlCol="1">
            <a:spAutoFit/>
          </a:bodyPr>
          <a:lstStyle/>
          <a:p>
            <a:pPr algn="ctr" defTabSz="914400" rtl="1"/>
            <a:r>
              <a:rPr lang="he-IL" sz="1600" dirty="0">
                <a:solidFill>
                  <a:prstClr val="white"/>
                </a:solidFill>
                <a:cs typeface="Arial"/>
              </a:rPr>
              <a:t>שינוי / חיזוק עמדה או התנהגות</a:t>
            </a:r>
          </a:p>
        </p:txBody>
      </p:sp>
      <p:sp>
        <p:nvSpPr>
          <p:cNvPr id="34" name="מלבן 33"/>
          <p:cNvSpPr/>
          <p:nvPr/>
        </p:nvSpPr>
        <p:spPr>
          <a:xfrm>
            <a:off x="4397527" y="3437721"/>
            <a:ext cx="2800630" cy="509960"/>
          </a:xfrm>
          <a:prstGeom prst="rect">
            <a:avLst/>
          </a:prstGeom>
          <a:solidFill>
            <a:srgbClr val="364EA2"/>
          </a:solidFill>
          <a:ln>
            <a:noFill/>
          </a:ln>
          <a:effectLst/>
          <a:extLst/>
        </p:spPr>
        <p:txBody>
          <a:bodyPr wrap="none" anchor="ctr"/>
          <a:lstStyle/>
          <a:p>
            <a:pPr algn="r" defTabSz="914400" rtl="1"/>
            <a:r>
              <a:rPr lang="he-IL" sz="1600" b="1" dirty="0" smtClean="0">
                <a:solidFill>
                  <a:prstClr val="white"/>
                </a:solidFill>
                <a:cs typeface="Arial"/>
              </a:rPr>
              <a:t>מסר:</a:t>
            </a:r>
            <a:endParaRPr lang="he-IL" sz="1600" b="1" dirty="0">
              <a:solidFill>
                <a:prstClr val="white"/>
              </a:solidFill>
              <a:cs typeface="Arial"/>
            </a:endParaRPr>
          </a:p>
          <a:p>
            <a:pPr algn="r" defTabSz="914400" rtl="1">
              <a:tabLst>
                <a:tab pos="268288" algn="r"/>
              </a:tabLst>
            </a:pPr>
            <a:r>
              <a:rPr lang="he-IL" sz="1200" dirty="0" err="1">
                <a:solidFill>
                  <a:prstClr val="white"/>
                </a:solidFill>
                <a:cs typeface="Arial"/>
              </a:rPr>
              <a:t>ב"נ</a:t>
            </a:r>
            <a:r>
              <a:rPr lang="he-IL" sz="1200" dirty="0">
                <a:solidFill>
                  <a:prstClr val="white"/>
                </a:solidFill>
                <a:cs typeface="Arial"/>
              </a:rPr>
              <a:t> – מה המסר שניסו להעביר</a:t>
            </a:r>
            <a:r>
              <a:rPr lang="he-IL" sz="1200" dirty="0" smtClean="0">
                <a:solidFill>
                  <a:prstClr val="white"/>
                </a:solidFill>
                <a:cs typeface="Arial"/>
              </a:rPr>
              <a:t>?</a:t>
            </a:r>
            <a:endParaRPr lang="he-IL" sz="1200" dirty="0">
              <a:solidFill>
                <a:prstClr val="white"/>
              </a:solidFill>
              <a:cs typeface="Arial"/>
            </a:endParaRPr>
          </a:p>
        </p:txBody>
      </p:sp>
      <p:pic>
        <p:nvPicPr>
          <p:cNvPr id="66" name="תמונה 65"/>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80975" y="6877437"/>
            <a:ext cx="1183801" cy="473520"/>
          </a:xfrm>
          <a:prstGeom prst="rect">
            <a:avLst/>
          </a:prstGeom>
        </p:spPr>
      </p:pic>
    </p:spTree>
    <p:extLst>
      <p:ext uri="{BB962C8B-B14F-4D97-AF65-F5344CB8AC3E}">
        <p14:creationId xmlns:p14="http://schemas.microsoft.com/office/powerpoint/2010/main" val="1867429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4</a:t>
            </a:fld>
            <a:endParaRPr lang="en-GB" dirty="0"/>
          </a:p>
        </p:txBody>
      </p:sp>
      <p:grpSp>
        <p:nvGrpSpPr>
          <p:cNvPr id="3" name="קבוצה 2"/>
          <p:cNvGrpSpPr/>
          <p:nvPr/>
        </p:nvGrpSpPr>
        <p:grpSpPr>
          <a:xfrm>
            <a:off x="1038578" y="2212622"/>
            <a:ext cx="9733844" cy="4788907"/>
            <a:chOff x="0" y="2024063"/>
            <a:chExt cx="8748712" cy="3484562"/>
          </a:xfrm>
        </p:grpSpPr>
        <p:grpSp>
          <p:nvGrpSpPr>
            <p:cNvPr id="4" name="קבוצה 3"/>
            <p:cNvGrpSpPr/>
            <p:nvPr/>
          </p:nvGrpSpPr>
          <p:grpSpPr>
            <a:xfrm>
              <a:off x="0" y="2024063"/>
              <a:ext cx="8748712" cy="3484562"/>
              <a:chOff x="0" y="2024063"/>
              <a:chExt cx="8748712" cy="3484562"/>
            </a:xfrm>
          </p:grpSpPr>
          <p:grpSp>
            <p:nvGrpSpPr>
              <p:cNvPr id="9" name="קבוצה 8"/>
              <p:cNvGrpSpPr/>
              <p:nvPr/>
            </p:nvGrpSpPr>
            <p:grpSpPr>
              <a:xfrm>
                <a:off x="1316037" y="2330450"/>
                <a:ext cx="7432675" cy="1160463"/>
                <a:chOff x="1316037" y="2330450"/>
                <a:chExt cx="7432675" cy="1160463"/>
              </a:xfrm>
            </p:grpSpPr>
            <p:sp>
              <p:nvSpPr>
                <p:cNvPr id="18" name="Rectangle 3"/>
                <p:cNvSpPr>
                  <a:spLocks noChangeArrowheads="1"/>
                </p:cNvSpPr>
                <p:nvPr/>
              </p:nvSpPr>
              <p:spPr bwMode="auto">
                <a:xfrm flipH="1">
                  <a:off x="5548312" y="2343150"/>
                  <a:ext cx="3200400" cy="1146175"/>
                </a:xfrm>
                <a:prstGeom prst="rect">
                  <a:avLst/>
                </a:prstGeom>
                <a:solidFill>
                  <a:srgbClr val="3B679B"/>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9"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eaLnBrk="0" hangingPunct="0">
                    <a:spcBef>
                      <a:spcPct val="50000"/>
                    </a:spcBef>
                  </a:pPr>
                  <a:r>
                    <a:rPr lang="en-US" sz="2000" b="1" dirty="0" smtClean="0">
                      <a:solidFill>
                        <a:srgbClr val="FFFFFF"/>
                      </a:solidFill>
                    </a:rPr>
                    <a:t>(Reach)</a:t>
                  </a:r>
                  <a:endParaRPr lang="en-US" sz="2000" b="1" dirty="0">
                    <a:solidFill>
                      <a:srgbClr val="FFFFFF"/>
                    </a:solidFill>
                  </a:endParaRPr>
                </a:p>
              </p:txBody>
            </p:sp>
            <p:grpSp>
              <p:nvGrpSpPr>
                <p:cNvPr id="20" name="Group 5"/>
                <p:cNvGrpSpPr>
                  <a:grpSpLocks/>
                </p:cNvGrpSpPr>
                <p:nvPr/>
              </p:nvGrpSpPr>
              <p:grpSpPr bwMode="auto">
                <a:xfrm flipH="1">
                  <a:off x="1316037" y="2343150"/>
                  <a:ext cx="4233863" cy="1146175"/>
                  <a:chOff x="2168" y="1305"/>
                  <a:chExt cx="2667" cy="722"/>
                </a:xfrm>
              </p:grpSpPr>
              <p:sp>
                <p:nvSpPr>
                  <p:cNvPr id="22" name="Rectangle 8"/>
                  <p:cNvSpPr>
                    <a:spLocks noChangeArrowheads="1"/>
                  </p:cNvSpPr>
                  <p:nvPr/>
                </p:nvSpPr>
                <p:spPr bwMode="auto">
                  <a:xfrm>
                    <a:off x="2168" y="1305"/>
                    <a:ext cx="2667" cy="722"/>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schemeClr val="bg1">
                          <a:lumMod val="95000"/>
                        </a:schemeClr>
                      </a:solidFill>
                    </a:endParaRPr>
                  </a:p>
                </p:txBody>
              </p:sp>
              <p:sp>
                <p:nvSpPr>
                  <p:cNvPr id="23"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eaLnBrk="0" hangingPunct="0">
                      <a:spcBef>
                        <a:spcPct val="50000"/>
                      </a:spcBef>
                    </a:pPr>
                    <a:r>
                      <a:rPr lang="en-US" sz="2000" b="1" dirty="0" smtClean="0">
                        <a:solidFill>
                          <a:srgbClr val="FFFFFF"/>
                        </a:solidFill>
                      </a:rPr>
                      <a:t>(Response</a:t>
                    </a:r>
                    <a:r>
                      <a:rPr lang="he-IL" sz="2000" b="1" dirty="0" smtClean="0">
                        <a:solidFill>
                          <a:srgbClr val="FFFFFF"/>
                        </a:solidFill>
                      </a:rPr>
                      <a:t>(</a:t>
                    </a:r>
                    <a:endParaRPr lang="en-US" sz="2000" b="1" dirty="0">
                      <a:solidFill>
                        <a:srgbClr val="FFFFFF"/>
                      </a:solidFill>
                    </a:endParaRPr>
                  </a:p>
                </p:txBody>
              </p:sp>
            </p:grpSp>
            <p:sp>
              <p:nvSpPr>
                <p:cNvPr id="21"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10" name="Group 11"/>
              <p:cNvGrpSpPr>
                <a:grpSpLocks/>
              </p:cNvGrpSpPr>
              <p:nvPr/>
            </p:nvGrpSpPr>
            <p:grpSpPr bwMode="auto">
              <a:xfrm flipH="1">
                <a:off x="0" y="2024063"/>
                <a:ext cx="2403475" cy="3484562"/>
                <a:chOff x="4150" y="1104"/>
                <a:chExt cx="1514" cy="2195"/>
              </a:xfrm>
            </p:grpSpPr>
            <p:sp>
              <p:nvSpPr>
                <p:cNvPr id="11"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2"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schemeClr val="bg1"/>
                    </a:solidFill>
                    <a:latin typeface="Arial" pitchFamily="34" charset="0"/>
                  </a:endParaRPr>
                </a:p>
              </p:txBody>
            </p:sp>
            <p:grpSp>
              <p:nvGrpSpPr>
                <p:cNvPr id="13" name="Group 14"/>
                <p:cNvGrpSpPr>
                  <a:grpSpLocks/>
                </p:cNvGrpSpPr>
                <p:nvPr/>
              </p:nvGrpSpPr>
              <p:grpSpPr bwMode="auto">
                <a:xfrm>
                  <a:off x="4150" y="1104"/>
                  <a:ext cx="1514" cy="2195"/>
                  <a:chOff x="4150" y="1104"/>
                  <a:chExt cx="1514" cy="2195"/>
                </a:xfrm>
              </p:grpSpPr>
              <p:sp>
                <p:nvSpPr>
                  <p:cNvPr id="14"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15" name="Oval 19"/>
                  <p:cNvSpPr>
                    <a:spLocks noChangeArrowheads="1"/>
                  </p:cNvSpPr>
                  <p:nvPr/>
                </p:nvSpPr>
                <p:spPr bwMode="auto">
                  <a:xfrm>
                    <a:off x="4472" y="1104"/>
                    <a:ext cx="1192" cy="1124"/>
                  </a:xfrm>
                  <a:prstGeom prst="ellipse">
                    <a:avLst/>
                  </a:prstGeom>
                  <a:solidFill>
                    <a:schemeClr val="bg1">
                      <a:lumMod val="85000"/>
                    </a:schemeClr>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6"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7"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5" name="Group 25"/>
            <p:cNvGrpSpPr>
              <a:grpSpLocks/>
            </p:cNvGrpSpPr>
            <p:nvPr/>
          </p:nvGrpSpPr>
          <p:grpSpPr bwMode="auto">
            <a:xfrm flipH="1">
              <a:off x="5241925" y="2332038"/>
              <a:ext cx="890587" cy="3176587"/>
              <a:chOff x="1801" y="1298"/>
              <a:chExt cx="561" cy="2001"/>
            </a:xfrm>
          </p:grpSpPr>
          <p:sp>
            <p:nvSpPr>
              <p:cNvPr id="6"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7"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8"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sp>
        <p:nvSpPr>
          <p:cNvPr id="24" name="מחומש 23"/>
          <p:cNvSpPr/>
          <p:nvPr/>
        </p:nvSpPr>
        <p:spPr>
          <a:xfrm flipH="1">
            <a:off x="7538405" y="2633696"/>
            <a:ext cx="3207514" cy="1607938"/>
          </a:xfrm>
          <a:prstGeom prst="homePlate">
            <a:avLst>
              <a:gd name="adj" fmla="val 1719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5" name="תמונה 24"/>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80975" y="6877437"/>
            <a:ext cx="1183801" cy="473520"/>
          </a:xfrm>
          <a:prstGeom prst="rect">
            <a:avLst/>
          </a:prstGeom>
        </p:spPr>
      </p:pic>
    </p:spTree>
    <p:extLst>
      <p:ext uri="{BB962C8B-B14F-4D97-AF65-F5344CB8AC3E}">
        <p14:creationId xmlns:p14="http://schemas.microsoft.com/office/powerpoint/2010/main" val="62113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221545" y="592527"/>
            <a:ext cx="11797565" cy="443198"/>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rtl="1"/>
            <a:r>
              <a:rPr lang="he-IL" sz="3200" b="1" dirty="0" smtClean="0">
                <a:solidFill>
                  <a:srgbClr val="1F497D"/>
                </a:solidFill>
                <a:latin typeface="Arial" panose="020B0604020202020204" pitchFamily="34" charset="0"/>
                <a:ea typeface="Tahoma" panose="020B0604030504040204" pitchFamily="34" charset="0"/>
                <a:cs typeface="Arial" panose="020B0604020202020204" pitchFamily="34" charset="0"/>
              </a:rPr>
              <a:t>כשליש מהציבור ציינו כי נחשפו לקמפיין, שיעורי החשיפה דומים לממוצע</a:t>
            </a:r>
          </a:p>
        </p:txBody>
      </p:sp>
      <p:sp>
        <p:nvSpPr>
          <p:cNvPr id="2" name="כותרת 1"/>
          <p:cNvSpPr>
            <a:spLocks noGrp="1"/>
          </p:cNvSpPr>
          <p:nvPr>
            <p:ph type="title"/>
          </p:nvPr>
        </p:nvSpPr>
        <p:spPr>
          <a:xfrm>
            <a:off x="1552602" y="1476860"/>
            <a:ext cx="11521100" cy="221599"/>
          </a:xfrm>
        </p:spPr>
        <p:txBody>
          <a:bodyPr/>
          <a:lstStyle/>
          <a:p>
            <a:pPr algn="r" rtl="1"/>
            <a:r>
              <a:rPr lang="he-IL" sz="1800" b="1" cap="all" dirty="0">
                <a:latin typeface="+mn-lt"/>
                <a:ea typeface="+mn-ea"/>
                <a:cs typeface="+mn-cs"/>
              </a:rPr>
              <a:t>חשיפה בלתי </a:t>
            </a:r>
            <a:r>
              <a:rPr lang="he-IL" sz="1800" b="1" cap="all" dirty="0" smtClean="0">
                <a:latin typeface="+mn-lt"/>
                <a:ea typeface="+mn-ea"/>
                <a:cs typeface="+mn-cs"/>
              </a:rPr>
              <a:t>נעזרת</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5</a:t>
            </a:fld>
            <a:endParaRPr lang="en-GB" dirty="0"/>
          </a:p>
        </p:txBody>
      </p:sp>
      <p:sp>
        <p:nvSpPr>
          <p:cNvPr id="12" name="מלבן 11"/>
          <p:cNvSpPr/>
          <p:nvPr/>
        </p:nvSpPr>
        <p:spPr>
          <a:xfrm>
            <a:off x="344384" y="6880085"/>
            <a:ext cx="12419116" cy="307777"/>
          </a:xfrm>
          <a:prstGeom prst="rect">
            <a:avLst/>
          </a:prstGeom>
        </p:spPr>
        <p:txBody>
          <a:bodyPr wrap="square">
            <a:spAutoFit/>
          </a:bodyPr>
          <a:lstStyle/>
          <a:p>
            <a:pPr lvl="0" algn="r" rtl="1"/>
            <a:r>
              <a:rPr lang="he-IL" sz="1400" b="1" dirty="0" smtClean="0"/>
              <a:t>האם במהלך השבועות האחרונים יצא לך לראות, לקרוא או לשמוע פרסומות בנוגע למדד השירות של חברות הביטוח?</a:t>
            </a:r>
            <a:endParaRPr lang="en-US" sz="1400" b="1" dirty="0"/>
          </a:p>
        </p:txBody>
      </p:sp>
      <p:cxnSp>
        <p:nvCxnSpPr>
          <p:cNvPr id="13" name="מחבר חץ ישר 12"/>
          <p:cNvCxnSpPr/>
          <p:nvPr/>
        </p:nvCxnSpPr>
        <p:spPr>
          <a:xfrm flipV="1">
            <a:off x="1733748" y="7121274"/>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1797542" y="7126586"/>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15160" y="7100885"/>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graphicFrame>
        <p:nvGraphicFramePr>
          <p:cNvPr id="16" name="תרשים 15"/>
          <p:cNvGraphicFramePr/>
          <p:nvPr>
            <p:extLst>
              <p:ext uri="{D42A27DB-BD31-4B8C-83A1-F6EECF244321}">
                <p14:modId xmlns:p14="http://schemas.microsoft.com/office/powerpoint/2010/main" val="127217666"/>
              </p:ext>
            </p:extLst>
          </p:nvPr>
        </p:nvGraphicFramePr>
        <p:xfrm>
          <a:off x="344384" y="5365321"/>
          <a:ext cx="2339163" cy="13871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תרשים 18"/>
          <p:cNvGraphicFramePr/>
          <p:nvPr>
            <p:extLst>
              <p:ext uri="{D42A27DB-BD31-4B8C-83A1-F6EECF244321}">
                <p14:modId xmlns:p14="http://schemas.microsoft.com/office/powerpoint/2010/main" val="869449133"/>
              </p:ext>
            </p:extLst>
          </p:nvPr>
        </p:nvGraphicFramePr>
        <p:xfrm>
          <a:off x="3276600" y="2242713"/>
          <a:ext cx="7485207" cy="3991897"/>
        </p:xfrm>
        <a:graphic>
          <a:graphicData uri="http://schemas.openxmlformats.org/drawingml/2006/chart">
            <c:chart xmlns:c="http://schemas.openxmlformats.org/drawingml/2006/chart" xmlns:r="http://schemas.openxmlformats.org/officeDocument/2006/relationships" r:id="rId3"/>
          </a:graphicData>
        </a:graphic>
      </p:graphicFrame>
      <p:sp>
        <p:nvSpPr>
          <p:cNvPr id="5" name="הסבר מלבני מעוגל 4"/>
          <p:cNvSpPr/>
          <p:nvPr/>
        </p:nvSpPr>
        <p:spPr>
          <a:xfrm>
            <a:off x="9525000" y="3246120"/>
            <a:ext cx="2331720" cy="1005840"/>
          </a:xfrm>
          <a:prstGeom prst="wedgeRoundRectCallout">
            <a:avLst>
              <a:gd name="adj1" fmla="val -36519"/>
              <a:gd name="adj2" fmla="val 683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sz="1400" dirty="0">
                <a:solidFill>
                  <a:schemeClr val="accent1"/>
                </a:solidFill>
              </a:rPr>
              <a:t>מדד שירות של חברות ביטוח/משרד האוצר/השוואה בין מחירים של חברות ביטוח</a:t>
            </a:r>
          </a:p>
        </p:txBody>
      </p:sp>
      <p:pic>
        <p:nvPicPr>
          <p:cNvPr id="17" name="תמונה 16"/>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180976" y="6934729"/>
            <a:ext cx="1040570" cy="416228"/>
          </a:xfrm>
          <a:prstGeom prst="rect">
            <a:avLst/>
          </a:prstGeom>
        </p:spPr>
      </p:pic>
    </p:spTree>
    <p:extLst>
      <p:ext uri="{BB962C8B-B14F-4D97-AF65-F5344CB8AC3E}">
        <p14:creationId xmlns:p14="http://schemas.microsoft.com/office/powerpoint/2010/main" val="1465837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5"/>
          <p:cNvSpPr txBox="1">
            <a:spLocks/>
          </p:cNvSpPr>
          <p:nvPr/>
        </p:nvSpPr>
        <p:spPr>
          <a:xfrm>
            <a:off x="1205373" y="150721"/>
            <a:ext cx="11797565" cy="984885"/>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sz="3200" b="1" dirty="0">
                <a:solidFill>
                  <a:srgbClr val="1F497D"/>
                </a:solidFill>
                <a:latin typeface="Arial" panose="020B0604020202020204" pitchFamily="34" charset="0"/>
                <a:ea typeface="Tahoma" panose="020B0604030504040204" pitchFamily="34" charset="0"/>
                <a:cs typeface="Arial" panose="020B0604020202020204" pitchFamily="34" charset="0"/>
              </a:rPr>
              <a:t>גם החשיפה החצי נעזרת לקמפיין דומה לשיעורי החשיפה הממוצעים, ומקיפה חשיפה של כחמישית </a:t>
            </a:r>
            <a:r>
              <a:rPr lang="he-IL" sz="3200" b="1" dirty="0" smtClean="0">
                <a:solidFill>
                  <a:srgbClr val="1F497D"/>
                </a:solidFill>
                <a:latin typeface="Arial" panose="020B0604020202020204" pitchFamily="34" charset="0"/>
                <a:ea typeface="Tahoma" panose="020B0604030504040204" pitchFamily="34" charset="0"/>
                <a:cs typeface="Arial" panose="020B0604020202020204" pitchFamily="34" charset="0"/>
              </a:rPr>
              <a:t>מהציבור</a:t>
            </a:r>
            <a:endParaRPr lang="he-IL" sz="3200" b="1" dirty="0">
              <a:solidFill>
                <a:srgbClr val="1F497D"/>
              </a:solidFill>
              <a:latin typeface="Arial" panose="020B0604020202020204" pitchFamily="34" charset="0"/>
              <a:ea typeface="Tahoma" panose="020B0604030504040204" pitchFamily="34" charset="0"/>
              <a:cs typeface="Arial" panose="020B0604020202020204" pitchFamily="34" charset="0"/>
            </a:endParaRPr>
          </a:p>
        </p:txBody>
      </p:sp>
      <p:sp>
        <p:nvSpPr>
          <p:cNvPr id="2" name="כותרת 1"/>
          <p:cNvSpPr>
            <a:spLocks noGrp="1"/>
          </p:cNvSpPr>
          <p:nvPr>
            <p:ph type="title"/>
          </p:nvPr>
        </p:nvSpPr>
        <p:spPr>
          <a:xfrm>
            <a:off x="1566250" y="1422214"/>
            <a:ext cx="11521100" cy="221599"/>
          </a:xfrm>
        </p:spPr>
        <p:txBody>
          <a:bodyPr/>
          <a:lstStyle/>
          <a:p>
            <a:pPr algn="r" rtl="1"/>
            <a:r>
              <a:rPr lang="he-IL" sz="1800" b="1" cap="all" dirty="0" smtClean="0">
                <a:latin typeface="+mn-lt"/>
                <a:ea typeface="+mn-ea"/>
                <a:cs typeface="+mn-cs"/>
              </a:rPr>
              <a:t>חשיפה </a:t>
            </a:r>
            <a:r>
              <a:rPr lang="he-IL" sz="1800" b="1" cap="all" dirty="0">
                <a:latin typeface="+mn-lt"/>
                <a:ea typeface="+mn-ea"/>
                <a:cs typeface="+mn-cs"/>
              </a:rPr>
              <a:t>חצי נעזרת</a:t>
            </a:r>
            <a:endParaRPr lang="en-US" sz="1800" b="1" cap="all" dirty="0">
              <a:latin typeface="+mn-lt"/>
              <a:ea typeface="+mn-ea"/>
              <a:cs typeface="+mn-cs"/>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6</a:t>
            </a:fld>
            <a:endParaRPr lang="en-GB" dirty="0"/>
          </a:p>
        </p:txBody>
      </p:sp>
      <p:sp>
        <p:nvSpPr>
          <p:cNvPr id="12" name="מלבן 11"/>
          <p:cNvSpPr/>
          <p:nvPr/>
        </p:nvSpPr>
        <p:spPr>
          <a:xfrm>
            <a:off x="344384" y="6880085"/>
            <a:ext cx="12419116" cy="584775"/>
          </a:xfrm>
          <a:prstGeom prst="rect">
            <a:avLst/>
          </a:prstGeom>
        </p:spPr>
        <p:txBody>
          <a:bodyPr wrap="square">
            <a:spAutoFit/>
          </a:bodyPr>
          <a:lstStyle/>
          <a:p>
            <a:pPr algn="r" rtl="1"/>
            <a:r>
              <a:rPr lang="he-IL" sz="1600" b="1" dirty="0" smtClean="0"/>
              <a:t>במהלך השבועות האחרונים שודר באינטרנט קמפיין הנוגע למדד השירות של חברות הביטוח הקיים באתר משרד האוצר. לפניך תמונות מתוך הקמפיין. האם יצא לך לראות קמפיין זה?</a:t>
            </a:r>
            <a:endParaRPr lang="en-US" sz="1600" dirty="0" smtClean="0"/>
          </a:p>
        </p:txBody>
      </p:sp>
      <p:cxnSp>
        <p:nvCxnSpPr>
          <p:cNvPr id="15" name="מחבר חץ ישר 14"/>
          <p:cNvCxnSpPr/>
          <p:nvPr/>
        </p:nvCxnSpPr>
        <p:spPr>
          <a:xfrm flipV="1">
            <a:off x="1610916"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167471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990" y="7249418"/>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pic>
        <p:nvPicPr>
          <p:cNvPr id="22" name="תמונה 21"/>
          <p:cNvPicPr/>
          <p:nvPr/>
        </p:nvPicPr>
        <p:blipFill rotWithShape="1">
          <a:blip r:embed="rId2" cstate="print"/>
          <a:srcRect l="14786" t="24228" r="31428" b="27319"/>
          <a:stretch/>
        </p:blipFill>
        <p:spPr bwMode="auto">
          <a:xfrm>
            <a:off x="7791450" y="1902021"/>
            <a:ext cx="4813479" cy="2790825"/>
          </a:xfrm>
          <a:prstGeom prst="rect">
            <a:avLst/>
          </a:prstGeom>
          <a:ln>
            <a:noFill/>
          </a:ln>
          <a:extLst>
            <a:ext uri="{53640926-AAD7-44D8-BBD7-CCE9431645EC}">
              <a14:shadowObscured xmlns:a14="http://schemas.microsoft.com/office/drawing/2010/main"/>
            </a:ext>
          </a:extLst>
        </p:spPr>
      </p:pic>
      <p:graphicFrame>
        <p:nvGraphicFramePr>
          <p:cNvPr id="24" name="תרשים 23"/>
          <p:cNvGraphicFramePr/>
          <p:nvPr>
            <p:extLst>
              <p:ext uri="{D42A27DB-BD31-4B8C-83A1-F6EECF244321}">
                <p14:modId xmlns:p14="http://schemas.microsoft.com/office/powerpoint/2010/main" val="1364858325"/>
              </p:ext>
            </p:extLst>
          </p:nvPr>
        </p:nvGraphicFramePr>
        <p:xfrm>
          <a:off x="1791524" y="1768227"/>
          <a:ext cx="5632858" cy="3800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תרשים 10"/>
          <p:cNvGraphicFramePr/>
          <p:nvPr>
            <p:extLst>
              <p:ext uri="{D42A27DB-BD31-4B8C-83A1-F6EECF244321}">
                <p14:modId xmlns:p14="http://schemas.microsoft.com/office/powerpoint/2010/main" val="2774410531"/>
              </p:ext>
            </p:extLst>
          </p:nvPr>
        </p:nvGraphicFramePr>
        <p:xfrm>
          <a:off x="344384" y="5365321"/>
          <a:ext cx="2339163" cy="13871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9022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52990" y="7249418"/>
            <a:ext cx="1609735" cy="276999"/>
          </a:xfrm>
          <a:prstGeom prst="rect">
            <a:avLst/>
          </a:prstGeom>
          <a:noFill/>
        </p:spPr>
        <p:txBody>
          <a:bodyPr wrap="none" rtlCol="1">
            <a:spAutoFit/>
          </a:bodyPr>
          <a:lstStyle/>
          <a:p>
            <a:r>
              <a:rPr lang="he-IL" sz="1200" dirty="0" smtClean="0">
                <a:solidFill>
                  <a:schemeClr val="tx2"/>
                </a:solidFill>
              </a:rPr>
              <a:t>גבוה/נמוך </a:t>
            </a:r>
            <a:r>
              <a:rPr lang="he-IL" sz="1200" dirty="0" err="1" smtClean="0">
                <a:solidFill>
                  <a:schemeClr val="tx2"/>
                </a:solidFill>
              </a:rPr>
              <a:t>מהבנצ'מארק</a:t>
            </a:r>
            <a:endParaRPr lang="he-IL" sz="1200" dirty="0">
              <a:solidFill>
                <a:schemeClr val="tx2"/>
              </a:solidFill>
            </a:endParaRPr>
          </a:p>
        </p:txBody>
      </p:sp>
      <p:sp>
        <p:nvSpPr>
          <p:cNvPr id="23" name="מלבן 22"/>
          <p:cNvSpPr/>
          <p:nvPr/>
        </p:nvSpPr>
        <p:spPr>
          <a:xfrm>
            <a:off x="-1598660" y="6811644"/>
            <a:ext cx="14620875" cy="738664"/>
          </a:xfrm>
          <a:prstGeom prst="rect">
            <a:avLst/>
          </a:prstGeom>
        </p:spPr>
        <p:txBody>
          <a:bodyPr wrap="square">
            <a:spAutoFit/>
          </a:bodyPr>
          <a:lstStyle/>
          <a:p>
            <a:pPr marL="228600" algn="r" rtl="1">
              <a:lnSpc>
                <a:spcPct val="120000"/>
              </a:lnSpc>
              <a:spcAft>
                <a:spcPts val="0"/>
              </a:spcAft>
            </a:pPr>
            <a:r>
              <a:rPr lang="he-IL" sz="1000" b="1" dirty="0" smtClean="0">
                <a:latin typeface="Arial"/>
                <a:ea typeface="Times New Roman"/>
                <a:cs typeface="Arial"/>
              </a:rPr>
              <a:t>כעת נציין כי מדובר בקמפיין של משרד האוצר, אשר ממליץ לרכוש ביטוח רק לאחר צפייה ב"מדד שירות חברות הביטוח" המספק נתונים על איכות השירות של חברות הביטוח בישראל, ומופיע באתר "האוצר שלי". להלן הפרסומות שהוצגו בנושא. </a:t>
            </a:r>
            <a:endParaRPr lang="en-US" sz="1000" dirty="0"/>
          </a:p>
          <a:p>
            <a:pPr marL="171450" indent="-171450" algn="r" rtl="1">
              <a:buFont typeface="Arial" panose="020B0604020202020204" pitchFamily="34" charset="0"/>
              <a:buChar char="•"/>
            </a:pPr>
            <a:r>
              <a:rPr lang="he-IL" sz="1000" b="1" dirty="0"/>
              <a:t>האם יצא לך לראות </a:t>
            </a:r>
            <a:r>
              <a:rPr lang="he-IL" sz="1000" b="1" dirty="0" smtClean="0"/>
              <a:t>פרסומת זו באינטרנט?</a:t>
            </a:r>
          </a:p>
          <a:p>
            <a:pPr marL="171450" lvl="0" indent="-171450" algn="r" rtl="1">
              <a:buFont typeface="Arial" panose="020B0604020202020204" pitchFamily="34" charset="0"/>
              <a:buChar char="•"/>
            </a:pPr>
            <a:r>
              <a:rPr lang="he-IL" sz="1000" b="1" dirty="0" smtClean="0"/>
              <a:t>והאם יצא לך לשמוע פרסומת זו ברדיו? </a:t>
            </a:r>
          </a:p>
          <a:p>
            <a:pPr marL="171450" lvl="0" indent="-171450" algn="r" rtl="1">
              <a:buFont typeface="Arial" panose="020B0604020202020204" pitchFamily="34" charset="0"/>
              <a:buChar char="•"/>
            </a:pPr>
            <a:r>
              <a:rPr lang="he-IL" sz="1000" b="1" dirty="0" smtClean="0"/>
              <a:t>והאם יצא לך לראות פרסומת זו בעיתון? </a:t>
            </a:r>
            <a:endParaRPr lang="en-US" sz="1000" b="1" dirty="0"/>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7</a:t>
            </a:fld>
            <a:endParaRPr lang="en-GB" dirty="0"/>
          </a:p>
        </p:txBody>
      </p:sp>
      <p:graphicFrame>
        <p:nvGraphicFramePr>
          <p:cNvPr id="7" name="תרשים 6"/>
          <p:cNvGraphicFramePr/>
          <p:nvPr>
            <p:extLst>
              <p:ext uri="{D42A27DB-BD31-4B8C-83A1-F6EECF244321}">
                <p14:modId xmlns:p14="http://schemas.microsoft.com/office/powerpoint/2010/main" val="2055921600"/>
              </p:ext>
            </p:extLst>
          </p:nvPr>
        </p:nvGraphicFramePr>
        <p:xfrm>
          <a:off x="5864722" y="2730966"/>
          <a:ext cx="5219700" cy="3535485"/>
        </p:xfrm>
        <a:graphic>
          <a:graphicData uri="http://schemas.openxmlformats.org/drawingml/2006/chart">
            <c:chart xmlns:c="http://schemas.openxmlformats.org/drawingml/2006/chart" xmlns:r="http://schemas.openxmlformats.org/officeDocument/2006/relationships" r:id="rId2"/>
          </a:graphicData>
        </a:graphic>
      </p:graphicFrame>
      <p:sp>
        <p:nvSpPr>
          <p:cNvPr id="10" name="סוגר מסולסל שמאלי 9"/>
          <p:cNvSpPr/>
          <p:nvPr/>
        </p:nvSpPr>
        <p:spPr>
          <a:xfrm rot="5400000">
            <a:off x="8258815" y="514594"/>
            <a:ext cx="553232" cy="3879511"/>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1" name="מלבן מעוגל 10"/>
          <p:cNvSpPr/>
          <p:nvPr/>
        </p:nvSpPr>
        <p:spPr>
          <a:xfrm>
            <a:off x="7494115" y="1606233"/>
            <a:ext cx="2167467" cy="571500"/>
          </a:xfrm>
          <a:prstGeom prst="roundRect">
            <a:avLst/>
          </a:prstGeom>
          <a:solidFill>
            <a:schemeClr val="accent4">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smtClean="0"/>
              <a:t>סה"כ נחשפו לקמפיין- 46%</a:t>
            </a:r>
            <a:endParaRPr lang="he-IL" sz="1600" dirty="0"/>
          </a:p>
        </p:txBody>
      </p:sp>
      <p:pic>
        <p:nvPicPr>
          <p:cNvPr id="13" name="Picture 8" descr="https://cdn3.iconfinder.com/data/icons/linecons-free-vector-icons-pack/32/world-512.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262982" y="5000544"/>
            <a:ext cx="511200" cy="511200"/>
          </a:xfrm>
          <a:prstGeom prst="rect">
            <a:avLst/>
          </a:prstGeom>
          <a:noFill/>
          <a:extLst>
            <a:ext uri="{909E8E84-426E-40DD-AFC4-6F175D3DCCD1}">
              <a14:hiddenFill xmlns:a14="http://schemas.microsoft.com/office/drawing/2010/main">
                <a:solidFill>
                  <a:srgbClr val="FFFFFF"/>
                </a:solidFill>
              </a14:hiddenFill>
            </a:ext>
          </a:extLst>
        </p:spPr>
      </p:pic>
      <p:pic>
        <p:nvPicPr>
          <p:cNvPr id="15" name="תמונה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9842321" y="4878879"/>
            <a:ext cx="632865" cy="632865"/>
          </a:xfrm>
          <a:prstGeom prst="rect">
            <a:avLst/>
          </a:prstGeom>
        </p:spPr>
      </p:pic>
      <p:pic>
        <p:nvPicPr>
          <p:cNvPr id="16" name="Picture 4" descr="http://wcdn3.dataknet.com/static/resources/icons/set112/dd55756.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6595676" y="4939412"/>
            <a:ext cx="511798" cy="511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תרשים 16"/>
          <p:cNvGraphicFramePr/>
          <p:nvPr>
            <p:extLst>
              <p:ext uri="{D42A27DB-BD31-4B8C-83A1-F6EECF244321}">
                <p14:modId xmlns:p14="http://schemas.microsoft.com/office/powerpoint/2010/main" val="1189281171"/>
              </p:ext>
            </p:extLst>
          </p:nvPr>
        </p:nvGraphicFramePr>
        <p:xfrm>
          <a:off x="344384" y="5114855"/>
          <a:ext cx="4391245" cy="1637414"/>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מחבר חץ ישר 4"/>
          <p:cNvCxnSpPr/>
          <p:nvPr/>
        </p:nvCxnSpPr>
        <p:spPr>
          <a:xfrm>
            <a:off x="816950" y="5451210"/>
            <a:ext cx="0" cy="2511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1786959" y="5576761"/>
            <a:ext cx="0" cy="2511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flipV="1">
            <a:off x="1651860" y="7244106"/>
            <a:ext cx="0" cy="2020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a:off x="1742950" y="7249418"/>
            <a:ext cx="0" cy="23923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 Placeholder 45"/>
          <p:cNvSpPr txBox="1">
            <a:spLocks/>
          </p:cNvSpPr>
          <p:nvPr/>
        </p:nvSpPr>
        <p:spPr>
          <a:xfrm>
            <a:off x="1002870" y="277533"/>
            <a:ext cx="12129493" cy="430887"/>
          </a:xfrm>
          <a:prstGeom prst="rect">
            <a:avLst/>
          </a:prstGeom>
        </p:spPr>
        <p:txBody>
          <a:bodyPr vert="horz" wrap="square" lIns="0" tIns="0" rIns="0" bIns="0" rtlCol="0">
            <a:spAutoFit/>
          </a:bodyPr>
          <a:lstStyle>
            <a:lvl1pPr marL="0" indent="0" algn="l" defTabSz="1199839" rtl="0" eaLnBrk="1" latinLnBrk="0" hangingPunct="1">
              <a:lnSpc>
                <a:spcPct val="90000"/>
              </a:lnSpc>
              <a:spcBef>
                <a:spcPts val="0"/>
              </a:spcBef>
              <a:buFont typeface="Arial" pitchFamily="34" charset="0"/>
              <a:buNone/>
              <a:defRPr sz="2000" kern="1200">
                <a:solidFill>
                  <a:schemeClr val="tx2"/>
                </a:solidFill>
                <a:latin typeface="+mn-lt"/>
                <a:ea typeface="+mn-ea"/>
                <a:cs typeface="+mn-cs"/>
              </a:defRPr>
            </a:lvl1pPr>
            <a:lvl2pPr marL="180975" indent="-180975" algn="l" defTabSz="1199839" rtl="0" eaLnBrk="1" latinLnBrk="0" hangingPunct="1">
              <a:lnSpc>
                <a:spcPct val="100000"/>
              </a:lnSpc>
              <a:spcBef>
                <a:spcPts val="0"/>
              </a:spcBef>
              <a:buFont typeface="Arial" pitchFamily="34" charset="0"/>
              <a:buChar char="•"/>
              <a:defRPr sz="2000" kern="1200">
                <a:solidFill>
                  <a:schemeClr val="tx2"/>
                </a:solidFill>
                <a:latin typeface="+mn-lt"/>
                <a:ea typeface="+mn-ea"/>
                <a:cs typeface="+mn-cs"/>
              </a:defRPr>
            </a:lvl2pPr>
            <a:lvl3pPr marL="360000" indent="-180975" algn="l" defTabSz="1199839" rtl="0" eaLnBrk="1" latinLnBrk="0" hangingPunct="1">
              <a:lnSpc>
                <a:spcPct val="100000"/>
              </a:lnSpc>
              <a:spcBef>
                <a:spcPts val="0"/>
              </a:spcBef>
              <a:buFont typeface="Calibri" panose="020F0502020204030204" pitchFamily="34" charset="0"/>
              <a:buChar char="–"/>
              <a:defRPr sz="1800" kern="1200" baseline="0">
                <a:solidFill>
                  <a:schemeClr val="tx2"/>
                </a:solidFill>
                <a:latin typeface="+mn-lt"/>
                <a:ea typeface="+mn-ea"/>
                <a:cs typeface="+mn-cs"/>
              </a:defRPr>
            </a:lvl3pPr>
            <a:lvl4pPr marL="540000" indent="-180000" algn="l" defTabSz="1199839" rtl="0" eaLnBrk="1" latinLnBrk="0" hangingPunct="1">
              <a:lnSpc>
                <a:spcPct val="100000"/>
              </a:lnSpc>
              <a:spcBef>
                <a:spcPts val="0"/>
              </a:spcBef>
              <a:buFont typeface="Wingdings" panose="05000000000000000000" pitchFamily="2" charset="2"/>
              <a:buChar char="§"/>
              <a:defRPr sz="1600" kern="1200" baseline="0">
                <a:solidFill>
                  <a:schemeClr val="tx2"/>
                </a:solidFill>
                <a:latin typeface="+mn-lt"/>
                <a:ea typeface="+mn-ea"/>
                <a:cs typeface="+mn-cs"/>
              </a:defRPr>
            </a:lvl4pPr>
            <a:lvl5pPr marL="720725" indent="-180000" algn="l" defTabSz="1199839" rtl="0" eaLnBrk="1" latinLnBrk="0" hangingPunct="1">
              <a:lnSpc>
                <a:spcPct val="100000"/>
              </a:lnSpc>
              <a:spcBef>
                <a:spcPts val="0"/>
              </a:spcBef>
              <a:buFont typeface="Wingdings" panose="05000000000000000000" pitchFamily="2" charset="2"/>
              <a:buChar char="§"/>
              <a:defRPr sz="1400" kern="1200">
                <a:solidFill>
                  <a:schemeClr val="tx2"/>
                </a:solidFill>
                <a:latin typeface="+mn-lt"/>
                <a:ea typeface="+mn-ea"/>
                <a:cs typeface="+mn-cs"/>
              </a:defRPr>
            </a:lvl5pPr>
            <a:lvl6pPr marL="900000" indent="-180000" algn="l" defTabSz="1199839" rtl="0" eaLnBrk="1" latinLnBrk="0" hangingPunct="1">
              <a:spcBef>
                <a:spcPts val="0"/>
              </a:spcBef>
              <a:buFont typeface="Calibri" panose="020F0502020204030204" pitchFamily="34" charset="0"/>
              <a:buChar char="–"/>
              <a:defRPr sz="1200" kern="1200">
                <a:solidFill>
                  <a:schemeClr val="tx2"/>
                </a:solidFill>
                <a:latin typeface="+mn-lt"/>
                <a:ea typeface="+mn-ea"/>
                <a:cs typeface="+mn-cs"/>
              </a:defRPr>
            </a:lvl6pPr>
            <a:lvl7pPr marL="3899476"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939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9315" indent="-299960" algn="l" defTabSz="119983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lvl="0" algn="ctr" defTabSz="914400" rtl="1" fontAlgn="auto">
              <a:lnSpc>
                <a:spcPct val="100000"/>
              </a:lnSpc>
              <a:spcAft>
                <a:spcPts val="0"/>
              </a:spcAft>
              <a:defRPr/>
            </a:pPr>
            <a:r>
              <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החשיפה הנעזרת הכוללת מקיפה כמחצית מהמדגם ונמוכה </a:t>
            </a:r>
            <a:r>
              <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rPr>
              <a:t>מהממוצע</a:t>
            </a:r>
            <a:endParaRPr lang="he-IL" sz="2800" b="1" dirty="0" smtClean="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8" name="כותרת 1"/>
          <p:cNvSpPr>
            <a:spLocks noGrp="1"/>
          </p:cNvSpPr>
          <p:nvPr>
            <p:ph type="title"/>
          </p:nvPr>
        </p:nvSpPr>
        <p:spPr>
          <a:xfrm>
            <a:off x="1610916" y="1082212"/>
            <a:ext cx="11521100" cy="221599"/>
          </a:xfrm>
        </p:spPr>
        <p:txBody>
          <a:bodyPr/>
          <a:lstStyle/>
          <a:p>
            <a:pPr algn="r" rtl="1"/>
            <a:r>
              <a:rPr lang="he-IL" sz="1800" b="1" cap="all" dirty="0" smtClean="0">
                <a:latin typeface="+mn-lt"/>
                <a:ea typeface="+mn-ea"/>
                <a:cs typeface="+mn-cs"/>
              </a:rPr>
              <a:t>חשיפה </a:t>
            </a:r>
            <a:r>
              <a:rPr lang="he-IL" sz="1800" b="1" cap="all" dirty="0">
                <a:latin typeface="+mn-lt"/>
                <a:ea typeface="+mn-ea"/>
                <a:cs typeface="+mn-cs"/>
              </a:rPr>
              <a:t>נעזרת לפי אמצעי </a:t>
            </a:r>
            <a:r>
              <a:rPr lang="he-IL" sz="1800" b="1" cap="all" dirty="0" smtClean="0">
                <a:latin typeface="+mn-lt"/>
                <a:ea typeface="+mn-ea"/>
                <a:cs typeface="+mn-cs"/>
              </a:rPr>
              <a:t>מדיה</a:t>
            </a:r>
            <a:endParaRPr lang="en-US" sz="1800" b="1" cap="all" dirty="0">
              <a:latin typeface="+mn-lt"/>
              <a:ea typeface="+mn-ea"/>
              <a:cs typeface="+mn-cs"/>
            </a:endParaRPr>
          </a:p>
        </p:txBody>
      </p:sp>
      <p:cxnSp>
        <p:nvCxnSpPr>
          <p:cNvPr id="21" name="מחבר חץ ישר 20"/>
          <p:cNvCxnSpPr/>
          <p:nvPr/>
        </p:nvCxnSpPr>
        <p:spPr>
          <a:xfrm>
            <a:off x="2841059" y="5603609"/>
            <a:ext cx="0" cy="2511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3882459" y="5400353"/>
            <a:ext cx="0" cy="251103"/>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הסבר מלבני מעוגל 1"/>
          <p:cNvSpPr/>
          <p:nvPr/>
        </p:nvSpPr>
        <p:spPr>
          <a:xfrm>
            <a:off x="3882459" y="3108960"/>
            <a:ext cx="1982263" cy="899160"/>
          </a:xfrm>
          <a:prstGeom prst="wedgeRoundRectCallout">
            <a:avLst>
              <a:gd name="adj1" fmla="val 59124"/>
              <a:gd name="adj2" fmla="val -21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400" dirty="0" smtClean="0">
                <a:solidFill>
                  <a:schemeClr val="tx2">
                    <a:lumMod val="50000"/>
                  </a:schemeClr>
                </a:solidFill>
              </a:rPr>
              <a:t>החשיפה לפרסום ברדיו גבוהה יותר בקרב צעירים (גילאי 18-24)</a:t>
            </a:r>
            <a:endParaRPr lang="he-IL" sz="1400" dirty="0">
              <a:solidFill>
                <a:schemeClr val="tx2">
                  <a:lumMod val="50000"/>
                </a:schemeClr>
              </a:solidFill>
            </a:endParaRPr>
          </a:p>
        </p:txBody>
      </p:sp>
      <p:pic>
        <p:nvPicPr>
          <p:cNvPr id="24" name="תמונה 23"/>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12599722" y="51494"/>
            <a:ext cx="733178" cy="293271"/>
          </a:xfrm>
          <a:prstGeom prst="rect">
            <a:avLst/>
          </a:prstGeom>
        </p:spPr>
      </p:pic>
    </p:spTree>
    <p:extLst>
      <p:ext uri="{BB962C8B-B14F-4D97-AF65-F5344CB8AC3E}">
        <p14:creationId xmlns:p14="http://schemas.microsoft.com/office/powerpoint/2010/main" val="117266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7637" y="490826"/>
            <a:ext cx="11944585" cy="830997"/>
          </a:xfrm>
          <a:prstGeom prst="rect">
            <a:avLst/>
          </a:prstGeom>
          <a:noFill/>
        </p:spPr>
        <p:txBody>
          <a:bodyPr wrap="square" rtlCol="1">
            <a:spAutoFit/>
          </a:bodyPr>
          <a:lstStyle/>
          <a:p>
            <a:pPr algn="ctr" rtl="1"/>
            <a:r>
              <a:rPr lang="he-IL" b="1" dirty="0" smtClean="0">
                <a:latin typeface="Arial" panose="020B0604020202020204" pitchFamily="34" charset="0"/>
                <a:ea typeface="Tahoma" panose="020B0604030504040204" pitchFamily="34" charset="0"/>
                <a:cs typeface="Arial" panose="020B0604020202020204" pitchFamily="34" charset="0"/>
              </a:rPr>
              <a:t>הרדיו מניב את עיקר החשיפה לקמפיין בעוד שהאינטרנט והעיתונות משמשים כערוצי מדיה משלימים</a:t>
            </a:r>
            <a:endParaRPr lang="he-IL" b="1" dirty="0">
              <a:latin typeface="Arial" panose="020B0604020202020204" pitchFamily="34" charset="0"/>
              <a:ea typeface="Tahoma" panose="020B0604030504040204" pitchFamily="34" charset="0"/>
              <a:cs typeface="Arial" panose="020B0604020202020204" pitchFamily="34" charset="0"/>
            </a:endParaRPr>
          </a:p>
        </p:txBody>
      </p:sp>
      <p:sp>
        <p:nvSpPr>
          <p:cNvPr id="3" name="מציין מיקום של מספר שקופית 2"/>
          <p:cNvSpPr>
            <a:spLocks noGrp="1"/>
          </p:cNvSpPr>
          <p:nvPr>
            <p:ph type="sldNum" sz="quarter" idx="10"/>
          </p:nvPr>
        </p:nvSpPr>
        <p:spPr/>
        <p:txBody>
          <a:bodyPr/>
          <a:lstStyle/>
          <a:p>
            <a:pPr defTabSz="1043056"/>
            <a:fld id="{3E291E46-BCC4-4EBB-9B49-E997D24BE723}" type="slidenum">
              <a:rPr lang="en-GB" smtClean="0"/>
              <a:pPr defTabSz="1043056"/>
              <a:t>8</a:t>
            </a:fld>
            <a:endParaRPr lang="en-GB" dirty="0"/>
          </a:p>
        </p:txBody>
      </p:sp>
      <p:sp>
        <p:nvSpPr>
          <p:cNvPr id="7" name="Title 1"/>
          <p:cNvSpPr txBox="1">
            <a:spLocks/>
          </p:cNvSpPr>
          <p:nvPr/>
        </p:nvSpPr>
        <p:spPr>
          <a:xfrm>
            <a:off x="5585270" y="159799"/>
            <a:ext cx="7740712" cy="225318"/>
          </a:xfrm>
          <a:prstGeom prst="rect">
            <a:avLst/>
          </a:prstGeom>
        </p:spPr>
        <p:txBody>
          <a:bodyPr vert="horz" wrap="square" lIns="0" tIns="0" rIns="0" bIns="0" rtlCol="0" anchor="t">
            <a:spAutoFit/>
          </a:bodyPr>
          <a:lstStyle>
            <a:lvl1pPr algn="l" defTabSz="1199839" rtl="0" eaLnBrk="1" latinLnBrk="0" hangingPunct="1">
              <a:lnSpc>
                <a:spcPct val="80000"/>
              </a:lnSpc>
              <a:spcBef>
                <a:spcPct val="0"/>
              </a:spcBef>
              <a:buNone/>
              <a:defRPr sz="3200" kern="1200">
                <a:solidFill>
                  <a:schemeClr val="tx1"/>
                </a:solidFill>
                <a:latin typeface="+mj-lt"/>
                <a:ea typeface="+mj-ea"/>
                <a:cs typeface="+mj-cs"/>
              </a:defRPr>
            </a:lvl1pPr>
          </a:lstStyle>
          <a:p>
            <a:pPr algn="r" rtl="1"/>
            <a:r>
              <a:rPr lang="he-IL" sz="1800" b="1" cap="all" dirty="0" smtClean="0">
                <a:latin typeface="+mn-lt"/>
                <a:ea typeface="+mn-ea"/>
                <a:cs typeface="+mn-cs"/>
              </a:rPr>
              <a:t>תרומת ערוצי הפרסום לחשיפה</a:t>
            </a:r>
            <a:endParaRPr lang="en-US" sz="1800" b="1" cap="all" dirty="0">
              <a:latin typeface="+mn-lt"/>
              <a:ea typeface="+mn-ea"/>
              <a:cs typeface="+mn-cs"/>
            </a:endParaRPr>
          </a:p>
        </p:txBody>
      </p:sp>
      <p:sp>
        <p:nvSpPr>
          <p:cNvPr id="32" name="TextBox 31"/>
          <p:cNvSpPr txBox="1"/>
          <p:nvPr/>
        </p:nvSpPr>
        <p:spPr>
          <a:xfrm>
            <a:off x="4283227" y="993666"/>
            <a:ext cx="4568087" cy="1087599"/>
          </a:xfrm>
          <a:prstGeom prst="rect">
            <a:avLst/>
          </a:prstGeom>
          <a:noFill/>
          <a:ln>
            <a:noFill/>
          </a:ln>
        </p:spPr>
        <p:txBody>
          <a:bodyPr wrap="square" rtlCol="1" anchor="ctr" anchorCtr="0">
            <a:noAutofit/>
          </a:bodyPr>
          <a:lstStyle/>
          <a:p>
            <a:pPr algn="ctr" rtl="1"/>
            <a:r>
              <a:rPr lang="he-IL" sz="1800" dirty="0" smtClean="0">
                <a:latin typeface="Arial" panose="020B0604020202020204" pitchFamily="34" charset="0"/>
                <a:cs typeface="Arial" panose="020B0604020202020204" pitchFamily="34" charset="0"/>
              </a:rPr>
              <a:t>נחשפו לקמפיין בלפחות אחת מהמדיות</a:t>
            </a:r>
          </a:p>
          <a:p>
            <a:pPr algn="ctr" rtl="1"/>
            <a:r>
              <a:rPr lang="he-IL" sz="1800" dirty="0" smtClean="0">
                <a:latin typeface="Arial" panose="020B0604020202020204" pitchFamily="34" charset="0"/>
                <a:cs typeface="Arial" panose="020B0604020202020204" pitchFamily="34" charset="0"/>
              </a:rPr>
              <a:t>46%</a:t>
            </a:r>
          </a:p>
        </p:txBody>
      </p:sp>
      <p:sp>
        <p:nvSpPr>
          <p:cNvPr id="37" name="מלבן 36"/>
          <p:cNvSpPr/>
          <p:nvPr/>
        </p:nvSpPr>
        <p:spPr>
          <a:xfrm>
            <a:off x="-1598660" y="6811644"/>
            <a:ext cx="14620875" cy="738664"/>
          </a:xfrm>
          <a:prstGeom prst="rect">
            <a:avLst/>
          </a:prstGeom>
        </p:spPr>
        <p:txBody>
          <a:bodyPr wrap="square">
            <a:spAutoFit/>
          </a:bodyPr>
          <a:lstStyle/>
          <a:p>
            <a:pPr marL="228600" algn="r" rtl="1">
              <a:lnSpc>
                <a:spcPct val="120000"/>
              </a:lnSpc>
              <a:spcAft>
                <a:spcPts val="0"/>
              </a:spcAft>
            </a:pPr>
            <a:r>
              <a:rPr lang="he-IL" sz="1000" b="1" dirty="0" smtClean="0">
                <a:latin typeface="Arial"/>
                <a:ea typeface="Times New Roman"/>
                <a:cs typeface="Arial"/>
              </a:rPr>
              <a:t>כעת נציין כי מדובר בקמפיין של משרד האוצר, אשר ממליץ לרכוש ביטוח רק לאחר צפייה ב"מדד שירות חברות הביטוח" המספק נתונים על איכות השירות של חברות הביטוח בישראל, ומופיע באתר "האוצר שלי". להלן הפרסומות שהוצגו בנושא. </a:t>
            </a:r>
            <a:endParaRPr lang="en-US" sz="1000" dirty="0"/>
          </a:p>
          <a:p>
            <a:pPr marL="171450" indent="-171450" algn="r" rtl="1">
              <a:buFont typeface="Arial" panose="020B0604020202020204" pitchFamily="34" charset="0"/>
              <a:buChar char="•"/>
            </a:pPr>
            <a:r>
              <a:rPr lang="he-IL" sz="1000" b="1" dirty="0"/>
              <a:t>האם יצא לך לראות </a:t>
            </a:r>
            <a:r>
              <a:rPr lang="he-IL" sz="1000" b="1" dirty="0" smtClean="0"/>
              <a:t>פרסומת זו באינטרנט?</a:t>
            </a:r>
          </a:p>
          <a:p>
            <a:pPr marL="171450" lvl="0" indent="-171450" algn="r" rtl="1">
              <a:buFont typeface="Arial" panose="020B0604020202020204" pitchFamily="34" charset="0"/>
              <a:buChar char="•"/>
            </a:pPr>
            <a:r>
              <a:rPr lang="he-IL" sz="1000" b="1" dirty="0" smtClean="0"/>
              <a:t>והאם יצא לך לשמוע פרסומת זו ברדיו? </a:t>
            </a:r>
          </a:p>
          <a:p>
            <a:pPr marL="171450" lvl="0" indent="-171450" algn="r" rtl="1">
              <a:buFont typeface="Arial" panose="020B0604020202020204" pitchFamily="34" charset="0"/>
              <a:buChar char="•"/>
            </a:pPr>
            <a:r>
              <a:rPr lang="he-IL" sz="1000" b="1" dirty="0" smtClean="0"/>
              <a:t>והאם יצא לך לראות פרסומת זו בעיתון? </a:t>
            </a:r>
            <a:endParaRPr lang="en-US" sz="1000" b="1" dirty="0"/>
          </a:p>
        </p:txBody>
      </p:sp>
      <p:grpSp>
        <p:nvGrpSpPr>
          <p:cNvPr id="4" name="קבוצה 3"/>
          <p:cNvGrpSpPr/>
          <p:nvPr/>
        </p:nvGrpSpPr>
        <p:grpSpPr>
          <a:xfrm>
            <a:off x="3052323" y="1824412"/>
            <a:ext cx="6979297" cy="4787709"/>
            <a:chOff x="3052323" y="1656772"/>
            <a:chExt cx="6979297" cy="4787709"/>
          </a:xfrm>
        </p:grpSpPr>
        <p:sp>
          <p:nvSpPr>
            <p:cNvPr id="16" name="אליפסה 3"/>
            <p:cNvSpPr/>
            <p:nvPr/>
          </p:nvSpPr>
          <p:spPr>
            <a:xfrm>
              <a:off x="5224718" y="2207574"/>
              <a:ext cx="2690691" cy="2744595"/>
            </a:xfrm>
            <a:prstGeom prst="ellipse">
              <a:avLst/>
            </a:prstGeom>
            <a:solidFill>
              <a:schemeClr val="accent3">
                <a:alpha val="30000"/>
              </a:schemeClr>
            </a:solidFill>
            <a:ln w="25400" cap="flat" cmpd="sng" algn="ctr">
              <a:noFill/>
              <a:prstDash val="solid"/>
            </a:ln>
            <a:effectLst>
              <a:outerShdw blurRad="50800" dist="38100" dir="2700000" algn="tl" rotWithShape="0">
                <a:prstClr val="black">
                  <a:alpha val="40000"/>
                </a:prstClr>
              </a:outerShdw>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0" name="TextBox 29"/>
            <p:cNvSpPr txBox="1"/>
            <p:nvPr/>
          </p:nvSpPr>
          <p:spPr>
            <a:xfrm>
              <a:off x="3052323" y="4995511"/>
              <a:ext cx="1830461" cy="675314"/>
            </a:xfrm>
            <a:prstGeom prst="rect">
              <a:avLst/>
            </a:prstGeom>
            <a:noFill/>
            <a:ln>
              <a:noFill/>
            </a:ln>
          </p:spPr>
          <p:txBody>
            <a:bodyPr wrap="square" rtlCol="1" anchor="ctr" anchorCtr="0">
              <a:noAutofit/>
            </a:bodyPr>
            <a:lstStyle/>
            <a:p>
              <a:pPr algn="ctr" rtl="1"/>
              <a:r>
                <a:rPr lang="he-IL" sz="1600" dirty="0" smtClean="0">
                  <a:solidFill>
                    <a:schemeClr val="accent5">
                      <a:lumMod val="75000"/>
                    </a:schemeClr>
                  </a:solidFill>
                  <a:latin typeface="Arial" panose="020B0604020202020204" pitchFamily="34" charset="0"/>
                  <a:cs typeface="Arial" panose="020B0604020202020204" pitchFamily="34" charset="0"/>
                </a:rPr>
                <a:t>סה"כ אינטרנט</a:t>
              </a:r>
            </a:p>
            <a:p>
              <a:pPr algn="ctr" rtl="1"/>
              <a:r>
                <a:rPr lang="he-IL" sz="1600" dirty="0" smtClean="0">
                  <a:solidFill>
                    <a:schemeClr val="accent5">
                      <a:lumMod val="75000"/>
                    </a:schemeClr>
                  </a:solidFill>
                  <a:latin typeface="Arial" panose="020B0604020202020204" pitchFamily="34" charset="0"/>
                  <a:cs typeface="Arial" panose="020B0604020202020204" pitchFamily="34" charset="0"/>
                </a:rPr>
                <a:t>16%</a:t>
              </a:r>
            </a:p>
          </p:txBody>
        </p:sp>
        <p:sp>
          <p:nvSpPr>
            <p:cNvPr id="31" name="TextBox 30"/>
            <p:cNvSpPr txBox="1"/>
            <p:nvPr/>
          </p:nvSpPr>
          <p:spPr>
            <a:xfrm>
              <a:off x="5681327" y="1656772"/>
              <a:ext cx="1864875" cy="613922"/>
            </a:xfrm>
            <a:prstGeom prst="rect">
              <a:avLst/>
            </a:prstGeom>
            <a:noFill/>
            <a:ln>
              <a:noFill/>
            </a:ln>
          </p:spPr>
          <p:txBody>
            <a:bodyPr wrap="square" rtlCol="1" anchor="ctr" anchorCtr="0">
              <a:noAutofit/>
            </a:bodyPr>
            <a:lstStyle/>
            <a:p>
              <a:pPr algn="ctr" rtl="1"/>
              <a:r>
                <a:rPr lang="he-IL" sz="1600" dirty="0" smtClean="0">
                  <a:solidFill>
                    <a:srgbClr val="FF0000"/>
                  </a:solidFill>
                  <a:latin typeface="Arial" panose="020B0604020202020204" pitchFamily="34" charset="0"/>
                  <a:cs typeface="Arial" panose="020B0604020202020204" pitchFamily="34" charset="0"/>
                </a:rPr>
                <a:t>סה"כ רדיו</a:t>
              </a:r>
            </a:p>
            <a:p>
              <a:pPr algn="ctr" rtl="1"/>
              <a:r>
                <a:rPr lang="he-IL" sz="1600" dirty="0" smtClean="0">
                  <a:solidFill>
                    <a:srgbClr val="FF0000"/>
                  </a:solidFill>
                  <a:latin typeface="Arial" panose="020B0604020202020204" pitchFamily="34" charset="0"/>
                  <a:cs typeface="Arial" panose="020B0604020202020204" pitchFamily="34" charset="0"/>
                </a:rPr>
                <a:t>38%</a:t>
              </a:r>
            </a:p>
          </p:txBody>
        </p:sp>
        <p:sp>
          <p:nvSpPr>
            <p:cNvPr id="19" name="אליפסה 3"/>
            <p:cNvSpPr/>
            <p:nvPr/>
          </p:nvSpPr>
          <p:spPr>
            <a:xfrm>
              <a:off x="4523807" y="4068481"/>
              <a:ext cx="2376000" cy="2376000"/>
            </a:xfrm>
            <a:prstGeom prst="ellipse">
              <a:avLst/>
            </a:prstGeom>
            <a:solidFill>
              <a:schemeClr val="accent5">
                <a:lumMod val="75000"/>
                <a:alpha val="30000"/>
              </a:schemeClr>
            </a:solidFill>
            <a:ln w="25400" cap="flat" cmpd="sng" algn="ctr">
              <a:noFill/>
              <a:prstDash val="solid"/>
            </a:ln>
            <a:effectLst>
              <a:outerShdw blurRad="50800" dist="38100" dir="2700000" algn="tl" rotWithShape="0">
                <a:prstClr val="black">
                  <a:alpha val="40000"/>
                </a:prstClr>
              </a:outerShdw>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5" name="אליפסה 3"/>
            <p:cNvSpPr/>
            <p:nvPr/>
          </p:nvSpPr>
          <p:spPr>
            <a:xfrm>
              <a:off x="6149922" y="4068481"/>
              <a:ext cx="2376000" cy="2376000"/>
            </a:xfrm>
            <a:prstGeom prst="ellipse">
              <a:avLst/>
            </a:prstGeom>
            <a:solidFill>
              <a:schemeClr val="tx1">
                <a:lumMod val="60000"/>
                <a:lumOff val="40000"/>
                <a:alpha val="30000"/>
              </a:schemeClr>
            </a:solidFill>
            <a:ln w="25400" cap="flat" cmpd="sng" algn="ctr">
              <a:noFill/>
              <a:prstDash val="solid"/>
            </a:ln>
            <a:effectLst>
              <a:outerShdw blurRad="50800" dist="38100" dir="2700000" algn="tl" rotWithShape="0">
                <a:prstClr val="black">
                  <a:alpha val="40000"/>
                </a:prstClr>
              </a:outerShdw>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Box 25"/>
            <p:cNvSpPr txBox="1"/>
            <p:nvPr/>
          </p:nvSpPr>
          <p:spPr>
            <a:xfrm>
              <a:off x="8201159" y="4995511"/>
              <a:ext cx="1830461" cy="675314"/>
            </a:xfrm>
            <a:prstGeom prst="rect">
              <a:avLst/>
            </a:prstGeom>
            <a:noFill/>
            <a:ln>
              <a:noFill/>
            </a:ln>
          </p:spPr>
          <p:txBody>
            <a:bodyPr wrap="square" rtlCol="1" anchor="ctr" anchorCtr="0">
              <a:noAutofit/>
            </a:bodyPr>
            <a:lstStyle/>
            <a:p>
              <a:pPr algn="ctr" rtl="1"/>
              <a:r>
                <a:rPr lang="he-IL" sz="1600" dirty="0" smtClean="0">
                  <a:solidFill>
                    <a:schemeClr val="tx1">
                      <a:lumMod val="60000"/>
                      <a:lumOff val="40000"/>
                    </a:schemeClr>
                  </a:solidFill>
                  <a:latin typeface="Arial" panose="020B0604020202020204" pitchFamily="34" charset="0"/>
                  <a:cs typeface="Arial" panose="020B0604020202020204" pitchFamily="34" charset="0"/>
                </a:rPr>
                <a:t>סה"כ עיתונות</a:t>
              </a:r>
            </a:p>
            <a:p>
              <a:pPr algn="ctr" rtl="1"/>
              <a:r>
                <a:rPr lang="he-IL" sz="1600" dirty="0" smtClean="0">
                  <a:solidFill>
                    <a:schemeClr val="tx1">
                      <a:lumMod val="60000"/>
                      <a:lumOff val="40000"/>
                    </a:schemeClr>
                  </a:solidFill>
                  <a:latin typeface="Arial" panose="020B0604020202020204" pitchFamily="34" charset="0"/>
                  <a:cs typeface="Arial" panose="020B0604020202020204" pitchFamily="34" charset="0"/>
                </a:rPr>
                <a:t>15%</a:t>
              </a:r>
            </a:p>
          </p:txBody>
        </p:sp>
        <p:sp>
          <p:nvSpPr>
            <p:cNvPr id="21" name="Text Box 32"/>
            <p:cNvSpPr txBox="1">
              <a:spLocks noChangeArrowheads="1"/>
            </p:cNvSpPr>
            <p:nvPr/>
          </p:nvSpPr>
          <p:spPr bwMode="auto">
            <a:xfrm>
              <a:off x="6049112" y="4576602"/>
              <a:ext cx="11293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he-IL" sz="1600" b="1" dirty="0" smtClean="0">
                  <a:ea typeface="Tahoma" panose="020B0604030504040204" pitchFamily="34" charset="0"/>
                </a:rPr>
                <a:t>7</a:t>
              </a:r>
              <a:r>
                <a:rPr lang="he-IL" altLang="he-IL" sz="1600" b="1" dirty="0" smtClean="0">
                  <a:ea typeface="Tahoma" panose="020B0604030504040204" pitchFamily="34" charset="0"/>
                </a:rPr>
                <a:t>%</a:t>
              </a:r>
              <a:endParaRPr lang="en-US" altLang="he-IL" sz="1600" b="1" dirty="0">
                <a:ea typeface="Tahoma" panose="020B0604030504040204" pitchFamily="34" charset="0"/>
              </a:endParaRPr>
            </a:p>
          </p:txBody>
        </p:sp>
        <p:sp>
          <p:nvSpPr>
            <p:cNvPr id="27" name="Text Box 32"/>
            <p:cNvSpPr txBox="1">
              <a:spLocks noChangeArrowheads="1"/>
            </p:cNvSpPr>
            <p:nvPr/>
          </p:nvSpPr>
          <p:spPr bwMode="auto">
            <a:xfrm>
              <a:off x="6567272" y="4317522"/>
              <a:ext cx="11293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he-IL" sz="1600" b="1" dirty="0" smtClean="0">
                  <a:ea typeface="Tahoma" panose="020B0604030504040204" pitchFamily="34" charset="0"/>
                </a:rPr>
                <a:t>4%</a:t>
              </a:r>
              <a:endParaRPr lang="en-US" altLang="he-IL" sz="1600" b="1" dirty="0">
                <a:ea typeface="Tahoma" panose="020B0604030504040204" pitchFamily="34" charset="0"/>
              </a:endParaRPr>
            </a:p>
          </p:txBody>
        </p:sp>
        <p:sp>
          <p:nvSpPr>
            <p:cNvPr id="28" name="Text Box 32"/>
            <p:cNvSpPr txBox="1">
              <a:spLocks noChangeArrowheads="1"/>
            </p:cNvSpPr>
            <p:nvPr/>
          </p:nvSpPr>
          <p:spPr bwMode="auto">
            <a:xfrm>
              <a:off x="5530952" y="4332762"/>
              <a:ext cx="11293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he-IL" sz="1600" b="1" dirty="0" smtClean="0">
                  <a:ea typeface="Tahoma" panose="020B0604030504040204" pitchFamily="34" charset="0"/>
                </a:rPr>
                <a:t>5</a:t>
              </a:r>
              <a:r>
                <a:rPr lang="he-IL" altLang="he-IL" sz="1600" b="1" dirty="0" smtClean="0">
                  <a:ea typeface="Tahoma" panose="020B0604030504040204" pitchFamily="34" charset="0"/>
                </a:rPr>
                <a:t>%</a:t>
              </a:r>
              <a:endParaRPr lang="en-US" altLang="he-IL" sz="1600" b="1" dirty="0">
                <a:ea typeface="Tahoma" panose="020B0604030504040204" pitchFamily="34" charset="0"/>
              </a:endParaRPr>
            </a:p>
          </p:txBody>
        </p:sp>
        <p:sp>
          <p:nvSpPr>
            <p:cNvPr id="29" name="Text Box 32"/>
            <p:cNvSpPr txBox="1">
              <a:spLocks noChangeArrowheads="1"/>
            </p:cNvSpPr>
            <p:nvPr/>
          </p:nvSpPr>
          <p:spPr bwMode="auto">
            <a:xfrm>
              <a:off x="6002620" y="3241317"/>
              <a:ext cx="11293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he-IL" sz="1600" b="1" dirty="0" smtClean="0">
                  <a:ea typeface="Tahoma" panose="020B0604030504040204" pitchFamily="34" charset="0"/>
                </a:rPr>
                <a:t>22</a:t>
              </a:r>
              <a:r>
                <a:rPr lang="he-IL" altLang="he-IL" sz="1600" b="1" dirty="0" smtClean="0">
                  <a:ea typeface="Tahoma" panose="020B0604030504040204" pitchFamily="34" charset="0"/>
                </a:rPr>
                <a:t>%</a:t>
              </a:r>
              <a:endParaRPr lang="en-US" altLang="he-IL" sz="1600" b="1" dirty="0">
                <a:ea typeface="Tahoma" panose="020B0604030504040204" pitchFamily="34" charset="0"/>
              </a:endParaRPr>
            </a:p>
          </p:txBody>
        </p:sp>
        <p:sp>
          <p:nvSpPr>
            <p:cNvPr id="34" name="Text Box 32"/>
            <p:cNvSpPr txBox="1">
              <a:spLocks noChangeArrowheads="1"/>
            </p:cNvSpPr>
            <p:nvPr/>
          </p:nvSpPr>
          <p:spPr bwMode="auto">
            <a:xfrm>
              <a:off x="7143250" y="5163891"/>
              <a:ext cx="11293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he-IL" sz="1600" b="1" dirty="0" smtClean="0">
                  <a:ea typeface="Tahoma" panose="020B0604030504040204" pitchFamily="34" charset="0"/>
                </a:rPr>
                <a:t>3</a:t>
              </a:r>
              <a:r>
                <a:rPr lang="he-IL" altLang="he-IL" sz="1600" b="1" dirty="0" smtClean="0">
                  <a:ea typeface="Tahoma" panose="020B0604030504040204" pitchFamily="34" charset="0"/>
                </a:rPr>
                <a:t>%</a:t>
              </a:r>
              <a:endParaRPr lang="en-US" altLang="he-IL" sz="1600" b="1" dirty="0">
                <a:ea typeface="Tahoma" panose="020B0604030504040204" pitchFamily="34" charset="0"/>
              </a:endParaRPr>
            </a:p>
          </p:txBody>
        </p:sp>
        <p:sp>
          <p:nvSpPr>
            <p:cNvPr id="35" name="Text Box 32"/>
            <p:cNvSpPr txBox="1">
              <a:spLocks noChangeArrowheads="1"/>
            </p:cNvSpPr>
            <p:nvPr/>
          </p:nvSpPr>
          <p:spPr bwMode="auto">
            <a:xfrm>
              <a:off x="5020619" y="5163891"/>
              <a:ext cx="11293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he-IL" sz="1600" b="1" dirty="0" smtClean="0">
                  <a:ea typeface="Tahoma" panose="020B0604030504040204" pitchFamily="34" charset="0"/>
                </a:rPr>
                <a:t>3</a:t>
              </a:r>
              <a:r>
                <a:rPr lang="he-IL" altLang="he-IL" sz="1600" b="1" dirty="0" smtClean="0">
                  <a:ea typeface="Tahoma" panose="020B0604030504040204" pitchFamily="34" charset="0"/>
                </a:rPr>
                <a:t>%</a:t>
              </a:r>
              <a:endParaRPr lang="en-US" altLang="he-IL" sz="1600" b="1" dirty="0">
                <a:ea typeface="Tahoma" panose="020B0604030504040204" pitchFamily="34" charset="0"/>
              </a:endParaRPr>
            </a:p>
          </p:txBody>
        </p:sp>
        <p:sp>
          <p:nvSpPr>
            <p:cNvPr id="36" name="Text Box 32"/>
            <p:cNvSpPr txBox="1">
              <a:spLocks noChangeArrowheads="1"/>
            </p:cNvSpPr>
            <p:nvPr/>
          </p:nvSpPr>
          <p:spPr bwMode="auto">
            <a:xfrm>
              <a:off x="6079592" y="5216682"/>
              <a:ext cx="11293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he-IL" sz="1600" b="1" dirty="0" smtClean="0">
                  <a:ea typeface="Tahoma" panose="020B0604030504040204" pitchFamily="34" charset="0"/>
                </a:rPr>
                <a:t>1</a:t>
              </a:r>
              <a:r>
                <a:rPr lang="he-IL" altLang="he-IL" sz="1600" b="1" dirty="0" smtClean="0">
                  <a:ea typeface="Tahoma" panose="020B0604030504040204" pitchFamily="34" charset="0"/>
                </a:rPr>
                <a:t>%</a:t>
              </a:r>
              <a:endParaRPr lang="en-US" altLang="he-IL" sz="1600" b="1" dirty="0">
                <a:ea typeface="Tahoma" panose="020B0604030504040204" pitchFamily="34" charset="0"/>
              </a:endParaRPr>
            </a:p>
          </p:txBody>
        </p:sp>
      </p:grpSp>
      <p:pic>
        <p:nvPicPr>
          <p:cNvPr id="22" name="תמונה 21"/>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3905297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defTabSz="1043056"/>
            <a:fld id="{3E291E46-BCC4-4EBB-9B49-E997D24BE723}" type="slidenum">
              <a:rPr lang="en-GB" smtClean="0"/>
              <a:pPr defTabSz="1043056"/>
              <a:t>9</a:t>
            </a:fld>
            <a:endParaRPr lang="en-GB" dirty="0"/>
          </a:p>
        </p:txBody>
      </p:sp>
      <p:grpSp>
        <p:nvGrpSpPr>
          <p:cNvPr id="25" name="קבוצה 24"/>
          <p:cNvGrpSpPr/>
          <p:nvPr/>
        </p:nvGrpSpPr>
        <p:grpSpPr>
          <a:xfrm>
            <a:off x="1038578" y="2212622"/>
            <a:ext cx="9733844" cy="4788907"/>
            <a:chOff x="0" y="2024063"/>
            <a:chExt cx="8748712" cy="3484562"/>
          </a:xfrm>
        </p:grpSpPr>
        <p:grpSp>
          <p:nvGrpSpPr>
            <p:cNvPr id="26" name="קבוצה 25"/>
            <p:cNvGrpSpPr/>
            <p:nvPr/>
          </p:nvGrpSpPr>
          <p:grpSpPr>
            <a:xfrm>
              <a:off x="0" y="2024063"/>
              <a:ext cx="8748712" cy="3484562"/>
              <a:chOff x="0" y="2024063"/>
              <a:chExt cx="8748712" cy="3484562"/>
            </a:xfrm>
          </p:grpSpPr>
          <p:grpSp>
            <p:nvGrpSpPr>
              <p:cNvPr id="31" name="קבוצה 30"/>
              <p:cNvGrpSpPr/>
              <p:nvPr/>
            </p:nvGrpSpPr>
            <p:grpSpPr>
              <a:xfrm>
                <a:off x="1316037" y="2330450"/>
                <a:ext cx="7432675" cy="1160463"/>
                <a:chOff x="1316037" y="2330450"/>
                <a:chExt cx="7432675" cy="1160463"/>
              </a:xfrm>
            </p:grpSpPr>
            <p:sp>
              <p:nvSpPr>
                <p:cNvPr id="40" name="Rectangle 3"/>
                <p:cNvSpPr>
                  <a:spLocks noChangeArrowheads="1"/>
                </p:cNvSpPr>
                <p:nvPr/>
              </p:nvSpPr>
              <p:spPr bwMode="auto">
                <a:xfrm flipH="1">
                  <a:off x="5548312" y="2343150"/>
                  <a:ext cx="3200400" cy="1146175"/>
                </a:xfrm>
                <a:prstGeom prst="rect">
                  <a:avLst/>
                </a:prstGeom>
                <a:solidFill>
                  <a:schemeClr val="bg1">
                    <a:lumMod val="85000"/>
                  </a:schemeClr>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41" name="Text Box 16"/>
                <p:cNvSpPr txBox="1">
                  <a:spLocks noChangeArrowheads="1"/>
                </p:cNvSpPr>
                <p:nvPr/>
              </p:nvSpPr>
              <p:spPr bwMode="auto">
                <a:xfrm flipH="1">
                  <a:off x="6654800" y="2481263"/>
                  <a:ext cx="1590675" cy="62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כיסוי</a:t>
                  </a:r>
                </a:p>
                <a:p>
                  <a:pPr rtl="1" eaLnBrk="0" hangingPunct="0">
                    <a:spcBef>
                      <a:spcPct val="50000"/>
                    </a:spcBef>
                  </a:pPr>
                  <a:r>
                    <a:rPr lang="he-IL" sz="2000" b="1" dirty="0">
                      <a:solidFill>
                        <a:srgbClr val="FFFFFF"/>
                      </a:solidFill>
                    </a:rPr>
                    <a:t>(</a:t>
                  </a:r>
                  <a:r>
                    <a:rPr lang="en-US" sz="2000" b="1" dirty="0">
                      <a:solidFill>
                        <a:srgbClr val="FFFFFF"/>
                      </a:solidFill>
                    </a:rPr>
                    <a:t>Reach</a:t>
                  </a:r>
                  <a:r>
                    <a:rPr lang="he-IL" sz="2000" b="1" dirty="0">
                      <a:solidFill>
                        <a:srgbClr val="FFFFFF"/>
                      </a:solidFill>
                    </a:rPr>
                    <a:t>)</a:t>
                  </a:r>
                  <a:endParaRPr lang="en-US" sz="2000" b="1" dirty="0">
                    <a:solidFill>
                      <a:srgbClr val="FFFFFF"/>
                    </a:solidFill>
                  </a:endParaRPr>
                </a:p>
              </p:txBody>
            </p:sp>
            <p:grpSp>
              <p:nvGrpSpPr>
                <p:cNvPr id="42" name="Group 5"/>
                <p:cNvGrpSpPr>
                  <a:grpSpLocks/>
                </p:cNvGrpSpPr>
                <p:nvPr/>
              </p:nvGrpSpPr>
              <p:grpSpPr bwMode="auto">
                <a:xfrm flipH="1">
                  <a:off x="1316037" y="2343150"/>
                  <a:ext cx="4233863" cy="1146175"/>
                  <a:chOff x="2168" y="1305"/>
                  <a:chExt cx="2667" cy="722"/>
                </a:xfrm>
              </p:grpSpPr>
              <p:sp>
                <p:nvSpPr>
                  <p:cNvPr id="44" name="Rectangle 8"/>
                  <p:cNvSpPr>
                    <a:spLocks noChangeArrowheads="1"/>
                  </p:cNvSpPr>
                  <p:nvPr/>
                </p:nvSpPr>
                <p:spPr bwMode="auto">
                  <a:xfrm>
                    <a:off x="2168" y="1305"/>
                    <a:ext cx="2667" cy="722"/>
                  </a:xfrm>
                  <a:prstGeom prst="rect">
                    <a:avLst/>
                  </a:prstGeom>
                  <a:solidFill>
                    <a:srgbClr val="364EA2"/>
                  </a:solidFill>
                  <a:ln>
                    <a:noFill/>
                  </a:ln>
                  <a:effectLst/>
                  <a:extLs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45" name="Text Box 17"/>
                  <p:cNvSpPr txBox="1">
                    <a:spLocks noChangeArrowheads="1"/>
                  </p:cNvSpPr>
                  <p:nvPr/>
                </p:nvSpPr>
                <p:spPr bwMode="auto">
                  <a:xfrm>
                    <a:off x="2602" y="1374"/>
                    <a:ext cx="11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r>
                      <a:rPr lang="he-IL" sz="2000" b="1" dirty="0">
                        <a:solidFill>
                          <a:srgbClr val="FFFFFF"/>
                        </a:solidFill>
                      </a:rPr>
                      <a:t>תגובה</a:t>
                    </a:r>
                  </a:p>
                  <a:p>
                    <a:pPr eaLnBrk="0" hangingPunct="0">
                      <a:spcBef>
                        <a:spcPct val="50000"/>
                      </a:spcBef>
                    </a:pPr>
                    <a:r>
                      <a:rPr lang="he-IL" sz="2000" b="1" dirty="0" smtClean="0">
                        <a:solidFill>
                          <a:srgbClr val="FFFFFF"/>
                        </a:solidFill>
                      </a:rPr>
                      <a:t>)</a:t>
                    </a:r>
                    <a:r>
                      <a:rPr lang="en-US" sz="2000" b="1" dirty="0" smtClean="0">
                        <a:solidFill>
                          <a:srgbClr val="FFFFFF"/>
                        </a:solidFill>
                      </a:rPr>
                      <a:t>Response</a:t>
                    </a:r>
                    <a:r>
                      <a:rPr lang="he-IL" sz="2000" b="1" dirty="0" smtClean="0">
                        <a:solidFill>
                          <a:srgbClr val="FFFFFF"/>
                        </a:solidFill>
                      </a:rPr>
                      <a:t>(</a:t>
                    </a:r>
                    <a:endParaRPr lang="en-US" sz="2000" b="1" dirty="0">
                      <a:solidFill>
                        <a:srgbClr val="FFFFFF"/>
                      </a:solidFill>
                    </a:endParaRPr>
                  </a:p>
                </p:txBody>
              </p:sp>
            </p:grpSp>
            <p:sp>
              <p:nvSpPr>
                <p:cNvPr id="43" name="Freeform 24"/>
                <p:cNvSpPr>
                  <a:spLocks/>
                </p:cNvSpPr>
                <p:nvPr/>
              </p:nvSpPr>
              <p:spPr bwMode="auto">
                <a:xfrm flipH="1">
                  <a:off x="2065337" y="2330450"/>
                  <a:ext cx="603250" cy="1160463"/>
                </a:xfrm>
                <a:custGeom>
                  <a:avLst/>
                  <a:gdLst>
                    <a:gd name="T0" fmla="*/ 2 w 380"/>
                    <a:gd name="T1" fmla="*/ 0 h 723"/>
                    <a:gd name="T2" fmla="*/ 207 w 380"/>
                    <a:gd name="T3" fmla="*/ 0 h 723"/>
                    <a:gd name="T4" fmla="*/ 380 w 380"/>
                    <a:gd name="T5" fmla="*/ 362 h 723"/>
                    <a:gd name="T6" fmla="*/ 201 w 380"/>
                    <a:gd name="T7" fmla="*/ 723 h 723"/>
                    <a:gd name="T8" fmla="*/ 0 w 380"/>
                    <a:gd name="T9" fmla="*/ 723 h 723"/>
                    <a:gd name="T10" fmla="*/ 183 w 380"/>
                    <a:gd name="T11" fmla="*/ 360 h 723"/>
                    <a:gd name="T12" fmla="*/ 2 w 380"/>
                    <a:gd name="T13" fmla="*/ 0 h 723"/>
                  </a:gdLst>
                  <a:ahLst/>
                  <a:cxnLst>
                    <a:cxn ang="0">
                      <a:pos x="T0" y="T1"/>
                    </a:cxn>
                    <a:cxn ang="0">
                      <a:pos x="T2" y="T3"/>
                    </a:cxn>
                    <a:cxn ang="0">
                      <a:pos x="T4" y="T5"/>
                    </a:cxn>
                    <a:cxn ang="0">
                      <a:pos x="T6" y="T7"/>
                    </a:cxn>
                    <a:cxn ang="0">
                      <a:pos x="T8" y="T9"/>
                    </a:cxn>
                    <a:cxn ang="0">
                      <a:pos x="T10" y="T11"/>
                    </a:cxn>
                    <a:cxn ang="0">
                      <a:pos x="T12" y="T13"/>
                    </a:cxn>
                  </a:cxnLst>
                  <a:rect l="0" t="0" r="r" b="b"/>
                  <a:pathLst>
                    <a:path w="380" h="723">
                      <a:moveTo>
                        <a:pt x="2" y="0"/>
                      </a:moveTo>
                      <a:lnTo>
                        <a:pt x="207" y="0"/>
                      </a:lnTo>
                      <a:lnTo>
                        <a:pt x="380" y="362"/>
                      </a:lnTo>
                      <a:lnTo>
                        <a:pt x="201" y="723"/>
                      </a:lnTo>
                      <a:lnTo>
                        <a:pt x="0" y="723"/>
                      </a:lnTo>
                      <a:lnTo>
                        <a:pt x="183" y="360"/>
                      </a:lnTo>
                      <a:lnTo>
                        <a:pt x="2" y="0"/>
                      </a:lnTo>
                      <a:close/>
                    </a:path>
                  </a:pathLst>
                </a:custGeom>
                <a:solidFill>
                  <a:srgbClr val="FFFF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nvGrpSpPr>
              <p:cNvPr id="32" name="Group 11"/>
              <p:cNvGrpSpPr>
                <a:grpSpLocks/>
              </p:cNvGrpSpPr>
              <p:nvPr/>
            </p:nvGrpSpPr>
            <p:grpSpPr bwMode="auto">
              <a:xfrm flipH="1">
                <a:off x="0" y="2024063"/>
                <a:ext cx="2403475" cy="3484562"/>
                <a:chOff x="4150" y="1104"/>
                <a:chExt cx="1514" cy="2195"/>
              </a:xfrm>
            </p:grpSpPr>
            <p:sp>
              <p:nvSpPr>
                <p:cNvPr id="33" name="Oval 12"/>
                <p:cNvSpPr>
                  <a:spLocks noChangeArrowheads="1"/>
                </p:cNvSpPr>
                <p:nvPr/>
              </p:nvSpPr>
              <p:spPr bwMode="auto">
                <a:xfrm>
                  <a:off x="4834" y="1444"/>
                  <a:ext cx="469" cy="444"/>
                </a:xfrm>
                <a:prstGeom prst="ellipse">
                  <a:avLst/>
                </a:prstGeom>
                <a:solidFill>
                  <a:srgbClr val="EF853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4" name="Rectangle 19"/>
                <p:cNvSpPr>
                  <a:spLocks noChangeArrowheads="1"/>
                </p:cNvSpPr>
                <p:nvPr/>
              </p:nvSpPr>
              <p:spPr bwMode="auto">
                <a:xfrm>
                  <a:off x="4580" y="1650"/>
                  <a:ext cx="976" cy="232"/>
                </a:xfrm>
                <a:prstGeom prst="roundRect">
                  <a:avLst>
                    <a:gd name="adj" fmla="val 16667"/>
                  </a:avLst>
                </a:prstGeom>
                <a:noFill/>
                <a:ln>
                  <a:noFill/>
                </a:ln>
                <a:effectLst>
                  <a:outerShdw algn="ctr" rotWithShape="0">
                    <a:schemeClr val="hlink"/>
                  </a:outerShdw>
                </a:effectLst>
                <a:extLst>
                  <a:ext uri="{909E8E84-426E-40DD-AFC4-6F175D3DCCD1}">
                    <a14:hiddenFill xmlns:a14="http://schemas.microsoft.com/office/drawing/2010/main">
                      <a:solidFill>
                        <a:srgbClr val="03CCCB"/>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lang="he-IL" sz="1200" b="1">
                    <a:solidFill>
                      <a:prstClr val="white"/>
                    </a:solidFill>
                    <a:latin typeface="Arial" pitchFamily="34" charset="0"/>
                  </a:endParaRPr>
                </a:p>
              </p:txBody>
            </p:sp>
            <p:grpSp>
              <p:nvGrpSpPr>
                <p:cNvPr id="35" name="Group 14"/>
                <p:cNvGrpSpPr>
                  <a:grpSpLocks/>
                </p:cNvGrpSpPr>
                <p:nvPr/>
              </p:nvGrpSpPr>
              <p:grpSpPr bwMode="auto">
                <a:xfrm>
                  <a:off x="4150" y="1104"/>
                  <a:ext cx="1514" cy="2195"/>
                  <a:chOff x="4150" y="1104"/>
                  <a:chExt cx="1514" cy="2195"/>
                </a:xfrm>
              </p:grpSpPr>
              <p:sp>
                <p:nvSpPr>
                  <p:cNvPr id="36" name="Text Box 18"/>
                  <p:cNvSpPr txBox="1">
                    <a:spLocks noChangeArrowheads="1"/>
                  </p:cNvSpPr>
                  <p:nvPr/>
                </p:nvSpPr>
                <p:spPr bwMode="auto">
                  <a:xfrm>
                    <a:off x="4150" y="3087"/>
                    <a:ext cx="253" cy="212"/>
                  </a:xfrm>
                  <a:prstGeom prst="rect">
                    <a:avLst/>
                  </a:prstGeom>
                  <a:noFill/>
                  <a:ln>
                    <a:noFill/>
                  </a:ln>
                  <a:effectLst/>
                  <a:extLst>
                    <a:ext uri="{909E8E84-426E-40DD-AFC4-6F175D3DCCD1}">
                      <a14:hiddenFill xmlns:a14="http://schemas.microsoft.com/office/drawing/2010/main">
                        <a:solidFill>
                          <a:srgbClr val="C6C6EC"/>
                        </a:solidFill>
                      </a14:hiddenFill>
                    </a:ext>
                    <a:ext uri="{91240B29-F687-4F45-9708-019B960494DF}">
                      <a14:hiddenLine xmlns:a14="http://schemas.microsoft.com/office/drawing/2010/main" w="1905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FFFFFF"/>
                        </a:solidFill>
                        <a:latin typeface="Arial" pitchFamily="34" charset="0"/>
                        <a:sym typeface="Wingdings" pitchFamily="2" charset="2"/>
                      </a:rPr>
                      <a:t></a:t>
                    </a:r>
                    <a:endParaRPr lang="en-US" sz="1600">
                      <a:solidFill>
                        <a:srgbClr val="FFFFFF"/>
                      </a:solidFill>
                      <a:latin typeface="Arial" pitchFamily="34" charset="0"/>
                    </a:endParaRPr>
                  </a:p>
                </p:txBody>
              </p:sp>
              <p:sp>
                <p:nvSpPr>
                  <p:cNvPr id="37" name="Oval 19"/>
                  <p:cNvSpPr>
                    <a:spLocks noChangeArrowheads="1"/>
                  </p:cNvSpPr>
                  <p:nvPr/>
                </p:nvSpPr>
                <p:spPr bwMode="auto">
                  <a:xfrm>
                    <a:off x="4472" y="1104"/>
                    <a:ext cx="1192" cy="1124"/>
                  </a:xfrm>
                  <a:prstGeom prst="ellipse">
                    <a:avLst/>
                  </a:prstGeom>
                  <a:solidFill>
                    <a:schemeClr val="bg1">
                      <a:lumMod val="85000"/>
                    </a:schemeClr>
                  </a:solidFill>
                  <a:ln w="381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8" name="Oval 20"/>
                  <p:cNvSpPr>
                    <a:spLocks noChangeArrowheads="1"/>
                  </p:cNvSpPr>
                  <p:nvPr/>
                </p:nvSpPr>
                <p:spPr bwMode="auto">
                  <a:xfrm>
                    <a:off x="4688" y="1308"/>
                    <a:ext cx="760" cy="716"/>
                  </a:xfrm>
                  <a:prstGeom prst="ellipse">
                    <a:avLst/>
                  </a:prstGeom>
                  <a:solidFill>
                    <a:srgbClr val="FCF2F2">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solidFill>
                        <a:prstClr val="black"/>
                      </a:solidFill>
                    </a:endParaRPr>
                  </a:p>
                </p:txBody>
              </p:sp>
              <p:sp>
                <p:nvSpPr>
                  <p:cNvPr id="39" name="Text Box 17"/>
                  <p:cNvSpPr txBox="1">
                    <a:spLocks noChangeArrowheads="1"/>
                  </p:cNvSpPr>
                  <p:nvPr/>
                </p:nvSpPr>
                <p:spPr bwMode="auto">
                  <a:xfrm>
                    <a:off x="4525" y="1511"/>
                    <a:ext cx="1104" cy="291"/>
                  </a:xfrm>
                  <a:prstGeom prst="rect">
                    <a:avLst/>
                  </a:prstGeom>
                  <a:noFill/>
                  <a:ln>
                    <a:noFill/>
                  </a:ln>
                  <a:effectLst>
                    <a:outerShdw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pitchFamily="34" charset="0"/>
                        <a:cs typeface="Arial" pitchFamily="34" charset="0"/>
                      </a:defRPr>
                    </a:lvl1pPr>
                    <a:lvl2pPr marL="742950" indent="-285750" algn="ctr">
                      <a:defRPr>
                        <a:solidFill>
                          <a:schemeClr val="tx1"/>
                        </a:solidFill>
                        <a:latin typeface="Arial" pitchFamily="34" charset="0"/>
                        <a:cs typeface="Arial" pitchFamily="34" charset="0"/>
                      </a:defRPr>
                    </a:lvl2pPr>
                    <a:lvl3pPr marL="1143000" indent="-228600" algn="ctr">
                      <a:defRPr>
                        <a:solidFill>
                          <a:schemeClr val="tx1"/>
                        </a:solidFill>
                        <a:latin typeface="Arial" pitchFamily="34" charset="0"/>
                        <a:cs typeface="Arial" pitchFamily="34" charset="0"/>
                      </a:defRPr>
                    </a:lvl3pPr>
                    <a:lvl4pPr marL="1600200" indent="-228600" algn="ctr">
                      <a:defRPr>
                        <a:solidFill>
                          <a:schemeClr val="tx1"/>
                        </a:solidFill>
                        <a:latin typeface="Arial" pitchFamily="34" charset="0"/>
                        <a:cs typeface="Arial" pitchFamily="34" charset="0"/>
                      </a:defRPr>
                    </a:lvl4pPr>
                    <a:lvl5pPr marL="2057400" indent="-228600" algn="ctr">
                      <a:defRPr>
                        <a:solidFill>
                          <a:schemeClr val="tx1"/>
                        </a:solidFill>
                        <a:latin typeface="Arial" pitchFamily="34" charset="0"/>
                        <a:cs typeface="Arial" pitchFamily="34" charset="0"/>
                      </a:defRPr>
                    </a:lvl5pPr>
                    <a:lvl6pPr marL="2514600" indent="-228600" algn="ctr" rtl="0" fontAlgn="base">
                      <a:spcBef>
                        <a:spcPct val="0"/>
                      </a:spcBef>
                      <a:spcAft>
                        <a:spcPct val="0"/>
                      </a:spcAft>
                      <a:defRPr>
                        <a:solidFill>
                          <a:schemeClr val="tx1"/>
                        </a:solidFill>
                        <a:latin typeface="Arial" pitchFamily="34" charset="0"/>
                        <a:cs typeface="Arial" pitchFamily="34" charset="0"/>
                      </a:defRPr>
                    </a:lvl6pPr>
                    <a:lvl7pPr marL="2971800" indent="-228600" algn="ctr" rtl="0" fontAlgn="base">
                      <a:spcBef>
                        <a:spcPct val="0"/>
                      </a:spcBef>
                      <a:spcAft>
                        <a:spcPct val="0"/>
                      </a:spcAft>
                      <a:defRPr>
                        <a:solidFill>
                          <a:schemeClr val="tx1"/>
                        </a:solidFill>
                        <a:latin typeface="Arial" pitchFamily="34" charset="0"/>
                        <a:cs typeface="Arial" pitchFamily="34" charset="0"/>
                      </a:defRPr>
                    </a:lvl7pPr>
                    <a:lvl8pPr marL="3429000" indent="-228600" algn="ctr" rtl="0" fontAlgn="base">
                      <a:spcBef>
                        <a:spcPct val="0"/>
                      </a:spcBef>
                      <a:spcAft>
                        <a:spcPct val="0"/>
                      </a:spcAft>
                      <a:defRPr>
                        <a:solidFill>
                          <a:schemeClr val="tx1"/>
                        </a:solidFill>
                        <a:latin typeface="Arial" pitchFamily="34" charset="0"/>
                        <a:cs typeface="Arial" pitchFamily="34" charset="0"/>
                      </a:defRPr>
                    </a:lvl8pPr>
                    <a:lvl9pPr marL="3886200" indent="-228600" algn="ctr" rtl="0" fontAlgn="base">
                      <a:spcBef>
                        <a:spcPct val="0"/>
                      </a:spcBef>
                      <a:spcAft>
                        <a:spcPct val="0"/>
                      </a:spcAft>
                      <a:defRPr>
                        <a:solidFill>
                          <a:schemeClr val="tx1"/>
                        </a:solidFill>
                        <a:latin typeface="Arial" pitchFamily="34" charset="0"/>
                        <a:cs typeface="Arial" pitchFamily="34" charset="0"/>
                      </a:defRPr>
                    </a:lvl9pPr>
                  </a:lstStyle>
                  <a:p>
                    <a:pPr eaLnBrk="0" hangingPunct="0"/>
                    <a:r>
                      <a:rPr lang="he-IL" sz="2400" b="1" dirty="0">
                        <a:solidFill>
                          <a:srgbClr val="FFFFFF"/>
                        </a:solidFill>
                      </a:rPr>
                      <a:t>אפקטיביות</a:t>
                    </a:r>
                    <a:endParaRPr lang="en-US" sz="2400" b="1" dirty="0">
                      <a:solidFill>
                        <a:srgbClr val="FFFFFF"/>
                      </a:solidFill>
                    </a:endParaRPr>
                  </a:p>
                </p:txBody>
              </p:sp>
            </p:grpSp>
          </p:grpSp>
        </p:grpSp>
        <p:grpSp>
          <p:nvGrpSpPr>
            <p:cNvPr id="27" name="Group 25"/>
            <p:cNvGrpSpPr>
              <a:grpSpLocks/>
            </p:cNvGrpSpPr>
            <p:nvPr/>
          </p:nvGrpSpPr>
          <p:grpSpPr bwMode="auto">
            <a:xfrm flipH="1">
              <a:off x="5241925" y="2332038"/>
              <a:ext cx="890587" cy="3176587"/>
              <a:chOff x="1801" y="1298"/>
              <a:chExt cx="561" cy="2001"/>
            </a:xfrm>
          </p:grpSpPr>
          <p:sp>
            <p:nvSpPr>
              <p:cNvPr id="28" name="Text Box 26"/>
              <p:cNvSpPr txBox="1">
                <a:spLocks noChangeArrowheads="1"/>
              </p:cNvSpPr>
              <p:nvPr/>
            </p:nvSpPr>
            <p:spPr bwMode="auto">
              <a:xfrm>
                <a:off x="1982" y="3087"/>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29" name="Text Box 27"/>
              <p:cNvSpPr txBox="1">
                <a:spLocks noChangeArrowheads="1"/>
              </p:cNvSpPr>
              <p:nvPr/>
            </p:nvSpPr>
            <p:spPr bwMode="auto">
              <a:xfrm>
                <a:off x="1984" y="2350"/>
                <a:ext cx="201" cy="212"/>
              </a:xfrm>
              <a:prstGeom prst="rect">
                <a:avLst/>
              </a:prstGeom>
              <a:noFill/>
              <a:ln>
                <a:noFill/>
              </a:ln>
              <a:effectLst/>
              <a:extLst>
                <a:ext uri="{909E8E84-426E-40DD-AFC4-6F175D3DCCD1}">
                  <a14:hiddenFill xmlns:a14="http://schemas.microsoft.com/office/drawing/2010/main">
                    <a:solidFill>
                      <a:srgbClr val="E2F6EC"/>
                    </a:solidFill>
                  </a14:hiddenFill>
                </a:ext>
                <a:ext uri="{91240B29-F687-4F45-9708-019B960494DF}">
                  <a14:hiddenLine xmlns:a14="http://schemas.microsoft.com/office/drawing/2010/main" w="31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sz="1400" b="1">
                  <a:solidFill>
                    <a:srgbClr val="969696"/>
                  </a:solidFill>
                  <a:latin typeface="Arial" pitchFamily="34" charset="0"/>
                </a:endParaRPr>
              </a:p>
            </p:txBody>
          </p:sp>
          <p:sp>
            <p:nvSpPr>
              <p:cNvPr id="30" name="Freeform 28"/>
              <p:cNvSpPr>
                <a:spLocks/>
              </p:cNvSpPr>
              <p:nvPr/>
            </p:nvSpPr>
            <p:spPr bwMode="auto">
              <a:xfrm>
                <a:off x="1801" y="1298"/>
                <a:ext cx="561" cy="731"/>
              </a:xfrm>
              <a:custGeom>
                <a:avLst/>
                <a:gdLst>
                  <a:gd name="T0" fmla="*/ 15 w 561"/>
                  <a:gd name="T1" fmla="*/ 0 h 726"/>
                  <a:gd name="T2" fmla="*/ 205 w 561"/>
                  <a:gd name="T3" fmla="*/ 0 h 726"/>
                  <a:gd name="T4" fmla="*/ 283 w 561"/>
                  <a:gd name="T5" fmla="*/ 160 h 726"/>
                  <a:gd name="T6" fmla="*/ 357 w 561"/>
                  <a:gd name="T7" fmla="*/ 0 h 726"/>
                  <a:gd name="T8" fmla="*/ 553 w 561"/>
                  <a:gd name="T9" fmla="*/ 1 h 726"/>
                  <a:gd name="T10" fmla="*/ 377 w 561"/>
                  <a:gd name="T11" fmla="*/ 348 h 726"/>
                  <a:gd name="T12" fmla="*/ 561 w 561"/>
                  <a:gd name="T13" fmla="*/ 725 h 726"/>
                  <a:gd name="T14" fmla="*/ 370 w 561"/>
                  <a:gd name="T15" fmla="*/ 726 h 726"/>
                  <a:gd name="T16" fmla="*/ 281 w 561"/>
                  <a:gd name="T17" fmla="*/ 550 h 726"/>
                  <a:gd name="T18" fmla="*/ 195 w 561"/>
                  <a:gd name="T19" fmla="*/ 726 h 726"/>
                  <a:gd name="T20" fmla="*/ 0 w 561"/>
                  <a:gd name="T21" fmla="*/ 725 h 726"/>
                  <a:gd name="T22" fmla="*/ 183 w 561"/>
                  <a:gd name="T23" fmla="*/ 348 h 726"/>
                  <a:gd name="T24" fmla="*/ 15 w 561"/>
                  <a:gd name="T25"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726">
                    <a:moveTo>
                      <a:pt x="15" y="0"/>
                    </a:moveTo>
                    <a:lnTo>
                      <a:pt x="205" y="0"/>
                    </a:lnTo>
                    <a:lnTo>
                      <a:pt x="283" y="160"/>
                    </a:lnTo>
                    <a:lnTo>
                      <a:pt x="357" y="0"/>
                    </a:lnTo>
                    <a:lnTo>
                      <a:pt x="553" y="1"/>
                    </a:lnTo>
                    <a:lnTo>
                      <a:pt x="377" y="348"/>
                    </a:lnTo>
                    <a:lnTo>
                      <a:pt x="561" y="725"/>
                    </a:lnTo>
                    <a:lnTo>
                      <a:pt x="370" y="726"/>
                    </a:lnTo>
                    <a:lnTo>
                      <a:pt x="281" y="550"/>
                    </a:lnTo>
                    <a:lnTo>
                      <a:pt x="195" y="726"/>
                    </a:lnTo>
                    <a:lnTo>
                      <a:pt x="0" y="725"/>
                    </a:lnTo>
                    <a:lnTo>
                      <a:pt x="183" y="348"/>
                    </a:lnTo>
                    <a:lnTo>
                      <a:pt x="15" y="0"/>
                    </a:lnTo>
                    <a:close/>
                  </a:path>
                </a:pathLst>
              </a:custGeom>
              <a:solidFill>
                <a:srgbClr val="FFFFFF"/>
              </a:soli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solidFill>
                    <a:prstClr val="black"/>
                  </a:solidFill>
                </a:endParaRPr>
              </a:p>
            </p:txBody>
          </p:sp>
        </p:grpSp>
      </p:grpSp>
      <p:sp>
        <p:nvSpPr>
          <p:cNvPr id="46" name="משושה 45"/>
          <p:cNvSpPr/>
          <p:nvPr/>
        </p:nvSpPr>
        <p:spPr>
          <a:xfrm>
            <a:off x="3631444" y="2617860"/>
            <a:ext cx="3580203" cy="1641792"/>
          </a:xfrm>
          <a:prstGeom prst="hexagon">
            <a:avLst>
              <a:gd name="adj" fmla="val 20874"/>
              <a:gd name="vf" fmla="val 115470"/>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7" name="תמונה 46"/>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25633" y="7102782"/>
            <a:ext cx="733178" cy="293271"/>
          </a:xfrm>
          <a:prstGeom prst="rect">
            <a:avLst/>
          </a:prstGeom>
        </p:spPr>
      </p:pic>
    </p:spTree>
    <p:extLst>
      <p:ext uri="{BB962C8B-B14F-4D97-AF65-F5344CB8AC3E}">
        <p14:creationId xmlns:p14="http://schemas.microsoft.com/office/powerpoint/2010/main" val="26291865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4b0e8d5e0e77e7ee7304fb0fb37d22dc8c3a5f0"/>
</p:tagLst>
</file>

<file path=ppt/theme/theme1.xml><?xml version="1.0" encoding="utf-8"?>
<a:theme xmlns:a="http://schemas.openxmlformats.org/drawingml/2006/main" name="blank">
  <a:themeElements>
    <a:clrScheme name="Ipsos">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008E94"/>
      </a:hlink>
      <a:folHlink>
        <a:srgbClr val="1F497D"/>
      </a:folHlink>
    </a:clrScheme>
    <a:fontScheme name="Fieldwork Internati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19510</TotalTime>
  <Words>1459</Words>
  <Application>Microsoft Office PowerPoint</Application>
  <PresentationFormat>מותאם אישית</PresentationFormat>
  <Paragraphs>281</Paragraphs>
  <Slides>23</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23</vt:i4>
      </vt:variant>
    </vt:vector>
  </HeadingPairs>
  <TitlesOfParts>
    <vt:vector size="24" baseType="lpstr">
      <vt:lpstr>blank</vt:lpstr>
      <vt:lpstr>מצגת של PowerPoint</vt:lpstr>
      <vt:lpstr>רקע ומתודולוגיה</vt:lpstr>
      <vt:lpstr>מצגת של PowerPoint</vt:lpstr>
      <vt:lpstr>מצגת של PowerPoint</vt:lpstr>
      <vt:lpstr>חשיפה בלתי נעזרת</vt:lpstr>
      <vt:lpstr>חשיפה חצי נעזרת</vt:lpstr>
      <vt:lpstr>חשיפה נעזרת לפי אמצעי מדיה</vt:lpstr>
      <vt:lpstr>מצגת של PowerPoint</vt:lpstr>
      <vt:lpstr>מצגת של PowerPoint</vt:lpstr>
      <vt:lpstr>זכירת מסרים (בקרב הנחשפים באופן חצי נעזר n=107)</vt:lpstr>
      <vt:lpstr>תפיסת חשיבות הקמפיין ותרומתו לציבור</vt:lpstr>
      <vt:lpstr>מצגת של PowerPoint</vt:lpstr>
      <vt:lpstr>גורמים לאהדה ולחוסר אהדה</vt:lpstr>
      <vt:lpstr>רלוונטיות </vt:lpstr>
      <vt:lpstr>תפיסת הקמפיין כמשכנע</vt:lpstr>
      <vt:lpstr>תפיסת הקמפיין כמחדש</vt:lpstr>
      <vt:lpstr>מצגת של PowerPoint</vt:lpstr>
      <vt:lpstr>מודעות למדד השירות של חברות הביטוח המתפרסם באתר משרד האוצר</vt:lpstr>
      <vt:lpstr>מצגת של PowerPoint</vt:lpstr>
      <vt:lpstr>ROI – קמפיין מדד השירות</vt:lpstr>
      <vt:lpstr>מצגת של PowerPoint</vt:lpstr>
      <vt:lpstr>סיכום - המשך</vt:lpstr>
      <vt:lpstr>מצגת של PowerPoint</vt:lpstr>
    </vt:vector>
  </TitlesOfParts>
  <Company>Ipsos-Mori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Neil.tierney</dc:creator>
  <cp:lastModifiedBy>dafna</cp:lastModifiedBy>
  <cp:revision>1452</cp:revision>
  <cp:lastPrinted>2015-11-16T13:28:37Z</cp:lastPrinted>
  <dcterms:created xsi:type="dcterms:W3CDTF">2014-10-01T09:33:00Z</dcterms:created>
  <dcterms:modified xsi:type="dcterms:W3CDTF">2015-12-16T13:55:17Z</dcterms:modified>
</cp:coreProperties>
</file>