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508" r:id="rId3"/>
    <p:sldId id="668" r:id="rId4"/>
    <p:sldId id="486" r:id="rId5"/>
    <p:sldId id="554" r:id="rId6"/>
    <p:sldId id="591" r:id="rId7"/>
    <p:sldId id="620" r:id="rId8"/>
    <p:sldId id="661" r:id="rId9"/>
    <p:sldId id="665" r:id="rId10"/>
    <p:sldId id="559" r:id="rId11"/>
    <p:sldId id="655" r:id="rId12"/>
    <p:sldId id="627" r:id="rId13"/>
    <p:sldId id="656" r:id="rId14"/>
    <p:sldId id="657" r:id="rId15"/>
    <p:sldId id="663" r:id="rId16"/>
    <p:sldId id="653" r:id="rId17"/>
    <p:sldId id="664" r:id="rId18"/>
    <p:sldId id="659" r:id="rId19"/>
    <p:sldId id="666" r:id="rId20"/>
    <p:sldId id="667" r:id="rId21"/>
    <p:sldId id="545" r:id="rId22"/>
    <p:sldId id="660" r:id="rId23"/>
  </p:sldIdLst>
  <p:sldSz cx="13439775" cy="7561263"/>
  <p:notesSz cx="6797675" cy="9874250"/>
  <p:custDataLst>
    <p:tags r:id="rId26"/>
  </p:custDataLst>
  <p:defaultTextStyle>
    <a:defPPr>
      <a:defRPr lang="en-US"/>
    </a:defPPr>
    <a:lvl1pPr marL="0" algn="l" defTabSz="1199839" rtl="0" eaLnBrk="1" latinLnBrk="0" hangingPunct="1">
      <a:defRPr sz="2400" kern="1200">
        <a:solidFill>
          <a:schemeClr val="tx1"/>
        </a:solidFill>
        <a:latin typeface="+mn-lt"/>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FC5BEC0A-D7A2-4B09-8404-28580EC248EC}">
          <p14:sldIdLst>
            <p14:sldId id="256"/>
            <p14:sldId id="508"/>
            <p14:sldId id="668"/>
            <p14:sldId id="486"/>
            <p14:sldId id="554"/>
            <p14:sldId id="591"/>
            <p14:sldId id="620"/>
            <p14:sldId id="661"/>
            <p14:sldId id="665"/>
            <p14:sldId id="559"/>
          </p14:sldIdLst>
        </p14:section>
        <p14:section name="מקטע ללא כותרת" id="{CA35DA4E-4EC3-4013-B56A-E3A8D0CCE2E5}">
          <p14:sldIdLst>
            <p14:sldId id="655"/>
            <p14:sldId id="627"/>
            <p14:sldId id="656"/>
            <p14:sldId id="657"/>
            <p14:sldId id="663"/>
            <p14:sldId id="653"/>
            <p14:sldId id="664"/>
            <p14:sldId id="659"/>
            <p14:sldId id="666"/>
            <p14:sldId id="667"/>
            <p14:sldId id="545"/>
            <p14:sldId id="660"/>
          </p14:sldIdLst>
        </p14:section>
      </p14:sectionLst>
    </p:ext>
    <p:ext uri="{EFAFB233-063F-42B5-8137-9DF3F51BA10A}">
      <p15:sldGuideLst xmlns:p15="http://schemas.microsoft.com/office/powerpoint/2012/main" xmlns="">
        <p15:guide id="1" orient="horz" pos="3005">
          <p15:clr>
            <a:srgbClr val="A4A3A4"/>
          </p15:clr>
        </p15:guide>
        <p15:guide id="2" orient="horz" pos="4535">
          <p15:clr>
            <a:srgbClr val="A4A3A4"/>
          </p15:clr>
        </p15:guide>
        <p15:guide id="3" orient="horz" pos="1327">
          <p15:clr>
            <a:srgbClr val="A4A3A4"/>
          </p15:clr>
        </p15:guide>
        <p15:guide id="4" orient="horz" pos="1481">
          <p15:clr>
            <a:srgbClr val="A4A3A4"/>
          </p15:clr>
        </p15:guide>
        <p15:guide id="5" orient="horz" pos="3937">
          <p15:clr>
            <a:srgbClr val="A4A3A4"/>
          </p15:clr>
        </p15:guide>
        <p15:guide id="6" pos="236">
          <p15:clr>
            <a:srgbClr val="A4A3A4"/>
          </p15:clr>
        </p15:guide>
        <p15:guide id="7" pos="8199">
          <p15:clr>
            <a:srgbClr val="A4A3A4"/>
          </p15:clr>
        </p15:guide>
        <p15:guide id="8" pos="1307" userDrawn="1">
          <p15:clr>
            <a:srgbClr val="A4A3A4"/>
          </p15:clr>
        </p15:guide>
        <p15:guide id="9" pos="1605">
          <p15:clr>
            <a:srgbClr val="A4A3A4"/>
          </p15:clr>
        </p15:guide>
        <p15:guide id="10" pos="2785">
          <p15:clr>
            <a:srgbClr val="A4A3A4"/>
          </p15:clr>
        </p15:guide>
        <p15:guide id="11" pos="4159">
          <p15:clr>
            <a:srgbClr val="A4A3A4"/>
          </p15:clr>
        </p15:guide>
        <p15:guide id="12" pos="5522">
          <p15:clr>
            <a:srgbClr val="A4A3A4"/>
          </p15:clr>
        </p15:guide>
        <p15:guide id="13" pos="6280">
          <p15:clr>
            <a:srgbClr val="A4A3A4"/>
          </p15:clr>
        </p15:guide>
        <p15:guide id="14" pos="6885">
          <p15:clr>
            <a:srgbClr val="A4A3A4"/>
          </p15:clr>
        </p15:guide>
        <p15:guide id="15" pos="70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00ACA8"/>
    <a:srgbClr val="58595B"/>
    <a:srgbClr val="FFFFFF"/>
    <a:srgbClr val="1E497C"/>
    <a:srgbClr val="1F497D"/>
    <a:srgbClr val="FDDFB3"/>
    <a:srgbClr val="C7DCA6"/>
    <a:srgbClr val="10253F"/>
    <a:srgbClr val="377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סגנון ערכת נושא 2 - הדגשה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9376" autoAdjust="0"/>
  </p:normalViewPr>
  <p:slideViewPr>
    <p:cSldViewPr snapToGrid="0" snapToObjects="1">
      <p:cViewPr>
        <p:scale>
          <a:sx n="112" d="100"/>
          <a:sy n="112" d="100"/>
        </p:scale>
        <p:origin x="-84" y="-36"/>
      </p:cViewPr>
      <p:guideLst>
        <p:guide orient="horz" pos="3005"/>
        <p:guide orient="horz" pos="4535"/>
        <p:guide orient="horz" pos="1327"/>
        <p:guide orient="horz" pos="1481"/>
        <p:guide orient="horz" pos="3937"/>
        <p:guide pos="236"/>
        <p:guide pos="8199"/>
        <p:guide pos="1307"/>
        <p:guide pos="1605"/>
        <p:guide pos="2785"/>
        <p:guide pos="4159"/>
        <p:guide pos="5522"/>
        <p:guide pos="6280"/>
        <p:guide pos="6885"/>
        <p:guide pos="7068"/>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_____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Microsoft_Excel11.xlsx"/></Relationships>
</file>

<file path=ppt/charts/_rels/chart12.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__________Microsoft_Excel12.xlsx"/></Relationships>
</file>

<file path=ppt/charts/_rels/chart13.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__________Microsoft_Excel13.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____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Microsoft_Excel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__________Microsoft_Excel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__________Microsoft_Excel5.xlsx"/></Relationships>
</file>

<file path=ppt/charts/_rels/chart6.xml.rels><?xml version="1.0" encoding="UTF-8" standalone="yes"?>
<Relationships xmlns="http://schemas.openxmlformats.org/package/2006/relationships"><Relationship Id="rId2" Type="http://schemas.openxmlformats.org/officeDocument/2006/relationships/package" Target="../embeddings/_______________Microsoft_Excel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__________Microsoft_Excel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Microsoft_Excel8.xlsx"/></Relationships>
</file>

<file path=ppt/charts/_rels/chart9.xml.rels><?xml version="1.0" encoding="UTF-8" standalone="yes"?>
<Relationships xmlns="http://schemas.openxmlformats.org/package/2006/relationships"><Relationship Id="rId2" Type="http://schemas.openxmlformats.org/officeDocument/2006/relationships/package" Target="../embeddings/_______________Microsoft_Excel9.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גיליון1!$B$1</c:f>
              <c:strCache>
                <c:ptCount val="1"/>
                <c:pt idx="0">
                  <c:v>קהל יעד</c:v>
                </c:pt>
              </c:strCache>
            </c:strRef>
          </c:tx>
          <c:spPr>
            <a:ln>
              <a:noFill/>
            </a:ln>
          </c:spPr>
          <c:dPt>
            <c:idx val="0"/>
            <c:bubble3D val="0"/>
            <c:spPr>
              <a:solidFill>
                <a:schemeClr val="accent5">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1-C025-46D7-B076-1F6D46AD8B23}"/>
              </c:ext>
            </c:extLst>
          </c:dPt>
          <c:dPt>
            <c:idx val="1"/>
            <c:bubble3D val="0"/>
            <c:spPr>
              <a:solidFill>
                <a:schemeClr val="accent3">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3-C025-46D7-B076-1F6D46AD8B23}"/>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25-46D7-B076-1F6D46AD8B2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25-46D7-B076-1F6D46AD8B23}"/>
                </c:ext>
              </c:extLst>
            </c:dLbl>
            <c:dLbl>
              <c:idx val="2"/>
              <c:layout>
                <c:manualLayout>
                  <c:x val="-0.13465627214741321"/>
                  <c:y val="-8.5046071365373049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he-IL"/>
                </a:p>
              </c:txPr>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025-46D7-B076-1F6D46AD8B23}"/>
                </c:ext>
              </c:extLst>
            </c:dLbl>
            <c:dLbl>
              <c:idx val="3"/>
              <c:layout>
                <c:manualLayout>
                  <c:x val="-0.11622962437987262"/>
                  <c:y val="-8.7172223149507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lumMod val="75000"/>
                        </a:schemeClr>
                      </a:solidFill>
                      <a:latin typeface="+mn-lt"/>
                      <a:ea typeface="+mn-ea"/>
                      <a:cs typeface="+mn-cs"/>
                    </a:defRPr>
                  </a:pPr>
                  <a:endParaRPr lang="he-IL"/>
                </a:p>
              </c:txPr>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025-46D7-B076-1F6D46AD8B23}"/>
                </c:ext>
              </c:extLst>
            </c:dLbl>
            <c:dLbl>
              <c:idx val="4"/>
              <c:layout>
                <c:manualLayout>
                  <c:x val="0"/>
                  <c:y val="-9.142452671777580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lumMod val="50000"/>
                        </a:schemeClr>
                      </a:solidFill>
                      <a:latin typeface="+mn-lt"/>
                      <a:ea typeface="+mn-ea"/>
                      <a:cs typeface="+mn-cs"/>
                    </a:defRPr>
                  </a:pPr>
                  <a:endParaRPr lang="he-IL"/>
                </a:p>
              </c:txPr>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025-46D7-B076-1F6D46AD8B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גיליון1!$A$2:$A$3</c:f>
              <c:strCache>
                <c:ptCount val="2"/>
                <c:pt idx="0">
                  <c:v>גילאי 0-18</c:v>
                </c:pt>
                <c:pt idx="1">
                  <c:v>גילאי 18 ומעלה</c:v>
                </c:pt>
              </c:strCache>
            </c:strRef>
          </c:cat>
          <c:val>
            <c:numRef>
              <c:f>גיליון1!$B$2:$B$3</c:f>
              <c:numCache>
                <c:formatCode>#,##0%</c:formatCode>
                <c:ptCount val="2"/>
                <c:pt idx="0">
                  <c:v>0.59</c:v>
                </c:pt>
                <c:pt idx="1">
                  <c:v>0.41</c:v>
                </c:pt>
              </c:numCache>
            </c:numRef>
          </c:val>
          <c:extLst xmlns:c16r2="http://schemas.microsoft.com/office/drawing/2015/06/chart">
            <c:ext xmlns:c16="http://schemas.microsoft.com/office/drawing/2014/chart" uri="{C3380CC4-5D6E-409C-BE32-E72D297353CC}">
              <c16:uniqueId val="{0000000A-C025-46D7-B076-1F6D46AD8B23}"/>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96856906534328E-2"/>
          <c:y val="0.25358839712719106"/>
          <c:w val="0.9691488570140403"/>
          <c:h val="0.65828642795884962"/>
        </c:manualLayout>
      </c:layout>
      <c:barChart>
        <c:barDir val="col"/>
        <c:grouping val="clustered"/>
        <c:varyColors val="0"/>
        <c:ser>
          <c:idx val="0"/>
          <c:order val="0"/>
          <c:tx>
            <c:strRef>
              <c:f>גיליון1!$B$1</c:f>
              <c:strCache>
                <c:ptCount val="1"/>
                <c:pt idx="0">
                  <c:v>טרום קמפיין</c:v>
                </c:pt>
              </c:strCache>
            </c:strRef>
          </c:tx>
          <c:spPr>
            <a:solidFill>
              <a:srgbClr val="558ED5"/>
            </a:solidFill>
            <a:ln w="38048">
              <a:noFill/>
            </a:ln>
            <a:effectLst>
              <a:outerShdw blurRad="50800" dist="38100" dir="2700000" algn="tl" rotWithShape="0">
                <a:prstClr val="black">
                  <a:alpha val="40000"/>
                </a:prstClr>
              </a:outerShdw>
            </a:effectLst>
          </c:spPr>
          <c:invertIfNegative val="0"/>
          <c:dPt>
            <c:idx val="1"/>
            <c:invertIfNegative val="0"/>
            <c:bubble3D val="0"/>
            <c:extLst xmlns:c16r2="http://schemas.microsoft.com/office/drawing/2015/06/chart">
              <c:ext xmlns:c16="http://schemas.microsoft.com/office/drawing/2014/chart" uri="{C3380CC4-5D6E-409C-BE32-E72D297353CC}">
                <c16:uniqueId val="{00000000-8029-4938-BB3E-CA1085568ACB}"/>
              </c:ext>
            </c:extLst>
          </c:dPt>
          <c:dLbls>
            <c:spPr>
              <a:noFill/>
              <a:ln>
                <a:noFill/>
              </a:ln>
              <a:effectLst/>
            </c:spPr>
            <c:txPr>
              <a:bodyPr/>
              <a:lstStyle/>
              <a:p>
                <a:pPr>
                  <a:defRPr sz="1400" b="1">
                    <a:solidFill>
                      <a:schemeClr val="bg1"/>
                    </a:solidFill>
                    <a:cs typeface="Typograph"/>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אחרי קמפיין</c:v>
                </c:pt>
                <c:pt idx="1">
                  <c:v>אחרי קמפיין</c:v>
                </c:pt>
              </c:strCache>
            </c:strRef>
          </c:cat>
          <c:val>
            <c:numRef>
              <c:f>גיליון1!$B$2:$B$3</c:f>
              <c:numCache>
                <c:formatCode>#,##0%</c:formatCode>
                <c:ptCount val="2"/>
                <c:pt idx="0">
                  <c:v>0.93100000000000005</c:v>
                </c:pt>
                <c:pt idx="1">
                  <c:v>0.77800000000000002</c:v>
                </c:pt>
              </c:numCache>
            </c:numRef>
          </c:val>
          <c:extLst xmlns:c16r2="http://schemas.microsoft.com/office/drawing/2015/06/chart">
            <c:ext xmlns:c16="http://schemas.microsoft.com/office/drawing/2014/chart" uri="{C3380CC4-5D6E-409C-BE32-E72D297353CC}">
              <c16:uniqueId val="{00000001-8029-4938-BB3E-CA1085568ACB}"/>
            </c:ext>
          </c:extLst>
        </c:ser>
        <c:dLbls>
          <c:showLegendKey val="0"/>
          <c:showVal val="0"/>
          <c:showCatName val="0"/>
          <c:showSerName val="0"/>
          <c:showPercent val="0"/>
          <c:showBubbleSize val="0"/>
        </c:dLbls>
        <c:gapWidth val="98"/>
        <c:axId val="109139840"/>
        <c:axId val="109141376"/>
      </c:barChart>
      <c:catAx>
        <c:axId val="109139840"/>
        <c:scaling>
          <c:orientation val="minMax"/>
        </c:scaling>
        <c:delete val="1"/>
        <c:axPos val="b"/>
        <c:numFmt formatCode="General" sourceLinked="1"/>
        <c:majorTickMark val="none"/>
        <c:minorTickMark val="none"/>
        <c:tickLblPos val="low"/>
        <c:crossAx val="109141376"/>
        <c:crosses val="autoZero"/>
        <c:auto val="0"/>
        <c:lblAlgn val="ctr"/>
        <c:lblOffset val="100"/>
        <c:noMultiLvlLbl val="0"/>
      </c:catAx>
      <c:valAx>
        <c:axId val="109141376"/>
        <c:scaling>
          <c:orientation val="minMax"/>
          <c:max val="1"/>
          <c:min val="0"/>
        </c:scaling>
        <c:delete val="1"/>
        <c:axPos val="l"/>
        <c:numFmt formatCode="#,##0%" sourceLinked="1"/>
        <c:majorTickMark val="out"/>
        <c:minorTickMark val="none"/>
        <c:tickLblPos val="nextTo"/>
        <c:crossAx val="109139840"/>
        <c:crosses val="autoZero"/>
        <c:crossBetween val="between"/>
      </c:valAx>
      <c:spPr>
        <a:noFill/>
        <a:ln w="25365">
          <a:noFill/>
        </a:ln>
      </c:spPr>
    </c:plotArea>
    <c:plotVisOnly val="1"/>
    <c:dispBlanksAs val="gap"/>
    <c:showDLblsOverMax val="0"/>
  </c:chart>
  <c:txPr>
    <a:bodyPr/>
    <a:lstStyle/>
    <a:p>
      <a:pPr>
        <a:defRPr sz="1398">
          <a:solidFill>
            <a:srgbClr val="000099"/>
          </a:solidFill>
        </a:defRPr>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96856906534328E-2"/>
          <c:y val="0.25358839712719106"/>
          <c:w val="0.95703677156372624"/>
          <c:h val="0.65828642795884962"/>
        </c:manualLayout>
      </c:layout>
      <c:barChart>
        <c:barDir val="col"/>
        <c:grouping val="clustered"/>
        <c:varyColors val="0"/>
        <c:ser>
          <c:idx val="0"/>
          <c:order val="0"/>
          <c:tx>
            <c:strRef>
              <c:f>גיליון1!$B$1</c:f>
              <c:strCache>
                <c:ptCount val="1"/>
                <c:pt idx="0">
                  <c:v>טרום קמפיין</c:v>
                </c:pt>
              </c:strCache>
            </c:strRef>
          </c:tx>
          <c:spPr>
            <a:solidFill>
              <a:schemeClr val="accent1">
                <a:lumMod val="75000"/>
              </a:schemeClr>
            </a:solidFill>
            <a:ln w="38048">
              <a:noFill/>
            </a:ln>
            <a:effectLst>
              <a:outerShdw blurRad="50800" dist="38100" dir="2700000" algn="tl" rotWithShape="0">
                <a:prstClr val="black">
                  <a:alpha val="40000"/>
                </a:prstClr>
              </a:outerShdw>
            </a:effectLst>
          </c:spPr>
          <c:invertIfNegative val="0"/>
          <c:dPt>
            <c:idx val="0"/>
            <c:invertIfNegative val="0"/>
            <c:bubble3D val="0"/>
            <c:spPr>
              <a:solidFill>
                <a:srgbClr val="558ED5"/>
              </a:solidFill>
              <a:ln w="38048">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4-C5EB-4066-927F-B2A2E2DDC425}"/>
              </c:ext>
            </c:extLst>
          </c:dPt>
          <c:dPt>
            <c:idx val="1"/>
            <c:invertIfNegative val="0"/>
            <c:bubble3D val="0"/>
            <c:spPr>
              <a:solidFill>
                <a:srgbClr val="558ED5"/>
              </a:solidFill>
              <a:ln w="38048">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0-C5EB-4066-927F-B2A2E2DDC425}"/>
              </c:ext>
            </c:extLst>
          </c:dPt>
          <c:dLbls>
            <c:spPr>
              <a:noFill/>
              <a:ln>
                <a:noFill/>
              </a:ln>
              <a:effectLst/>
            </c:spPr>
            <c:txPr>
              <a:bodyPr/>
              <a:lstStyle/>
              <a:p>
                <a:pPr>
                  <a:defRPr sz="1400" b="1">
                    <a:solidFill>
                      <a:schemeClr val="bg1"/>
                    </a:solidFill>
                    <a:cs typeface="Typograph"/>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לפני קמפיין</c:v>
                </c:pt>
                <c:pt idx="1">
                  <c:v>אחרי קמפיין</c:v>
                </c:pt>
              </c:strCache>
            </c:strRef>
          </c:cat>
          <c:val>
            <c:numRef>
              <c:f>גיליון1!$B$2:$B$3</c:f>
              <c:numCache>
                <c:formatCode>#,##0%</c:formatCode>
                <c:ptCount val="2"/>
                <c:pt idx="0">
                  <c:v>0.77</c:v>
                </c:pt>
                <c:pt idx="1">
                  <c:v>0.98</c:v>
                </c:pt>
              </c:numCache>
            </c:numRef>
          </c:val>
          <c:extLst xmlns:c16r2="http://schemas.microsoft.com/office/drawing/2015/06/chart">
            <c:ext xmlns:c16="http://schemas.microsoft.com/office/drawing/2014/chart" uri="{C3380CC4-5D6E-409C-BE32-E72D297353CC}">
              <c16:uniqueId val="{00000003-C5EB-4066-927F-B2A2E2DDC425}"/>
            </c:ext>
          </c:extLst>
        </c:ser>
        <c:dLbls>
          <c:showLegendKey val="0"/>
          <c:showVal val="0"/>
          <c:showCatName val="0"/>
          <c:showSerName val="0"/>
          <c:showPercent val="0"/>
          <c:showBubbleSize val="0"/>
        </c:dLbls>
        <c:gapWidth val="98"/>
        <c:axId val="108854656"/>
        <c:axId val="110363776"/>
      </c:barChart>
      <c:catAx>
        <c:axId val="108854656"/>
        <c:scaling>
          <c:orientation val="minMax"/>
        </c:scaling>
        <c:delete val="0"/>
        <c:axPos val="b"/>
        <c:numFmt formatCode="General" sourceLinked="1"/>
        <c:majorTickMark val="none"/>
        <c:minorTickMark val="none"/>
        <c:tickLblPos val="low"/>
        <c:spPr>
          <a:ln>
            <a:noFill/>
          </a:ln>
        </c:spPr>
        <c:txPr>
          <a:bodyPr/>
          <a:lstStyle/>
          <a:p>
            <a:pPr>
              <a:defRPr sz="1600" b="0">
                <a:latin typeface="Arial" panose="020B0604020202020204" pitchFamily="34" charset="0"/>
                <a:cs typeface="Arial" panose="020B0604020202020204" pitchFamily="34" charset="0"/>
              </a:defRPr>
            </a:pPr>
            <a:endParaRPr lang="he-IL"/>
          </a:p>
        </c:txPr>
        <c:crossAx val="110363776"/>
        <c:crosses val="autoZero"/>
        <c:auto val="0"/>
        <c:lblAlgn val="ctr"/>
        <c:lblOffset val="100"/>
        <c:noMultiLvlLbl val="0"/>
      </c:catAx>
      <c:valAx>
        <c:axId val="110363776"/>
        <c:scaling>
          <c:orientation val="minMax"/>
          <c:max val="1"/>
          <c:min val="0"/>
        </c:scaling>
        <c:delete val="1"/>
        <c:axPos val="l"/>
        <c:numFmt formatCode="#,##0%" sourceLinked="1"/>
        <c:majorTickMark val="out"/>
        <c:minorTickMark val="none"/>
        <c:tickLblPos val="nextTo"/>
        <c:crossAx val="108854656"/>
        <c:crosses val="autoZero"/>
        <c:crossBetween val="between"/>
      </c:valAx>
      <c:spPr>
        <a:noFill/>
        <a:ln w="25365">
          <a:noFill/>
        </a:ln>
      </c:spPr>
    </c:plotArea>
    <c:plotVisOnly val="1"/>
    <c:dispBlanksAs val="gap"/>
    <c:showDLblsOverMax val="0"/>
  </c:chart>
  <c:txPr>
    <a:bodyPr/>
    <a:lstStyle/>
    <a:p>
      <a:pPr>
        <a:defRPr sz="1398">
          <a:solidFill>
            <a:srgbClr val="000099"/>
          </a:solidFill>
        </a:defRPr>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84858336465696E-2"/>
          <c:y val="0.11218984809314995"/>
          <c:w val="0.96299442638314625"/>
          <c:h val="0.7012406388321597"/>
        </c:manualLayout>
      </c:layout>
      <c:barChart>
        <c:barDir val="col"/>
        <c:grouping val="clustered"/>
        <c:varyColors val="0"/>
        <c:ser>
          <c:idx val="0"/>
          <c:order val="0"/>
          <c:tx>
            <c:strRef>
              <c:f>גיליון1!$B$1</c:f>
              <c:strCache>
                <c:ptCount val="1"/>
                <c:pt idx="0">
                  <c:v>לפני קמפיין</c:v>
                </c:pt>
              </c:strCache>
            </c:strRef>
          </c:tx>
          <c:spPr>
            <a:solidFill>
              <a:schemeClr val="bg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ביטוח לאומי</c:v>
                </c:pt>
                <c:pt idx="1">
                  <c:v>משרד האוצר</c:v>
                </c:pt>
                <c:pt idx="2">
                  <c:v>משרד הכלכלה</c:v>
                </c:pt>
                <c:pt idx="3">
                  <c:v>משרד הרווחה</c:v>
                </c:pt>
                <c:pt idx="4">
                  <c:v>מפלגות חרדיות/חרדים/ש"ס</c:v>
                </c:pt>
              </c:strCache>
            </c:strRef>
          </c:cat>
          <c:val>
            <c:numRef>
              <c:f>גיליון1!$B$2:$B$6</c:f>
              <c:numCache>
                <c:formatCode>#,##0%</c:formatCode>
                <c:ptCount val="5"/>
                <c:pt idx="0">
                  <c:v>0.2</c:v>
                </c:pt>
                <c:pt idx="1">
                  <c:v>0.20512820512820515</c:v>
                </c:pt>
                <c:pt idx="2">
                  <c:v>1.7948717948717951E-2</c:v>
                </c:pt>
                <c:pt idx="3">
                  <c:v>1.5384615384615385E-2</c:v>
                </c:pt>
                <c:pt idx="4">
                  <c:v>1.0256410256410255E-2</c:v>
                </c:pt>
              </c:numCache>
            </c:numRef>
          </c:val>
          <c:extLst xmlns:c16r2="http://schemas.microsoft.com/office/drawing/2015/06/chart">
            <c:ext xmlns:c16="http://schemas.microsoft.com/office/drawing/2014/chart" uri="{C3380CC4-5D6E-409C-BE32-E72D297353CC}">
              <c16:uniqueId val="{00000000-68A1-4F2E-A022-83A5CFBC15F7}"/>
            </c:ext>
          </c:extLst>
        </c:ser>
        <c:ser>
          <c:idx val="1"/>
          <c:order val="1"/>
          <c:tx>
            <c:strRef>
              <c:f>גיליון1!$C$1</c:f>
              <c:strCache>
                <c:ptCount val="1"/>
                <c:pt idx="0">
                  <c:v>אחרי קמפיין</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ביטוח לאומי</c:v>
                </c:pt>
                <c:pt idx="1">
                  <c:v>משרד האוצר</c:v>
                </c:pt>
                <c:pt idx="2">
                  <c:v>משרד הכלכלה</c:v>
                </c:pt>
                <c:pt idx="3">
                  <c:v>משרד הרווחה</c:v>
                </c:pt>
                <c:pt idx="4">
                  <c:v>מפלגות חרדיות/חרדים/ש"ס</c:v>
                </c:pt>
              </c:strCache>
            </c:strRef>
          </c:cat>
          <c:val>
            <c:numRef>
              <c:f>גיליון1!$C$2:$C$6</c:f>
              <c:numCache>
                <c:formatCode>#,##0%</c:formatCode>
                <c:ptCount val="5"/>
                <c:pt idx="0">
                  <c:v>0.35080645161290319</c:v>
                </c:pt>
                <c:pt idx="1">
                  <c:v>0.29838709677419356</c:v>
                </c:pt>
                <c:pt idx="2">
                  <c:v>3.0241935483870969E-2</c:v>
                </c:pt>
                <c:pt idx="3">
                  <c:v>1.6129032258064516E-2</c:v>
                </c:pt>
                <c:pt idx="4">
                  <c:v>8.0645161290322578E-3</c:v>
                </c:pt>
              </c:numCache>
            </c:numRef>
          </c:val>
          <c:extLst xmlns:c16r2="http://schemas.microsoft.com/office/drawing/2015/06/chart">
            <c:ext xmlns:c16="http://schemas.microsoft.com/office/drawing/2014/chart" uri="{C3380CC4-5D6E-409C-BE32-E72D297353CC}">
              <c16:uniqueId val="{00000001-68A1-4F2E-A022-83A5CFBC15F7}"/>
            </c:ext>
          </c:extLst>
        </c:ser>
        <c:dLbls>
          <c:showLegendKey val="0"/>
          <c:showVal val="0"/>
          <c:showCatName val="0"/>
          <c:showSerName val="0"/>
          <c:showPercent val="0"/>
          <c:showBubbleSize val="0"/>
        </c:dLbls>
        <c:gapWidth val="219"/>
        <c:overlap val="-27"/>
        <c:axId val="110429312"/>
        <c:axId val="110430848"/>
      </c:barChart>
      <c:catAx>
        <c:axId val="11042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he-IL"/>
          </a:p>
        </c:txPr>
        <c:crossAx val="110430848"/>
        <c:crosses val="autoZero"/>
        <c:auto val="1"/>
        <c:lblAlgn val="ctr"/>
        <c:lblOffset val="100"/>
        <c:noMultiLvlLbl val="0"/>
      </c:catAx>
      <c:valAx>
        <c:axId val="110430848"/>
        <c:scaling>
          <c:orientation val="minMax"/>
          <c:max val="0.75000000000000011"/>
        </c:scaling>
        <c:delete val="1"/>
        <c:axPos val="l"/>
        <c:numFmt formatCode="#,##0%" sourceLinked="1"/>
        <c:majorTickMark val="out"/>
        <c:minorTickMark val="none"/>
        <c:tickLblPos val="nextTo"/>
        <c:crossAx val="110429312"/>
        <c:crosses val="autoZero"/>
        <c:crossBetween val="between"/>
      </c:valAx>
      <c:spPr>
        <a:noFill/>
        <a:ln>
          <a:noFill/>
        </a:ln>
        <a:effectLst/>
      </c:spPr>
    </c:plotArea>
    <c:legend>
      <c:legendPos val="t"/>
      <c:layout>
        <c:manualLayout>
          <c:xMode val="edge"/>
          <c:yMode val="edge"/>
          <c:x val="0.62770220817582123"/>
          <c:y val="0.10832212215664831"/>
          <c:w val="0.32574705829530132"/>
          <c:h val="6.05520038760472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02786808426888E-2"/>
          <c:y val="9.8979833195997721E-2"/>
          <c:w val="0.96299442638314625"/>
          <c:h val="0.7012406388321597"/>
        </c:manualLayout>
      </c:layout>
      <c:barChart>
        <c:barDir val="col"/>
        <c:grouping val="clustered"/>
        <c:varyColors val="0"/>
        <c:ser>
          <c:idx val="0"/>
          <c:order val="0"/>
          <c:tx>
            <c:strRef>
              <c:f>גיליון1!$B$1</c:f>
              <c:strCache>
                <c:ptCount val="1"/>
                <c:pt idx="0">
                  <c:v>טרום קמפיין</c:v>
                </c:pt>
              </c:strCache>
            </c:strRef>
          </c:tx>
          <c:spPr>
            <a:solidFill>
              <a:schemeClr val="bg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לחסוך עבורו את הכסף בכדי שיוכל להשתמש בו בעתיד ללימודים, דירה וכו'</c:v>
                </c:pt>
                <c:pt idx="1">
                  <c:v>להשתמש בכסף עכשיו לצורכי מחיה של הילד</c:v>
                </c:pt>
                <c:pt idx="2">
                  <c:v>לנצל את הכסף היום לפעילויות שונות לילד</c:v>
                </c:pt>
                <c:pt idx="3">
                  <c:v>לתת לילד את הכסף עכשיו שיעשה בו כרצונו</c:v>
                </c:pt>
                <c:pt idx="4">
                  <c:v>אחר</c:v>
                </c:pt>
              </c:strCache>
            </c:strRef>
          </c:cat>
          <c:val>
            <c:numRef>
              <c:f>גיליון1!$B$2:$B$6</c:f>
              <c:numCache>
                <c:formatCode>#,##0%</c:formatCode>
                <c:ptCount val="5"/>
                <c:pt idx="0">
                  <c:v>0.75834970530451873</c:v>
                </c:pt>
                <c:pt idx="1">
                  <c:v>0.10805500982318271</c:v>
                </c:pt>
                <c:pt idx="2">
                  <c:v>7.269155206286837E-2</c:v>
                </c:pt>
                <c:pt idx="3">
                  <c:v>4.9115913555992145E-2</c:v>
                </c:pt>
                <c:pt idx="4">
                  <c:v>1.1787819253438114E-2</c:v>
                </c:pt>
              </c:numCache>
            </c:numRef>
          </c:val>
          <c:extLst xmlns:c16r2="http://schemas.microsoft.com/office/drawing/2015/06/chart">
            <c:ext xmlns:c16="http://schemas.microsoft.com/office/drawing/2014/chart" uri="{C3380CC4-5D6E-409C-BE32-E72D297353CC}">
              <c16:uniqueId val="{00000000-AC99-40AF-A32B-52D6C986EBC2}"/>
            </c:ext>
          </c:extLst>
        </c:ser>
        <c:ser>
          <c:idx val="1"/>
          <c:order val="1"/>
          <c:tx>
            <c:strRef>
              <c:f>גיליון1!$C$1</c:f>
              <c:strCache>
                <c:ptCount val="1"/>
                <c:pt idx="0">
                  <c:v>פוסט קמפיין</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גיליון1!$A$2:$A$6</c:f>
              <c:strCache>
                <c:ptCount val="5"/>
                <c:pt idx="0">
                  <c:v>לחסוך עבורו את הכסף בכדי שיוכל להשתמש בו בעתיד ללימודים, דירה וכו'</c:v>
                </c:pt>
                <c:pt idx="1">
                  <c:v>להשתמש בכסף עכשיו לצורכי מחיה של הילד</c:v>
                </c:pt>
                <c:pt idx="2">
                  <c:v>לנצל את הכסף היום לפעילויות שונות לילד</c:v>
                </c:pt>
                <c:pt idx="3">
                  <c:v>לתת לילד את הכסף עכשיו שיעשה בו כרצונו</c:v>
                </c:pt>
                <c:pt idx="4">
                  <c:v>אחר</c:v>
                </c:pt>
              </c:strCache>
            </c:strRef>
          </c:cat>
          <c:val>
            <c:numRef>
              <c:f>גיליון1!$C$2:$C$6</c:f>
              <c:numCache>
                <c:formatCode>#,##0%</c:formatCode>
                <c:ptCount val="5"/>
                <c:pt idx="0">
                  <c:v>0.88293650793650802</c:v>
                </c:pt>
                <c:pt idx="1">
                  <c:v>5.9523809523809527E-2</c:v>
                </c:pt>
                <c:pt idx="2">
                  <c:v>3.968253968253968E-2</c:v>
                </c:pt>
                <c:pt idx="3">
                  <c:v>1.1904761904761904E-2</c:v>
                </c:pt>
                <c:pt idx="4">
                  <c:v>5.9523809523809521E-3</c:v>
                </c:pt>
              </c:numCache>
            </c:numRef>
          </c:val>
          <c:extLst xmlns:c16r2="http://schemas.microsoft.com/office/drawing/2015/06/chart">
            <c:ext xmlns:c16="http://schemas.microsoft.com/office/drawing/2014/chart" uri="{C3380CC4-5D6E-409C-BE32-E72D297353CC}">
              <c16:uniqueId val="{00000001-AC99-40AF-A32B-52D6C986EBC2}"/>
            </c:ext>
          </c:extLst>
        </c:ser>
        <c:dLbls>
          <c:showLegendKey val="0"/>
          <c:showVal val="0"/>
          <c:showCatName val="0"/>
          <c:showSerName val="0"/>
          <c:showPercent val="0"/>
          <c:showBubbleSize val="0"/>
        </c:dLbls>
        <c:gapWidth val="219"/>
        <c:overlap val="-27"/>
        <c:axId val="111885696"/>
        <c:axId val="111907968"/>
      </c:barChart>
      <c:catAx>
        <c:axId val="11188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he-IL"/>
          </a:p>
        </c:txPr>
        <c:crossAx val="111907968"/>
        <c:crosses val="autoZero"/>
        <c:auto val="1"/>
        <c:lblAlgn val="ctr"/>
        <c:lblOffset val="100"/>
        <c:noMultiLvlLbl val="0"/>
      </c:catAx>
      <c:valAx>
        <c:axId val="111907968"/>
        <c:scaling>
          <c:orientation val="minMax"/>
          <c:max val="1"/>
        </c:scaling>
        <c:delete val="1"/>
        <c:axPos val="l"/>
        <c:numFmt formatCode="#,##0%" sourceLinked="1"/>
        <c:majorTickMark val="out"/>
        <c:minorTickMark val="none"/>
        <c:tickLblPos val="nextTo"/>
        <c:crossAx val="111885696"/>
        <c:crosses val="autoZero"/>
        <c:crossBetween val="between"/>
      </c:valAx>
      <c:spPr>
        <a:noFill/>
        <a:ln>
          <a:noFill/>
        </a:ln>
        <a:effectLst/>
      </c:spPr>
    </c:plotArea>
    <c:legend>
      <c:legendPos val="t"/>
      <c:layout>
        <c:manualLayout>
          <c:xMode val="edge"/>
          <c:yMode val="edge"/>
          <c:x val="0.62770220817582123"/>
          <c:y val="0.10832212215664831"/>
          <c:w val="0.32574705829530132"/>
          <c:h val="6.05520038760472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410847292737074E-2"/>
          <c:y val="0.12098927595242763"/>
          <c:w val="0.93371021189918912"/>
          <c:h val="0.85062616448410733"/>
        </c:manualLayout>
      </c:layout>
      <c:barChart>
        <c:barDir val="bar"/>
        <c:grouping val="clustered"/>
        <c:varyColors val="0"/>
        <c:ser>
          <c:idx val="0"/>
          <c:order val="0"/>
          <c:tx>
            <c:strRef>
              <c:f>גיליון1!$B$1</c:f>
              <c:strCache>
                <c:ptCount val="1"/>
                <c:pt idx="0">
                  <c:v>אוג-16</c:v>
                </c:pt>
              </c:strCache>
            </c:strRef>
          </c:tx>
          <c:spPr>
            <a:solidFill>
              <a:srgbClr val="1F497D"/>
            </a:solidFill>
            <a:ln w="12700">
              <a:noFill/>
            </a:ln>
            <a:effectLst/>
          </c:spPr>
          <c:invertIfNegative val="0"/>
          <c:dLbls>
            <c:spPr>
              <a:noFill/>
              <a:ln>
                <a:noFill/>
              </a:ln>
              <a:effectLst/>
            </c:spPr>
            <c:txPr>
              <a:bodyPr/>
              <a:lstStyle/>
              <a:p>
                <a:pPr>
                  <a:defRPr sz="11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סה"כ ציינו שראו</c:v>
                </c:pt>
                <c:pt idx="1">
                  <c:v>סה"כ חשיפה מוכחת (ציינו פרטים נכונים)</c:v>
                </c:pt>
              </c:strCache>
            </c:strRef>
          </c:cat>
          <c:val>
            <c:numRef>
              <c:f>גיליון1!$B$2:$B$3</c:f>
              <c:numCache>
                <c:formatCode>General</c:formatCode>
                <c:ptCount val="2"/>
              </c:numCache>
            </c:numRef>
          </c:val>
          <c:extLst xmlns:c16r2="http://schemas.microsoft.com/office/drawing/2015/06/chart">
            <c:ext xmlns:c16="http://schemas.microsoft.com/office/drawing/2014/chart" uri="{C3380CC4-5D6E-409C-BE32-E72D297353CC}">
              <c16:uniqueId val="{00000000-65A3-4BCE-AEB2-0365DC2A57CF}"/>
            </c:ext>
          </c:extLst>
        </c:ser>
        <c:ser>
          <c:idx val="1"/>
          <c:order val="1"/>
          <c:tx>
            <c:strRef>
              <c:f>גיליון1!$C$1</c:f>
              <c:strCache>
                <c:ptCount val="1"/>
                <c:pt idx="0">
                  <c:v>יול-15</c:v>
                </c:pt>
              </c:strCache>
            </c:strRef>
          </c:tx>
          <c:spPr>
            <a:solidFill>
              <a:srgbClr val="558ED5"/>
            </a:solidFill>
          </c:spPr>
          <c:invertIfNegative val="0"/>
          <c:dLbls>
            <c:dLbl>
              <c:idx val="0"/>
              <c:layout>
                <c:manualLayout>
                  <c:x val="-4.096360782022459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5A3-4BCE-AEB2-0365DC2A57CF}"/>
                </c:ext>
              </c:extLst>
            </c:dLbl>
            <c:spPr>
              <a:noFill/>
              <a:ln>
                <a:noFill/>
              </a:ln>
              <a:effectLst/>
            </c:spPr>
            <c:txPr>
              <a:bodyPr/>
              <a:lstStyle/>
              <a:p>
                <a:pPr>
                  <a:defRPr sz="1100"/>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c:f>
              <c:strCache>
                <c:ptCount val="2"/>
                <c:pt idx="0">
                  <c:v>סה"כ ציינו שראו</c:v>
                </c:pt>
                <c:pt idx="1">
                  <c:v>סה"כ חשיפה מוכחת (ציינו פרטים נכונים)</c:v>
                </c:pt>
              </c:strCache>
            </c:strRef>
          </c:cat>
          <c:val>
            <c:numRef>
              <c:f>גיליון1!$C$2:$C$3</c:f>
              <c:numCache>
                <c:formatCode>General</c:formatCode>
                <c:ptCount val="2"/>
              </c:numCache>
            </c:numRef>
          </c:val>
          <c:extLst xmlns:c16r2="http://schemas.microsoft.com/office/drawing/2015/06/chart">
            <c:ext xmlns:c16="http://schemas.microsoft.com/office/drawing/2014/chart" uri="{C3380CC4-5D6E-409C-BE32-E72D297353CC}">
              <c16:uniqueId val="{00000002-65A3-4BCE-AEB2-0365DC2A57CF}"/>
            </c:ext>
          </c:extLst>
        </c:ser>
        <c:dLbls>
          <c:showLegendKey val="0"/>
          <c:showVal val="0"/>
          <c:showCatName val="0"/>
          <c:showSerName val="0"/>
          <c:showPercent val="0"/>
          <c:showBubbleSize val="0"/>
        </c:dLbls>
        <c:gapWidth val="60"/>
        <c:axId val="106525440"/>
        <c:axId val="106519552"/>
      </c:barChart>
      <c:valAx>
        <c:axId val="106519552"/>
        <c:scaling>
          <c:orientation val="minMax"/>
          <c:max val="1"/>
        </c:scaling>
        <c:delete val="1"/>
        <c:axPos val="t"/>
        <c:numFmt formatCode="General" sourceLinked="1"/>
        <c:majorTickMark val="out"/>
        <c:minorTickMark val="none"/>
        <c:tickLblPos val="nextTo"/>
        <c:crossAx val="106525440"/>
        <c:crosses val="autoZero"/>
        <c:crossBetween val="between"/>
      </c:valAx>
      <c:catAx>
        <c:axId val="106525440"/>
        <c:scaling>
          <c:orientation val="maxMin"/>
        </c:scaling>
        <c:delete val="1"/>
        <c:axPos val="l"/>
        <c:numFmt formatCode="General" sourceLinked="0"/>
        <c:majorTickMark val="out"/>
        <c:minorTickMark val="none"/>
        <c:tickLblPos val="none"/>
        <c:crossAx val="1065195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37872152515539E-4"/>
          <c:y val="1.1262918206901269E-2"/>
          <c:w val="0.98570275480876479"/>
          <c:h val="0.96035255802420261"/>
        </c:manualLayout>
      </c:layout>
      <c:barChart>
        <c:barDir val="bar"/>
        <c:grouping val="clustered"/>
        <c:varyColors val="0"/>
        <c:ser>
          <c:idx val="0"/>
          <c:order val="0"/>
          <c:tx>
            <c:strRef>
              <c:f>גיליון1!$B$1</c:f>
              <c:strCache>
                <c:ptCount val="1"/>
                <c:pt idx="0">
                  <c:v>Column1</c:v>
                </c:pt>
              </c:strCache>
            </c:strRef>
          </c:tx>
          <c:spPr>
            <a:solidFill>
              <a:srgbClr val="A8CCDD">
                <a:lumMod val="75000"/>
              </a:srgbClr>
            </a:solidFill>
            <a:ln w="12700">
              <a:noFill/>
            </a:ln>
            <a:effectLst/>
          </c:spPr>
          <c:invertIfNegative val="0"/>
          <c:dPt>
            <c:idx val="0"/>
            <c:invertIfNegative val="0"/>
            <c:bubble3D val="0"/>
            <c:spPr>
              <a:pattFill prst="lgConfetti">
                <a:fgClr>
                  <a:srgbClr val="A8CCDD">
                    <a:lumMod val="75000"/>
                  </a:srgbClr>
                </a:fgClr>
                <a:bgClr>
                  <a:srgbClr val="FFFFFF"/>
                </a:bgClr>
              </a:pattFill>
              <a:ln w="12700">
                <a:noFill/>
              </a:ln>
              <a:effectLst/>
            </c:spPr>
            <c:extLst xmlns:c16r2="http://schemas.microsoft.com/office/drawing/2015/06/chart">
              <c:ext xmlns:c16="http://schemas.microsoft.com/office/drawing/2014/chart" uri="{C3380CC4-5D6E-409C-BE32-E72D297353CC}">
                <c16:uniqueId val="{00000000-2377-49C4-85B7-83BCF5898638}"/>
              </c:ext>
            </c:extLst>
          </c:dPt>
          <c:dPt>
            <c:idx val="1"/>
            <c:invertIfNegative val="0"/>
            <c:bubble3D val="0"/>
            <c:spPr>
              <a:pattFill prst="lgConfetti">
                <a:fgClr>
                  <a:srgbClr val="A8CCDD">
                    <a:lumMod val="75000"/>
                  </a:srgbClr>
                </a:fgClr>
                <a:bgClr>
                  <a:srgbClr val="FFFFFF"/>
                </a:bgClr>
              </a:pattFill>
              <a:ln w="12700">
                <a:noFill/>
              </a:ln>
              <a:effectLst/>
            </c:spPr>
            <c:extLst xmlns:c16r2="http://schemas.microsoft.com/office/drawing/2015/06/chart">
              <c:ext xmlns:c16="http://schemas.microsoft.com/office/drawing/2014/chart" uri="{C3380CC4-5D6E-409C-BE32-E72D297353CC}">
                <c16:uniqueId val="{00000001-2377-49C4-85B7-83BCF5898638}"/>
              </c:ext>
            </c:extLst>
          </c:dPt>
          <c:dLbls>
            <c:spPr>
              <a:noFill/>
              <a:ln>
                <a:noFill/>
              </a:ln>
              <a:effectLst/>
            </c:spPr>
            <c:txPr>
              <a:bodyPr/>
              <a:lstStyle/>
              <a:p>
                <a:pPr>
                  <a:defRPr sz="1400">
                    <a:solidFill>
                      <a:srgbClr val="1E497C"/>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גיליון1!$A$2:$A$8</c:f>
              <c:strCache>
                <c:ptCount val="7"/>
                <c:pt idx="0">
                  <c:v>סה"כ ציינו חשיפה</c:v>
                </c:pt>
                <c:pt idx="1">
                  <c:v>סה"כ חשיפה מוכחת</c:v>
                </c:pt>
                <c:pt idx="2">
                  <c:v>תכנית חסכון דרך ביטוח לאומי</c:v>
                </c:pt>
                <c:pt idx="3">
                  <c:v>תוכנית חסכון לכל ילד</c:v>
                </c:pt>
                <c:pt idx="4">
                  <c:v>50 ₪ מביטוח לאומי/מהמדינה</c:v>
                </c:pt>
                <c:pt idx="5">
                  <c:v>חסכון לילד מטעם המדינה</c:v>
                </c:pt>
                <c:pt idx="6">
                  <c:v>חסכון לכל ילד עד גיל 18</c:v>
                </c:pt>
              </c:strCache>
            </c:strRef>
          </c:cat>
          <c:val>
            <c:numRef>
              <c:f>גיליון1!$B$2:$B$8</c:f>
              <c:numCache>
                <c:formatCode>#,##0%</c:formatCode>
                <c:ptCount val="7"/>
                <c:pt idx="0" formatCode="0%">
                  <c:v>0.85</c:v>
                </c:pt>
                <c:pt idx="1">
                  <c:v>0.44400000000000001</c:v>
                </c:pt>
                <c:pt idx="2">
                  <c:v>0.12698412698412698</c:v>
                </c:pt>
                <c:pt idx="3">
                  <c:v>0.12301587301587302</c:v>
                </c:pt>
                <c:pt idx="4">
                  <c:v>0.11706349206349205</c:v>
                </c:pt>
                <c:pt idx="5">
                  <c:v>5.3571428571428568E-2</c:v>
                </c:pt>
                <c:pt idx="6">
                  <c:v>4.5634920634920632E-2</c:v>
                </c:pt>
              </c:numCache>
            </c:numRef>
          </c:val>
          <c:extLst xmlns:c16r2="http://schemas.microsoft.com/office/drawing/2015/06/chart">
            <c:ext xmlns:c16="http://schemas.microsoft.com/office/drawing/2014/chart" uri="{C3380CC4-5D6E-409C-BE32-E72D297353CC}">
              <c16:uniqueId val="{00000000-75CD-4011-B283-D416629B44E9}"/>
            </c:ext>
          </c:extLst>
        </c:ser>
        <c:dLbls>
          <c:showLegendKey val="0"/>
          <c:showVal val="0"/>
          <c:showCatName val="0"/>
          <c:showSerName val="0"/>
          <c:showPercent val="0"/>
          <c:showBubbleSize val="0"/>
        </c:dLbls>
        <c:gapWidth val="19"/>
        <c:overlap val="24"/>
        <c:axId val="106189184"/>
        <c:axId val="106171008"/>
      </c:barChart>
      <c:valAx>
        <c:axId val="106171008"/>
        <c:scaling>
          <c:orientation val="minMax"/>
          <c:max val="1"/>
        </c:scaling>
        <c:delete val="1"/>
        <c:axPos val="t"/>
        <c:numFmt formatCode="0%" sourceLinked="1"/>
        <c:majorTickMark val="out"/>
        <c:minorTickMark val="none"/>
        <c:tickLblPos val="nextTo"/>
        <c:crossAx val="106189184"/>
        <c:crosses val="autoZero"/>
        <c:crossBetween val="between"/>
      </c:valAx>
      <c:catAx>
        <c:axId val="106189184"/>
        <c:scaling>
          <c:orientation val="maxMin"/>
        </c:scaling>
        <c:delete val="0"/>
        <c:axPos val="l"/>
        <c:numFmt formatCode="General" sourceLinked="0"/>
        <c:majorTickMark val="out"/>
        <c:minorTickMark val="none"/>
        <c:tickLblPos val="nextTo"/>
        <c:spPr>
          <a:ln>
            <a:noFill/>
          </a:ln>
        </c:spPr>
        <c:txPr>
          <a:bodyPr/>
          <a:lstStyle/>
          <a:p>
            <a:pPr>
              <a:defRPr sz="1600">
                <a:solidFill>
                  <a:srgbClr val="1E497C"/>
                </a:solidFill>
              </a:defRPr>
            </a:pPr>
            <a:endParaRPr lang="he-IL"/>
          </a:p>
        </c:txPr>
        <c:crossAx val="1061710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37872152515539E-4"/>
          <c:y val="1.1262918206901269E-2"/>
          <c:w val="0.98570275480876479"/>
          <c:h val="0.96035255802420261"/>
        </c:manualLayout>
      </c:layout>
      <c:barChart>
        <c:barDir val="bar"/>
        <c:grouping val="clustered"/>
        <c:varyColors val="0"/>
        <c:ser>
          <c:idx val="0"/>
          <c:order val="0"/>
          <c:tx>
            <c:strRef>
              <c:f>גיליון1!$B$1</c:f>
              <c:strCache>
                <c:ptCount val="1"/>
                <c:pt idx="0">
                  <c:v>Column1</c:v>
                </c:pt>
              </c:strCache>
            </c:strRef>
          </c:tx>
          <c:spPr>
            <a:solidFill>
              <a:srgbClr val="A8CCDD">
                <a:lumMod val="75000"/>
              </a:srgbClr>
            </a:solidFill>
            <a:ln w="12700">
              <a:noFill/>
            </a:ln>
            <a:effectLst/>
          </c:spPr>
          <c:invertIfNegative val="0"/>
          <c:dPt>
            <c:idx val="0"/>
            <c:invertIfNegative val="0"/>
            <c:bubble3D val="0"/>
            <c:spPr>
              <a:pattFill prst="lgConfetti">
                <a:fgClr>
                  <a:srgbClr val="A8CCDD">
                    <a:lumMod val="75000"/>
                  </a:srgbClr>
                </a:fgClr>
                <a:bgClr>
                  <a:srgbClr val="FFFFFF"/>
                </a:bgClr>
              </a:pattFill>
              <a:ln w="12700">
                <a:noFill/>
              </a:ln>
              <a:effectLst/>
            </c:spPr>
            <c:extLst xmlns:c16r2="http://schemas.microsoft.com/office/drawing/2015/06/chart">
              <c:ext xmlns:c16="http://schemas.microsoft.com/office/drawing/2014/chart" uri="{C3380CC4-5D6E-409C-BE32-E72D297353CC}">
                <c16:uniqueId val="{00000001-B108-4145-A55D-EDBC98C07D6D}"/>
              </c:ext>
            </c:extLst>
          </c:dPt>
          <c:dPt>
            <c:idx val="1"/>
            <c:invertIfNegative val="0"/>
            <c:bubble3D val="0"/>
            <c:extLst xmlns:c16r2="http://schemas.microsoft.com/office/drawing/2015/06/chart">
              <c:ext xmlns:c16="http://schemas.microsoft.com/office/drawing/2014/chart" uri="{C3380CC4-5D6E-409C-BE32-E72D297353CC}">
                <c16:uniqueId val="{00000003-B108-4145-A55D-EDBC98C07D6D}"/>
              </c:ext>
            </c:extLst>
          </c:dPt>
          <c:dLbls>
            <c:spPr>
              <a:noFill/>
              <a:ln>
                <a:noFill/>
              </a:ln>
              <a:effectLst/>
            </c:spPr>
            <c:txPr>
              <a:bodyPr/>
              <a:lstStyle/>
              <a:p>
                <a:pPr>
                  <a:defRPr sz="1400">
                    <a:solidFill>
                      <a:srgbClr val="1E497C"/>
                    </a:solidFill>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גיליון1!$A$2:$A$10</c:f>
              <c:strCache>
                <c:ptCount val="9"/>
                <c:pt idx="0">
                  <c:v> סה"כ ציינו מסרים נכונים</c:v>
                </c:pt>
                <c:pt idx="1">
                  <c:v>חסכון מהמדינה/מ.האוצר</c:v>
                </c:pt>
                <c:pt idx="2">
                  <c:v>חשוב לחסוך לעתיד/אחריות הורית</c:v>
                </c:pt>
                <c:pt idx="3">
                  <c:v>חסכון 50 ₪ בחודש</c:v>
                </c:pt>
                <c:pt idx="4">
                  <c:v>חסכון עד גיל 18</c:v>
                </c:pt>
                <c:pt idx="5">
                  <c:v>חסכון לכל ילד</c:v>
                </c:pt>
                <c:pt idx="6">
                  <c:v>חסכון של ביטוח לאומי</c:v>
                </c:pt>
                <c:pt idx="7">
                  <c:v>הגדלת הסכום ע"י ההורים</c:v>
                </c:pt>
                <c:pt idx="8">
                  <c:v>הגשמת חלומות בעזרת החסכון</c:v>
                </c:pt>
              </c:strCache>
            </c:strRef>
          </c:cat>
          <c:val>
            <c:numRef>
              <c:f>גיליון1!$B$2:$B$10</c:f>
              <c:numCache>
                <c:formatCode>#,##0%</c:formatCode>
                <c:ptCount val="9"/>
                <c:pt idx="0">
                  <c:v>0.91200000000000003</c:v>
                </c:pt>
                <c:pt idx="1">
                  <c:v>0.2507836990595611</c:v>
                </c:pt>
                <c:pt idx="2">
                  <c:v>0.21316614420062696</c:v>
                </c:pt>
                <c:pt idx="3">
                  <c:v>0.18808777429467086</c:v>
                </c:pt>
                <c:pt idx="4">
                  <c:v>0.18495297805642633</c:v>
                </c:pt>
                <c:pt idx="5">
                  <c:v>0.15360501567398119</c:v>
                </c:pt>
                <c:pt idx="6">
                  <c:v>0.12225705329153605</c:v>
                </c:pt>
                <c:pt idx="7">
                  <c:v>0.109717868338558</c:v>
                </c:pt>
                <c:pt idx="8">
                  <c:v>0.10658307210031348</c:v>
                </c:pt>
              </c:numCache>
            </c:numRef>
          </c:val>
          <c:extLst xmlns:c16r2="http://schemas.microsoft.com/office/drawing/2015/06/chart">
            <c:ext xmlns:c16="http://schemas.microsoft.com/office/drawing/2014/chart" uri="{C3380CC4-5D6E-409C-BE32-E72D297353CC}">
              <c16:uniqueId val="{00000004-B108-4145-A55D-EDBC98C07D6D}"/>
            </c:ext>
          </c:extLst>
        </c:ser>
        <c:dLbls>
          <c:showLegendKey val="0"/>
          <c:showVal val="0"/>
          <c:showCatName val="0"/>
          <c:showSerName val="0"/>
          <c:showPercent val="0"/>
          <c:showBubbleSize val="0"/>
        </c:dLbls>
        <c:gapWidth val="19"/>
        <c:overlap val="24"/>
        <c:axId val="106272256"/>
        <c:axId val="106270720"/>
      </c:barChart>
      <c:valAx>
        <c:axId val="106270720"/>
        <c:scaling>
          <c:orientation val="minMax"/>
          <c:max val="1.5"/>
          <c:min val="0"/>
        </c:scaling>
        <c:delete val="1"/>
        <c:axPos val="t"/>
        <c:numFmt formatCode="#,##0%" sourceLinked="1"/>
        <c:majorTickMark val="out"/>
        <c:minorTickMark val="none"/>
        <c:tickLblPos val="nextTo"/>
        <c:crossAx val="106272256"/>
        <c:crosses val="autoZero"/>
        <c:crossBetween val="between"/>
      </c:valAx>
      <c:catAx>
        <c:axId val="106272256"/>
        <c:scaling>
          <c:orientation val="maxMin"/>
        </c:scaling>
        <c:delete val="0"/>
        <c:axPos val="l"/>
        <c:numFmt formatCode="General" sourceLinked="0"/>
        <c:majorTickMark val="out"/>
        <c:minorTickMark val="none"/>
        <c:tickLblPos val="nextTo"/>
        <c:spPr>
          <a:ln>
            <a:noFill/>
          </a:ln>
        </c:spPr>
        <c:txPr>
          <a:bodyPr/>
          <a:lstStyle/>
          <a:p>
            <a:pPr>
              <a:defRPr sz="1400">
                <a:solidFill>
                  <a:srgbClr val="1E497C"/>
                </a:solidFill>
              </a:defRPr>
            </a:pPr>
            <a:endParaRPr lang="he-IL"/>
          </a:p>
        </c:txPr>
        <c:crossAx val="1062707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גיליון1!$A$2:$A$3</c:f>
              <c:strCache>
                <c:ptCount val="2"/>
                <c:pt idx="0">
                  <c:v>אהדה לקמפיין</c:v>
                </c:pt>
                <c:pt idx="1">
                  <c:v>חשיבות ותרומה לציבור</c:v>
                </c:pt>
              </c:strCache>
            </c:strRef>
          </c:cat>
          <c:val>
            <c:numRef>
              <c:f>גיליון1!$B$2:$B$3</c:f>
              <c:numCache>
                <c:formatCode>0.0</c:formatCode>
                <c:ptCount val="2"/>
                <c:pt idx="0">
                  <c:v>7.7</c:v>
                </c:pt>
                <c:pt idx="1">
                  <c:v>8.1</c:v>
                </c:pt>
              </c:numCache>
            </c:numRef>
          </c:val>
          <c:extLst xmlns:c16r2="http://schemas.microsoft.com/office/drawing/2015/06/chart">
            <c:ext xmlns:c16="http://schemas.microsoft.com/office/drawing/2014/chart" uri="{C3380CC4-5D6E-409C-BE32-E72D297353CC}">
              <c16:uniqueId val="{00000000-5FDA-4EDD-9FB8-922ED6FE8BF6}"/>
            </c:ext>
          </c:extLst>
        </c:ser>
        <c:dLbls>
          <c:showLegendKey val="0"/>
          <c:showVal val="0"/>
          <c:showCatName val="0"/>
          <c:showSerName val="0"/>
          <c:showPercent val="0"/>
          <c:showBubbleSize val="0"/>
        </c:dLbls>
        <c:gapWidth val="59"/>
        <c:overlap val="-27"/>
        <c:axId val="60066432"/>
        <c:axId val="60092800"/>
      </c:barChart>
      <c:catAx>
        <c:axId val="6006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he-IL"/>
          </a:p>
        </c:txPr>
        <c:crossAx val="60092800"/>
        <c:crosses val="autoZero"/>
        <c:auto val="1"/>
        <c:lblAlgn val="ctr"/>
        <c:lblOffset val="100"/>
        <c:noMultiLvlLbl val="0"/>
      </c:catAx>
      <c:valAx>
        <c:axId val="60092800"/>
        <c:scaling>
          <c:orientation val="minMax"/>
          <c:max val="10"/>
          <c:min val="0"/>
        </c:scaling>
        <c:delete val="1"/>
        <c:axPos val="l"/>
        <c:numFmt formatCode="0.0" sourceLinked="1"/>
        <c:majorTickMark val="out"/>
        <c:minorTickMark val="none"/>
        <c:tickLblPos val="nextTo"/>
        <c:crossAx val="6006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32578799296915"/>
          <c:y val="6.4929645772774908E-2"/>
          <c:w val="0.44366668725677932"/>
          <c:h val="0.91580838559662192"/>
        </c:manualLayout>
      </c:layout>
      <c:barChart>
        <c:barDir val="bar"/>
        <c:grouping val="clustered"/>
        <c:varyColors val="0"/>
        <c:ser>
          <c:idx val="0"/>
          <c:order val="0"/>
          <c:tx>
            <c:strRef>
              <c:f>גיליון1!$B$1</c:f>
              <c:strCache>
                <c:ptCount val="1"/>
                <c:pt idx="0">
                  <c:v>עמודה6</c:v>
                </c:pt>
              </c:strCache>
            </c:strRef>
          </c:tx>
          <c:spPr>
            <a:solidFill>
              <a:srgbClr val="00B050"/>
            </a:solidFill>
            <a:ln>
              <a:solidFill>
                <a:schemeClr val="bg1"/>
              </a:solidFill>
            </a:ln>
          </c:spPr>
          <c:invertIfNegative val="0"/>
          <c:dPt>
            <c:idx val="0"/>
            <c:invertIfNegative val="0"/>
            <c:bubble3D val="0"/>
            <c:spPr>
              <a:solidFill>
                <a:srgbClr val="FBB040"/>
              </a:solidFill>
              <a:ln>
                <a:solidFill>
                  <a:schemeClr val="bg1"/>
                </a:solidFill>
              </a:ln>
            </c:spPr>
            <c:extLst xmlns:c16r2="http://schemas.microsoft.com/office/drawing/2015/06/chart">
              <c:ext xmlns:c16="http://schemas.microsoft.com/office/drawing/2014/chart" uri="{C3380CC4-5D6E-409C-BE32-E72D297353CC}">
                <c16:uniqueId val="{00000000-81A4-4119-A697-55A1EE6807E2}"/>
              </c:ext>
            </c:extLst>
          </c:dPt>
          <c:dPt>
            <c:idx val="1"/>
            <c:invertIfNegative val="0"/>
            <c:bubble3D val="0"/>
            <c:extLst xmlns:c16r2="http://schemas.microsoft.com/office/drawing/2015/06/chart">
              <c:ext xmlns:c16="http://schemas.microsoft.com/office/drawing/2014/chart" uri="{C3380CC4-5D6E-409C-BE32-E72D297353CC}">
                <c16:uniqueId val="{00000001-81A4-4119-A697-55A1EE6807E2}"/>
              </c:ext>
            </c:extLst>
          </c:dPt>
          <c:dPt>
            <c:idx val="2"/>
            <c:invertIfNegative val="0"/>
            <c:bubble3D val="0"/>
            <c:extLst xmlns:c16r2="http://schemas.microsoft.com/office/drawing/2015/06/chart">
              <c:ext xmlns:c16="http://schemas.microsoft.com/office/drawing/2014/chart" uri="{C3380CC4-5D6E-409C-BE32-E72D297353CC}">
                <c16:uniqueId val="{00000002-81A4-4119-A697-55A1EE6807E2}"/>
              </c:ext>
            </c:extLst>
          </c:dPt>
          <c:dPt>
            <c:idx val="3"/>
            <c:invertIfNegative val="0"/>
            <c:bubble3D val="0"/>
            <c:spPr>
              <a:solidFill>
                <a:srgbClr val="FBB040"/>
              </a:solidFill>
              <a:ln>
                <a:solidFill>
                  <a:schemeClr val="bg1"/>
                </a:solidFill>
              </a:ln>
            </c:spPr>
            <c:extLst xmlns:c16r2="http://schemas.microsoft.com/office/drawing/2015/06/chart">
              <c:ext xmlns:c16="http://schemas.microsoft.com/office/drawing/2014/chart" uri="{C3380CC4-5D6E-409C-BE32-E72D297353CC}">
                <c16:uniqueId val="{00000003-81A4-4119-A697-55A1EE6807E2}"/>
              </c:ext>
            </c:extLst>
          </c:dPt>
          <c:dPt>
            <c:idx val="4"/>
            <c:invertIfNegative val="0"/>
            <c:bubble3D val="0"/>
            <c:extLst xmlns:c16r2="http://schemas.microsoft.com/office/drawing/2015/06/chart">
              <c:ext xmlns:c16="http://schemas.microsoft.com/office/drawing/2014/chart" uri="{C3380CC4-5D6E-409C-BE32-E72D297353CC}">
                <c16:uniqueId val="{00000004-81A4-4119-A697-55A1EE6807E2}"/>
              </c:ext>
            </c:extLst>
          </c:dPt>
          <c:dPt>
            <c:idx val="5"/>
            <c:invertIfNegative val="0"/>
            <c:bubble3D val="0"/>
            <c:extLst xmlns:c16r2="http://schemas.microsoft.com/office/drawing/2015/06/chart">
              <c:ext xmlns:c16="http://schemas.microsoft.com/office/drawing/2014/chart" uri="{C3380CC4-5D6E-409C-BE32-E72D297353CC}">
                <c16:uniqueId val="{00000005-81A4-4119-A697-55A1EE6807E2}"/>
              </c:ext>
            </c:extLst>
          </c:dPt>
          <c:dPt>
            <c:idx val="6"/>
            <c:invertIfNegative val="0"/>
            <c:bubble3D val="0"/>
            <c:spPr>
              <a:solidFill>
                <a:srgbClr val="FBB040"/>
              </a:solidFill>
              <a:ln>
                <a:solidFill>
                  <a:schemeClr val="bg1"/>
                </a:solidFill>
              </a:ln>
            </c:spPr>
            <c:extLst xmlns:c16r2="http://schemas.microsoft.com/office/drawing/2015/06/chart">
              <c:ext xmlns:c16="http://schemas.microsoft.com/office/drawing/2014/chart" uri="{C3380CC4-5D6E-409C-BE32-E72D297353CC}">
                <c16:uniqueId val="{00000006-81A4-4119-A697-55A1EE6807E2}"/>
              </c:ext>
            </c:extLst>
          </c:dPt>
          <c:dPt>
            <c:idx val="7"/>
            <c:invertIfNegative val="0"/>
            <c:bubble3D val="0"/>
            <c:spPr>
              <a:solidFill>
                <a:srgbClr val="FBB040"/>
              </a:solidFill>
              <a:ln>
                <a:solidFill>
                  <a:schemeClr val="bg1"/>
                </a:solidFill>
              </a:ln>
            </c:spPr>
            <c:extLst xmlns:c16r2="http://schemas.microsoft.com/office/drawing/2015/06/chart">
              <c:ext xmlns:c16="http://schemas.microsoft.com/office/drawing/2014/chart" uri="{C3380CC4-5D6E-409C-BE32-E72D297353CC}">
                <c16:uniqueId val="{00000007-81A4-4119-A697-55A1EE6807E2}"/>
              </c:ext>
            </c:extLst>
          </c:dPt>
          <c:dPt>
            <c:idx val="8"/>
            <c:invertIfNegative val="0"/>
            <c:bubble3D val="0"/>
            <c:spPr>
              <a:solidFill>
                <a:srgbClr val="FBB040"/>
              </a:solidFill>
              <a:ln>
                <a:solidFill>
                  <a:schemeClr val="bg1"/>
                </a:solidFill>
              </a:ln>
            </c:spPr>
            <c:extLst xmlns:c16r2="http://schemas.microsoft.com/office/drawing/2015/06/chart">
              <c:ext xmlns:c16="http://schemas.microsoft.com/office/drawing/2014/chart" uri="{C3380CC4-5D6E-409C-BE32-E72D297353CC}">
                <c16:uniqueId val="{00000008-81A4-4119-A697-55A1EE6807E2}"/>
              </c:ext>
            </c:extLst>
          </c:dPt>
          <c:dLbls>
            <c:dLbl>
              <c:idx val="6"/>
              <c:spPr>
                <a:noFill/>
                <a:ln>
                  <a:noFill/>
                </a:ln>
                <a:effectLst/>
              </c:spPr>
              <c:txPr>
                <a:bodyPr/>
                <a:lstStyle/>
                <a:p>
                  <a:pPr algn="ctr">
                    <a:defRPr lang="he-IL" sz="1400" b="0" i="0" u="none" strike="noStrike" kern="1200" baseline="0">
                      <a:solidFill>
                        <a:srgbClr val="595959"/>
                      </a:solidFill>
                      <a:latin typeface="+mn-lt"/>
                      <a:ea typeface="+mn-ea"/>
                      <a:cs typeface="+mn-cs"/>
                    </a:defRPr>
                  </a:pPr>
                  <a:endParaRPr lang="he-IL"/>
                </a:p>
              </c:txPr>
              <c:dLblPos val="outEnd"/>
              <c:showLegendKey val="0"/>
              <c:showVal val="1"/>
              <c:showCatName val="0"/>
              <c:showSerName val="0"/>
              <c:showPercent val="0"/>
              <c:showBubbleSize val="0"/>
            </c:dLbl>
            <c:spPr>
              <a:noFill/>
              <a:ln>
                <a:noFill/>
              </a:ln>
              <a:effectLst/>
            </c:spPr>
            <c:txPr>
              <a:bodyPr/>
              <a:lstStyle/>
              <a:p>
                <a:pPr algn="ctr">
                  <a:defRPr lang="he-IL"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גיליון1!$A$2:$A$10</c:f>
              <c:strCache>
                <c:ptCount val="9"/>
                <c:pt idx="0">
                  <c:v>הילדים/החלומות שלהם</c:v>
                </c:pt>
                <c:pt idx="1">
                  <c:v>הרעיון/היוזמה</c:v>
                </c:pt>
                <c:pt idx="2">
                  <c:v>מסר ברור</c:v>
                </c:pt>
                <c:pt idx="3">
                  <c:v>נחמד/פרסומת טובה</c:v>
                </c:pt>
                <c:pt idx="4">
                  <c:v>קצר וקולע,קליט</c:v>
                </c:pt>
                <c:pt idx="5">
                  <c:v>קמפיין חשוב/מועיל</c:v>
                </c:pt>
                <c:pt idx="6">
                  <c:v>הומור</c:v>
                </c:pt>
                <c:pt idx="7">
                  <c:v>הסבר מפורט/מידע</c:v>
                </c:pt>
                <c:pt idx="8">
                  <c:v>אמין/משקף מציאות</c:v>
                </c:pt>
              </c:strCache>
            </c:strRef>
          </c:cat>
          <c:val>
            <c:numRef>
              <c:f>גיליון1!$B$2:$B$10</c:f>
              <c:numCache>
                <c:formatCode>#,##0%</c:formatCode>
                <c:ptCount val="9"/>
                <c:pt idx="0">
                  <c:v>0.3293556085918854</c:v>
                </c:pt>
                <c:pt idx="1">
                  <c:v>0.19331742243436753</c:v>
                </c:pt>
                <c:pt idx="2">
                  <c:v>0.129</c:v>
                </c:pt>
                <c:pt idx="3">
                  <c:v>8.591885441527447E-2</c:v>
                </c:pt>
                <c:pt idx="4">
                  <c:v>5.9665871121718374E-2</c:v>
                </c:pt>
                <c:pt idx="5">
                  <c:v>4.2959427207637235E-2</c:v>
                </c:pt>
                <c:pt idx="6">
                  <c:v>2.1479713603818618E-2</c:v>
                </c:pt>
                <c:pt idx="7">
                  <c:v>1.9093078758949878E-2</c:v>
                </c:pt>
                <c:pt idx="8">
                  <c:v>1.9093078758949878E-2</c:v>
                </c:pt>
              </c:numCache>
            </c:numRef>
          </c:val>
          <c:extLst xmlns:c16r2="http://schemas.microsoft.com/office/drawing/2015/06/chart">
            <c:ext xmlns:c16="http://schemas.microsoft.com/office/drawing/2014/chart" uri="{C3380CC4-5D6E-409C-BE32-E72D297353CC}">
              <c16:uniqueId val="{00000010-81A4-4119-A697-55A1EE6807E2}"/>
            </c:ext>
          </c:extLst>
        </c:ser>
        <c:dLbls>
          <c:showLegendKey val="0"/>
          <c:showVal val="0"/>
          <c:showCatName val="0"/>
          <c:showSerName val="0"/>
          <c:showPercent val="0"/>
          <c:showBubbleSize val="0"/>
        </c:dLbls>
        <c:gapWidth val="20"/>
        <c:axId val="37870976"/>
        <c:axId val="37876864"/>
      </c:barChart>
      <c:catAx>
        <c:axId val="37870976"/>
        <c:scaling>
          <c:orientation val="maxMin"/>
        </c:scaling>
        <c:delete val="0"/>
        <c:axPos val="l"/>
        <c:numFmt formatCode="General" sourceLinked="0"/>
        <c:majorTickMark val="out"/>
        <c:minorTickMark val="none"/>
        <c:tickLblPos val="nextTo"/>
        <c:spPr>
          <a:ln>
            <a:noFill/>
          </a:ln>
        </c:spPr>
        <c:txPr>
          <a:bodyPr/>
          <a:lstStyle/>
          <a:p>
            <a:pPr>
              <a:defRPr sz="1200" b="0">
                <a:solidFill>
                  <a:schemeClr val="tx2"/>
                </a:solidFill>
              </a:defRPr>
            </a:pPr>
            <a:endParaRPr lang="he-IL"/>
          </a:p>
        </c:txPr>
        <c:crossAx val="37876864"/>
        <c:crosses val="autoZero"/>
        <c:auto val="1"/>
        <c:lblAlgn val="ctr"/>
        <c:lblOffset val="100"/>
        <c:noMultiLvlLbl val="0"/>
      </c:catAx>
      <c:valAx>
        <c:axId val="37876864"/>
        <c:scaling>
          <c:orientation val="minMax"/>
          <c:max val="0.5"/>
          <c:min val="0"/>
        </c:scaling>
        <c:delete val="1"/>
        <c:axPos val="t"/>
        <c:numFmt formatCode="#,##0%" sourceLinked="1"/>
        <c:majorTickMark val="out"/>
        <c:minorTickMark val="none"/>
        <c:tickLblPos val="nextTo"/>
        <c:crossAx val="37870976"/>
        <c:crosses val="autoZero"/>
        <c:crossBetween val="between"/>
      </c:valAx>
    </c:plotArea>
    <c:plotVisOnly val="1"/>
    <c:dispBlanksAs val="gap"/>
    <c:showDLblsOverMax val="0"/>
  </c:chart>
  <c:txPr>
    <a:bodyPr/>
    <a:lstStyle/>
    <a:p>
      <a:pPr>
        <a:defRPr sz="1800"/>
      </a:pPr>
      <a:endParaRPr lang="he-I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32578799296915"/>
          <c:y val="0.14142675743644975"/>
          <c:w val="0.44366668725677932"/>
          <c:h val="0.83931138802711347"/>
        </c:manualLayout>
      </c:layout>
      <c:barChart>
        <c:barDir val="bar"/>
        <c:grouping val="clustered"/>
        <c:varyColors val="0"/>
        <c:ser>
          <c:idx val="0"/>
          <c:order val="0"/>
          <c:tx>
            <c:strRef>
              <c:f>גיליון1!$B$1</c:f>
              <c:strCache>
                <c:ptCount val="1"/>
                <c:pt idx="0">
                  <c:v>עמודה4</c:v>
                </c:pt>
              </c:strCache>
            </c:strRef>
          </c:tx>
          <c:spPr>
            <a:solidFill>
              <a:srgbClr val="C00000"/>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0284-4624-B73E-A00F5CA165DB}"/>
              </c:ext>
            </c:extLst>
          </c:dPt>
          <c:dPt>
            <c:idx val="1"/>
            <c:invertIfNegative val="0"/>
            <c:bubble3D val="0"/>
            <c:spPr>
              <a:noFill/>
              <a:ln>
                <a:solidFill>
                  <a:srgbClr val="C00000"/>
                </a:solidFill>
              </a:ln>
            </c:spPr>
            <c:extLst xmlns:c16r2="http://schemas.microsoft.com/office/drawing/2015/06/chart">
              <c:ext xmlns:c16="http://schemas.microsoft.com/office/drawing/2014/chart" uri="{C3380CC4-5D6E-409C-BE32-E72D297353CC}">
                <c16:uniqueId val="{00000001-0284-4624-B73E-A00F5CA165DB}"/>
              </c:ext>
            </c:extLst>
          </c:dPt>
          <c:dPt>
            <c:idx val="2"/>
            <c:invertIfNegative val="0"/>
            <c:bubble3D val="0"/>
            <c:extLst xmlns:c16r2="http://schemas.microsoft.com/office/drawing/2015/06/chart">
              <c:ext xmlns:c16="http://schemas.microsoft.com/office/drawing/2014/chart" uri="{C3380CC4-5D6E-409C-BE32-E72D297353CC}">
                <c16:uniqueId val="{00000002-0284-4624-B73E-A00F5CA165DB}"/>
              </c:ext>
            </c:extLst>
          </c:dPt>
          <c:dPt>
            <c:idx val="3"/>
            <c:invertIfNegative val="0"/>
            <c:bubble3D val="0"/>
            <c:extLst xmlns:c16r2="http://schemas.microsoft.com/office/drawing/2015/06/chart">
              <c:ext xmlns:c16="http://schemas.microsoft.com/office/drawing/2014/chart" uri="{C3380CC4-5D6E-409C-BE32-E72D297353CC}">
                <c16:uniqueId val="{00000003-0284-4624-B73E-A00F5CA165DB}"/>
              </c:ext>
            </c:extLst>
          </c:dPt>
          <c:dPt>
            <c:idx val="4"/>
            <c:invertIfNegative val="0"/>
            <c:bubble3D val="0"/>
            <c:extLst xmlns:c16r2="http://schemas.microsoft.com/office/drawing/2015/06/chart">
              <c:ext xmlns:c16="http://schemas.microsoft.com/office/drawing/2014/chart" uri="{C3380CC4-5D6E-409C-BE32-E72D297353CC}">
                <c16:uniqueId val="{00000004-0284-4624-B73E-A00F5CA165DB}"/>
              </c:ext>
            </c:extLst>
          </c:dPt>
          <c:dLbls>
            <c:spPr>
              <a:noFill/>
              <a:ln>
                <a:noFill/>
              </a:ln>
              <a:effectLst/>
            </c:spPr>
            <c:txPr>
              <a:bodyPr wrap="square" lIns="38100" tIns="19050" rIns="38100" bIns="19050" anchor="ctr" anchorCtr="0">
                <a:spAutoFit/>
              </a:bodyPr>
              <a:lstStyle/>
              <a:p>
                <a:pPr algn="ctr">
                  <a:defRPr lang="he-IL" sz="1400"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גיליון1!$A$2:$A$6</c:f>
              <c:strCache>
                <c:ptCount val="5"/>
                <c:pt idx="0">
                  <c:v>חסר מידע והסבר על התוכנית</c:v>
                </c:pt>
                <c:pt idx="1">
                  <c:v>סכום כסף מועט</c:v>
                </c:pt>
                <c:pt idx="2">
                  <c:v>השימוש בילדים</c:v>
                </c:pt>
                <c:pt idx="3">
                  <c:v>לא אוהב את הרעיון</c:v>
                </c:pt>
                <c:pt idx="4">
                  <c:v>עבודה בעיניים/גניבה</c:v>
                </c:pt>
              </c:strCache>
            </c:strRef>
          </c:cat>
          <c:val>
            <c:numRef>
              <c:f>גיליון1!$B$2:$B$6</c:f>
              <c:numCache>
                <c:formatCode>#,##0%</c:formatCode>
                <c:ptCount val="5"/>
                <c:pt idx="0">
                  <c:v>5.0119331742243436E-2</c:v>
                </c:pt>
                <c:pt idx="1">
                  <c:v>2.8639618138424819E-2</c:v>
                </c:pt>
                <c:pt idx="2">
                  <c:v>2.6252983293556086E-2</c:v>
                </c:pt>
                <c:pt idx="3">
                  <c:v>1.4319809069212409E-2</c:v>
                </c:pt>
                <c:pt idx="4">
                  <c:v>1.1933174224343675E-2</c:v>
                </c:pt>
              </c:numCache>
            </c:numRef>
          </c:val>
          <c:extLst xmlns:c16r2="http://schemas.microsoft.com/office/drawing/2015/06/chart">
            <c:ext xmlns:c16="http://schemas.microsoft.com/office/drawing/2014/chart" uri="{C3380CC4-5D6E-409C-BE32-E72D297353CC}">
              <c16:uniqueId val="{00000010-0284-4624-B73E-A00F5CA165DB}"/>
            </c:ext>
          </c:extLst>
        </c:ser>
        <c:dLbls>
          <c:dLblPos val="outEnd"/>
          <c:showLegendKey val="0"/>
          <c:showVal val="1"/>
          <c:showCatName val="0"/>
          <c:showSerName val="0"/>
          <c:showPercent val="0"/>
          <c:showBubbleSize val="0"/>
        </c:dLbls>
        <c:gapWidth val="20"/>
        <c:axId val="108214528"/>
        <c:axId val="108226048"/>
      </c:barChart>
      <c:catAx>
        <c:axId val="108214528"/>
        <c:scaling>
          <c:orientation val="maxMin"/>
        </c:scaling>
        <c:delete val="0"/>
        <c:axPos val="l"/>
        <c:numFmt formatCode="General" sourceLinked="0"/>
        <c:majorTickMark val="out"/>
        <c:minorTickMark val="none"/>
        <c:tickLblPos val="nextTo"/>
        <c:spPr>
          <a:ln>
            <a:noFill/>
          </a:ln>
        </c:spPr>
        <c:txPr>
          <a:bodyPr/>
          <a:lstStyle/>
          <a:p>
            <a:pPr>
              <a:defRPr sz="1200" b="0">
                <a:solidFill>
                  <a:schemeClr val="tx2"/>
                </a:solidFill>
              </a:defRPr>
            </a:pPr>
            <a:endParaRPr lang="he-IL"/>
          </a:p>
        </c:txPr>
        <c:crossAx val="108226048"/>
        <c:crosses val="autoZero"/>
        <c:auto val="1"/>
        <c:lblAlgn val="ctr"/>
        <c:lblOffset val="100"/>
        <c:noMultiLvlLbl val="0"/>
      </c:catAx>
      <c:valAx>
        <c:axId val="108226048"/>
        <c:scaling>
          <c:orientation val="minMax"/>
          <c:max val="0.5"/>
          <c:min val="0"/>
        </c:scaling>
        <c:delete val="1"/>
        <c:axPos val="t"/>
        <c:numFmt formatCode="#,##0%" sourceLinked="1"/>
        <c:majorTickMark val="out"/>
        <c:minorTickMark val="none"/>
        <c:tickLblPos val="nextTo"/>
        <c:crossAx val="108214528"/>
        <c:crosses val="autoZero"/>
        <c:crossBetween val="between"/>
      </c:valAx>
      <c:spPr>
        <a:noFill/>
        <a:ln w="25400">
          <a:noFill/>
        </a:ln>
      </c:spPr>
    </c:plotArea>
    <c:plotVisOnly val="1"/>
    <c:dispBlanksAs val="gap"/>
    <c:showDLblsOverMax val="0"/>
  </c:chart>
  <c:txPr>
    <a:bodyPr/>
    <a:lstStyle/>
    <a:p>
      <a:pPr>
        <a:defRPr sz="1800"/>
      </a:pPr>
      <a:endParaRPr lang="he-I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96856906534328E-2"/>
          <c:y val="0.25358839712719106"/>
          <c:w val="0.9691488570140403"/>
          <c:h val="0.65828642795884962"/>
        </c:manualLayout>
      </c:layout>
      <c:barChart>
        <c:barDir val="col"/>
        <c:grouping val="clustered"/>
        <c:varyColors val="0"/>
        <c:ser>
          <c:idx val="0"/>
          <c:order val="0"/>
          <c:tx>
            <c:strRef>
              <c:f>גיליון1!$B$1</c:f>
              <c:strCache>
                <c:ptCount val="1"/>
                <c:pt idx="0">
                  <c:v>טרום קמפיין</c:v>
                </c:pt>
              </c:strCache>
            </c:strRef>
          </c:tx>
          <c:spPr>
            <a:solidFill>
              <a:srgbClr val="558ED5"/>
            </a:solidFill>
            <a:ln w="38048">
              <a:noFill/>
            </a:ln>
            <a:effectLst>
              <a:outerShdw blurRad="50800" dist="38100" dir="2700000" algn="tl" rotWithShape="0">
                <a:prstClr val="black">
                  <a:alpha val="40000"/>
                </a:prstClr>
              </a:outerShdw>
            </a:effectLst>
          </c:spPr>
          <c:invertIfNegative val="0"/>
          <c:dPt>
            <c:idx val="1"/>
            <c:invertIfNegative val="0"/>
            <c:bubble3D val="0"/>
            <c:extLst xmlns:c16r2="http://schemas.microsoft.com/office/drawing/2015/06/chart">
              <c:ext xmlns:c16="http://schemas.microsoft.com/office/drawing/2014/chart" uri="{C3380CC4-5D6E-409C-BE32-E72D297353CC}">
                <c16:uniqueId val="{00000000-8029-4938-BB3E-CA1085568ACB}"/>
              </c:ext>
            </c:extLst>
          </c:dPt>
          <c:dPt>
            <c:idx val="2"/>
            <c:invertIfNegative val="0"/>
            <c:bubble3D val="0"/>
            <c:extLst xmlns:c16r2="http://schemas.microsoft.com/office/drawing/2015/06/chart">
              <c:ext xmlns:c16="http://schemas.microsoft.com/office/drawing/2014/chart" uri="{C3380CC4-5D6E-409C-BE32-E72D297353CC}">
                <c16:uniqueId val="{00000003-8029-4938-BB3E-CA1085568ACB}"/>
              </c:ext>
            </c:extLst>
          </c:dPt>
          <c:dPt>
            <c:idx val="3"/>
            <c:invertIfNegative val="0"/>
            <c:bubble3D val="0"/>
            <c:extLst xmlns:c16r2="http://schemas.microsoft.com/office/drawing/2015/06/chart">
              <c:ext xmlns:c16="http://schemas.microsoft.com/office/drawing/2014/chart" uri="{C3380CC4-5D6E-409C-BE32-E72D297353CC}">
                <c16:uniqueId val="{00000004-8029-4938-BB3E-CA1085568ACB}"/>
              </c:ext>
            </c:extLst>
          </c:dPt>
          <c:dLbls>
            <c:spPr>
              <a:noFill/>
              <a:ln>
                <a:noFill/>
              </a:ln>
              <a:effectLst/>
            </c:spPr>
            <c:txPr>
              <a:bodyPr/>
              <a:lstStyle/>
              <a:p>
                <a:pPr>
                  <a:defRPr sz="1400" b="1">
                    <a:solidFill>
                      <a:schemeClr val="bg1"/>
                    </a:solidFill>
                    <a:cs typeface="Typograph"/>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גיליון1!$A$2:$A$5</c:f>
              <c:strCache>
                <c:ptCount val="2"/>
                <c:pt idx="0">
                  <c:v>לפני קמפיין</c:v>
                </c:pt>
                <c:pt idx="1">
                  <c:v>אחרי קמפיין</c:v>
                </c:pt>
              </c:strCache>
            </c:strRef>
          </c:cat>
          <c:val>
            <c:numRef>
              <c:f>גיליון1!$B$2:$B$5</c:f>
              <c:numCache>
                <c:formatCode>#,##0%</c:formatCode>
                <c:ptCount val="4"/>
                <c:pt idx="0">
                  <c:v>0.90800000000000003</c:v>
                </c:pt>
                <c:pt idx="1">
                  <c:v>0.89021479713603824</c:v>
                </c:pt>
              </c:numCache>
            </c:numRef>
          </c:val>
          <c:extLst xmlns:c16r2="http://schemas.microsoft.com/office/drawing/2015/06/chart">
            <c:ext xmlns:c16="http://schemas.microsoft.com/office/drawing/2014/chart" uri="{C3380CC4-5D6E-409C-BE32-E72D297353CC}">
              <c16:uniqueId val="{00000001-8029-4938-BB3E-CA1085568ACB}"/>
            </c:ext>
          </c:extLst>
        </c:ser>
        <c:dLbls>
          <c:showLegendKey val="0"/>
          <c:showVal val="0"/>
          <c:showCatName val="0"/>
          <c:showSerName val="0"/>
          <c:showPercent val="0"/>
          <c:showBubbleSize val="0"/>
        </c:dLbls>
        <c:gapWidth val="98"/>
        <c:axId val="108298240"/>
        <c:axId val="108299776"/>
      </c:barChart>
      <c:catAx>
        <c:axId val="108298240"/>
        <c:scaling>
          <c:orientation val="minMax"/>
        </c:scaling>
        <c:delete val="0"/>
        <c:axPos val="b"/>
        <c:numFmt formatCode="General" sourceLinked="1"/>
        <c:majorTickMark val="none"/>
        <c:minorTickMark val="none"/>
        <c:tickLblPos val="low"/>
        <c:spPr>
          <a:ln>
            <a:noFill/>
          </a:ln>
        </c:spPr>
        <c:txPr>
          <a:bodyPr/>
          <a:lstStyle/>
          <a:p>
            <a:pPr>
              <a:defRPr sz="1600" b="0">
                <a:latin typeface="Arial" panose="020B0604020202020204" pitchFamily="34" charset="0"/>
                <a:cs typeface="Arial" panose="020B0604020202020204" pitchFamily="34" charset="0"/>
              </a:defRPr>
            </a:pPr>
            <a:endParaRPr lang="he-IL"/>
          </a:p>
        </c:txPr>
        <c:crossAx val="108299776"/>
        <c:crosses val="autoZero"/>
        <c:auto val="0"/>
        <c:lblAlgn val="ctr"/>
        <c:lblOffset val="100"/>
        <c:noMultiLvlLbl val="0"/>
      </c:catAx>
      <c:valAx>
        <c:axId val="108299776"/>
        <c:scaling>
          <c:orientation val="minMax"/>
          <c:max val="1"/>
          <c:min val="0"/>
        </c:scaling>
        <c:delete val="1"/>
        <c:axPos val="l"/>
        <c:numFmt formatCode="#,##0%" sourceLinked="1"/>
        <c:majorTickMark val="out"/>
        <c:minorTickMark val="none"/>
        <c:tickLblPos val="nextTo"/>
        <c:crossAx val="108298240"/>
        <c:crosses val="autoZero"/>
        <c:crossBetween val="between"/>
      </c:valAx>
      <c:spPr>
        <a:noFill/>
        <a:ln w="25365">
          <a:noFill/>
        </a:ln>
      </c:spPr>
    </c:plotArea>
    <c:plotVisOnly val="1"/>
    <c:dispBlanksAs val="gap"/>
    <c:showDLblsOverMax val="0"/>
  </c:chart>
  <c:txPr>
    <a:bodyPr/>
    <a:lstStyle/>
    <a:p>
      <a:pPr>
        <a:defRPr sz="1398">
          <a:solidFill>
            <a:srgbClr val="000099"/>
          </a:solidFill>
        </a:defRPr>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32578799296915"/>
          <c:y val="6.4929645772774908E-2"/>
          <c:w val="0.36653784474421924"/>
          <c:h val="0.91580838559662192"/>
        </c:manualLayout>
      </c:layout>
      <c:barChart>
        <c:barDir val="bar"/>
        <c:grouping val="clustered"/>
        <c:varyColors val="0"/>
        <c:ser>
          <c:idx val="0"/>
          <c:order val="0"/>
          <c:tx>
            <c:strRef>
              <c:f>גיליון1!$B$1</c:f>
              <c:strCache>
                <c:ptCount val="1"/>
                <c:pt idx="0">
                  <c:v>עמודה5</c:v>
                </c:pt>
              </c:strCache>
            </c:strRef>
          </c:tx>
          <c:spPr>
            <a:solidFill>
              <a:srgbClr val="C00000"/>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8407-4582-8906-EB705FF66499}"/>
              </c:ext>
            </c:extLst>
          </c:dPt>
          <c:dPt>
            <c:idx val="1"/>
            <c:invertIfNegative val="0"/>
            <c:bubble3D val="0"/>
            <c:extLst xmlns:c16r2="http://schemas.microsoft.com/office/drawing/2015/06/chart">
              <c:ext xmlns:c16="http://schemas.microsoft.com/office/drawing/2014/chart" uri="{C3380CC4-5D6E-409C-BE32-E72D297353CC}">
                <c16:uniqueId val="{00000001-8407-4582-8906-EB705FF66499}"/>
              </c:ext>
            </c:extLst>
          </c:dPt>
          <c:dPt>
            <c:idx val="2"/>
            <c:invertIfNegative val="0"/>
            <c:bubble3D val="0"/>
            <c:extLst xmlns:c16r2="http://schemas.microsoft.com/office/drawing/2015/06/chart">
              <c:ext xmlns:c16="http://schemas.microsoft.com/office/drawing/2014/chart" uri="{C3380CC4-5D6E-409C-BE32-E72D297353CC}">
                <c16:uniqueId val="{00000002-8407-4582-8906-EB705FF66499}"/>
              </c:ext>
            </c:extLst>
          </c:dPt>
          <c:dPt>
            <c:idx val="3"/>
            <c:invertIfNegative val="0"/>
            <c:bubble3D val="0"/>
            <c:extLst xmlns:c16r2="http://schemas.microsoft.com/office/drawing/2015/06/chart">
              <c:ext xmlns:c16="http://schemas.microsoft.com/office/drawing/2014/chart" uri="{C3380CC4-5D6E-409C-BE32-E72D297353CC}">
                <c16:uniqueId val="{00000003-8407-4582-8906-EB705FF66499}"/>
              </c:ext>
            </c:extLst>
          </c:dPt>
          <c:dPt>
            <c:idx val="4"/>
            <c:invertIfNegative val="0"/>
            <c:bubble3D val="0"/>
            <c:extLst xmlns:c16r2="http://schemas.microsoft.com/office/drawing/2015/06/chart">
              <c:ext xmlns:c16="http://schemas.microsoft.com/office/drawing/2014/chart" uri="{C3380CC4-5D6E-409C-BE32-E72D297353CC}">
                <c16:uniqueId val="{00000004-8407-4582-8906-EB705FF66499}"/>
              </c:ext>
            </c:extLst>
          </c:dPt>
          <c:dLbls>
            <c:spPr>
              <a:noFill/>
              <a:ln>
                <a:noFill/>
              </a:ln>
              <a:effectLst/>
            </c:spPr>
            <c:txPr>
              <a:bodyPr/>
              <a:lstStyle/>
              <a:p>
                <a:pPr algn="ctr">
                  <a:defRPr lang="he-IL" sz="1400" b="0" i="0" u="none" strike="noStrike" kern="1200" baseline="0">
                    <a:solidFill>
                      <a:schemeClr val="tx1"/>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גיליון1!$A$2:$A$6</c:f>
              <c:strCache>
                <c:ptCount val="5"/>
                <c:pt idx="0">
                  <c:v>כבר יש לי תכנית חיסכון</c:v>
                </c:pt>
                <c:pt idx="1">
                  <c:v>המצב הפיננסי לא מאפשר</c:v>
                </c:pt>
                <c:pt idx="2">
                  <c:v>סכום זניח/מיותר</c:v>
                </c:pt>
                <c:pt idx="3">
                  <c:v>לא סומך על הגופים הממשלתיים</c:v>
                </c:pt>
                <c:pt idx="4">
                  <c:v>תלוי באפיק ההשקעה</c:v>
                </c:pt>
              </c:strCache>
            </c:strRef>
          </c:cat>
          <c:val>
            <c:numRef>
              <c:f>גיליון1!$B$2:$B$6</c:f>
              <c:numCache>
                <c:formatCode>#,##0%</c:formatCode>
                <c:ptCount val="5"/>
                <c:pt idx="0">
                  <c:v>0.46100000000000002</c:v>
                </c:pt>
                <c:pt idx="1">
                  <c:v>0.21299999999999999</c:v>
                </c:pt>
                <c:pt idx="2">
                  <c:v>7.8651685393258425E-2</c:v>
                </c:pt>
                <c:pt idx="3">
                  <c:v>4.4943820224719107E-2</c:v>
                </c:pt>
                <c:pt idx="4">
                  <c:v>4.4943820224719107E-2</c:v>
                </c:pt>
              </c:numCache>
            </c:numRef>
          </c:val>
          <c:extLst xmlns:c16r2="http://schemas.microsoft.com/office/drawing/2015/06/chart">
            <c:ext xmlns:c16="http://schemas.microsoft.com/office/drawing/2014/chart" uri="{C3380CC4-5D6E-409C-BE32-E72D297353CC}">
              <c16:uniqueId val="{00000010-8407-4582-8906-EB705FF66499}"/>
            </c:ext>
          </c:extLst>
        </c:ser>
        <c:dLbls>
          <c:showLegendKey val="0"/>
          <c:showVal val="0"/>
          <c:showCatName val="0"/>
          <c:showSerName val="0"/>
          <c:showPercent val="0"/>
          <c:showBubbleSize val="0"/>
        </c:dLbls>
        <c:gapWidth val="20"/>
        <c:axId val="108722048"/>
        <c:axId val="108723584"/>
      </c:barChart>
      <c:catAx>
        <c:axId val="108722048"/>
        <c:scaling>
          <c:orientation val="maxMin"/>
        </c:scaling>
        <c:delete val="0"/>
        <c:axPos val="l"/>
        <c:numFmt formatCode="General" sourceLinked="0"/>
        <c:majorTickMark val="out"/>
        <c:minorTickMark val="none"/>
        <c:tickLblPos val="nextTo"/>
        <c:spPr>
          <a:ln>
            <a:noFill/>
          </a:ln>
        </c:spPr>
        <c:txPr>
          <a:bodyPr/>
          <a:lstStyle/>
          <a:p>
            <a:pPr>
              <a:defRPr sz="1200" b="0">
                <a:solidFill>
                  <a:schemeClr val="tx1"/>
                </a:solidFill>
              </a:defRPr>
            </a:pPr>
            <a:endParaRPr lang="he-IL"/>
          </a:p>
        </c:txPr>
        <c:crossAx val="108723584"/>
        <c:crosses val="autoZero"/>
        <c:auto val="1"/>
        <c:lblAlgn val="ctr"/>
        <c:lblOffset val="100"/>
        <c:noMultiLvlLbl val="0"/>
      </c:catAx>
      <c:valAx>
        <c:axId val="108723584"/>
        <c:scaling>
          <c:orientation val="minMax"/>
          <c:max val="0.5"/>
          <c:min val="0"/>
        </c:scaling>
        <c:delete val="1"/>
        <c:axPos val="t"/>
        <c:numFmt formatCode="#,##0%" sourceLinked="1"/>
        <c:majorTickMark val="out"/>
        <c:minorTickMark val="none"/>
        <c:tickLblPos val="nextTo"/>
        <c:crossAx val="108722048"/>
        <c:crosses val="autoZero"/>
        <c:crossBetween val="between"/>
      </c:valAx>
    </c:plotArea>
    <c:plotVisOnly val="1"/>
    <c:dispBlanksAs val="gap"/>
    <c:showDLblsOverMax val="0"/>
  </c:chart>
  <c:txPr>
    <a:bodyPr/>
    <a:lstStyle/>
    <a:p>
      <a:pPr>
        <a:defRPr sz="1800"/>
      </a:pPr>
      <a:endParaRPr lang="he-I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159BBA24-D3B4-4C46-992A-E80751D48C91}" type="datetimeFigureOut">
              <a:rPr lang="en-US" smtClean="0"/>
              <a:pPr/>
              <a:t>1/11/2017</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757F9C65-6D29-487E-A952-16B7E9D3CDF7}" type="slidenum">
              <a:rPr lang="en-US" smtClean="0"/>
              <a:pPr/>
              <a:t>‹#›</a:t>
            </a:fld>
            <a:endParaRPr lang="en-US"/>
          </a:p>
        </p:txBody>
      </p:sp>
    </p:spTree>
    <p:extLst>
      <p:ext uri="{BB962C8B-B14F-4D97-AF65-F5344CB8AC3E}">
        <p14:creationId xmlns:p14="http://schemas.microsoft.com/office/powerpoint/2010/main" val="110846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765361D9-CFBB-49F4-A713-185D49E5A8F2}" type="datetimeFigureOut">
              <a:rPr lang="en-GB" smtClean="0"/>
              <a:pPr/>
              <a:t>11/01/2017</a:t>
            </a:fld>
            <a:endParaRPr lang="en-GB"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3E9C518-0EF5-4764-B79E-97BF135AF540}" type="slidenum">
              <a:rPr lang="en-GB" smtClean="0"/>
              <a:pPr/>
              <a:t>‹#›</a:t>
            </a:fld>
            <a:endParaRPr lang="en-GB" dirty="0"/>
          </a:p>
        </p:txBody>
      </p:sp>
    </p:spTree>
    <p:extLst>
      <p:ext uri="{BB962C8B-B14F-4D97-AF65-F5344CB8AC3E}">
        <p14:creationId xmlns:p14="http://schemas.microsoft.com/office/powerpoint/2010/main" val="372171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0" name="Espace réservé du contenu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57531" y="793"/>
            <a:ext cx="8882244" cy="756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Ellipse 40"/>
          <p:cNvSpPr/>
          <p:nvPr userDrawn="1"/>
        </p:nvSpPr>
        <p:spPr>
          <a:xfrm>
            <a:off x="4557532" y="-12445"/>
            <a:ext cx="8882244" cy="7572914"/>
          </a:xfrm>
          <a:prstGeom prst="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grpSp>
        <p:nvGrpSpPr>
          <p:cNvPr id="51" name="Group 50"/>
          <p:cNvGrpSpPr/>
          <p:nvPr userDrawn="1"/>
        </p:nvGrpSpPr>
        <p:grpSpPr>
          <a:xfrm>
            <a:off x="2745722" y="794"/>
            <a:ext cx="10069513" cy="7559675"/>
            <a:chOff x="-653" y="794"/>
            <a:chExt cx="10069513" cy="7559675"/>
          </a:xfrm>
        </p:grpSpPr>
        <p:sp>
          <p:nvSpPr>
            <p:cNvPr id="52" name="Freeform 49"/>
            <p:cNvSpPr>
              <a:spLocks/>
            </p:cNvSpPr>
            <p:nvPr userDrawn="1"/>
          </p:nvSpPr>
          <p:spPr bwMode="auto">
            <a:xfrm>
              <a:off x="-653" y="794"/>
              <a:ext cx="10069513" cy="7559675"/>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1"/>
            <p:cNvSpPr>
              <a:spLocks/>
            </p:cNvSpPr>
            <p:nvPr userDrawn="1"/>
          </p:nvSpPr>
          <p:spPr bwMode="auto">
            <a:xfrm>
              <a:off x="3436285"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 Box 22"/>
          <p:cNvSpPr txBox="1">
            <a:spLocks noChangeArrowheads="1"/>
          </p:cNvSpPr>
          <p:nvPr userDrawn="1"/>
        </p:nvSpPr>
        <p:spPr bwMode="gray">
          <a:xfrm>
            <a:off x="352806" y="6962236"/>
            <a:ext cx="54079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90000"/>
              </a:lnSpc>
              <a:spcBef>
                <a:spcPct val="0"/>
              </a:spcBef>
              <a:spcAft>
                <a:spcPct val="0"/>
              </a:spcAft>
              <a:buClrTx/>
              <a:buSzTx/>
              <a:buFontTx/>
              <a:buNone/>
              <a:tabLst/>
            </a:pPr>
            <a:r>
              <a:rPr kumimoji="0" lang="en-GB" sz="1000" b="0" i="0" u="none" strike="noStrike" cap="none" normalizeH="0" baseline="0" dirty="0">
                <a:ln>
                  <a:noFill/>
                </a:ln>
                <a:solidFill>
                  <a:schemeClr val="tx2"/>
                </a:solidFill>
                <a:effectLst/>
                <a:cs typeface="Arial" pitchFamily="34" charset="0"/>
              </a:rPr>
              <a:t>© </a:t>
            </a:r>
            <a:r>
              <a:rPr kumimoji="0" lang="he-IL" sz="1000" b="0" i="0" u="none" strike="noStrike" cap="none" normalizeH="0" baseline="0" dirty="0">
                <a:ln>
                  <a:noFill/>
                </a:ln>
                <a:solidFill>
                  <a:schemeClr val="tx2"/>
                </a:solidFill>
                <a:effectLst/>
                <a:cs typeface="Arial" pitchFamily="34" charset="0"/>
              </a:rPr>
              <a:t>2016</a:t>
            </a:r>
            <a:r>
              <a:rPr kumimoji="0" lang="en-GB" sz="1000" b="0" i="0" u="none" strike="noStrike" cap="none" normalizeH="0" baseline="0" dirty="0">
                <a:ln>
                  <a:noFill/>
                </a:ln>
                <a:solidFill>
                  <a:schemeClr val="tx2"/>
                </a:solidFill>
                <a:effectLst/>
                <a:cs typeface="Arial" pitchFamily="34" charset="0"/>
              </a:rPr>
              <a:t> Ipsos.  All rights reserved. Contains Ipsos' Confidential and Proprietary information </a:t>
            </a:r>
            <a:br>
              <a:rPr kumimoji="0" lang="en-GB" sz="1000" b="0" i="0" u="none" strike="noStrike" cap="none" normalizeH="0" baseline="0" dirty="0">
                <a:ln>
                  <a:noFill/>
                </a:ln>
                <a:solidFill>
                  <a:schemeClr val="tx2"/>
                </a:solidFill>
                <a:effectLst/>
                <a:cs typeface="Arial" pitchFamily="34" charset="0"/>
              </a:rPr>
            </a:br>
            <a:r>
              <a:rPr kumimoji="0" lang="en-GB" sz="1000" b="0" i="0" u="none" strike="noStrike" cap="none" normalizeH="0" baseline="0" dirty="0">
                <a:ln>
                  <a:noFill/>
                </a:ln>
                <a:solidFill>
                  <a:schemeClr val="tx2"/>
                </a:solidFill>
                <a:effectLst/>
                <a:cs typeface="Arial" pitchFamily="34" charset="0"/>
              </a:rPr>
              <a:t>and may not be disclosed or reproduced without the prior written consent of Ipsos.</a:t>
            </a:r>
            <a:endParaRPr kumimoji="0" lang="de-DE" sz="2400" b="0" i="0" u="none" strike="noStrike" cap="none" normalizeH="0" baseline="0" dirty="0">
              <a:ln>
                <a:noFill/>
              </a:ln>
              <a:solidFill>
                <a:schemeClr val="tx2"/>
              </a:solidFill>
              <a:effectLst/>
              <a:cs typeface="Arial" pitchFamily="34" charset="0"/>
            </a:endParaRPr>
          </a:p>
        </p:txBody>
      </p:sp>
      <p:grpSp>
        <p:nvGrpSpPr>
          <p:cNvPr id="11" name="Group 4"/>
          <p:cNvGrpSpPr>
            <a:grpSpLocks noChangeAspect="1"/>
          </p:cNvGrpSpPr>
          <p:nvPr userDrawn="1"/>
        </p:nvGrpSpPr>
        <p:grpSpPr bwMode="gray">
          <a:xfrm>
            <a:off x="362712" y="359855"/>
            <a:ext cx="653559" cy="586281"/>
            <a:chOff x="1352" y="681"/>
            <a:chExt cx="3519" cy="3153"/>
          </a:xfrm>
        </p:grpSpPr>
        <p:sp>
          <p:nvSpPr>
            <p:cNvPr id="12"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13"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4"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5"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6"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7"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8"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9"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20"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21"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22"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23"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24"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2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2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Tree>
    <p:extLst>
      <p:ext uri="{BB962C8B-B14F-4D97-AF65-F5344CB8AC3E}">
        <p14:creationId xmlns:p14="http://schemas.microsoft.com/office/powerpoint/2010/main" val="240521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de">
    <p:bg>
      <p:bgPr>
        <a:solidFill>
          <a:schemeClr val="accent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32974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de">
    <p:bg>
      <p:bgPr>
        <a:solidFill>
          <a:schemeClr val="accent2"/>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84576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slde">
    <p:bg>
      <p:bgPr>
        <a:solidFill>
          <a:schemeClr val="accent3"/>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425316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slde">
    <p:bg>
      <p:bgPr>
        <a:solidFill>
          <a:schemeClr val="bg1"/>
        </a:solidFill>
        <a:effectLst/>
      </p:bgPr>
    </p:bg>
    <p:spTree>
      <p:nvGrpSpPr>
        <p:cNvPr id="1" name=""/>
        <p:cNvGrpSpPr/>
        <p:nvPr/>
      </p:nvGrpSpPr>
      <p:grpSpPr>
        <a:xfrm>
          <a:off x="0" y="0"/>
          <a:ext cx="0" cy="0"/>
          <a:chOff x="0" y="0"/>
          <a:chExt cx="0" cy="0"/>
        </a:xfrm>
      </p:grpSpPr>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spTree>
    <p:extLst>
      <p:ext uri="{BB962C8B-B14F-4D97-AF65-F5344CB8AC3E}">
        <p14:creationId xmlns:p14="http://schemas.microsoft.com/office/powerpoint/2010/main" val="245888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slde">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1038867" y="3781425"/>
            <a:ext cx="2400908" cy="3779838"/>
            <a:chOff x="11535475" y="4563253"/>
            <a:chExt cx="1904300" cy="2998010"/>
          </a:xfrm>
        </p:grpSpPr>
        <p:sp>
          <p:nvSpPr>
            <p:cNvPr id="65" name="Right Triangle 64"/>
            <p:cNvSpPr/>
            <p:nvPr userDrawn="1"/>
          </p:nvSpPr>
          <p:spPr>
            <a:xfrm flipH="1">
              <a:off x="11535475" y="4563253"/>
              <a:ext cx="1904300" cy="299801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p:cNvGrpSpPr/>
            <p:nvPr userDrawn="1"/>
          </p:nvGrpSpPr>
          <p:grpSpPr>
            <a:xfrm>
              <a:off x="12195023" y="4859725"/>
              <a:ext cx="761355" cy="1742758"/>
              <a:chOff x="5564483" y="6344391"/>
              <a:chExt cx="904037" cy="2069359"/>
            </a:xfrm>
          </p:grpSpPr>
          <p:sp>
            <p:nvSpPr>
              <p:cNvPr id="68" name="Freeform 67"/>
              <p:cNvSpPr>
                <a:spLocks/>
              </p:cNvSpPr>
              <p:nvPr/>
            </p:nvSpPr>
            <p:spPr bwMode="auto">
              <a:xfrm>
                <a:off x="5566820" y="7337425"/>
                <a:ext cx="901700" cy="1076325"/>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rgbClr val="244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9"/>
              <p:cNvSpPr>
                <a:spLocks/>
              </p:cNvSpPr>
              <p:nvPr/>
            </p:nvSpPr>
            <p:spPr bwMode="auto">
              <a:xfrm rot="3900000" flipH="1">
                <a:off x="5860432" y="6946311"/>
                <a:ext cx="550434" cy="657033"/>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Oval 86"/>
              <p:cNvSpPr/>
              <p:nvPr/>
            </p:nvSpPr>
            <p:spPr>
              <a:xfrm>
                <a:off x="5815361" y="6501606"/>
                <a:ext cx="387349" cy="387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5564483" y="6344391"/>
                <a:ext cx="162772" cy="162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cxnSp>
        <p:nvCxnSpPr>
          <p:cNvPr id="64" name="Straight Connector 63"/>
          <p:cNvCxnSpPr/>
          <p:nvPr userDrawn="1"/>
        </p:nvCxnSpPr>
        <p:spPr>
          <a:xfrm>
            <a:off x="361950" y="6812863"/>
            <a:ext cx="12725400" cy="0"/>
          </a:xfrm>
          <a:prstGeom prst="line">
            <a:avLst/>
          </a:prstGeom>
          <a:noFill/>
          <a:ln w="9525" cap="flat" cmpd="sng" algn="ctr">
            <a:solidFill>
              <a:srgbClr val="58595B"/>
            </a:solidFill>
            <a:prstDash val="solid"/>
            <a:tailEnd type="none" w="lg" len="lg"/>
          </a:ln>
          <a:effectLst/>
        </p:spPr>
      </p:cxnSp>
    </p:spTree>
    <p:extLst>
      <p:ext uri="{BB962C8B-B14F-4D97-AF65-F5344CB8AC3E}">
        <p14:creationId xmlns:p14="http://schemas.microsoft.com/office/powerpoint/2010/main" val="261217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slde">
    <p:bg>
      <p:bgPr>
        <a:solidFill>
          <a:schemeClr val="bg1"/>
        </a:solidFill>
        <a:effectLst/>
      </p:bgPr>
    </p:bg>
    <p:spTree>
      <p:nvGrpSpPr>
        <p:cNvPr id="1" name=""/>
        <p:cNvGrpSpPr/>
        <p:nvPr/>
      </p:nvGrpSpPr>
      <p:grpSpPr>
        <a:xfrm>
          <a:off x="0" y="0"/>
          <a:ext cx="0" cy="0"/>
          <a:chOff x="0" y="0"/>
          <a:chExt cx="0" cy="0"/>
        </a:xfrm>
      </p:grpSpPr>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spTree>
    <p:extLst>
      <p:ext uri="{BB962C8B-B14F-4D97-AF65-F5344CB8AC3E}">
        <p14:creationId xmlns:p14="http://schemas.microsoft.com/office/powerpoint/2010/main" val="230749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6" name="Text Placeholder 5"/>
          <p:cNvSpPr>
            <a:spLocks noGrp="1"/>
          </p:cNvSpPr>
          <p:nvPr>
            <p:ph type="body" sz="quarter" idx="11" hasCustomPrompt="1"/>
          </p:nvPr>
        </p:nvSpPr>
        <p:spPr>
          <a:xfrm>
            <a:off x="374650" y="1392238"/>
            <a:ext cx="12712700" cy="1107996"/>
          </a:xfrm>
        </p:spPr>
        <p:txBody>
          <a:bodyPr/>
          <a:lstStyle>
            <a:lvl1pPr marL="231775" indent="-231775">
              <a:lnSpc>
                <a:spcPct val="100000"/>
              </a:lnSpc>
              <a:buFont typeface="Arial" panose="020B0604020202020204" pitchFamily="34" charset="0"/>
              <a:buChar char="•"/>
              <a:defRPr/>
            </a:lvl1pPr>
            <a:lvl3pPr>
              <a:lnSpc>
                <a:spcPct val="100000"/>
              </a:lnSpc>
              <a:defRPr sz="1600"/>
            </a:lvl3pPr>
            <a:lvl4pPr>
              <a:lnSpc>
                <a:spcPct val="100000"/>
              </a:lnSpc>
              <a:defRPr sz="1400"/>
            </a:lvl4pPr>
            <a:lvl5pPr>
              <a:lnSpc>
                <a:spcPct val="100000"/>
              </a:lnSpc>
              <a:defRPr sz="1200"/>
            </a:lvl5pPr>
            <a:lvl6pPr>
              <a:lnSpc>
                <a:spcPct val="100000"/>
              </a:lnSpc>
              <a:defRPr sz="1000"/>
            </a:lvl6pPr>
          </a:lstStyle>
          <a:p>
            <a:pPr lvl="0"/>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cxnSp>
        <p:nvCxnSpPr>
          <p:cNvPr id="5" name="מחבר ישר 4"/>
          <p:cNvCxnSpPr/>
          <p:nvPr userDrawn="1"/>
        </p:nvCxnSpPr>
        <p:spPr>
          <a:xfrm>
            <a:off x="374650" y="966742"/>
            <a:ext cx="12712700" cy="22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47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1"/>
          </p:nvPr>
        </p:nvSpPr>
        <p:spPr>
          <a:xfrm>
            <a:off x="374650" y="1392238"/>
            <a:ext cx="6227763"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6883400" y="1392238"/>
            <a:ext cx="620395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029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1"/>
          </p:nvPr>
        </p:nvSpPr>
        <p:spPr>
          <a:xfrm>
            <a:off x="374650" y="1392238"/>
            <a:ext cx="4046538"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719638" y="1392238"/>
            <a:ext cx="4046537"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3"/>
          </p:nvPr>
        </p:nvSpPr>
        <p:spPr>
          <a:xfrm>
            <a:off x="9055100" y="1392238"/>
            <a:ext cx="403225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569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5"/>
          </p:nvPr>
        </p:nvSpPr>
        <p:spPr>
          <a:xfrm>
            <a:off x="374650" y="1466851"/>
            <a:ext cx="2954338" cy="2219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6"/>
          </p:nvPr>
        </p:nvSpPr>
        <p:spPr>
          <a:xfrm>
            <a:off x="3627518" y="1392237"/>
            <a:ext cx="2954102"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7"/>
          </p:nvPr>
        </p:nvSpPr>
        <p:spPr>
          <a:xfrm>
            <a:off x="6880225" y="1392237"/>
            <a:ext cx="2954338"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8"/>
          </p:nvPr>
        </p:nvSpPr>
        <p:spPr>
          <a:xfrm>
            <a:off x="10133248" y="1392237"/>
            <a:ext cx="2954102"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041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6"/>
          </p:nvPr>
        </p:nvSpPr>
        <p:spPr>
          <a:xfrm>
            <a:off x="374650" y="1392237"/>
            <a:ext cx="2303463"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7"/>
          </p:nvPr>
        </p:nvSpPr>
        <p:spPr>
          <a:xfrm>
            <a:off x="2976944" y="1392238"/>
            <a:ext cx="2303082"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8"/>
          </p:nvPr>
        </p:nvSpPr>
        <p:spPr>
          <a:xfrm>
            <a:off x="5579236" y="1392238"/>
            <a:ext cx="2303529"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p:cNvSpPr>
            <a:spLocks noGrp="1"/>
          </p:cNvSpPr>
          <p:nvPr>
            <p:ph type="body" sz="quarter" idx="19"/>
          </p:nvPr>
        </p:nvSpPr>
        <p:spPr>
          <a:xfrm>
            <a:off x="8181530" y="1392237"/>
            <a:ext cx="2303528"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20"/>
          </p:nvPr>
        </p:nvSpPr>
        <p:spPr>
          <a:xfrm>
            <a:off x="10783821" y="1392237"/>
            <a:ext cx="2303529" cy="239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115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7"/>
          </p:nvPr>
        </p:nvSpPr>
        <p:spPr>
          <a:xfrm>
            <a:off x="374650" y="1392238"/>
            <a:ext cx="1870075" cy="2389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8"/>
          </p:nvPr>
        </p:nvSpPr>
        <p:spPr>
          <a:xfrm>
            <a:off x="2547938" y="1392238"/>
            <a:ext cx="187325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9"/>
          </p:nvPr>
        </p:nvSpPr>
        <p:spPr>
          <a:xfrm>
            <a:off x="4719638" y="1392238"/>
            <a:ext cx="1882775"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20"/>
          </p:nvPr>
        </p:nvSpPr>
        <p:spPr>
          <a:xfrm>
            <a:off x="6883400" y="1392238"/>
            <a:ext cx="1882775"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21"/>
          </p:nvPr>
        </p:nvSpPr>
        <p:spPr>
          <a:xfrm>
            <a:off x="9055100" y="1392238"/>
            <a:ext cx="1874838"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22"/>
          </p:nvPr>
        </p:nvSpPr>
        <p:spPr>
          <a:xfrm>
            <a:off x="11220450" y="1392238"/>
            <a:ext cx="1866900" cy="238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66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2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de">
    <p:bg>
      <p:bgPr>
        <a:solidFill>
          <a:schemeClr val="tx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284300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0" name="Straight Connector 29"/>
          <p:cNvCxnSpPr/>
          <p:nvPr/>
        </p:nvCxnSpPr>
        <p:spPr>
          <a:xfrm>
            <a:off x="361950" y="6812863"/>
            <a:ext cx="12725400" cy="0"/>
          </a:xfrm>
          <a:prstGeom prst="line">
            <a:avLst/>
          </a:prstGeom>
          <a:noFill/>
          <a:ln w="9525" cap="flat" cmpd="sng" algn="ctr">
            <a:solidFill>
              <a:srgbClr val="58595B"/>
            </a:solidFill>
            <a:prstDash val="solid"/>
            <a:tailEnd type="none" w="lg" len="lg"/>
          </a:ln>
          <a:effectLst/>
        </p:spPr>
      </p:cxnSp>
      <p:sp>
        <p:nvSpPr>
          <p:cNvPr id="32" name="Title Placeholder 31"/>
          <p:cNvSpPr>
            <a:spLocks noGrp="1"/>
          </p:cNvSpPr>
          <p:nvPr>
            <p:ph type="title"/>
          </p:nvPr>
        </p:nvSpPr>
        <p:spPr>
          <a:xfrm>
            <a:off x="1566250" y="339425"/>
            <a:ext cx="11521100" cy="393954"/>
          </a:xfrm>
          <a:prstGeom prst="rect">
            <a:avLst/>
          </a:prstGeom>
        </p:spPr>
        <p:txBody>
          <a:bodyPr vert="horz" wrap="square" lIns="0" tIns="0" rIns="0" bIns="0" rtlCol="0" anchor="t">
            <a:spAutoFit/>
          </a:bodyPr>
          <a:lstStyle/>
          <a:p>
            <a:r>
              <a:rPr lang="en-US" dirty="0"/>
              <a:t>Click to edit Master title style</a:t>
            </a:r>
            <a:endParaRPr lang="en-GB" dirty="0"/>
          </a:p>
        </p:txBody>
      </p:sp>
      <p:sp>
        <p:nvSpPr>
          <p:cNvPr id="33" name="Text Placeholder 32"/>
          <p:cNvSpPr>
            <a:spLocks noGrp="1"/>
          </p:cNvSpPr>
          <p:nvPr>
            <p:ph type="body" idx="1"/>
          </p:nvPr>
        </p:nvSpPr>
        <p:spPr>
          <a:xfrm>
            <a:off x="380422" y="1373766"/>
            <a:ext cx="12725400" cy="1545038"/>
          </a:xfrm>
          <a:prstGeom prst="rect">
            <a:avLst/>
          </a:prstGeom>
        </p:spPr>
        <p:txBody>
          <a:bodyPr vert="horz" lIns="0" tIns="0" rIns="0" bIns="0" rtlCol="0">
            <a:sp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34" name="Slide Number Placeholder 33"/>
          <p:cNvSpPr>
            <a:spLocks noGrp="1"/>
          </p:cNvSpPr>
          <p:nvPr>
            <p:ph type="sldNum" sz="quarter" idx="4"/>
          </p:nvPr>
        </p:nvSpPr>
        <p:spPr>
          <a:xfrm>
            <a:off x="11264727" y="7033974"/>
            <a:ext cx="1822623" cy="215444"/>
          </a:xfrm>
          <a:prstGeom prst="rect">
            <a:avLst/>
          </a:prstGeom>
        </p:spPr>
        <p:txBody>
          <a:bodyPr vert="horz" lIns="0" tIns="0" rIns="0" bIns="0" rtlCol="0" anchor="ctr">
            <a:spAutoFit/>
          </a:bodyPr>
          <a:lstStyle>
            <a:lvl1pPr algn="r">
              <a:defRPr kumimoji="0" lang="en-GB" sz="1400" b="0" i="0" u="none" strike="noStrike" kern="1200" cap="none" spc="0" normalizeH="0" baseline="0" smtClean="0">
                <a:ln>
                  <a:noFill/>
                </a:ln>
                <a:solidFill>
                  <a:srgbClr val="58595B"/>
                </a:solidFill>
                <a:effectLst/>
                <a:uLnTx/>
                <a:uFillTx/>
                <a:latin typeface="Calibri"/>
                <a:ea typeface="+mn-ea"/>
                <a:cs typeface="+mn-cs"/>
              </a:defRPr>
            </a:lvl1pPr>
          </a:lstStyle>
          <a:p>
            <a:pPr defTabSz="1043056"/>
            <a:fld id="{3E291E46-BCC4-4EBB-9B49-E997D24BE723}" type="slidenum">
              <a:rPr lang="en-GB" smtClean="0"/>
              <a:pPr defTabSz="1043056"/>
              <a:t>‹#›</a:t>
            </a:fld>
            <a:endParaRPr lang="en-GB" dirty="0"/>
          </a:p>
        </p:txBody>
      </p:sp>
      <p:grpSp>
        <p:nvGrpSpPr>
          <p:cNvPr id="35" name="Group 4"/>
          <p:cNvGrpSpPr>
            <a:grpSpLocks noChangeAspect="1"/>
          </p:cNvGrpSpPr>
          <p:nvPr/>
        </p:nvGrpSpPr>
        <p:grpSpPr bwMode="gray">
          <a:xfrm>
            <a:off x="362712" y="359855"/>
            <a:ext cx="653559" cy="586281"/>
            <a:chOff x="1352" y="681"/>
            <a:chExt cx="3519" cy="3153"/>
          </a:xfrm>
        </p:grpSpPr>
        <p:sp>
          <p:nvSpPr>
            <p:cNvPr id="36"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37"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38"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39"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40"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41"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42"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43"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44"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45"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46"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47"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48"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49"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50"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57" r:id="rId1"/>
    <p:sldLayoutId id="2147483652" r:id="rId2"/>
    <p:sldLayoutId id="2147483653" r:id="rId3"/>
    <p:sldLayoutId id="2147483651" r:id="rId4"/>
    <p:sldLayoutId id="2147483654"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6" r:id="rId14"/>
    <p:sldLayoutId id="2147483667" r:id="rId15"/>
  </p:sldLayoutIdLst>
  <p:hf hdr="0" ftr="0" dt="0"/>
  <p:txStyles>
    <p:title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p:titleStyle>
    <p:body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99839" rtl="0" eaLnBrk="1" latinLnBrk="0" hangingPunct="1">
        <a:defRPr sz="2400" kern="1200">
          <a:solidFill>
            <a:schemeClr val="tx1"/>
          </a:solidFill>
          <a:latin typeface="+mn-lt"/>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Connector 87"/>
          <p:cNvCxnSpPr/>
          <p:nvPr/>
        </p:nvCxnSpPr>
        <p:spPr>
          <a:xfrm>
            <a:off x="315891" y="3728926"/>
            <a:ext cx="7017238" cy="0"/>
          </a:xfrm>
          <a:prstGeom prst="line">
            <a:avLst/>
          </a:prstGeom>
          <a:ln cap="rnd">
            <a:solidFill>
              <a:schemeClr val="bg2">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825" y="3055428"/>
            <a:ext cx="7333128" cy="659155"/>
          </a:xfrm>
          <a:prstGeom prst="rect">
            <a:avLst/>
          </a:prstGeom>
          <a:noFill/>
        </p:spPr>
        <p:txBody>
          <a:bodyPr wrap="square" lIns="0" tIns="0" rIns="0" bIns="0" rtlCol="0" anchor="b" anchorCtr="0">
            <a:spAutoFit/>
          </a:bodyPr>
          <a:lstStyle/>
          <a:p>
            <a:pPr algn="ctr" rtl="1">
              <a:lnSpc>
                <a:spcPct val="150000"/>
              </a:lnSpc>
            </a:pPr>
            <a:r>
              <a:rPr lang="he-IL" sz="3200" b="1"/>
              <a:t>אפקטיביות קמפיין </a:t>
            </a:r>
            <a:r>
              <a:rPr lang="he-IL" sz="3200" b="1" dirty="0"/>
              <a:t>חסכון לכל ילד</a:t>
            </a:r>
          </a:p>
        </p:txBody>
      </p:sp>
      <p:sp>
        <p:nvSpPr>
          <p:cNvPr id="2" name="מלבן 1"/>
          <p:cNvSpPr/>
          <p:nvPr/>
        </p:nvSpPr>
        <p:spPr>
          <a:xfrm>
            <a:off x="1471613" y="3779838"/>
            <a:ext cx="4527553" cy="646331"/>
          </a:xfrm>
          <a:prstGeom prst="rect">
            <a:avLst/>
          </a:prstGeom>
        </p:spPr>
        <p:txBody>
          <a:bodyPr wrap="square">
            <a:spAutoFit/>
          </a:bodyPr>
          <a:lstStyle/>
          <a:p>
            <a:pPr algn="ctr" rtl="1"/>
            <a:r>
              <a:rPr lang="he-IL" sz="1800" dirty="0"/>
              <a:t>מוגש ללשכת הפרסום הממשלתית</a:t>
            </a:r>
          </a:p>
          <a:p>
            <a:pPr algn="ctr" rtl="1"/>
            <a:r>
              <a:rPr lang="he-IL" sz="1800" dirty="0"/>
              <a:t>דצמבר 2016</a:t>
            </a:r>
          </a:p>
        </p:txBody>
      </p:sp>
      <p:pic>
        <p:nvPicPr>
          <p:cNvPr id="9" name="תמונה 8"/>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745722" y="4426169"/>
            <a:ext cx="2000250" cy="800100"/>
          </a:xfrm>
          <a:prstGeom prst="rect">
            <a:avLst/>
          </a:prstGeom>
        </p:spPr>
      </p:pic>
      <p:sp>
        <p:nvSpPr>
          <p:cNvPr id="11" name="Freeform 55"/>
          <p:cNvSpPr>
            <a:spLocks/>
          </p:cNvSpPr>
          <p:nvPr/>
        </p:nvSpPr>
        <p:spPr bwMode="auto">
          <a:xfrm>
            <a:off x="8424210"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rgbClr val="FBB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1"/>
          <p:cNvSpPr>
            <a:spLocks/>
          </p:cNvSpPr>
          <p:nvPr/>
        </p:nvSpPr>
        <p:spPr bwMode="auto">
          <a:xfrm>
            <a:off x="7052610" y="9850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rgbClr val="ED6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3"/>
          <p:cNvSpPr>
            <a:spLocks/>
          </p:cNvSpPr>
          <p:nvPr/>
        </p:nvSpPr>
        <p:spPr bwMode="auto">
          <a:xfrm>
            <a:off x="9122710"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10</a:t>
            </a:fld>
            <a:endParaRPr lang="en-GB" dirty="0"/>
          </a:p>
        </p:txBody>
      </p:sp>
      <p:grpSp>
        <p:nvGrpSpPr>
          <p:cNvPr id="25" name="קבוצה 24"/>
          <p:cNvGrpSpPr/>
          <p:nvPr/>
        </p:nvGrpSpPr>
        <p:grpSpPr>
          <a:xfrm>
            <a:off x="1038578" y="2212622"/>
            <a:ext cx="9733844" cy="4788907"/>
            <a:chOff x="0" y="2024063"/>
            <a:chExt cx="8748712" cy="3484562"/>
          </a:xfrm>
        </p:grpSpPr>
        <p:grpSp>
          <p:nvGrpSpPr>
            <p:cNvPr id="26" name="קבוצה 25"/>
            <p:cNvGrpSpPr/>
            <p:nvPr/>
          </p:nvGrpSpPr>
          <p:grpSpPr>
            <a:xfrm>
              <a:off x="0" y="2024063"/>
              <a:ext cx="8748712" cy="3484562"/>
              <a:chOff x="0" y="2024063"/>
              <a:chExt cx="8748712" cy="3484562"/>
            </a:xfrm>
          </p:grpSpPr>
          <p:grpSp>
            <p:nvGrpSpPr>
              <p:cNvPr id="31" name="קבוצה 30"/>
              <p:cNvGrpSpPr/>
              <p:nvPr/>
            </p:nvGrpSpPr>
            <p:grpSpPr>
              <a:xfrm>
                <a:off x="1316037" y="2330450"/>
                <a:ext cx="7432675" cy="1160463"/>
                <a:chOff x="1316037" y="2330450"/>
                <a:chExt cx="7432675" cy="1160463"/>
              </a:xfrm>
            </p:grpSpPr>
            <p:sp>
              <p:nvSpPr>
                <p:cNvPr id="40" name="Rectangle 3"/>
                <p:cNvSpPr>
                  <a:spLocks noChangeArrowheads="1"/>
                </p:cNvSpPr>
                <p:nvPr/>
              </p:nvSpPr>
              <p:spPr bwMode="auto">
                <a:xfrm flipH="1">
                  <a:off x="5548312" y="2343150"/>
                  <a:ext cx="3200400" cy="1146175"/>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41"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rtl="1" eaLnBrk="0" hangingPunct="0">
                    <a:spcBef>
                      <a:spcPct val="50000"/>
                    </a:spcBef>
                  </a:pPr>
                  <a:r>
                    <a:rPr lang="he-IL" sz="2000" b="1" dirty="0">
                      <a:solidFill>
                        <a:srgbClr val="FFFFFF"/>
                      </a:solidFill>
                    </a:rPr>
                    <a:t>(</a:t>
                  </a:r>
                  <a:r>
                    <a:rPr lang="en-US" sz="2000" b="1" dirty="0">
                      <a:solidFill>
                        <a:srgbClr val="FFFFFF"/>
                      </a:solidFill>
                    </a:rPr>
                    <a:t>Reach</a:t>
                  </a:r>
                  <a:r>
                    <a:rPr lang="he-IL" sz="2000" b="1" dirty="0">
                      <a:solidFill>
                        <a:srgbClr val="FFFFFF"/>
                      </a:solidFill>
                    </a:rPr>
                    <a:t>)</a:t>
                  </a:r>
                  <a:endParaRPr lang="en-US" sz="2000" b="1" dirty="0">
                    <a:solidFill>
                      <a:srgbClr val="FFFFFF"/>
                    </a:solidFill>
                  </a:endParaRPr>
                </a:p>
              </p:txBody>
            </p:sp>
            <p:grpSp>
              <p:nvGrpSpPr>
                <p:cNvPr id="42" name="Group 5"/>
                <p:cNvGrpSpPr>
                  <a:grpSpLocks/>
                </p:cNvGrpSpPr>
                <p:nvPr/>
              </p:nvGrpSpPr>
              <p:grpSpPr bwMode="auto">
                <a:xfrm flipH="1">
                  <a:off x="1316037" y="2343150"/>
                  <a:ext cx="4233863" cy="1146175"/>
                  <a:chOff x="2168" y="1305"/>
                  <a:chExt cx="2667" cy="722"/>
                </a:xfrm>
              </p:grpSpPr>
              <p:sp>
                <p:nvSpPr>
                  <p:cNvPr id="44"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he-IL" dirty="0">
                      <a:solidFill>
                        <a:prstClr val="black"/>
                      </a:solidFill>
                    </a:endParaRPr>
                  </a:p>
                </p:txBody>
              </p:sp>
              <p:sp>
                <p:nvSpPr>
                  <p:cNvPr id="45"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eaLnBrk="0" hangingPunct="0">
                      <a:spcBef>
                        <a:spcPct val="50000"/>
                      </a:spcBef>
                    </a:pPr>
                    <a:r>
                      <a:rPr lang="he-IL" sz="2000" b="1" dirty="0">
                        <a:solidFill>
                          <a:srgbClr val="FFFFFF"/>
                        </a:solidFill>
                      </a:rPr>
                      <a:t>)</a:t>
                    </a: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43"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nvGrpSpPr>
              <p:cNvPr id="32" name="Group 11"/>
              <p:cNvGrpSpPr>
                <a:grpSpLocks/>
              </p:cNvGrpSpPr>
              <p:nvPr/>
            </p:nvGrpSpPr>
            <p:grpSpPr bwMode="auto">
              <a:xfrm flipH="1">
                <a:off x="0" y="2024063"/>
                <a:ext cx="2403475" cy="3484562"/>
                <a:chOff x="4150" y="1104"/>
                <a:chExt cx="1514" cy="2195"/>
              </a:xfrm>
            </p:grpSpPr>
            <p:sp>
              <p:nvSpPr>
                <p:cNvPr id="33"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4"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prstClr val="white"/>
                    </a:solidFill>
                    <a:latin typeface="Arial" pitchFamily="34" charset="0"/>
                  </a:endParaRPr>
                </a:p>
              </p:txBody>
            </p:sp>
            <p:grpSp>
              <p:nvGrpSpPr>
                <p:cNvPr id="35" name="Group 14"/>
                <p:cNvGrpSpPr>
                  <a:grpSpLocks/>
                </p:cNvGrpSpPr>
                <p:nvPr/>
              </p:nvGrpSpPr>
              <p:grpSpPr bwMode="auto">
                <a:xfrm>
                  <a:off x="4150" y="1104"/>
                  <a:ext cx="1514" cy="2195"/>
                  <a:chOff x="4150" y="1104"/>
                  <a:chExt cx="1514" cy="2195"/>
                </a:xfrm>
              </p:grpSpPr>
              <p:sp>
                <p:nvSpPr>
                  <p:cNvPr id="36"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37" name="Oval 19"/>
                  <p:cNvSpPr>
                    <a:spLocks noChangeArrowheads="1"/>
                  </p:cNvSpPr>
                  <p:nvPr/>
                </p:nvSpPr>
                <p:spPr bwMode="auto">
                  <a:xfrm>
                    <a:off x="4472" y="1104"/>
                    <a:ext cx="1192" cy="1124"/>
                  </a:xfrm>
                  <a:prstGeom prst="ellipse">
                    <a:avLst/>
                  </a:prstGeom>
                  <a:solidFill>
                    <a:schemeClr val="bg1">
                      <a:lumMod val="85000"/>
                    </a:schemeClr>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8"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9"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27" name="Group 25"/>
            <p:cNvGrpSpPr>
              <a:grpSpLocks/>
            </p:cNvGrpSpPr>
            <p:nvPr/>
          </p:nvGrpSpPr>
          <p:grpSpPr bwMode="auto">
            <a:xfrm flipH="1">
              <a:off x="5241925" y="2332038"/>
              <a:ext cx="890587" cy="3176587"/>
              <a:chOff x="1801" y="1298"/>
              <a:chExt cx="561" cy="2001"/>
            </a:xfrm>
          </p:grpSpPr>
          <p:sp>
            <p:nvSpPr>
              <p:cNvPr id="28"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29"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30"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sp>
        <p:nvSpPr>
          <p:cNvPr id="46" name="משושה 45"/>
          <p:cNvSpPr/>
          <p:nvPr/>
        </p:nvSpPr>
        <p:spPr>
          <a:xfrm>
            <a:off x="3631444" y="2617860"/>
            <a:ext cx="3580203" cy="1641792"/>
          </a:xfrm>
          <a:prstGeom prst="hexagon">
            <a:avLst>
              <a:gd name="adj" fmla="val 20874"/>
              <a:gd name="vf" fmla="val 115470"/>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TextBox 46"/>
          <p:cNvSpPr txBox="1"/>
          <p:nvPr/>
        </p:nvSpPr>
        <p:spPr>
          <a:xfrm>
            <a:off x="3672067" y="2122906"/>
            <a:ext cx="3350597" cy="461665"/>
          </a:xfrm>
          <a:prstGeom prst="rect">
            <a:avLst/>
          </a:prstGeom>
          <a:noFill/>
        </p:spPr>
        <p:txBody>
          <a:bodyPr wrap="none" rtlCol="0">
            <a:spAutoFit/>
          </a:bodyPr>
          <a:lstStyle/>
          <a:p>
            <a:r>
              <a:rPr lang="he-IL" b="1" dirty="0"/>
              <a:t>איזה אפקט היה לקמפיין?</a:t>
            </a:r>
            <a:endParaRPr lang="en-US" b="1" dirty="0"/>
          </a:p>
        </p:txBody>
      </p:sp>
    </p:spTree>
    <p:extLst>
      <p:ext uri="{BB962C8B-B14F-4D97-AF65-F5344CB8AC3E}">
        <p14:creationId xmlns:p14="http://schemas.microsoft.com/office/powerpoint/2010/main" val="262918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39128" y="631862"/>
            <a:ext cx="11896224" cy="3077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האהדה לקמפיין ותפיסת חשיבותו, בקרב קהל היעד, </a:t>
            </a:r>
            <a:r>
              <a:rPr lang="he-IL" b="1" dirty="0" smtClean="0">
                <a:solidFill>
                  <a:schemeClr val="tx1"/>
                </a:solidFill>
                <a:latin typeface="Arial" panose="020B0604020202020204" pitchFamily="34" charset="0"/>
                <a:ea typeface="Tahoma" panose="020B0604030504040204" pitchFamily="34" charset="0"/>
                <a:cs typeface="Arial" panose="020B0604020202020204" pitchFamily="34" charset="0"/>
              </a:rPr>
              <a:t>גבוהים</a:t>
            </a:r>
            <a:endParaRPr lang="he-IL"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 name="כותרת 1"/>
          <p:cNvSpPr>
            <a:spLocks noGrp="1"/>
          </p:cNvSpPr>
          <p:nvPr>
            <p:ph type="title"/>
          </p:nvPr>
        </p:nvSpPr>
        <p:spPr>
          <a:xfrm>
            <a:off x="1600283" y="1038931"/>
            <a:ext cx="11521100" cy="200248"/>
          </a:xfrm>
        </p:spPr>
        <p:txBody>
          <a:bodyPr/>
          <a:lstStyle/>
          <a:p>
            <a:pPr algn="r" rtl="1"/>
            <a:r>
              <a:rPr lang="he-IL" sz="1600" cap="all" dirty="0">
                <a:latin typeface="+mn-lt"/>
                <a:ea typeface="+mn-ea"/>
                <a:cs typeface="+mn-cs"/>
              </a:rPr>
              <a:t>אהדת הקמפיין וחשיבותו – בקרב הנחשפים לקמפיין (</a:t>
            </a:r>
            <a:r>
              <a:rPr lang="en-US" sz="1600" cap="all" dirty="0">
                <a:latin typeface="+mn-lt"/>
                <a:ea typeface="+mn-ea"/>
                <a:cs typeface="+mn-cs"/>
              </a:rPr>
              <a:t>N=419</a:t>
            </a:r>
            <a:r>
              <a:rPr lang="he-IL" sz="1600" cap="all" dirty="0">
                <a:latin typeface="+mn-lt"/>
                <a:ea typeface="+mn-ea"/>
                <a:cs typeface="+mn-cs"/>
              </a:rPr>
              <a:t>)</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11</a:t>
            </a:fld>
            <a:endParaRPr lang="en-GB" dirty="0"/>
          </a:p>
        </p:txBody>
      </p:sp>
      <p:sp>
        <p:nvSpPr>
          <p:cNvPr id="12" name="מלבן 11"/>
          <p:cNvSpPr/>
          <p:nvPr/>
        </p:nvSpPr>
        <p:spPr>
          <a:xfrm>
            <a:off x="344384" y="6880085"/>
            <a:ext cx="12419116" cy="461665"/>
          </a:xfrm>
          <a:prstGeom prst="rect">
            <a:avLst/>
          </a:prstGeom>
        </p:spPr>
        <p:txBody>
          <a:bodyPr wrap="square">
            <a:spAutoFit/>
          </a:bodyPr>
          <a:lstStyle/>
          <a:p>
            <a:pPr algn="r" rtl="1"/>
            <a:r>
              <a:rPr lang="he-IL" sz="1200" dirty="0"/>
              <a:t>עד כמה פרסומות אלו של ביטוח לאומי ומשרד האוצר שראית/שמעת מצאו או לא מצאו חן בעיניך?</a:t>
            </a:r>
          </a:p>
          <a:p>
            <a:pPr algn="r" rtl="1"/>
            <a:r>
              <a:rPr lang="he-IL" altLang="he-IL" sz="1200" dirty="0"/>
              <a:t>עד כמה אתה חושב שקמפיין זה של ביטוח לאומי ומשרד האוצר חשוב ותורם לציבור?</a:t>
            </a:r>
          </a:p>
        </p:txBody>
      </p:sp>
      <p:grpSp>
        <p:nvGrpSpPr>
          <p:cNvPr id="37" name="Gruppieren 7"/>
          <p:cNvGrpSpPr/>
          <p:nvPr userDrawn="1"/>
        </p:nvGrpSpPr>
        <p:grpSpPr>
          <a:xfrm flipH="1">
            <a:off x="-4192" y="1333400"/>
            <a:ext cx="4567235" cy="5480051"/>
            <a:chOff x="4576763" y="1343025"/>
            <a:chExt cx="4567235" cy="5480051"/>
          </a:xfrm>
        </p:grpSpPr>
        <p:sp>
          <p:nvSpPr>
            <p:cNvPr id="38" name="Freeform 1384"/>
            <p:cNvSpPr/>
            <p:nvPr userDrawn="1"/>
          </p:nvSpPr>
          <p:spPr>
            <a:xfrm rot="5400000">
              <a:off x="4634194" y="2313273"/>
              <a:ext cx="5480051" cy="3539556"/>
            </a:xfrm>
            <a:custGeom>
              <a:avLst/>
              <a:gdLst>
                <a:gd name="connsiteX0" fmla="*/ 0 w 6739128"/>
                <a:gd name="connsiteY0" fmla="*/ 0 h 4873752"/>
                <a:gd name="connsiteX1" fmla="*/ 3886200 w 6739128"/>
                <a:gd name="connsiteY1" fmla="*/ 3785616 h 4873752"/>
                <a:gd name="connsiteX2" fmla="*/ 6739128 w 6739128"/>
                <a:gd name="connsiteY2" fmla="*/ 4873752 h 4873752"/>
                <a:gd name="connsiteX0" fmla="*/ 0 w 6739128"/>
                <a:gd name="connsiteY0" fmla="*/ 0 h 4873752"/>
                <a:gd name="connsiteX1" fmla="*/ 6739128 w 6739128"/>
                <a:gd name="connsiteY1" fmla="*/ 4873752 h 4873752"/>
                <a:gd name="connsiteX0" fmla="*/ 0 w 6739128"/>
                <a:gd name="connsiteY0" fmla="*/ 0 h 4910328"/>
                <a:gd name="connsiteX1" fmla="*/ 6739128 w 6739128"/>
                <a:gd name="connsiteY1" fmla="*/ 4910328 h 4910328"/>
                <a:gd name="connsiteX0" fmla="*/ 0 w 6839712"/>
                <a:gd name="connsiteY0" fmla="*/ 0 h 5038344"/>
                <a:gd name="connsiteX1" fmla="*/ 6839712 w 6839712"/>
                <a:gd name="connsiteY1" fmla="*/ 5038344 h 5038344"/>
                <a:gd name="connsiteX0" fmla="*/ 0 w 6839712"/>
                <a:gd name="connsiteY0" fmla="*/ 0 h 5038344"/>
                <a:gd name="connsiteX1" fmla="*/ 6839712 w 6839712"/>
                <a:gd name="connsiteY1" fmla="*/ 5038344 h 5038344"/>
                <a:gd name="connsiteX0" fmla="*/ 0 w 6839712"/>
                <a:gd name="connsiteY0" fmla="*/ 0 h 5038344"/>
                <a:gd name="connsiteX1" fmla="*/ 6839712 w 6839712"/>
                <a:gd name="connsiteY1" fmla="*/ 5038344 h 5038344"/>
              </a:gdLst>
              <a:ahLst/>
              <a:cxnLst>
                <a:cxn ang="0">
                  <a:pos x="connsiteX0" y="connsiteY0"/>
                </a:cxn>
                <a:cxn ang="0">
                  <a:pos x="connsiteX1" y="connsiteY1"/>
                </a:cxn>
              </a:cxnLst>
              <a:rect l="l" t="t" r="r" b="b"/>
              <a:pathLst>
                <a:path w="6839712" h="5038344">
                  <a:moveTo>
                    <a:pt x="0" y="0"/>
                  </a:moveTo>
                  <a:cubicBezTo>
                    <a:pt x="1063752" y="2237232"/>
                    <a:pt x="4166616" y="4547616"/>
                    <a:pt x="6839712" y="5038344"/>
                  </a:cubicBez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endParaRPr lang="en-GB" dirty="0">
                <a:solidFill>
                  <a:srgbClr val="FFFFFF"/>
                </a:solidFill>
              </a:endParaRPr>
            </a:p>
          </p:txBody>
        </p:sp>
        <p:cxnSp>
          <p:nvCxnSpPr>
            <p:cNvPr id="40" name="Straight Connector 1412"/>
            <p:cNvCxnSpPr/>
            <p:nvPr userDrawn="1"/>
          </p:nvCxnSpPr>
          <p:spPr>
            <a:xfrm flipH="1">
              <a:off x="4576763" y="2061882"/>
              <a:ext cx="802061" cy="879726"/>
            </a:xfrm>
            <a:prstGeom prst="line">
              <a:avLst/>
            </a:prstGeom>
            <a:ln w="9525">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41" name="Rounded Rectangle 1406"/>
            <p:cNvSpPr>
              <a:spLocks noChangeAspect="1"/>
            </p:cNvSpPr>
            <p:nvPr userDrawn="1"/>
          </p:nvSpPr>
          <p:spPr>
            <a:xfrm flipV="1">
              <a:off x="4787273" y="2469972"/>
              <a:ext cx="252000" cy="25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endParaRPr lang="en-GB" dirty="0">
                <a:solidFill>
                  <a:srgbClr val="FFFFFF"/>
                </a:solidFill>
              </a:endParaRPr>
            </a:p>
          </p:txBody>
        </p:sp>
        <p:cxnSp>
          <p:nvCxnSpPr>
            <p:cNvPr id="42" name="Straight Connector 1419"/>
            <p:cNvCxnSpPr/>
            <p:nvPr userDrawn="1"/>
          </p:nvCxnSpPr>
          <p:spPr>
            <a:xfrm flipH="1" flipV="1">
              <a:off x="4864100" y="1434353"/>
              <a:ext cx="3589620" cy="44464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Rounded Rectangle 1418"/>
            <p:cNvSpPr>
              <a:spLocks noChangeAspect="1"/>
            </p:cNvSpPr>
            <p:nvPr userDrawn="1"/>
          </p:nvSpPr>
          <p:spPr>
            <a:xfrm flipV="1">
              <a:off x="8101225" y="5535353"/>
              <a:ext cx="684000" cy="684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endParaRPr lang="en-GB" dirty="0">
                <a:solidFill>
                  <a:srgbClr val="FFFFFF"/>
                </a:solidFill>
              </a:endParaRPr>
            </a:p>
          </p:txBody>
        </p:sp>
        <p:sp>
          <p:nvSpPr>
            <p:cNvPr id="44" name="Rounded Rectangle 1404"/>
            <p:cNvSpPr>
              <a:spLocks noChangeAspect="1"/>
            </p:cNvSpPr>
            <p:nvPr userDrawn="1"/>
          </p:nvSpPr>
          <p:spPr>
            <a:xfrm flipV="1">
              <a:off x="5040218" y="1701860"/>
              <a:ext cx="684000" cy="684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endParaRPr lang="en-GB" dirty="0">
                <a:solidFill>
                  <a:srgbClr val="FFFFFF"/>
                </a:solidFill>
              </a:endParaRPr>
            </a:p>
          </p:txBody>
        </p:sp>
        <p:sp>
          <p:nvSpPr>
            <p:cNvPr id="45" name="Rounded Rectangle 1406"/>
            <p:cNvSpPr>
              <a:spLocks noChangeAspect="1"/>
            </p:cNvSpPr>
            <p:nvPr userDrawn="1"/>
          </p:nvSpPr>
          <p:spPr>
            <a:xfrm flipV="1">
              <a:off x="4756030" y="1346415"/>
              <a:ext cx="252000" cy="25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endParaRPr lang="en-GB" dirty="0">
                <a:solidFill>
                  <a:srgbClr val="FFFFFF"/>
                </a:solidFill>
              </a:endParaRPr>
            </a:p>
          </p:txBody>
        </p:sp>
        <p:sp>
          <p:nvSpPr>
            <p:cNvPr id="46" name="Rounded Rectangle 85"/>
            <p:cNvSpPr>
              <a:spLocks noChangeAspect="1"/>
            </p:cNvSpPr>
            <p:nvPr userDrawn="1"/>
          </p:nvSpPr>
          <p:spPr>
            <a:xfrm>
              <a:off x="5257225" y="2179400"/>
              <a:ext cx="3384000" cy="3384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GB" dirty="0">
                <a:solidFill>
                  <a:srgbClr val="FFFFFF"/>
                </a:solidFill>
              </a:endParaRPr>
            </a:p>
          </p:txBody>
        </p:sp>
      </p:grpSp>
      <p:pic>
        <p:nvPicPr>
          <p:cNvPr id="9" name="תמונה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3125" y="2209750"/>
            <a:ext cx="3314912" cy="3314912"/>
          </a:xfrm>
          <a:prstGeom prst="ellipse">
            <a:avLst/>
          </a:prstGeom>
        </p:spPr>
      </p:pic>
      <p:graphicFrame>
        <p:nvGraphicFramePr>
          <p:cNvPr id="6" name="תרשים 5"/>
          <p:cNvGraphicFramePr/>
          <p:nvPr>
            <p:extLst>
              <p:ext uri="{D42A27DB-BD31-4B8C-83A1-F6EECF244321}">
                <p14:modId xmlns:p14="http://schemas.microsoft.com/office/powerpoint/2010/main" val="2444309360"/>
              </p:ext>
            </p:extLst>
          </p:nvPr>
        </p:nvGraphicFramePr>
        <p:xfrm>
          <a:off x="4881319" y="1984337"/>
          <a:ext cx="5702411" cy="4004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2354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12</a:t>
            </a:fld>
            <a:endParaRPr lang="en-GB" dirty="0"/>
          </a:p>
        </p:txBody>
      </p:sp>
      <p:sp>
        <p:nvSpPr>
          <p:cNvPr id="41" name="Text Placeholder 45"/>
          <p:cNvSpPr txBox="1">
            <a:spLocks/>
          </p:cNvSpPr>
          <p:nvPr/>
        </p:nvSpPr>
        <p:spPr>
          <a:xfrm>
            <a:off x="1191828" y="361027"/>
            <a:ext cx="11797565"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היקף האהדה לקמפיין גבוה משמעותית מחוסר האהדה.</a:t>
            </a:r>
          </a:p>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האהדה נובעת ברובה </a:t>
            </a:r>
            <a:r>
              <a:rPr lang="he-IL" b="1" dirty="0" err="1">
                <a:solidFill>
                  <a:schemeClr val="tx1"/>
                </a:solidFill>
                <a:latin typeface="Arial" panose="020B0604020202020204" pitchFamily="34" charset="0"/>
                <a:ea typeface="Tahoma" panose="020B0604030504040204" pitchFamily="34" charset="0"/>
                <a:cs typeface="Arial" panose="020B0604020202020204" pitchFamily="34" charset="0"/>
              </a:rPr>
              <a:t>מהקריאייטיב</a:t>
            </a: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 ובפרט הילדים המוצגים, אך גם מהמסר, ובפרט היוזמה של המדינה.</a:t>
            </a:r>
          </a:p>
        </p:txBody>
      </p:sp>
      <p:sp>
        <p:nvSpPr>
          <p:cNvPr id="42" name="כותרת 1"/>
          <p:cNvSpPr>
            <a:spLocks noGrp="1"/>
          </p:cNvSpPr>
          <p:nvPr>
            <p:ph type="title"/>
          </p:nvPr>
        </p:nvSpPr>
        <p:spPr>
          <a:xfrm>
            <a:off x="1566250" y="1071575"/>
            <a:ext cx="11521100" cy="200248"/>
          </a:xfrm>
        </p:spPr>
        <p:txBody>
          <a:bodyPr vert="horz" wrap="square" lIns="0" tIns="0" rIns="0" bIns="0" rtlCol="0" anchor="t">
            <a:spAutoFit/>
          </a:bodyPr>
          <a:lstStyle/>
          <a:p>
            <a:pPr algn="r" rtl="1"/>
            <a:r>
              <a:rPr lang="he-IL" sz="1600" cap="all" dirty="0">
                <a:latin typeface="+mn-lt"/>
                <a:ea typeface="+mn-ea"/>
                <a:cs typeface="+mn-cs"/>
              </a:rPr>
              <a:t>סיבות לאהדה/חוסר אהדה לקמפיין </a:t>
            </a:r>
            <a:r>
              <a:rPr lang="he-IL" sz="1600" cap="all" dirty="0"/>
              <a:t>– בקרב הנחשפים לקמפיין (</a:t>
            </a:r>
            <a:r>
              <a:rPr lang="en-US" sz="1600" cap="all" dirty="0"/>
              <a:t>N=419</a:t>
            </a:r>
            <a:r>
              <a:rPr lang="he-IL" sz="1600" cap="all" dirty="0"/>
              <a:t>)</a:t>
            </a:r>
            <a:endParaRPr lang="en-US" sz="1600" cap="all" dirty="0">
              <a:latin typeface="+mn-lt"/>
              <a:ea typeface="+mn-ea"/>
              <a:cs typeface="+mn-cs"/>
            </a:endParaRPr>
          </a:p>
        </p:txBody>
      </p:sp>
      <p:sp>
        <p:nvSpPr>
          <p:cNvPr id="43" name="מלבן 42"/>
          <p:cNvSpPr/>
          <p:nvPr/>
        </p:nvSpPr>
        <p:spPr>
          <a:xfrm>
            <a:off x="326951" y="6901188"/>
            <a:ext cx="12419116" cy="461665"/>
          </a:xfrm>
          <a:prstGeom prst="rect">
            <a:avLst/>
          </a:prstGeom>
        </p:spPr>
        <p:txBody>
          <a:bodyPr wrap="square">
            <a:spAutoFit/>
          </a:bodyPr>
          <a:lstStyle/>
          <a:p>
            <a:pPr algn="r" rtl="1"/>
            <a:r>
              <a:rPr lang="he-IL" sz="1200" dirty="0"/>
              <a:t>האם היו דברים שאהבת במיוחד בקמפיין?</a:t>
            </a:r>
          </a:p>
          <a:p>
            <a:pPr algn="r" rtl="1"/>
            <a:r>
              <a:rPr lang="he-IL" sz="1200" dirty="0"/>
              <a:t>האם היו דברים שהפריעו לך, הרגיזו אותך או שהיו לא מובנים בקמפיין זה?</a:t>
            </a:r>
          </a:p>
        </p:txBody>
      </p:sp>
      <p:graphicFrame>
        <p:nvGraphicFramePr>
          <p:cNvPr id="19" name="תרשים 18"/>
          <p:cNvGraphicFramePr/>
          <p:nvPr>
            <p:extLst>
              <p:ext uri="{D42A27DB-BD31-4B8C-83A1-F6EECF244321}">
                <p14:modId xmlns:p14="http://schemas.microsoft.com/office/powerpoint/2010/main" val="1467925199"/>
              </p:ext>
            </p:extLst>
          </p:nvPr>
        </p:nvGraphicFramePr>
        <p:xfrm>
          <a:off x="1891906" y="1791380"/>
          <a:ext cx="4925263" cy="4814565"/>
        </p:xfrm>
        <a:graphic>
          <a:graphicData uri="http://schemas.openxmlformats.org/drawingml/2006/chart">
            <c:chart xmlns:c="http://schemas.openxmlformats.org/drawingml/2006/chart" xmlns:r="http://schemas.openxmlformats.org/officeDocument/2006/relationships" r:id="rId2"/>
          </a:graphicData>
        </a:graphic>
      </p:graphicFrame>
      <p:sp>
        <p:nvSpPr>
          <p:cNvPr id="24" name="Freeform 17"/>
          <p:cNvSpPr>
            <a:spLocks noChangeAspect="1" noEditPoints="1"/>
          </p:cNvSpPr>
          <p:nvPr/>
        </p:nvSpPr>
        <p:spPr bwMode="auto">
          <a:xfrm>
            <a:off x="4936272" y="1322359"/>
            <a:ext cx="811794" cy="72000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chemeClr val="accent4">
              <a:lumMod val="75000"/>
            </a:schemeClr>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25" name="תרשים 24"/>
          <p:cNvGraphicFramePr/>
          <p:nvPr>
            <p:extLst>
              <p:ext uri="{D42A27DB-BD31-4B8C-83A1-F6EECF244321}">
                <p14:modId xmlns:p14="http://schemas.microsoft.com/office/powerpoint/2010/main" val="2042417872"/>
              </p:ext>
            </p:extLst>
          </p:nvPr>
        </p:nvGraphicFramePr>
        <p:xfrm>
          <a:off x="6914127" y="1791380"/>
          <a:ext cx="4925263" cy="3722401"/>
        </p:xfrm>
        <a:graphic>
          <a:graphicData uri="http://schemas.openxmlformats.org/drawingml/2006/chart">
            <c:chart xmlns:c="http://schemas.openxmlformats.org/drawingml/2006/chart" xmlns:r="http://schemas.openxmlformats.org/officeDocument/2006/relationships" r:id="rId3"/>
          </a:graphicData>
        </a:graphic>
      </p:graphicFrame>
      <p:sp>
        <p:nvSpPr>
          <p:cNvPr id="31" name="Freeform 19"/>
          <p:cNvSpPr>
            <a:spLocks noChangeAspect="1" noEditPoints="1"/>
          </p:cNvSpPr>
          <p:nvPr/>
        </p:nvSpPr>
        <p:spPr bwMode="auto">
          <a:xfrm>
            <a:off x="9080040" y="1537049"/>
            <a:ext cx="832056" cy="72000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5150214" y="1642249"/>
            <a:ext cx="595035" cy="338554"/>
          </a:xfrm>
          <a:prstGeom prst="rect">
            <a:avLst/>
          </a:prstGeom>
          <a:noFill/>
        </p:spPr>
        <p:txBody>
          <a:bodyPr wrap="none" rtlCol="0">
            <a:spAutoFit/>
          </a:bodyPr>
          <a:lstStyle/>
          <a:p>
            <a:pPr algn="ctr"/>
            <a:r>
              <a:rPr lang="he-IL" sz="1600" b="1" dirty="0">
                <a:solidFill>
                  <a:srgbClr val="00B050"/>
                </a:solidFill>
              </a:rPr>
              <a:t>79%</a:t>
            </a:r>
            <a:endParaRPr lang="en-US" sz="1600" b="1" dirty="0">
              <a:solidFill>
                <a:srgbClr val="00B050"/>
              </a:solidFill>
            </a:endParaRPr>
          </a:p>
        </p:txBody>
      </p:sp>
      <p:sp>
        <p:nvSpPr>
          <p:cNvPr id="33" name="TextBox 32"/>
          <p:cNvSpPr txBox="1"/>
          <p:nvPr/>
        </p:nvSpPr>
        <p:spPr>
          <a:xfrm>
            <a:off x="9296587" y="1613221"/>
            <a:ext cx="595035" cy="338554"/>
          </a:xfrm>
          <a:prstGeom prst="rect">
            <a:avLst/>
          </a:prstGeom>
          <a:noFill/>
        </p:spPr>
        <p:txBody>
          <a:bodyPr wrap="none" rtlCol="0">
            <a:spAutoFit/>
          </a:bodyPr>
          <a:lstStyle/>
          <a:p>
            <a:pPr algn="ctr"/>
            <a:r>
              <a:rPr lang="he-IL" sz="1600" b="1" dirty="0">
                <a:solidFill>
                  <a:srgbClr val="C00000"/>
                </a:solidFill>
              </a:rPr>
              <a:t>22%</a:t>
            </a:r>
            <a:endParaRPr lang="en-US" sz="1600" b="1" dirty="0">
              <a:solidFill>
                <a:srgbClr val="C00000"/>
              </a:solidFill>
            </a:endParaRPr>
          </a:p>
        </p:txBody>
      </p:sp>
      <p:sp>
        <p:nvSpPr>
          <p:cNvPr id="14" name="מלבן מעוגל 13"/>
          <p:cNvSpPr/>
          <p:nvPr/>
        </p:nvSpPr>
        <p:spPr>
          <a:xfrm>
            <a:off x="1014601" y="3188423"/>
            <a:ext cx="2225073" cy="826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u="sng" dirty="0">
                <a:solidFill>
                  <a:srgbClr val="FFC000"/>
                </a:solidFill>
              </a:rPr>
              <a:t>סה"כ </a:t>
            </a:r>
            <a:r>
              <a:rPr lang="he-IL" sz="1600" u="sng" dirty="0" err="1">
                <a:solidFill>
                  <a:srgbClr val="FFC000"/>
                </a:solidFill>
              </a:rPr>
              <a:t>קרייאטיב</a:t>
            </a:r>
            <a:endParaRPr lang="he-IL" sz="1600" u="sng" dirty="0">
              <a:solidFill>
                <a:srgbClr val="FFC000"/>
              </a:solidFill>
            </a:endParaRPr>
          </a:p>
          <a:p>
            <a:pPr algn="ctr" rtl="1"/>
            <a:r>
              <a:rPr lang="he-IL" sz="2000" b="1" dirty="0">
                <a:solidFill>
                  <a:srgbClr val="FFC000"/>
                </a:solidFill>
              </a:rPr>
              <a:t>49%</a:t>
            </a:r>
          </a:p>
        </p:txBody>
      </p:sp>
      <p:sp>
        <p:nvSpPr>
          <p:cNvPr id="15" name="מלבן מעוגל 14"/>
          <p:cNvSpPr/>
          <p:nvPr/>
        </p:nvSpPr>
        <p:spPr>
          <a:xfrm>
            <a:off x="912536" y="4096953"/>
            <a:ext cx="2225073" cy="826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u="sng" dirty="0">
                <a:solidFill>
                  <a:srgbClr val="00B050"/>
                </a:solidFill>
              </a:rPr>
              <a:t>סה"כ המסר</a:t>
            </a:r>
          </a:p>
          <a:p>
            <a:pPr algn="ctr" rtl="1"/>
            <a:r>
              <a:rPr lang="he-IL" sz="2000" b="1" dirty="0">
                <a:solidFill>
                  <a:srgbClr val="00B050"/>
                </a:solidFill>
              </a:rPr>
              <a:t>35%</a:t>
            </a:r>
          </a:p>
        </p:txBody>
      </p:sp>
      <p:sp>
        <p:nvSpPr>
          <p:cNvPr id="30" name="מלבן מעוגל 29"/>
          <p:cNvSpPr/>
          <p:nvPr/>
        </p:nvSpPr>
        <p:spPr>
          <a:xfrm>
            <a:off x="10394906" y="2967586"/>
            <a:ext cx="2225073" cy="826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0" u="sng" dirty="0">
                <a:solidFill>
                  <a:srgbClr val="C00000"/>
                </a:solidFill>
              </a:rPr>
              <a:t>סה"כ </a:t>
            </a:r>
            <a:r>
              <a:rPr lang="he-IL" sz="1600" u="sng" dirty="0" err="1">
                <a:solidFill>
                  <a:srgbClr val="C00000"/>
                </a:solidFill>
              </a:rPr>
              <a:t>קרייאטיב</a:t>
            </a:r>
            <a:endParaRPr lang="he-IL" sz="1600" u="sng" dirty="0">
              <a:solidFill>
                <a:srgbClr val="C00000"/>
              </a:solidFill>
            </a:endParaRPr>
          </a:p>
          <a:p>
            <a:pPr algn="ctr" rtl="1"/>
            <a:r>
              <a:rPr lang="he-IL" sz="2000" b="1" dirty="0">
                <a:solidFill>
                  <a:srgbClr val="C00000"/>
                </a:solidFill>
              </a:rPr>
              <a:t>49%</a:t>
            </a:r>
          </a:p>
        </p:txBody>
      </p:sp>
    </p:spTree>
    <p:extLst>
      <p:ext uri="{BB962C8B-B14F-4D97-AF65-F5344CB8AC3E}">
        <p14:creationId xmlns:p14="http://schemas.microsoft.com/office/powerpoint/2010/main" val="1465837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225159" y="25102"/>
            <a:ext cx="11896224" cy="923330"/>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עוד בטרם עלה הקמפיין לאוויר, ניכר כי קהל היעד נשבה בקונספט, ושיעור גבוה מצהיר שישקול להוסיף 50 ₪ מתוך קצבת הילדים המשולמת עבור ילדיו כיום.</a:t>
            </a:r>
          </a:p>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שיעורי ההנעה לפעולה הגבוהים נשמרים גם לאחר קמפיין.</a:t>
            </a:r>
          </a:p>
        </p:txBody>
      </p:sp>
      <p:sp>
        <p:nvSpPr>
          <p:cNvPr id="2" name="כותרת 1"/>
          <p:cNvSpPr>
            <a:spLocks noGrp="1"/>
          </p:cNvSpPr>
          <p:nvPr>
            <p:ph type="title"/>
          </p:nvPr>
        </p:nvSpPr>
        <p:spPr>
          <a:xfrm>
            <a:off x="1600283" y="1038931"/>
            <a:ext cx="11521100" cy="398827"/>
          </a:xfrm>
        </p:spPr>
        <p:txBody>
          <a:bodyPr/>
          <a:lstStyle/>
          <a:p>
            <a:pPr algn="r" rtl="1"/>
            <a:r>
              <a:rPr lang="he-IL" sz="1600" cap="all" dirty="0">
                <a:latin typeface="+mn-lt"/>
                <a:ea typeface="+mn-ea"/>
                <a:cs typeface="+mn-cs"/>
              </a:rPr>
              <a:t>הנעה לפעולה– בקרב הנחשפים (</a:t>
            </a:r>
            <a:r>
              <a:rPr lang="en-US" sz="1600" cap="all" dirty="0">
                <a:latin typeface="+mn-lt"/>
                <a:ea typeface="+mn-ea"/>
                <a:cs typeface="+mn-cs"/>
              </a:rPr>
              <a:t>N=419</a:t>
            </a:r>
            <a:r>
              <a:rPr lang="he-IL" sz="1600" cap="all" dirty="0">
                <a:latin typeface="+mn-lt"/>
                <a:ea typeface="+mn-ea"/>
                <a:cs typeface="+mn-cs"/>
              </a:rPr>
              <a:t>)</a:t>
            </a:r>
            <a:br>
              <a:rPr lang="he-IL" sz="1600" cap="all" dirty="0">
                <a:latin typeface="+mn-lt"/>
                <a:ea typeface="+mn-ea"/>
                <a:cs typeface="+mn-cs"/>
              </a:rPr>
            </a:br>
            <a:r>
              <a:rPr lang="en-US" sz="1600" cap="all" dirty="0">
                <a:latin typeface="+mn-lt"/>
                <a:ea typeface="+mn-ea"/>
                <a:cs typeface="+mn-cs"/>
              </a:rPr>
              <a:t>TOP3</a:t>
            </a: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13</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האם תשקול להכפיל את סכום החיסכון ותוסיף 50 ₪ מתוך קצבת הילדים המשולמת עבורו כיום? </a:t>
            </a:r>
            <a:endParaRPr lang="en-US" sz="1200" dirty="0"/>
          </a:p>
        </p:txBody>
      </p:sp>
      <p:graphicFrame>
        <p:nvGraphicFramePr>
          <p:cNvPr id="18" name="תרשים 23"/>
          <p:cNvGraphicFramePr>
            <a:graphicFrameLocks/>
          </p:cNvGraphicFramePr>
          <p:nvPr>
            <p:extLst>
              <p:ext uri="{D42A27DB-BD31-4B8C-83A1-F6EECF244321}">
                <p14:modId xmlns:p14="http://schemas.microsoft.com/office/powerpoint/2010/main" val="1294406895"/>
              </p:ext>
            </p:extLst>
          </p:nvPr>
        </p:nvGraphicFramePr>
        <p:xfrm>
          <a:off x="3801683" y="1418764"/>
          <a:ext cx="10778508" cy="4478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9833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094582" y="96882"/>
            <a:ext cx="11896224" cy="83099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sz="1800" b="1" dirty="0">
                <a:solidFill>
                  <a:schemeClr val="tx1"/>
                </a:solidFill>
                <a:latin typeface="Arial" panose="020B0604020202020204" pitchFamily="34" charset="0"/>
                <a:ea typeface="Tahoma" panose="020B0604030504040204" pitchFamily="34" charset="0"/>
                <a:cs typeface="Arial" panose="020B0604020202020204" pitchFamily="34" charset="0"/>
              </a:rPr>
              <a:t>כמחצית מהמתנגדים להכפלת הסכום מציינים כי כבר יש ברשותם תכנית חסכון, ושיעור זה אף עולה לאחר קמפיין. </a:t>
            </a:r>
          </a:p>
          <a:p>
            <a:pPr lvl="0" algn="ctr" defTabSz="914400" rtl="1" fontAlgn="auto">
              <a:lnSpc>
                <a:spcPct val="100000"/>
              </a:lnSpc>
              <a:spcAft>
                <a:spcPts val="0"/>
              </a:spcAft>
              <a:defRPr/>
            </a:pPr>
            <a:r>
              <a:rPr lang="he-IL" sz="1800" b="1" dirty="0">
                <a:solidFill>
                  <a:schemeClr val="tx1"/>
                </a:solidFill>
                <a:latin typeface="Arial" panose="020B0604020202020204" pitchFamily="34" charset="0"/>
                <a:ea typeface="Tahoma" panose="020B0604030504040204" pitchFamily="34" charset="0"/>
                <a:cs typeface="Arial" panose="020B0604020202020204" pitchFamily="34" charset="0"/>
              </a:rPr>
              <a:t>שיעור נכבד נוסף מציין, כי המצב הפיננסי לא מאפשר, אלא שניכר כי הקמפיין מצליח להשפיע ובכך להקטין את שיעור המתנגדים להכפלת הסכום כתוצאה מכך.</a:t>
            </a:r>
          </a:p>
        </p:txBody>
      </p:sp>
      <p:sp>
        <p:nvSpPr>
          <p:cNvPr id="2" name="כותרת 1"/>
          <p:cNvSpPr>
            <a:spLocks noGrp="1"/>
          </p:cNvSpPr>
          <p:nvPr>
            <p:ph type="title"/>
          </p:nvPr>
        </p:nvSpPr>
        <p:spPr>
          <a:xfrm>
            <a:off x="1600283" y="1038931"/>
            <a:ext cx="11521100" cy="398827"/>
          </a:xfrm>
        </p:spPr>
        <p:txBody>
          <a:bodyPr/>
          <a:lstStyle/>
          <a:p>
            <a:pPr algn="r" rtl="1"/>
            <a:r>
              <a:rPr lang="he-IL" sz="1600" cap="all" dirty="0">
                <a:latin typeface="+mn-lt"/>
                <a:ea typeface="+mn-ea"/>
                <a:cs typeface="+mn-cs"/>
              </a:rPr>
              <a:t>חסמים לשכנוע – בקרב הנחשפים שלא ישקלו להכפיל את הסכום (</a:t>
            </a:r>
            <a:r>
              <a:rPr lang="en-US" sz="1600" cap="all" dirty="0">
                <a:latin typeface="+mn-lt"/>
                <a:ea typeface="+mn-ea"/>
                <a:cs typeface="+mn-cs"/>
              </a:rPr>
              <a:t>N=89</a:t>
            </a:r>
            <a:r>
              <a:rPr lang="he-IL" sz="1600" cap="all" dirty="0">
                <a:latin typeface="+mn-lt"/>
                <a:ea typeface="+mn-ea"/>
                <a:cs typeface="+mn-cs"/>
              </a:rPr>
              <a:t>)</a:t>
            </a:r>
            <a:br>
              <a:rPr lang="he-IL" sz="1600" cap="all" dirty="0">
                <a:latin typeface="+mn-lt"/>
                <a:ea typeface="+mn-ea"/>
                <a:cs typeface="+mn-cs"/>
              </a:rPr>
            </a:b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14</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מדוע לא תשקול להכפיל את סכום החיסכון ותוסיף 50 ₪ מתוך קצבת הילדים המשולמת עבורו כיום?</a:t>
            </a:r>
            <a:endParaRPr lang="en-US" sz="1200" dirty="0"/>
          </a:p>
        </p:txBody>
      </p:sp>
      <p:graphicFrame>
        <p:nvGraphicFramePr>
          <p:cNvPr id="10" name="תרשים 9"/>
          <p:cNvGraphicFramePr/>
          <p:nvPr>
            <p:extLst>
              <p:ext uri="{D42A27DB-BD31-4B8C-83A1-F6EECF244321}">
                <p14:modId xmlns:p14="http://schemas.microsoft.com/office/powerpoint/2010/main" val="3443613651"/>
              </p:ext>
            </p:extLst>
          </p:nvPr>
        </p:nvGraphicFramePr>
        <p:xfrm>
          <a:off x="1611490" y="1791380"/>
          <a:ext cx="5598426" cy="48145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699455" y="2393139"/>
            <a:ext cx="719328" cy="276999"/>
          </a:xfrm>
          <a:prstGeom prst="rect">
            <a:avLst/>
          </a:prstGeom>
          <a:noFill/>
        </p:spPr>
        <p:txBody>
          <a:bodyPr wrap="square" rtlCol="1">
            <a:spAutoFit/>
          </a:bodyPr>
          <a:lstStyle/>
          <a:p>
            <a:r>
              <a:rPr lang="he-IL" sz="1200" dirty="0">
                <a:solidFill>
                  <a:schemeClr val="bg1"/>
                </a:solidFill>
              </a:rPr>
              <a:t>(36%)</a:t>
            </a:r>
          </a:p>
        </p:txBody>
      </p:sp>
      <p:sp>
        <p:nvSpPr>
          <p:cNvPr id="13" name="TextBox 12"/>
          <p:cNvSpPr txBox="1"/>
          <p:nvPr/>
        </p:nvSpPr>
        <p:spPr>
          <a:xfrm>
            <a:off x="4634560" y="3279232"/>
            <a:ext cx="719328" cy="276999"/>
          </a:xfrm>
          <a:prstGeom prst="rect">
            <a:avLst/>
          </a:prstGeom>
          <a:noFill/>
        </p:spPr>
        <p:txBody>
          <a:bodyPr wrap="square" rtlCol="1">
            <a:spAutoFit/>
          </a:bodyPr>
          <a:lstStyle/>
          <a:p>
            <a:r>
              <a:rPr lang="he-IL" sz="1200" dirty="0">
                <a:solidFill>
                  <a:schemeClr val="bg1"/>
                </a:solidFill>
              </a:rPr>
              <a:t>(30%)</a:t>
            </a:r>
          </a:p>
        </p:txBody>
      </p:sp>
      <p:sp>
        <p:nvSpPr>
          <p:cNvPr id="5" name="חץ למטה 4"/>
          <p:cNvSpPr/>
          <p:nvPr/>
        </p:nvSpPr>
        <p:spPr>
          <a:xfrm>
            <a:off x="5946014" y="3337935"/>
            <a:ext cx="97536" cy="1706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למטה 13"/>
          <p:cNvSpPr/>
          <p:nvPr/>
        </p:nvSpPr>
        <p:spPr>
          <a:xfrm rot="10800000">
            <a:off x="6945158" y="2476014"/>
            <a:ext cx="97536" cy="1706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5" name="Straight Connector 4"/>
          <p:cNvCxnSpPr/>
          <p:nvPr/>
        </p:nvCxnSpPr>
        <p:spPr>
          <a:xfrm>
            <a:off x="12432349" y="4081176"/>
            <a:ext cx="384665" cy="4102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p:nvPr/>
        </p:nvSpPr>
        <p:spPr>
          <a:xfrm rot="11087944" flipH="1">
            <a:off x="10309332" y="1150112"/>
            <a:ext cx="2899954" cy="5777174"/>
          </a:xfrm>
          <a:custGeom>
            <a:avLst/>
            <a:gdLst>
              <a:gd name="connsiteX0" fmla="*/ 0 w 6739128"/>
              <a:gd name="connsiteY0" fmla="*/ 0 h 4873752"/>
              <a:gd name="connsiteX1" fmla="*/ 3886200 w 6739128"/>
              <a:gd name="connsiteY1" fmla="*/ 3785616 h 4873752"/>
              <a:gd name="connsiteX2" fmla="*/ 6739128 w 6739128"/>
              <a:gd name="connsiteY2" fmla="*/ 4873752 h 4873752"/>
              <a:gd name="connsiteX0" fmla="*/ 0 w 6739128"/>
              <a:gd name="connsiteY0" fmla="*/ 0 h 4873752"/>
              <a:gd name="connsiteX1" fmla="*/ 6739128 w 6739128"/>
              <a:gd name="connsiteY1" fmla="*/ 4873752 h 4873752"/>
              <a:gd name="connsiteX0" fmla="*/ 0 w 6739128"/>
              <a:gd name="connsiteY0" fmla="*/ 0 h 4910328"/>
              <a:gd name="connsiteX1" fmla="*/ 6739128 w 6739128"/>
              <a:gd name="connsiteY1" fmla="*/ 4910328 h 4910328"/>
              <a:gd name="connsiteX0" fmla="*/ 0 w 6839712"/>
              <a:gd name="connsiteY0" fmla="*/ 0 h 5038344"/>
              <a:gd name="connsiteX1" fmla="*/ 6839712 w 6839712"/>
              <a:gd name="connsiteY1" fmla="*/ 5038344 h 5038344"/>
              <a:gd name="connsiteX0" fmla="*/ 0 w 6839712"/>
              <a:gd name="connsiteY0" fmla="*/ 0 h 5038344"/>
              <a:gd name="connsiteX1" fmla="*/ 6839712 w 6839712"/>
              <a:gd name="connsiteY1" fmla="*/ 5038344 h 5038344"/>
              <a:gd name="connsiteX0" fmla="*/ 0 w 6839712"/>
              <a:gd name="connsiteY0" fmla="*/ 0 h 5038344"/>
              <a:gd name="connsiteX1" fmla="*/ 6839712 w 6839712"/>
              <a:gd name="connsiteY1" fmla="*/ 5038344 h 5038344"/>
              <a:gd name="connsiteX0" fmla="*/ 0 w 6684082"/>
              <a:gd name="connsiteY0" fmla="*/ 0 h 4794488"/>
              <a:gd name="connsiteX1" fmla="*/ 6684082 w 6684082"/>
              <a:gd name="connsiteY1" fmla="*/ 4794488 h 4794488"/>
              <a:gd name="connsiteX0" fmla="*/ 0 w 5499428"/>
              <a:gd name="connsiteY0" fmla="*/ 0 h 4153284"/>
              <a:gd name="connsiteX1" fmla="*/ 5499428 w 5499428"/>
              <a:gd name="connsiteY1" fmla="*/ 4153284 h 4153284"/>
              <a:gd name="connsiteX0" fmla="*/ 0 w 5390718"/>
              <a:gd name="connsiteY0" fmla="*/ 0 h 4161488"/>
              <a:gd name="connsiteX1" fmla="*/ 5390718 w 5390718"/>
              <a:gd name="connsiteY1" fmla="*/ 4161488 h 4161488"/>
              <a:gd name="connsiteX0" fmla="*/ 0 w 5367597"/>
              <a:gd name="connsiteY0" fmla="*/ 0 h 4153579"/>
              <a:gd name="connsiteX1" fmla="*/ 5367597 w 5367597"/>
              <a:gd name="connsiteY1" fmla="*/ 4153579 h 4153579"/>
            </a:gdLst>
            <a:ahLst/>
            <a:cxnLst>
              <a:cxn ang="0">
                <a:pos x="connsiteX0" y="connsiteY0"/>
              </a:cxn>
              <a:cxn ang="0">
                <a:pos x="connsiteX1" y="connsiteY1"/>
              </a:cxn>
            </a:cxnLst>
            <a:rect l="l" t="t" r="r" b="b"/>
            <a:pathLst>
              <a:path w="5367597" h="4153579">
                <a:moveTo>
                  <a:pt x="0" y="0"/>
                </a:moveTo>
                <a:cubicBezTo>
                  <a:pt x="1063752" y="2237232"/>
                  <a:pt x="2694501" y="3662851"/>
                  <a:pt x="5367597" y="4153579"/>
                </a:cubicBez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GB" dirty="0">
              <a:solidFill>
                <a:srgbClr val="FFFFFF"/>
              </a:solidFill>
            </a:endParaRPr>
          </a:p>
        </p:txBody>
      </p:sp>
      <p:sp>
        <p:nvSpPr>
          <p:cNvPr id="17" name="Rounded Rectangle 6"/>
          <p:cNvSpPr>
            <a:spLocks noChangeAspect="1"/>
          </p:cNvSpPr>
          <p:nvPr/>
        </p:nvSpPr>
        <p:spPr>
          <a:xfrm flipH="1">
            <a:off x="10258249" y="1742126"/>
            <a:ext cx="2734922" cy="2736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GB" dirty="0">
              <a:solidFill>
                <a:srgbClr val="FFFFFF"/>
              </a:solidFill>
            </a:endParaRPr>
          </a:p>
        </p:txBody>
      </p:sp>
      <p:sp>
        <p:nvSpPr>
          <p:cNvPr id="19" name="Rounded Rectangle 9"/>
          <p:cNvSpPr>
            <a:spLocks noChangeAspect="1"/>
          </p:cNvSpPr>
          <p:nvPr/>
        </p:nvSpPr>
        <p:spPr>
          <a:xfrm flipH="1" flipV="1">
            <a:off x="12668465" y="4329612"/>
            <a:ext cx="432000" cy="432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GB" dirty="0">
              <a:solidFill>
                <a:srgbClr val="FFFFFF"/>
              </a:solidFill>
            </a:endParaRPr>
          </a:p>
        </p:txBody>
      </p:sp>
      <p:grpSp>
        <p:nvGrpSpPr>
          <p:cNvPr id="20" name="Gruppieren 6"/>
          <p:cNvGrpSpPr/>
          <p:nvPr/>
        </p:nvGrpSpPr>
        <p:grpSpPr>
          <a:xfrm rot="9777601">
            <a:off x="9330257" y="1517869"/>
            <a:ext cx="1254264" cy="1084004"/>
            <a:chOff x="8114037" y="4548914"/>
            <a:chExt cx="1254264" cy="1084004"/>
          </a:xfrm>
        </p:grpSpPr>
        <p:cxnSp>
          <p:nvCxnSpPr>
            <p:cNvPr id="22" name="Straight Connector 3"/>
            <p:cNvCxnSpPr/>
            <p:nvPr userDrawn="1"/>
          </p:nvCxnSpPr>
          <p:spPr>
            <a:xfrm rot="11822399" flipH="1" flipV="1">
              <a:off x="8342250" y="4548914"/>
              <a:ext cx="913242" cy="8646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8"/>
            <p:cNvCxnSpPr/>
            <p:nvPr userDrawn="1"/>
          </p:nvCxnSpPr>
          <p:spPr>
            <a:xfrm rot="11822399" flipH="1">
              <a:off x="8324327" y="4883559"/>
              <a:ext cx="1043974" cy="331914"/>
            </a:xfrm>
            <a:prstGeom prst="line">
              <a:avLst/>
            </a:prstGeom>
            <a:ln w="9525">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24" name="Rounded Rectangle 11"/>
            <p:cNvSpPr>
              <a:spLocks noChangeAspect="1"/>
            </p:cNvSpPr>
            <p:nvPr userDrawn="1"/>
          </p:nvSpPr>
          <p:spPr>
            <a:xfrm flipH="1" flipV="1">
              <a:off x="8629085" y="4807528"/>
              <a:ext cx="432000" cy="432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GB" dirty="0">
                <a:solidFill>
                  <a:srgbClr val="FFFFFF"/>
                </a:solidFill>
              </a:endParaRPr>
            </a:p>
          </p:txBody>
        </p:sp>
        <p:sp>
          <p:nvSpPr>
            <p:cNvPr id="25" name="Rounded Rectangle 12"/>
            <p:cNvSpPr>
              <a:spLocks noChangeAspect="1"/>
            </p:cNvSpPr>
            <p:nvPr userDrawn="1"/>
          </p:nvSpPr>
          <p:spPr>
            <a:xfrm flipH="1" flipV="1">
              <a:off x="8114037" y="4960802"/>
              <a:ext cx="208800" cy="2088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GB" dirty="0">
                <a:solidFill>
                  <a:srgbClr val="FFFFFF"/>
                </a:solidFill>
              </a:endParaRPr>
            </a:p>
          </p:txBody>
        </p:sp>
        <p:sp>
          <p:nvSpPr>
            <p:cNvPr id="26" name="Rounded Rectangle 13"/>
            <p:cNvSpPr>
              <a:spLocks noChangeAspect="1"/>
            </p:cNvSpPr>
            <p:nvPr userDrawn="1"/>
          </p:nvSpPr>
          <p:spPr>
            <a:xfrm flipH="1" flipV="1">
              <a:off x="9004659" y="5424118"/>
              <a:ext cx="208800" cy="2088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lvl="0" algn="ctr"/>
              <a:endParaRPr lang="en-GB" dirty="0">
                <a:solidFill>
                  <a:srgbClr val="FFFFFF"/>
                </a:solidFill>
              </a:endParaRPr>
            </a:p>
          </p:txBody>
        </p:sp>
      </p:grpSp>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l="7308" r="7308"/>
          <a:stretch/>
        </p:blipFill>
        <p:spPr>
          <a:xfrm>
            <a:off x="10390976" y="1863003"/>
            <a:ext cx="2484877" cy="2484877"/>
          </a:xfrm>
          <a:prstGeom prst="ellipse">
            <a:avLst/>
          </a:prstGeom>
        </p:spPr>
      </p:pic>
      <p:sp>
        <p:nvSpPr>
          <p:cNvPr id="31" name="TextBox 30"/>
          <p:cNvSpPr txBox="1"/>
          <p:nvPr/>
        </p:nvSpPr>
        <p:spPr>
          <a:xfrm>
            <a:off x="7131770" y="6413685"/>
            <a:ext cx="2802585" cy="276999"/>
          </a:xfrm>
          <a:prstGeom prst="rect">
            <a:avLst/>
          </a:prstGeom>
          <a:noFill/>
        </p:spPr>
        <p:txBody>
          <a:bodyPr wrap="square" rtlCol="1">
            <a:spAutoFit/>
          </a:bodyPr>
          <a:lstStyle/>
          <a:p>
            <a:pPr algn="ctr"/>
            <a:r>
              <a:rPr lang="he-IL" sz="1200" dirty="0">
                <a:solidFill>
                  <a:schemeClr val="tx2"/>
                </a:solidFill>
              </a:rPr>
              <a:t>(בסוגריים מופיעים נתוני לפני קמפיין)</a:t>
            </a:r>
          </a:p>
        </p:txBody>
      </p:sp>
    </p:spTree>
    <p:extLst>
      <p:ext uri="{BB962C8B-B14F-4D97-AF65-F5344CB8AC3E}">
        <p14:creationId xmlns:p14="http://schemas.microsoft.com/office/powerpoint/2010/main" val="2062428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39128" y="77882"/>
            <a:ext cx="11896224" cy="923330"/>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באופן מתבקש, הקמפיין פונה לקהל יעד ספציפי, וככזה שיעורי הרלוונטיות של הקמפיין גבוהים.</a:t>
            </a:r>
          </a:p>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בכל הנוגע לקבלת מידע חדש בעקבות הקמפיין, ניכר כי קהל היעד, עקב מעורבותו האישית בנושא, כבר נחשף למידע עוד בטרם עלה הקמפיין, ועל כן שיעור המצהירים כי הקמפיין מחדש להם נמוך יותר. </a:t>
            </a:r>
          </a:p>
        </p:txBody>
      </p:sp>
      <p:sp>
        <p:nvSpPr>
          <p:cNvPr id="2" name="כותרת 1"/>
          <p:cNvSpPr>
            <a:spLocks noGrp="1"/>
          </p:cNvSpPr>
          <p:nvPr>
            <p:ph type="title"/>
          </p:nvPr>
        </p:nvSpPr>
        <p:spPr>
          <a:xfrm>
            <a:off x="1600283" y="1038931"/>
            <a:ext cx="11521100" cy="398827"/>
          </a:xfrm>
        </p:spPr>
        <p:txBody>
          <a:bodyPr/>
          <a:lstStyle/>
          <a:p>
            <a:pPr algn="r" rtl="1"/>
            <a:r>
              <a:rPr lang="he-IL" sz="1600" cap="all" dirty="0">
                <a:latin typeface="+mn-lt"/>
                <a:ea typeface="+mn-ea"/>
                <a:cs typeface="+mn-cs"/>
              </a:rPr>
              <a:t>תפיסות לגבי הקמפיין – בקרב הנחשפים (</a:t>
            </a:r>
            <a:r>
              <a:rPr lang="en-US" sz="1600" cap="all" dirty="0">
                <a:latin typeface="+mn-lt"/>
                <a:ea typeface="+mn-ea"/>
                <a:cs typeface="+mn-cs"/>
              </a:rPr>
              <a:t>N=419</a:t>
            </a:r>
            <a:r>
              <a:rPr lang="he-IL" sz="1600" cap="all" dirty="0">
                <a:latin typeface="+mn-lt"/>
                <a:ea typeface="+mn-ea"/>
                <a:cs typeface="+mn-cs"/>
              </a:rPr>
              <a:t>)</a:t>
            </a:r>
            <a:br>
              <a:rPr lang="he-IL" sz="1600" cap="all" dirty="0">
                <a:latin typeface="+mn-lt"/>
                <a:ea typeface="+mn-ea"/>
                <a:cs typeface="+mn-cs"/>
              </a:rPr>
            </a:br>
            <a:r>
              <a:rPr lang="en-US" sz="1600" cap="all" dirty="0">
                <a:latin typeface="+mn-lt"/>
                <a:ea typeface="+mn-ea"/>
                <a:cs typeface="+mn-cs"/>
              </a:rPr>
              <a:t>TOP3</a:t>
            </a: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15</a:t>
            </a:fld>
            <a:endParaRPr lang="en-GB" dirty="0"/>
          </a:p>
        </p:txBody>
      </p:sp>
      <p:sp>
        <p:nvSpPr>
          <p:cNvPr id="12" name="מלבן 11"/>
          <p:cNvSpPr/>
          <p:nvPr/>
        </p:nvSpPr>
        <p:spPr>
          <a:xfrm>
            <a:off x="344384" y="6880085"/>
            <a:ext cx="12419116" cy="461665"/>
          </a:xfrm>
          <a:prstGeom prst="rect">
            <a:avLst/>
          </a:prstGeom>
        </p:spPr>
        <p:txBody>
          <a:bodyPr wrap="square">
            <a:spAutoFit/>
          </a:bodyPr>
          <a:lstStyle/>
          <a:p>
            <a:pPr lvl="0" algn="r" rtl="1"/>
            <a:r>
              <a:rPr lang="he-IL" sz="1200" dirty="0"/>
              <a:t>באיזו מידה נכון או לא נכון לומר שחסכון עבור ילדייך עד אשר עדיין לא הגיעו לגיל 18 מעסיק אותך באופן אישי? </a:t>
            </a:r>
          </a:p>
          <a:p>
            <a:pPr algn="r" rtl="1"/>
            <a:r>
              <a:rPr lang="he-IL" sz="1200" dirty="0"/>
              <a:t>באיזו מידה נכון או לא נכון לומר שהפרסומת חידשה לך בנוגע לתוכנית חסכון לכל ילד, הכוללת  הפקדת סכום של 50 ₪ בכל חודש, עבור כל ילד עד הגיעו לגיל 18? </a:t>
            </a:r>
            <a:endParaRPr lang="en-US" sz="1200" dirty="0"/>
          </a:p>
        </p:txBody>
      </p:sp>
      <p:graphicFrame>
        <p:nvGraphicFramePr>
          <p:cNvPr id="18" name="תרשים 23"/>
          <p:cNvGraphicFramePr>
            <a:graphicFrameLocks/>
          </p:cNvGraphicFramePr>
          <p:nvPr>
            <p:extLst>
              <p:ext uri="{D42A27DB-BD31-4B8C-83A1-F6EECF244321}">
                <p14:modId xmlns:p14="http://schemas.microsoft.com/office/powerpoint/2010/main" val="2085124615"/>
              </p:ext>
            </p:extLst>
          </p:nvPr>
        </p:nvGraphicFramePr>
        <p:xfrm>
          <a:off x="2691828" y="1984467"/>
          <a:ext cx="7479587" cy="4478414"/>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p:cNvSpPr txBox="1"/>
          <p:nvPr/>
        </p:nvSpPr>
        <p:spPr>
          <a:xfrm>
            <a:off x="3519009" y="2606426"/>
            <a:ext cx="2129993" cy="338554"/>
          </a:xfrm>
          <a:prstGeom prst="rect">
            <a:avLst/>
          </a:prstGeom>
          <a:noFill/>
        </p:spPr>
        <p:txBody>
          <a:bodyPr wrap="square" rtlCol="0">
            <a:spAutoFit/>
          </a:bodyPr>
          <a:lstStyle/>
          <a:p>
            <a:pPr algn="ctr"/>
            <a:r>
              <a:rPr lang="he-IL" sz="1600" b="1" i="1" u="sng" dirty="0"/>
              <a:t>מעסיק/רלוונטי</a:t>
            </a:r>
            <a:endParaRPr lang="en-US" sz="1600" b="1" i="1" u="sng" dirty="0"/>
          </a:p>
        </p:txBody>
      </p:sp>
      <p:sp>
        <p:nvSpPr>
          <p:cNvPr id="30" name="TextBox 29"/>
          <p:cNvSpPr txBox="1"/>
          <p:nvPr/>
        </p:nvSpPr>
        <p:spPr>
          <a:xfrm>
            <a:off x="7214249" y="2606426"/>
            <a:ext cx="2129993" cy="338554"/>
          </a:xfrm>
          <a:prstGeom prst="rect">
            <a:avLst/>
          </a:prstGeom>
          <a:noFill/>
        </p:spPr>
        <p:txBody>
          <a:bodyPr wrap="square" rtlCol="0">
            <a:spAutoFit/>
          </a:bodyPr>
          <a:lstStyle/>
          <a:p>
            <a:pPr algn="ctr"/>
            <a:r>
              <a:rPr lang="he-IL" sz="1600" b="1" i="1" u="sng" dirty="0"/>
              <a:t>מחדש</a:t>
            </a:r>
            <a:endParaRPr lang="en-US" sz="1600" b="1" i="1" u="sng" dirty="0"/>
          </a:p>
        </p:txBody>
      </p:sp>
    </p:spTree>
    <p:extLst>
      <p:ext uri="{BB962C8B-B14F-4D97-AF65-F5344CB8AC3E}">
        <p14:creationId xmlns:p14="http://schemas.microsoft.com/office/powerpoint/2010/main" val="166979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957434" y="350179"/>
            <a:ext cx="12303832"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שיעור כמעט אבסולוטי מקהל היעד סבור כי התכנית חסכון לכל ילד חשובה לילדיו ותועיל להם בעתיד, ללא שוני לפני ואחרי קמפיין.</a:t>
            </a:r>
          </a:p>
        </p:txBody>
      </p:sp>
      <p:sp>
        <p:nvSpPr>
          <p:cNvPr id="2" name="כותרת 1"/>
          <p:cNvSpPr>
            <a:spLocks noGrp="1"/>
          </p:cNvSpPr>
          <p:nvPr>
            <p:ph type="title"/>
          </p:nvPr>
        </p:nvSpPr>
        <p:spPr>
          <a:xfrm>
            <a:off x="1600283" y="1038931"/>
            <a:ext cx="11521100" cy="398827"/>
          </a:xfrm>
        </p:spPr>
        <p:txBody>
          <a:bodyPr/>
          <a:lstStyle/>
          <a:p>
            <a:pPr algn="r" rtl="1"/>
            <a:r>
              <a:rPr lang="he-IL" sz="1600" cap="all" dirty="0">
                <a:latin typeface="+mn-lt"/>
                <a:ea typeface="+mn-ea"/>
                <a:cs typeface="+mn-cs"/>
              </a:rPr>
              <a:t>תפיסת חשיבות תכנית החיסכון – כלל המדגם</a:t>
            </a:r>
            <a:br>
              <a:rPr lang="he-IL" sz="1600" cap="all" dirty="0">
                <a:latin typeface="+mn-lt"/>
                <a:ea typeface="+mn-ea"/>
                <a:cs typeface="+mn-cs"/>
              </a:rPr>
            </a:br>
            <a:r>
              <a:rPr lang="en-US" sz="1600" cap="all" dirty="0">
                <a:latin typeface="+mn-lt"/>
                <a:ea typeface="+mn-ea"/>
                <a:cs typeface="+mn-cs"/>
              </a:rPr>
              <a:t>TOP3</a:t>
            </a: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16</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באיזו מידה אתה מסכים או לא מסכים שהפקדת כסף בתכנית חסכון עבור ילדיך חשובה מאוד ותועיל לו בעתיד ?</a:t>
            </a:r>
            <a:endParaRPr lang="en-US" dirty="0"/>
          </a:p>
        </p:txBody>
      </p:sp>
      <p:sp>
        <p:nvSpPr>
          <p:cNvPr id="33" name="Text Placeholder 3"/>
          <p:cNvSpPr txBox="1">
            <a:spLocks/>
          </p:cNvSpPr>
          <p:nvPr/>
        </p:nvSpPr>
        <p:spPr>
          <a:xfrm>
            <a:off x="3836670" y="5286129"/>
            <a:ext cx="2088000" cy="612000"/>
          </a:xfrm>
          <a:prstGeom prst="rect">
            <a:avLst/>
          </a:prstGeom>
        </p:spPr>
        <p:txBody>
          <a:bodyPr vert="horz" wrap="square" lIns="0" tIns="0" rIns="0" bIns="0" rtlCol="0" anchor="t">
            <a:noAutofit/>
          </a:bodyPr>
          <a:lst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a:lstStyle>
          <a:p>
            <a:pPr algn="ctr" rtl="1">
              <a:defRPr/>
            </a:pPr>
            <a:r>
              <a:rPr lang="he-IL" sz="2000" b="1" dirty="0">
                <a:solidFill>
                  <a:srgbClr val="1F497D"/>
                </a:solidFill>
              </a:rPr>
              <a:t>לפני קמפיין</a:t>
            </a:r>
          </a:p>
          <a:p>
            <a:pPr algn="ctr" rtl="1">
              <a:defRPr/>
            </a:pPr>
            <a:r>
              <a:rPr lang="he-IL" sz="2000" b="1" dirty="0">
                <a:solidFill>
                  <a:srgbClr val="1F497D"/>
                </a:solidFill>
              </a:rPr>
              <a:t>98%</a:t>
            </a:r>
            <a:endParaRPr lang="en-GB" sz="2000" b="1" dirty="0">
              <a:solidFill>
                <a:srgbClr val="1F497D"/>
              </a:solidFill>
            </a:endParaRPr>
          </a:p>
        </p:txBody>
      </p:sp>
      <p:sp>
        <p:nvSpPr>
          <p:cNvPr id="34" name="Text Placeholder 8"/>
          <p:cNvSpPr txBox="1">
            <a:spLocks/>
          </p:cNvSpPr>
          <p:nvPr/>
        </p:nvSpPr>
        <p:spPr>
          <a:xfrm>
            <a:off x="6333107" y="5286129"/>
            <a:ext cx="2088000" cy="612000"/>
          </a:xfrm>
          <a:prstGeom prst="rect">
            <a:avLst/>
          </a:prstGeom>
        </p:spPr>
        <p:txBody>
          <a:bodyPr vert="horz" wrap="square" lIns="0" tIns="0" rIns="0" bIns="0" rtlCol="0" anchor="t">
            <a:noAutofit/>
          </a:bodyPr>
          <a:lst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a:lstStyle>
          <a:p>
            <a:pPr algn="ctr">
              <a:defRPr/>
            </a:pPr>
            <a:r>
              <a:rPr lang="he-IL" sz="2000" b="1" dirty="0">
                <a:solidFill>
                  <a:srgbClr val="008E94"/>
                </a:solidFill>
              </a:rPr>
              <a:t>אחרי קמפיין</a:t>
            </a:r>
          </a:p>
          <a:p>
            <a:pPr algn="ctr">
              <a:defRPr/>
            </a:pPr>
            <a:r>
              <a:rPr lang="he-IL" sz="2000" b="1" dirty="0">
                <a:solidFill>
                  <a:srgbClr val="008E94"/>
                </a:solidFill>
              </a:rPr>
              <a:t>98%</a:t>
            </a:r>
            <a:endParaRPr lang="en-GB" sz="2000" b="1" dirty="0">
              <a:solidFill>
                <a:srgbClr val="008E94"/>
              </a:solidFill>
            </a:endParaRPr>
          </a:p>
        </p:txBody>
      </p:sp>
      <p:grpSp>
        <p:nvGrpSpPr>
          <p:cNvPr id="40" name="Gruppieren 41"/>
          <p:cNvGrpSpPr/>
          <p:nvPr/>
        </p:nvGrpSpPr>
        <p:grpSpPr>
          <a:xfrm rot="5400000">
            <a:off x="4791999" y="4016341"/>
            <a:ext cx="180000" cy="1872000"/>
            <a:chOff x="1795904" y="796964"/>
            <a:chExt cx="180000" cy="1872000"/>
          </a:xfrm>
        </p:grpSpPr>
        <p:cxnSp>
          <p:nvCxnSpPr>
            <p:cNvPr id="41" name="Gerade Verbindung 42"/>
            <p:cNvCxnSpPr/>
            <p:nvPr/>
          </p:nvCxnSpPr>
          <p:spPr>
            <a:xfrm rot="5400000" flipV="1">
              <a:off x="1036338" y="1732964"/>
              <a:ext cx="1872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43"/>
            <p:cNvCxnSpPr/>
            <p:nvPr/>
          </p:nvCxnSpPr>
          <p:spPr>
            <a:xfrm rot="16200000">
              <a:off x="1885904" y="1642964"/>
              <a:ext cx="0" cy="180000"/>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43" name="Gruppieren 44"/>
          <p:cNvGrpSpPr/>
          <p:nvPr/>
        </p:nvGrpSpPr>
        <p:grpSpPr>
          <a:xfrm rot="5400000">
            <a:off x="7278503" y="4016341"/>
            <a:ext cx="180000" cy="1872000"/>
            <a:chOff x="1795904" y="796964"/>
            <a:chExt cx="180000" cy="1872000"/>
          </a:xfrm>
        </p:grpSpPr>
        <p:cxnSp>
          <p:nvCxnSpPr>
            <p:cNvPr id="44" name="Gerade Verbindung 45"/>
            <p:cNvCxnSpPr/>
            <p:nvPr/>
          </p:nvCxnSpPr>
          <p:spPr>
            <a:xfrm rot="5400000" flipV="1">
              <a:off x="1036338" y="1732964"/>
              <a:ext cx="1872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46"/>
            <p:cNvCxnSpPr/>
            <p:nvPr/>
          </p:nvCxnSpPr>
          <p:spPr>
            <a:xfrm rot="16200000">
              <a:off x="1885904" y="1642964"/>
              <a:ext cx="0" cy="18000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grpSp>
      <p:pic>
        <p:nvPicPr>
          <p:cNvPr id="51" name="Grafik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899" y="2364821"/>
            <a:ext cx="2988000" cy="2988000"/>
          </a:xfrm>
          <a:prstGeom prst="ellipse">
            <a:avLst/>
          </a:prstGeom>
        </p:spPr>
      </p:pic>
      <p:grpSp>
        <p:nvGrpSpPr>
          <p:cNvPr id="63" name="Gruppieren 25"/>
          <p:cNvGrpSpPr>
            <a:grpSpLocks noChangeAspect="1"/>
          </p:cNvGrpSpPr>
          <p:nvPr/>
        </p:nvGrpSpPr>
        <p:grpSpPr>
          <a:xfrm>
            <a:off x="6701708" y="3478887"/>
            <a:ext cx="1404000" cy="1404000"/>
            <a:chOff x="280774" y="1775687"/>
            <a:chExt cx="1548000" cy="1548000"/>
          </a:xfrm>
        </p:grpSpPr>
        <p:sp>
          <p:nvSpPr>
            <p:cNvPr id="64" name="Ellipse 27"/>
            <p:cNvSpPr>
              <a:spLocks noChangeAspect="1"/>
            </p:cNvSpPr>
            <p:nvPr/>
          </p:nvSpPr>
          <p:spPr>
            <a:xfrm>
              <a:off x="280774" y="1775687"/>
              <a:ext cx="1548000" cy="154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200" dirty="0">
                <a:solidFill>
                  <a:schemeClr val="bg1"/>
                </a:solidFill>
              </a:endParaRPr>
            </a:p>
          </p:txBody>
        </p:sp>
        <p:sp>
          <p:nvSpPr>
            <p:cNvPr id="65" name="Ellipse 172"/>
            <p:cNvSpPr>
              <a:spLocks noChangeAspect="1"/>
            </p:cNvSpPr>
            <p:nvPr/>
          </p:nvSpPr>
          <p:spPr>
            <a:xfrm flipH="1">
              <a:off x="280774" y="1775974"/>
              <a:ext cx="768317" cy="1547426"/>
            </a:xfrm>
            <a:custGeom>
              <a:avLst/>
              <a:gdLst/>
              <a:ahLst/>
              <a:cxnLst/>
              <a:rect l="l" t="t" r="r" b="b"/>
              <a:pathLst>
                <a:path w="768317" h="1547426">
                  <a:moveTo>
                    <a:pt x="0" y="0"/>
                  </a:moveTo>
                  <a:cubicBezTo>
                    <a:pt x="424853" y="2790"/>
                    <a:pt x="768317" y="348142"/>
                    <a:pt x="768317" y="773713"/>
                  </a:cubicBezTo>
                  <a:cubicBezTo>
                    <a:pt x="768317" y="1199285"/>
                    <a:pt x="424853" y="1544637"/>
                    <a:pt x="0" y="1547426"/>
                  </a:cubicBezTo>
                  <a:close/>
                </a:path>
              </a:pathLst>
            </a:custGeom>
            <a:solidFill>
              <a:srgbClr val="FFFFF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200" dirty="0">
                <a:solidFill>
                  <a:schemeClr val="bg1"/>
                </a:solidFill>
              </a:endParaRPr>
            </a:p>
          </p:txBody>
        </p:sp>
      </p:grpSp>
      <p:sp>
        <p:nvSpPr>
          <p:cNvPr id="66" name="Freeform 6"/>
          <p:cNvSpPr>
            <a:spLocks noChangeAspect="1" noEditPoints="1"/>
          </p:cNvSpPr>
          <p:nvPr/>
        </p:nvSpPr>
        <p:spPr bwMode="auto">
          <a:xfrm>
            <a:off x="6855586" y="3685870"/>
            <a:ext cx="1178522" cy="1080000"/>
          </a:xfrm>
          <a:custGeom>
            <a:avLst/>
            <a:gdLst>
              <a:gd name="T0" fmla="*/ 65 w 532"/>
              <a:gd name="T1" fmla="*/ 123 h 487"/>
              <a:gd name="T2" fmla="*/ 55 w 532"/>
              <a:gd name="T3" fmla="*/ 127 h 487"/>
              <a:gd name="T4" fmla="*/ 52 w 532"/>
              <a:gd name="T5" fmla="*/ 148 h 487"/>
              <a:gd name="T6" fmla="*/ 58 w 532"/>
              <a:gd name="T7" fmla="*/ 157 h 487"/>
              <a:gd name="T8" fmla="*/ 71 w 532"/>
              <a:gd name="T9" fmla="*/ 157 h 487"/>
              <a:gd name="T10" fmla="*/ 78 w 532"/>
              <a:gd name="T11" fmla="*/ 148 h 487"/>
              <a:gd name="T12" fmla="*/ 76 w 532"/>
              <a:gd name="T13" fmla="*/ 127 h 487"/>
              <a:gd name="T14" fmla="*/ 525 w 532"/>
              <a:gd name="T15" fmla="*/ 200 h 487"/>
              <a:gd name="T16" fmla="*/ 417 w 532"/>
              <a:gd name="T17" fmla="*/ 103 h 487"/>
              <a:gd name="T18" fmla="*/ 288 w 532"/>
              <a:gd name="T19" fmla="*/ 45 h 487"/>
              <a:gd name="T20" fmla="*/ 219 w 532"/>
              <a:gd name="T21" fmla="*/ 0 h 487"/>
              <a:gd name="T22" fmla="*/ 174 w 532"/>
              <a:gd name="T23" fmla="*/ 49 h 487"/>
              <a:gd name="T24" fmla="*/ 73 w 532"/>
              <a:gd name="T25" fmla="*/ 61 h 487"/>
              <a:gd name="T26" fmla="*/ 7 w 532"/>
              <a:gd name="T27" fmla="*/ 151 h 487"/>
              <a:gd name="T28" fmla="*/ 104 w 532"/>
              <a:gd name="T29" fmla="*/ 227 h 487"/>
              <a:gd name="T30" fmla="*/ 174 w 532"/>
              <a:gd name="T31" fmla="*/ 442 h 487"/>
              <a:gd name="T32" fmla="*/ 242 w 532"/>
              <a:gd name="T33" fmla="*/ 487 h 487"/>
              <a:gd name="T34" fmla="*/ 288 w 532"/>
              <a:gd name="T35" fmla="*/ 322 h 487"/>
              <a:gd name="T36" fmla="*/ 448 w 532"/>
              <a:gd name="T37" fmla="*/ 309 h 487"/>
              <a:gd name="T38" fmla="*/ 525 w 532"/>
              <a:gd name="T39" fmla="*/ 200 h 487"/>
              <a:gd name="T40" fmla="*/ 83 w 532"/>
              <a:gd name="T41" fmla="*/ 159 h 487"/>
              <a:gd name="T42" fmla="*/ 65 w 532"/>
              <a:gd name="T43" fmla="*/ 166 h 487"/>
              <a:gd name="T44" fmla="*/ 47 w 532"/>
              <a:gd name="T45" fmla="*/ 161 h 487"/>
              <a:gd name="T46" fmla="*/ 41 w 532"/>
              <a:gd name="T47" fmla="*/ 140 h 487"/>
              <a:gd name="T48" fmla="*/ 47 w 532"/>
              <a:gd name="T49" fmla="*/ 122 h 487"/>
              <a:gd name="T50" fmla="*/ 65 w 532"/>
              <a:gd name="T51" fmla="*/ 114 h 487"/>
              <a:gd name="T52" fmla="*/ 83 w 532"/>
              <a:gd name="T53" fmla="*/ 120 h 487"/>
              <a:gd name="T54" fmla="*/ 89 w 532"/>
              <a:gd name="T55" fmla="*/ 139 h 487"/>
              <a:gd name="T56" fmla="*/ 125 w 532"/>
              <a:gd name="T57" fmla="*/ 159 h 487"/>
              <a:gd name="T58" fmla="*/ 125 w 532"/>
              <a:gd name="T59" fmla="*/ 163 h 487"/>
              <a:gd name="T60" fmla="*/ 124 w 532"/>
              <a:gd name="T61" fmla="*/ 165 h 487"/>
              <a:gd name="T62" fmla="*/ 98 w 532"/>
              <a:gd name="T63" fmla="*/ 165 h 487"/>
              <a:gd name="T64" fmla="*/ 98 w 532"/>
              <a:gd name="T65" fmla="*/ 117 h 487"/>
              <a:gd name="T66" fmla="*/ 99 w 532"/>
              <a:gd name="T67" fmla="*/ 116 h 487"/>
              <a:gd name="T68" fmla="*/ 103 w 532"/>
              <a:gd name="T69" fmla="*/ 114 h 487"/>
              <a:gd name="T70" fmla="*/ 106 w 532"/>
              <a:gd name="T71" fmla="*/ 116 h 487"/>
              <a:gd name="T72" fmla="*/ 107 w 532"/>
              <a:gd name="T73" fmla="*/ 117 h 487"/>
              <a:gd name="T74" fmla="*/ 124 w 532"/>
              <a:gd name="T75" fmla="*/ 157 h 487"/>
              <a:gd name="T76" fmla="*/ 125 w 532"/>
              <a:gd name="T77" fmla="*/ 159 h 487"/>
              <a:gd name="T78" fmla="*/ 167 w 532"/>
              <a:gd name="T79" fmla="*/ 159 h 487"/>
              <a:gd name="T80" fmla="*/ 146 w 532"/>
              <a:gd name="T81" fmla="*/ 165 h 487"/>
              <a:gd name="T82" fmla="*/ 132 w 532"/>
              <a:gd name="T83" fmla="*/ 165 h 487"/>
              <a:gd name="T84" fmla="*/ 131 w 532"/>
              <a:gd name="T85" fmla="*/ 118 h 487"/>
              <a:gd name="T86" fmla="*/ 135 w 532"/>
              <a:gd name="T87" fmla="*/ 114 h 487"/>
              <a:gd name="T88" fmla="*/ 159 w 532"/>
              <a:gd name="T89" fmla="*/ 117 h 487"/>
              <a:gd name="T90" fmla="*/ 172 w 532"/>
              <a:gd name="T91" fmla="*/ 129 h 487"/>
              <a:gd name="T92" fmla="*/ 171 w 532"/>
              <a:gd name="T93" fmla="*/ 151 h 487"/>
              <a:gd name="T94" fmla="*/ 295 w 532"/>
              <a:gd name="T95" fmla="*/ 289 h 487"/>
              <a:gd name="T96" fmla="*/ 426 w 532"/>
              <a:gd name="T97" fmla="*/ 132 h 487"/>
              <a:gd name="T98" fmla="*/ 426 w 532"/>
              <a:gd name="T99" fmla="*/ 289 h 487"/>
              <a:gd name="T100" fmla="*/ 155 w 532"/>
              <a:gd name="T101" fmla="*/ 124 h 487"/>
              <a:gd name="T102" fmla="*/ 141 w 532"/>
              <a:gd name="T103" fmla="*/ 123 h 487"/>
              <a:gd name="T104" fmla="*/ 147 w 532"/>
              <a:gd name="T105" fmla="*/ 157 h 487"/>
              <a:gd name="T106" fmla="*/ 159 w 532"/>
              <a:gd name="T107" fmla="*/ 153 h 487"/>
              <a:gd name="T108" fmla="*/ 163 w 532"/>
              <a:gd name="T109" fmla="*/ 140 h 487"/>
              <a:gd name="T110" fmla="*/ 159 w 532"/>
              <a:gd name="T111" fmla="*/ 12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2" h="487">
                <a:moveTo>
                  <a:pt x="71" y="124"/>
                </a:moveTo>
                <a:cubicBezTo>
                  <a:pt x="70" y="123"/>
                  <a:pt x="68" y="123"/>
                  <a:pt x="65" y="123"/>
                </a:cubicBezTo>
                <a:cubicBezTo>
                  <a:pt x="63" y="123"/>
                  <a:pt x="60" y="123"/>
                  <a:pt x="59" y="124"/>
                </a:cubicBezTo>
                <a:cubicBezTo>
                  <a:pt x="57" y="125"/>
                  <a:pt x="56" y="126"/>
                  <a:pt x="55" y="127"/>
                </a:cubicBezTo>
                <a:cubicBezTo>
                  <a:pt x="53" y="130"/>
                  <a:pt x="53" y="131"/>
                  <a:pt x="52" y="133"/>
                </a:cubicBezTo>
                <a:cubicBezTo>
                  <a:pt x="52" y="148"/>
                  <a:pt x="52" y="148"/>
                  <a:pt x="52" y="148"/>
                </a:cubicBezTo>
                <a:cubicBezTo>
                  <a:pt x="53" y="150"/>
                  <a:pt x="53" y="152"/>
                  <a:pt x="55" y="154"/>
                </a:cubicBezTo>
                <a:cubicBezTo>
                  <a:pt x="56" y="155"/>
                  <a:pt x="57" y="156"/>
                  <a:pt x="58" y="157"/>
                </a:cubicBezTo>
                <a:cubicBezTo>
                  <a:pt x="60" y="158"/>
                  <a:pt x="63" y="158"/>
                  <a:pt x="65" y="158"/>
                </a:cubicBezTo>
                <a:cubicBezTo>
                  <a:pt x="68" y="158"/>
                  <a:pt x="70" y="158"/>
                  <a:pt x="71" y="157"/>
                </a:cubicBezTo>
                <a:cubicBezTo>
                  <a:pt x="73" y="156"/>
                  <a:pt x="75" y="155"/>
                  <a:pt x="76" y="152"/>
                </a:cubicBezTo>
                <a:cubicBezTo>
                  <a:pt x="77" y="151"/>
                  <a:pt x="77" y="150"/>
                  <a:pt x="78" y="148"/>
                </a:cubicBezTo>
                <a:cubicBezTo>
                  <a:pt x="78" y="133"/>
                  <a:pt x="78" y="133"/>
                  <a:pt x="78" y="133"/>
                </a:cubicBezTo>
                <a:cubicBezTo>
                  <a:pt x="77" y="131"/>
                  <a:pt x="77" y="129"/>
                  <a:pt x="76" y="127"/>
                </a:cubicBezTo>
                <a:cubicBezTo>
                  <a:pt x="75" y="126"/>
                  <a:pt x="73" y="125"/>
                  <a:pt x="71" y="124"/>
                </a:cubicBezTo>
                <a:close/>
                <a:moveTo>
                  <a:pt x="525" y="200"/>
                </a:moveTo>
                <a:cubicBezTo>
                  <a:pt x="525" y="200"/>
                  <a:pt x="525" y="200"/>
                  <a:pt x="448" y="117"/>
                </a:cubicBezTo>
                <a:cubicBezTo>
                  <a:pt x="441" y="109"/>
                  <a:pt x="427" y="103"/>
                  <a:pt x="417" y="103"/>
                </a:cubicBezTo>
                <a:cubicBezTo>
                  <a:pt x="417" y="103"/>
                  <a:pt x="417" y="103"/>
                  <a:pt x="288" y="103"/>
                </a:cubicBezTo>
                <a:cubicBezTo>
                  <a:pt x="288" y="45"/>
                  <a:pt x="288" y="45"/>
                  <a:pt x="288" y="45"/>
                </a:cubicBezTo>
                <a:cubicBezTo>
                  <a:pt x="288" y="20"/>
                  <a:pt x="267" y="0"/>
                  <a:pt x="242" y="0"/>
                </a:cubicBezTo>
                <a:cubicBezTo>
                  <a:pt x="242" y="0"/>
                  <a:pt x="242" y="0"/>
                  <a:pt x="219" y="0"/>
                </a:cubicBezTo>
                <a:cubicBezTo>
                  <a:pt x="194" y="0"/>
                  <a:pt x="174" y="20"/>
                  <a:pt x="174" y="45"/>
                </a:cubicBezTo>
                <a:cubicBezTo>
                  <a:pt x="174" y="49"/>
                  <a:pt x="174" y="49"/>
                  <a:pt x="174" y="49"/>
                </a:cubicBezTo>
                <a:cubicBezTo>
                  <a:pt x="104" y="49"/>
                  <a:pt x="104" y="49"/>
                  <a:pt x="104" y="49"/>
                </a:cubicBezTo>
                <a:cubicBezTo>
                  <a:pt x="93" y="49"/>
                  <a:pt x="80" y="55"/>
                  <a:pt x="73" y="61"/>
                </a:cubicBezTo>
                <a:cubicBezTo>
                  <a:pt x="7" y="126"/>
                  <a:pt x="7" y="126"/>
                  <a:pt x="7" y="126"/>
                </a:cubicBezTo>
                <a:cubicBezTo>
                  <a:pt x="0" y="133"/>
                  <a:pt x="0" y="144"/>
                  <a:pt x="7" y="151"/>
                </a:cubicBezTo>
                <a:cubicBezTo>
                  <a:pt x="73" y="215"/>
                  <a:pt x="73" y="215"/>
                  <a:pt x="73" y="215"/>
                </a:cubicBezTo>
                <a:cubicBezTo>
                  <a:pt x="80" y="221"/>
                  <a:pt x="93" y="227"/>
                  <a:pt x="104" y="227"/>
                </a:cubicBezTo>
                <a:cubicBezTo>
                  <a:pt x="174" y="227"/>
                  <a:pt x="174" y="227"/>
                  <a:pt x="174" y="227"/>
                </a:cubicBezTo>
                <a:cubicBezTo>
                  <a:pt x="174" y="442"/>
                  <a:pt x="174" y="442"/>
                  <a:pt x="174" y="442"/>
                </a:cubicBezTo>
                <a:cubicBezTo>
                  <a:pt x="174" y="467"/>
                  <a:pt x="194" y="487"/>
                  <a:pt x="219" y="487"/>
                </a:cubicBezTo>
                <a:cubicBezTo>
                  <a:pt x="219" y="487"/>
                  <a:pt x="219" y="487"/>
                  <a:pt x="242" y="487"/>
                </a:cubicBezTo>
                <a:cubicBezTo>
                  <a:pt x="267" y="487"/>
                  <a:pt x="288" y="467"/>
                  <a:pt x="288" y="442"/>
                </a:cubicBezTo>
                <a:cubicBezTo>
                  <a:pt x="288" y="442"/>
                  <a:pt x="288" y="442"/>
                  <a:pt x="288" y="322"/>
                </a:cubicBezTo>
                <a:cubicBezTo>
                  <a:pt x="417" y="322"/>
                  <a:pt x="417" y="322"/>
                  <a:pt x="417" y="322"/>
                </a:cubicBezTo>
                <a:cubicBezTo>
                  <a:pt x="427" y="322"/>
                  <a:pt x="441" y="318"/>
                  <a:pt x="448" y="309"/>
                </a:cubicBezTo>
                <a:cubicBezTo>
                  <a:pt x="448" y="309"/>
                  <a:pt x="448" y="309"/>
                  <a:pt x="525" y="227"/>
                </a:cubicBezTo>
                <a:cubicBezTo>
                  <a:pt x="532" y="220"/>
                  <a:pt x="532" y="208"/>
                  <a:pt x="525" y="200"/>
                </a:cubicBezTo>
                <a:close/>
                <a:moveTo>
                  <a:pt x="87" y="151"/>
                </a:moveTo>
                <a:cubicBezTo>
                  <a:pt x="86" y="155"/>
                  <a:pt x="85" y="157"/>
                  <a:pt x="83" y="159"/>
                </a:cubicBezTo>
                <a:cubicBezTo>
                  <a:pt x="80" y="162"/>
                  <a:pt x="78" y="164"/>
                  <a:pt x="74" y="165"/>
                </a:cubicBezTo>
                <a:cubicBezTo>
                  <a:pt x="72" y="166"/>
                  <a:pt x="68" y="166"/>
                  <a:pt x="65" y="166"/>
                </a:cubicBezTo>
                <a:cubicBezTo>
                  <a:pt x="60" y="166"/>
                  <a:pt x="57" y="166"/>
                  <a:pt x="54" y="165"/>
                </a:cubicBezTo>
                <a:cubicBezTo>
                  <a:pt x="51" y="164"/>
                  <a:pt x="48" y="163"/>
                  <a:pt x="47" y="161"/>
                </a:cubicBezTo>
                <a:cubicBezTo>
                  <a:pt x="45" y="158"/>
                  <a:pt x="44" y="156"/>
                  <a:pt x="42" y="152"/>
                </a:cubicBezTo>
                <a:cubicBezTo>
                  <a:pt x="41" y="149"/>
                  <a:pt x="41" y="145"/>
                  <a:pt x="41" y="140"/>
                </a:cubicBezTo>
                <a:cubicBezTo>
                  <a:pt x="41" y="137"/>
                  <a:pt x="41" y="133"/>
                  <a:pt x="42" y="130"/>
                </a:cubicBezTo>
                <a:cubicBezTo>
                  <a:pt x="44" y="126"/>
                  <a:pt x="45" y="124"/>
                  <a:pt x="47" y="122"/>
                </a:cubicBezTo>
                <a:cubicBezTo>
                  <a:pt x="50" y="119"/>
                  <a:pt x="52" y="117"/>
                  <a:pt x="54" y="116"/>
                </a:cubicBezTo>
                <a:cubicBezTo>
                  <a:pt x="58" y="114"/>
                  <a:pt x="61" y="114"/>
                  <a:pt x="65" y="114"/>
                </a:cubicBezTo>
                <a:cubicBezTo>
                  <a:pt x="70" y="114"/>
                  <a:pt x="72" y="114"/>
                  <a:pt x="76" y="116"/>
                </a:cubicBezTo>
                <a:cubicBezTo>
                  <a:pt x="78" y="117"/>
                  <a:pt x="81" y="118"/>
                  <a:pt x="83" y="120"/>
                </a:cubicBezTo>
                <a:cubicBezTo>
                  <a:pt x="85" y="123"/>
                  <a:pt x="86" y="125"/>
                  <a:pt x="87" y="129"/>
                </a:cubicBezTo>
                <a:cubicBezTo>
                  <a:pt x="89" y="131"/>
                  <a:pt x="89" y="136"/>
                  <a:pt x="89" y="139"/>
                </a:cubicBezTo>
                <a:cubicBezTo>
                  <a:pt x="89" y="144"/>
                  <a:pt x="89" y="148"/>
                  <a:pt x="87" y="151"/>
                </a:cubicBezTo>
                <a:close/>
                <a:moveTo>
                  <a:pt x="125" y="159"/>
                </a:moveTo>
                <a:cubicBezTo>
                  <a:pt x="125" y="159"/>
                  <a:pt x="125" y="161"/>
                  <a:pt x="125" y="162"/>
                </a:cubicBezTo>
                <a:cubicBezTo>
                  <a:pt x="125" y="163"/>
                  <a:pt x="125" y="163"/>
                  <a:pt x="125" y="163"/>
                </a:cubicBezTo>
                <a:cubicBezTo>
                  <a:pt x="125" y="164"/>
                  <a:pt x="125" y="164"/>
                  <a:pt x="125" y="165"/>
                </a:cubicBezTo>
                <a:cubicBezTo>
                  <a:pt x="125" y="165"/>
                  <a:pt x="125" y="165"/>
                  <a:pt x="124" y="165"/>
                </a:cubicBezTo>
                <a:cubicBezTo>
                  <a:pt x="100" y="165"/>
                  <a:pt x="100" y="165"/>
                  <a:pt x="100" y="165"/>
                </a:cubicBezTo>
                <a:cubicBezTo>
                  <a:pt x="99" y="165"/>
                  <a:pt x="99" y="165"/>
                  <a:pt x="98" y="165"/>
                </a:cubicBezTo>
                <a:cubicBezTo>
                  <a:pt x="98" y="164"/>
                  <a:pt x="98" y="164"/>
                  <a:pt x="98" y="163"/>
                </a:cubicBezTo>
                <a:cubicBezTo>
                  <a:pt x="98" y="117"/>
                  <a:pt x="98" y="117"/>
                  <a:pt x="98" y="117"/>
                </a:cubicBezTo>
                <a:cubicBezTo>
                  <a:pt x="98" y="116"/>
                  <a:pt x="98" y="116"/>
                  <a:pt x="98" y="116"/>
                </a:cubicBezTo>
                <a:cubicBezTo>
                  <a:pt x="98" y="116"/>
                  <a:pt x="98" y="116"/>
                  <a:pt x="99" y="116"/>
                </a:cubicBezTo>
                <a:cubicBezTo>
                  <a:pt x="99" y="114"/>
                  <a:pt x="99" y="114"/>
                  <a:pt x="100" y="114"/>
                </a:cubicBezTo>
                <a:cubicBezTo>
                  <a:pt x="100" y="114"/>
                  <a:pt x="102" y="114"/>
                  <a:pt x="103" y="114"/>
                </a:cubicBezTo>
                <a:cubicBezTo>
                  <a:pt x="104" y="114"/>
                  <a:pt x="105" y="114"/>
                  <a:pt x="105" y="114"/>
                </a:cubicBezTo>
                <a:cubicBezTo>
                  <a:pt x="106" y="114"/>
                  <a:pt x="106" y="114"/>
                  <a:pt x="106" y="116"/>
                </a:cubicBezTo>
                <a:cubicBezTo>
                  <a:pt x="107" y="116"/>
                  <a:pt x="107" y="116"/>
                  <a:pt x="107" y="116"/>
                </a:cubicBezTo>
                <a:cubicBezTo>
                  <a:pt x="107" y="116"/>
                  <a:pt x="107" y="116"/>
                  <a:pt x="107" y="117"/>
                </a:cubicBezTo>
                <a:cubicBezTo>
                  <a:pt x="107" y="157"/>
                  <a:pt x="107" y="157"/>
                  <a:pt x="107" y="157"/>
                </a:cubicBezTo>
                <a:cubicBezTo>
                  <a:pt x="124" y="157"/>
                  <a:pt x="124" y="157"/>
                  <a:pt x="124" y="157"/>
                </a:cubicBezTo>
                <a:cubicBezTo>
                  <a:pt x="125" y="157"/>
                  <a:pt x="125" y="158"/>
                  <a:pt x="125" y="158"/>
                </a:cubicBezTo>
                <a:lnTo>
                  <a:pt x="125" y="159"/>
                </a:lnTo>
                <a:close/>
                <a:moveTo>
                  <a:pt x="171" y="151"/>
                </a:moveTo>
                <a:cubicBezTo>
                  <a:pt x="170" y="155"/>
                  <a:pt x="169" y="157"/>
                  <a:pt x="167" y="159"/>
                </a:cubicBezTo>
                <a:cubicBezTo>
                  <a:pt x="164" y="162"/>
                  <a:pt x="162" y="163"/>
                  <a:pt x="158" y="164"/>
                </a:cubicBezTo>
                <a:cubicBezTo>
                  <a:pt x="155" y="165"/>
                  <a:pt x="151" y="165"/>
                  <a:pt x="146" y="165"/>
                </a:cubicBezTo>
                <a:cubicBezTo>
                  <a:pt x="135" y="165"/>
                  <a:pt x="135" y="165"/>
                  <a:pt x="135" y="165"/>
                </a:cubicBezTo>
                <a:cubicBezTo>
                  <a:pt x="133" y="165"/>
                  <a:pt x="133" y="165"/>
                  <a:pt x="132" y="165"/>
                </a:cubicBezTo>
                <a:cubicBezTo>
                  <a:pt x="132" y="164"/>
                  <a:pt x="131" y="164"/>
                  <a:pt x="131" y="163"/>
                </a:cubicBezTo>
                <a:cubicBezTo>
                  <a:pt x="131" y="118"/>
                  <a:pt x="131" y="118"/>
                  <a:pt x="131" y="118"/>
                </a:cubicBezTo>
                <a:cubicBezTo>
                  <a:pt x="131" y="117"/>
                  <a:pt x="132" y="116"/>
                  <a:pt x="132" y="116"/>
                </a:cubicBezTo>
                <a:cubicBezTo>
                  <a:pt x="133" y="116"/>
                  <a:pt x="133" y="114"/>
                  <a:pt x="135" y="114"/>
                </a:cubicBezTo>
                <a:cubicBezTo>
                  <a:pt x="148" y="114"/>
                  <a:pt x="148" y="114"/>
                  <a:pt x="148" y="114"/>
                </a:cubicBezTo>
                <a:cubicBezTo>
                  <a:pt x="152" y="114"/>
                  <a:pt x="156" y="116"/>
                  <a:pt x="159" y="117"/>
                </a:cubicBezTo>
                <a:cubicBezTo>
                  <a:pt x="162" y="118"/>
                  <a:pt x="165" y="119"/>
                  <a:pt x="167" y="122"/>
                </a:cubicBezTo>
                <a:cubicBezTo>
                  <a:pt x="169" y="123"/>
                  <a:pt x="171" y="126"/>
                  <a:pt x="172" y="129"/>
                </a:cubicBezTo>
                <a:cubicBezTo>
                  <a:pt x="174" y="132"/>
                  <a:pt x="174" y="136"/>
                  <a:pt x="174" y="139"/>
                </a:cubicBezTo>
                <a:cubicBezTo>
                  <a:pt x="174" y="144"/>
                  <a:pt x="174" y="149"/>
                  <a:pt x="171" y="151"/>
                </a:cubicBezTo>
                <a:close/>
                <a:moveTo>
                  <a:pt x="426" y="289"/>
                </a:moveTo>
                <a:cubicBezTo>
                  <a:pt x="295" y="289"/>
                  <a:pt x="295" y="289"/>
                  <a:pt x="295" y="289"/>
                </a:cubicBezTo>
                <a:cubicBezTo>
                  <a:pt x="295" y="132"/>
                  <a:pt x="295" y="132"/>
                  <a:pt x="295" y="132"/>
                </a:cubicBezTo>
                <a:cubicBezTo>
                  <a:pt x="426" y="132"/>
                  <a:pt x="426" y="132"/>
                  <a:pt x="426" y="132"/>
                </a:cubicBezTo>
                <a:cubicBezTo>
                  <a:pt x="490" y="210"/>
                  <a:pt x="490" y="210"/>
                  <a:pt x="490" y="210"/>
                </a:cubicBezTo>
                <a:lnTo>
                  <a:pt x="426" y="289"/>
                </a:lnTo>
                <a:close/>
                <a:moveTo>
                  <a:pt x="159" y="127"/>
                </a:moveTo>
                <a:cubicBezTo>
                  <a:pt x="158" y="126"/>
                  <a:pt x="157" y="125"/>
                  <a:pt x="155" y="124"/>
                </a:cubicBezTo>
                <a:cubicBezTo>
                  <a:pt x="152" y="124"/>
                  <a:pt x="150" y="123"/>
                  <a:pt x="146" y="123"/>
                </a:cubicBezTo>
                <a:cubicBezTo>
                  <a:pt x="141" y="123"/>
                  <a:pt x="141" y="123"/>
                  <a:pt x="141" y="123"/>
                </a:cubicBezTo>
                <a:cubicBezTo>
                  <a:pt x="141" y="157"/>
                  <a:pt x="141" y="157"/>
                  <a:pt x="141" y="157"/>
                </a:cubicBezTo>
                <a:cubicBezTo>
                  <a:pt x="147" y="157"/>
                  <a:pt x="147" y="157"/>
                  <a:pt x="147" y="157"/>
                </a:cubicBezTo>
                <a:cubicBezTo>
                  <a:pt x="155" y="157"/>
                  <a:pt x="155" y="157"/>
                  <a:pt x="155" y="157"/>
                </a:cubicBezTo>
                <a:cubicBezTo>
                  <a:pt x="156" y="156"/>
                  <a:pt x="158" y="154"/>
                  <a:pt x="159" y="153"/>
                </a:cubicBezTo>
                <a:cubicBezTo>
                  <a:pt x="161" y="151"/>
                  <a:pt x="162" y="150"/>
                  <a:pt x="162" y="147"/>
                </a:cubicBezTo>
                <a:cubicBezTo>
                  <a:pt x="163" y="145"/>
                  <a:pt x="163" y="143"/>
                  <a:pt x="163" y="140"/>
                </a:cubicBezTo>
                <a:cubicBezTo>
                  <a:pt x="163" y="138"/>
                  <a:pt x="163" y="136"/>
                  <a:pt x="162" y="133"/>
                </a:cubicBezTo>
                <a:cubicBezTo>
                  <a:pt x="162" y="131"/>
                  <a:pt x="161" y="130"/>
                  <a:pt x="159"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67" name="Gruppieren 32"/>
          <p:cNvGrpSpPr>
            <a:grpSpLocks noChangeAspect="1"/>
          </p:cNvGrpSpPr>
          <p:nvPr/>
        </p:nvGrpSpPr>
        <p:grpSpPr>
          <a:xfrm>
            <a:off x="4179999" y="3476070"/>
            <a:ext cx="1404000" cy="1404000"/>
            <a:chOff x="280774" y="1775687"/>
            <a:chExt cx="1548000" cy="1548000"/>
          </a:xfrm>
        </p:grpSpPr>
        <p:sp>
          <p:nvSpPr>
            <p:cNvPr id="68" name="Ellipse 33"/>
            <p:cNvSpPr>
              <a:spLocks noChangeAspect="1"/>
            </p:cNvSpPr>
            <p:nvPr/>
          </p:nvSpPr>
          <p:spPr>
            <a:xfrm>
              <a:off x="280774" y="1775687"/>
              <a:ext cx="1548000" cy="15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200" dirty="0">
                <a:solidFill>
                  <a:schemeClr val="bg1"/>
                </a:solidFill>
              </a:endParaRPr>
            </a:p>
          </p:txBody>
        </p:sp>
        <p:sp>
          <p:nvSpPr>
            <p:cNvPr id="69" name="Ellipse 172"/>
            <p:cNvSpPr>
              <a:spLocks noChangeAspect="1"/>
            </p:cNvSpPr>
            <p:nvPr/>
          </p:nvSpPr>
          <p:spPr>
            <a:xfrm flipH="1">
              <a:off x="280774" y="1775974"/>
              <a:ext cx="768317" cy="1547426"/>
            </a:xfrm>
            <a:custGeom>
              <a:avLst/>
              <a:gdLst/>
              <a:ahLst/>
              <a:cxnLst/>
              <a:rect l="l" t="t" r="r" b="b"/>
              <a:pathLst>
                <a:path w="768317" h="1547426">
                  <a:moveTo>
                    <a:pt x="0" y="0"/>
                  </a:moveTo>
                  <a:cubicBezTo>
                    <a:pt x="424853" y="2790"/>
                    <a:pt x="768317" y="348142"/>
                    <a:pt x="768317" y="773713"/>
                  </a:cubicBezTo>
                  <a:cubicBezTo>
                    <a:pt x="768317" y="1199285"/>
                    <a:pt x="424853" y="1544637"/>
                    <a:pt x="0" y="1547426"/>
                  </a:cubicBezTo>
                  <a:close/>
                </a:path>
              </a:pathLst>
            </a:custGeom>
            <a:solidFill>
              <a:srgbClr val="FFFFF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200" dirty="0">
                <a:solidFill>
                  <a:schemeClr val="bg1"/>
                </a:solidFill>
              </a:endParaRPr>
            </a:p>
          </p:txBody>
        </p:sp>
      </p:grpSp>
      <p:sp>
        <p:nvSpPr>
          <p:cNvPr id="70" name="Freeform 11"/>
          <p:cNvSpPr>
            <a:spLocks noChangeAspect="1" noEditPoints="1"/>
          </p:cNvSpPr>
          <p:nvPr/>
        </p:nvSpPr>
        <p:spPr bwMode="auto">
          <a:xfrm>
            <a:off x="4292656" y="3644384"/>
            <a:ext cx="1178686" cy="1080000"/>
          </a:xfrm>
          <a:custGeom>
            <a:avLst/>
            <a:gdLst>
              <a:gd name="T0" fmla="*/ 379 w 450"/>
              <a:gd name="T1" fmla="*/ 99 h 412"/>
              <a:gd name="T2" fmla="*/ 244 w 450"/>
              <a:gd name="T3" fmla="*/ 87 h 412"/>
              <a:gd name="T4" fmla="*/ 205 w 450"/>
              <a:gd name="T5" fmla="*/ 0 h 412"/>
              <a:gd name="T6" fmla="*/ 147 w 450"/>
              <a:gd name="T7" fmla="*/ 38 h 412"/>
              <a:gd name="T8" fmla="*/ 88 w 450"/>
              <a:gd name="T9" fmla="*/ 42 h 412"/>
              <a:gd name="T10" fmla="*/ 6 w 450"/>
              <a:gd name="T11" fmla="*/ 107 h 412"/>
              <a:gd name="T12" fmla="*/ 62 w 450"/>
              <a:gd name="T13" fmla="*/ 182 h 412"/>
              <a:gd name="T14" fmla="*/ 147 w 450"/>
              <a:gd name="T15" fmla="*/ 192 h 412"/>
              <a:gd name="T16" fmla="*/ 185 w 450"/>
              <a:gd name="T17" fmla="*/ 412 h 412"/>
              <a:gd name="T18" fmla="*/ 244 w 450"/>
              <a:gd name="T19" fmla="*/ 374 h 412"/>
              <a:gd name="T20" fmla="*/ 353 w 450"/>
              <a:gd name="T21" fmla="*/ 273 h 412"/>
              <a:gd name="T22" fmla="*/ 444 w 450"/>
              <a:gd name="T23" fmla="*/ 192 h 412"/>
              <a:gd name="T24" fmla="*/ 145 w 450"/>
              <a:gd name="T25" fmla="*/ 164 h 412"/>
              <a:gd name="T26" fmla="*/ 32 w 450"/>
              <a:gd name="T27" fmla="*/ 116 h 412"/>
              <a:gd name="T28" fmla="*/ 145 w 450"/>
              <a:gd name="T29" fmla="*/ 68 h 412"/>
              <a:gd name="T30" fmla="*/ 275 w 450"/>
              <a:gd name="T31" fmla="*/ 205 h 412"/>
              <a:gd name="T32" fmla="*/ 236 w 450"/>
              <a:gd name="T33" fmla="*/ 161 h 412"/>
              <a:gd name="T34" fmla="*/ 236 w 450"/>
              <a:gd name="T35" fmla="*/ 187 h 412"/>
              <a:gd name="T36" fmla="*/ 224 w 450"/>
              <a:gd name="T37" fmla="*/ 205 h 412"/>
              <a:gd name="T38" fmla="*/ 225 w 450"/>
              <a:gd name="T39" fmla="*/ 167 h 412"/>
              <a:gd name="T40" fmla="*/ 238 w 450"/>
              <a:gd name="T41" fmla="*/ 146 h 412"/>
              <a:gd name="T42" fmla="*/ 264 w 450"/>
              <a:gd name="T43" fmla="*/ 191 h 412"/>
              <a:gd name="T44" fmla="*/ 263 w 450"/>
              <a:gd name="T45" fmla="*/ 146 h 412"/>
              <a:gd name="T46" fmla="*/ 274 w 450"/>
              <a:gd name="T47" fmla="*/ 164 h 412"/>
              <a:gd name="T48" fmla="*/ 275 w 450"/>
              <a:gd name="T49" fmla="*/ 205 h 412"/>
              <a:gd name="T50" fmla="*/ 290 w 450"/>
              <a:gd name="T51" fmla="*/ 205 h 412"/>
              <a:gd name="T52" fmla="*/ 290 w 450"/>
              <a:gd name="T53" fmla="*/ 163 h 412"/>
              <a:gd name="T54" fmla="*/ 323 w 450"/>
              <a:gd name="T55" fmla="*/ 146 h 412"/>
              <a:gd name="T56" fmla="*/ 307 w 450"/>
              <a:gd name="T57" fmla="*/ 155 h 412"/>
              <a:gd name="T58" fmla="*/ 303 w 450"/>
              <a:gd name="T59" fmla="*/ 169 h 412"/>
              <a:gd name="T60" fmla="*/ 323 w 450"/>
              <a:gd name="T61" fmla="*/ 169 h 412"/>
              <a:gd name="T62" fmla="*/ 307 w 450"/>
              <a:gd name="T63" fmla="*/ 179 h 412"/>
              <a:gd name="T64" fmla="*/ 303 w 450"/>
              <a:gd name="T65" fmla="*/ 196 h 412"/>
              <a:gd name="T66" fmla="*/ 325 w 450"/>
              <a:gd name="T67" fmla="*/ 195 h 412"/>
              <a:gd name="T68" fmla="*/ 399 w 450"/>
              <a:gd name="T69" fmla="*/ 171 h 412"/>
              <a:gd name="T70" fmla="*/ 391 w 450"/>
              <a:gd name="T71" fmla="*/ 205 h 412"/>
              <a:gd name="T72" fmla="*/ 371 w 450"/>
              <a:gd name="T73" fmla="*/ 186 h 412"/>
              <a:gd name="T74" fmla="*/ 368 w 450"/>
              <a:gd name="T75" fmla="*/ 165 h 412"/>
              <a:gd name="T76" fmla="*/ 360 w 450"/>
              <a:gd name="T77" fmla="*/ 205 h 412"/>
              <a:gd name="T78" fmla="*/ 340 w 450"/>
              <a:gd name="T79" fmla="*/ 184 h 412"/>
              <a:gd name="T80" fmla="*/ 329 w 450"/>
              <a:gd name="T81" fmla="*/ 146 h 412"/>
              <a:gd name="T82" fmla="*/ 348 w 450"/>
              <a:gd name="T83" fmla="*/ 170 h 412"/>
              <a:gd name="T84" fmla="*/ 352 w 450"/>
              <a:gd name="T85" fmla="*/ 193 h 412"/>
              <a:gd name="T86" fmla="*/ 361 w 450"/>
              <a:gd name="T87" fmla="*/ 146 h 412"/>
              <a:gd name="T88" fmla="*/ 380 w 450"/>
              <a:gd name="T89" fmla="*/ 176 h 412"/>
              <a:gd name="T90" fmla="*/ 383 w 450"/>
              <a:gd name="T91" fmla="*/ 193 h 412"/>
              <a:gd name="T92" fmla="*/ 394 w 450"/>
              <a:gd name="T93" fmla="*/ 146 h 412"/>
              <a:gd name="T94" fmla="*/ 399 w 450"/>
              <a:gd name="T95" fmla="*/ 17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0" h="412">
                <a:moveTo>
                  <a:pt x="444" y="169"/>
                </a:moveTo>
                <a:cubicBezTo>
                  <a:pt x="444" y="169"/>
                  <a:pt x="444" y="169"/>
                  <a:pt x="379" y="99"/>
                </a:cubicBezTo>
                <a:cubicBezTo>
                  <a:pt x="372" y="92"/>
                  <a:pt x="361" y="87"/>
                  <a:pt x="353" y="87"/>
                </a:cubicBezTo>
                <a:cubicBezTo>
                  <a:pt x="353" y="87"/>
                  <a:pt x="353" y="87"/>
                  <a:pt x="244" y="87"/>
                </a:cubicBezTo>
                <a:cubicBezTo>
                  <a:pt x="244" y="38"/>
                  <a:pt x="244" y="38"/>
                  <a:pt x="244" y="38"/>
                </a:cubicBezTo>
                <a:cubicBezTo>
                  <a:pt x="244" y="17"/>
                  <a:pt x="226" y="0"/>
                  <a:pt x="205" y="0"/>
                </a:cubicBezTo>
                <a:cubicBezTo>
                  <a:pt x="205" y="0"/>
                  <a:pt x="205" y="0"/>
                  <a:pt x="185" y="0"/>
                </a:cubicBezTo>
                <a:cubicBezTo>
                  <a:pt x="164" y="0"/>
                  <a:pt x="147" y="17"/>
                  <a:pt x="147" y="38"/>
                </a:cubicBezTo>
                <a:cubicBezTo>
                  <a:pt x="147" y="42"/>
                  <a:pt x="147" y="42"/>
                  <a:pt x="147" y="42"/>
                </a:cubicBezTo>
                <a:cubicBezTo>
                  <a:pt x="88" y="42"/>
                  <a:pt x="88" y="42"/>
                  <a:pt x="88" y="42"/>
                </a:cubicBezTo>
                <a:cubicBezTo>
                  <a:pt x="79" y="42"/>
                  <a:pt x="68" y="47"/>
                  <a:pt x="62" y="52"/>
                </a:cubicBezTo>
                <a:cubicBezTo>
                  <a:pt x="6" y="107"/>
                  <a:pt x="6" y="107"/>
                  <a:pt x="6" y="107"/>
                </a:cubicBezTo>
                <a:cubicBezTo>
                  <a:pt x="0" y="113"/>
                  <a:pt x="0" y="122"/>
                  <a:pt x="6" y="128"/>
                </a:cubicBezTo>
                <a:cubicBezTo>
                  <a:pt x="62" y="182"/>
                  <a:pt x="62" y="182"/>
                  <a:pt x="62" y="182"/>
                </a:cubicBezTo>
                <a:cubicBezTo>
                  <a:pt x="68" y="187"/>
                  <a:pt x="79" y="192"/>
                  <a:pt x="88" y="192"/>
                </a:cubicBezTo>
                <a:cubicBezTo>
                  <a:pt x="117" y="192"/>
                  <a:pt x="136" y="192"/>
                  <a:pt x="147" y="192"/>
                </a:cubicBezTo>
                <a:cubicBezTo>
                  <a:pt x="147" y="374"/>
                  <a:pt x="147" y="374"/>
                  <a:pt x="147" y="374"/>
                </a:cubicBezTo>
                <a:cubicBezTo>
                  <a:pt x="147" y="395"/>
                  <a:pt x="164" y="412"/>
                  <a:pt x="185" y="412"/>
                </a:cubicBezTo>
                <a:cubicBezTo>
                  <a:pt x="185" y="412"/>
                  <a:pt x="185" y="412"/>
                  <a:pt x="205" y="412"/>
                </a:cubicBezTo>
                <a:cubicBezTo>
                  <a:pt x="226" y="412"/>
                  <a:pt x="244" y="395"/>
                  <a:pt x="244" y="374"/>
                </a:cubicBezTo>
                <a:cubicBezTo>
                  <a:pt x="244" y="374"/>
                  <a:pt x="244" y="374"/>
                  <a:pt x="244" y="273"/>
                </a:cubicBezTo>
                <a:cubicBezTo>
                  <a:pt x="257" y="273"/>
                  <a:pt x="287" y="273"/>
                  <a:pt x="353" y="273"/>
                </a:cubicBezTo>
                <a:cubicBezTo>
                  <a:pt x="361" y="273"/>
                  <a:pt x="372" y="269"/>
                  <a:pt x="379" y="262"/>
                </a:cubicBezTo>
                <a:cubicBezTo>
                  <a:pt x="379" y="262"/>
                  <a:pt x="379" y="262"/>
                  <a:pt x="444" y="192"/>
                </a:cubicBezTo>
                <a:cubicBezTo>
                  <a:pt x="450" y="186"/>
                  <a:pt x="450" y="176"/>
                  <a:pt x="444" y="169"/>
                </a:cubicBezTo>
                <a:close/>
                <a:moveTo>
                  <a:pt x="145" y="164"/>
                </a:moveTo>
                <a:cubicBezTo>
                  <a:pt x="69" y="164"/>
                  <a:pt x="69" y="164"/>
                  <a:pt x="69" y="164"/>
                </a:cubicBezTo>
                <a:cubicBezTo>
                  <a:pt x="32" y="116"/>
                  <a:pt x="32" y="116"/>
                  <a:pt x="32" y="116"/>
                </a:cubicBezTo>
                <a:cubicBezTo>
                  <a:pt x="69" y="68"/>
                  <a:pt x="69" y="68"/>
                  <a:pt x="69" y="68"/>
                </a:cubicBezTo>
                <a:cubicBezTo>
                  <a:pt x="145" y="68"/>
                  <a:pt x="145" y="68"/>
                  <a:pt x="145" y="68"/>
                </a:cubicBezTo>
                <a:lnTo>
                  <a:pt x="145" y="164"/>
                </a:lnTo>
                <a:close/>
                <a:moveTo>
                  <a:pt x="275" y="205"/>
                </a:moveTo>
                <a:cubicBezTo>
                  <a:pt x="261" y="207"/>
                  <a:pt x="261" y="207"/>
                  <a:pt x="261" y="207"/>
                </a:cubicBezTo>
                <a:cubicBezTo>
                  <a:pt x="255" y="195"/>
                  <a:pt x="246" y="180"/>
                  <a:pt x="236" y="161"/>
                </a:cubicBezTo>
                <a:cubicBezTo>
                  <a:pt x="236" y="161"/>
                  <a:pt x="236" y="161"/>
                  <a:pt x="236" y="161"/>
                </a:cubicBezTo>
                <a:cubicBezTo>
                  <a:pt x="236" y="187"/>
                  <a:pt x="236" y="187"/>
                  <a:pt x="236" y="187"/>
                </a:cubicBezTo>
                <a:cubicBezTo>
                  <a:pt x="236" y="193"/>
                  <a:pt x="236" y="199"/>
                  <a:pt x="237" y="205"/>
                </a:cubicBezTo>
                <a:cubicBezTo>
                  <a:pt x="224" y="205"/>
                  <a:pt x="224" y="205"/>
                  <a:pt x="224" y="205"/>
                </a:cubicBezTo>
                <a:cubicBezTo>
                  <a:pt x="225" y="199"/>
                  <a:pt x="225" y="193"/>
                  <a:pt x="225" y="187"/>
                </a:cubicBezTo>
                <a:cubicBezTo>
                  <a:pt x="225" y="167"/>
                  <a:pt x="225" y="167"/>
                  <a:pt x="225" y="167"/>
                </a:cubicBezTo>
                <a:cubicBezTo>
                  <a:pt x="225" y="162"/>
                  <a:pt x="225" y="155"/>
                  <a:pt x="223" y="146"/>
                </a:cubicBezTo>
                <a:cubicBezTo>
                  <a:pt x="238" y="146"/>
                  <a:pt x="238" y="146"/>
                  <a:pt x="238" y="146"/>
                </a:cubicBezTo>
                <a:cubicBezTo>
                  <a:pt x="250" y="165"/>
                  <a:pt x="259" y="181"/>
                  <a:pt x="264" y="191"/>
                </a:cubicBezTo>
                <a:cubicBezTo>
                  <a:pt x="264" y="191"/>
                  <a:pt x="264" y="191"/>
                  <a:pt x="264" y="191"/>
                </a:cubicBezTo>
                <a:cubicBezTo>
                  <a:pt x="263" y="164"/>
                  <a:pt x="263" y="164"/>
                  <a:pt x="263" y="164"/>
                </a:cubicBezTo>
                <a:cubicBezTo>
                  <a:pt x="263" y="156"/>
                  <a:pt x="263" y="150"/>
                  <a:pt x="263" y="146"/>
                </a:cubicBezTo>
                <a:cubicBezTo>
                  <a:pt x="275" y="146"/>
                  <a:pt x="275" y="146"/>
                  <a:pt x="275" y="146"/>
                </a:cubicBezTo>
                <a:cubicBezTo>
                  <a:pt x="275" y="150"/>
                  <a:pt x="274" y="156"/>
                  <a:pt x="274" y="164"/>
                </a:cubicBezTo>
                <a:cubicBezTo>
                  <a:pt x="274" y="191"/>
                  <a:pt x="274" y="191"/>
                  <a:pt x="274" y="191"/>
                </a:cubicBezTo>
                <a:cubicBezTo>
                  <a:pt x="274" y="195"/>
                  <a:pt x="275" y="199"/>
                  <a:pt x="275" y="205"/>
                </a:cubicBezTo>
                <a:close/>
                <a:moveTo>
                  <a:pt x="324" y="205"/>
                </a:moveTo>
                <a:cubicBezTo>
                  <a:pt x="290" y="205"/>
                  <a:pt x="290" y="205"/>
                  <a:pt x="290" y="205"/>
                </a:cubicBezTo>
                <a:cubicBezTo>
                  <a:pt x="290" y="200"/>
                  <a:pt x="290" y="195"/>
                  <a:pt x="290" y="190"/>
                </a:cubicBezTo>
                <a:cubicBezTo>
                  <a:pt x="290" y="163"/>
                  <a:pt x="290" y="163"/>
                  <a:pt x="290" y="163"/>
                </a:cubicBezTo>
                <a:cubicBezTo>
                  <a:pt x="290" y="156"/>
                  <a:pt x="290" y="151"/>
                  <a:pt x="289" y="146"/>
                </a:cubicBezTo>
                <a:cubicBezTo>
                  <a:pt x="323" y="146"/>
                  <a:pt x="323" y="146"/>
                  <a:pt x="323" y="146"/>
                </a:cubicBezTo>
                <a:cubicBezTo>
                  <a:pt x="324" y="155"/>
                  <a:pt x="324" y="155"/>
                  <a:pt x="324" y="155"/>
                </a:cubicBezTo>
                <a:cubicBezTo>
                  <a:pt x="319" y="155"/>
                  <a:pt x="313" y="155"/>
                  <a:pt x="307" y="155"/>
                </a:cubicBezTo>
                <a:cubicBezTo>
                  <a:pt x="303" y="155"/>
                  <a:pt x="303" y="155"/>
                  <a:pt x="303" y="155"/>
                </a:cubicBezTo>
                <a:cubicBezTo>
                  <a:pt x="303" y="169"/>
                  <a:pt x="303" y="169"/>
                  <a:pt x="303" y="169"/>
                </a:cubicBezTo>
                <a:cubicBezTo>
                  <a:pt x="307" y="169"/>
                  <a:pt x="307" y="169"/>
                  <a:pt x="307" y="169"/>
                </a:cubicBezTo>
                <a:cubicBezTo>
                  <a:pt x="314" y="169"/>
                  <a:pt x="319" y="169"/>
                  <a:pt x="323" y="169"/>
                </a:cubicBezTo>
                <a:cubicBezTo>
                  <a:pt x="323" y="179"/>
                  <a:pt x="323" y="179"/>
                  <a:pt x="323" y="179"/>
                </a:cubicBezTo>
                <a:cubicBezTo>
                  <a:pt x="319" y="179"/>
                  <a:pt x="314" y="179"/>
                  <a:pt x="307" y="179"/>
                </a:cubicBezTo>
                <a:cubicBezTo>
                  <a:pt x="303" y="179"/>
                  <a:pt x="303" y="179"/>
                  <a:pt x="303" y="179"/>
                </a:cubicBezTo>
                <a:cubicBezTo>
                  <a:pt x="303" y="196"/>
                  <a:pt x="303" y="196"/>
                  <a:pt x="303" y="196"/>
                </a:cubicBezTo>
                <a:cubicBezTo>
                  <a:pt x="307" y="196"/>
                  <a:pt x="307" y="196"/>
                  <a:pt x="307" y="196"/>
                </a:cubicBezTo>
                <a:cubicBezTo>
                  <a:pt x="313" y="196"/>
                  <a:pt x="319" y="196"/>
                  <a:pt x="325" y="195"/>
                </a:cubicBezTo>
                <a:lnTo>
                  <a:pt x="324" y="205"/>
                </a:lnTo>
                <a:close/>
                <a:moveTo>
                  <a:pt x="399" y="171"/>
                </a:moveTo>
                <a:cubicBezTo>
                  <a:pt x="396" y="185"/>
                  <a:pt x="396" y="185"/>
                  <a:pt x="396" y="185"/>
                </a:cubicBezTo>
                <a:cubicBezTo>
                  <a:pt x="393" y="193"/>
                  <a:pt x="392" y="200"/>
                  <a:pt x="391" y="205"/>
                </a:cubicBezTo>
                <a:cubicBezTo>
                  <a:pt x="374" y="207"/>
                  <a:pt x="374" y="207"/>
                  <a:pt x="374" y="207"/>
                </a:cubicBezTo>
                <a:cubicBezTo>
                  <a:pt x="374" y="203"/>
                  <a:pt x="373" y="196"/>
                  <a:pt x="371" y="186"/>
                </a:cubicBezTo>
                <a:cubicBezTo>
                  <a:pt x="369" y="174"/>
                  <a:pt x="368" y="167"/>
                  <a:pt x="368" y="165"/>
                </a:cubicBezTo>
                <a:cubicBezTo>
                  <a:pt x="368" y="165"/>
                  <a:pt x="368" y="165"/>
                  <a:pt x="368" y="165"/>
                </a:cubicBezTo>
                <a:cubicBezTo>
                  <a:pt x="366" y="172"/>
                  <a:pt x="365" y="180"/>
                  <a:pt x="363" y="187"/>
                </a:cubicBezTo>
                <a:cubicBezTo>
                  <a:pt x="361" y="196"/>
                  <a:pt x="360" y="202"/>
                  <a:pt x="360" y="205"/>
                </a:cubicBezTo>
                <a:cubicBezTo>
                  <a:pt x="344" y="207"/>
                  <a:pt x="344" y="207"/>
                  <a:pt x="344" y="207"/>
                </a:cubicBezTo>
                <a:cubicBezTo>
                  <a:pt x="343" y="199"/>
                  <a:pt x="342" y="191"/>
                  <a:pt x="340" y="184"/>
                </a:cubicBezTo>
                <a:cubicBezTo>
                  <a:pt x="337" y="173"/>
                  <a:pt x="337" y="173"/>
                  <a:pt x="337" y="173"/>
                </a:cubicBezTo>
                <a:cubicBezTo>
                  <a:pt x="334" y="161"/>
                  <a:pt x="331" y="152"/>
                  <a:pt x="329" y="146"/>
                </a:cubicBezTo>
                <a:cubicBezTo>
                  <a:pt x="342" y="145"/>
                  <a:pt x="342" y="145"/>
                  <a:pt x="342" y="145"/>
                </a:cubicBezTo>
                <a:cubicBezTo>
                  <a:pt x="344" y="151"/>
                  <a:pt x="346" y="159"/>
                  <a:pt x="348" y="170"/>
                </a:cubicBezTo>
                <a:cubicBezTo>
                  <a:pt x="350" y="179"/>
                  <a:pt x="351" y="187"/>
                  <a:pt x="352" y="193"/>
                </a:cubicBezTo>
                <a:cubicBezTo>
                  <a:pt x="352" y="193"/>
                  <a:pt x="352" y="193"/>
                  <a:pt x="352" y="193"/>
                </a:cubicBezTo>
                <a:cubicBezTo>
                  <a:pt x="356" y="175"/>
                  <a:pt x="356" y="175"/>
                  <a:pt x="356" y="175"/>
                </a:cubicBezTo>
                <a:cubicBezTo>
                  <a:pt x="358" y="163"/>
                  <a:pt x="360" y="154"/>
                  <a:pt x="361" y="146"/>
                </a:cubicBezTo>
                <a:cubicBezTo>
                  <a:pt x="375" y="145"/>
                  <a:pt x="375" y="145"/>
                  <a:pt x="375" y="145"/>
                </a:cubicBezTo>
                <a:cubicBezTo>
                  <a:pt x="376" y="150"/>
                  <a:pt x="377" y="160"/>
                  <a:pt x="380" y="176"/>
                </a:cubicBezTo>
                <a:cubicBezTo>
                  <a:pt x="383" y="193"/>
                  <a:pt x="383" y="193"/>
                  <a:pt x="383" y="193"/>
                </a:cubicBezTo>
                <a:cubicBezTo>
                  <a:pt x="383" y="193"/>
                  <a:pt x="383" y="193"/>
                  <a:pt x="383" y="193"/>
                </a:cubicBezTo>
                <a:cubicBezTo>
                  <a:pt x="388" y="174"/>
                  <a:pt x="388" y="174"/>
                  <a:pt x="388" y="174"/>
                </a:cubicBezTo>
                <a:cubicBezTo>
                  <a:pt x="391" y="161"/>
                  <a:pt x="393" y="152"/>
                  <a:pt x="394" y="146"/>
                </a:cubicBezTo>
                <a:cubicBezTo>
                  <a:pt x="407" y="145"/>
                  <a:pt x="407" y="145"/>
                  <a:pt x="407" y="145"/>
                </a:cubicBezTo>
                <a:cubicBezTo>
                  <a:pt x="405" y="151"/>
                  <a:pt x="403" y="159"/>
                  <a:pt x="399" y="1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מלבן 3"/>
          <p:cNvSpPr/>
          <p:nvPr/>
        </p:nvSpPr>
        <p:spPr>
          <a:xfrm>
            <a:off x="6945331" y="3904180"/>
            <a:ext cx="402624" cy="195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מלבן 36"/>
          <p:cNvSpPr/>
          <p:nvPr/>
        </p:nvSpPr>
        <p:spPr>
          <a:xfrm>
            <a:off x="4838068" y="3959214"/>
            <a:ext cx="514768" cy="32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757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תרשים 23"/>
          <p:cNvGraphicFramePr>
            <a:graphicFrameLocks/>
          </p:cNvGraphicFramePr>
          <p:nvPr>
            <p:extLst>
              <p:ext uri="{D42A27DB-BD31-4B8C-83A1-F6EECF244321}">
                <p14:modId xmlns:p14="http://schemas.microsoft.com/office/powerpoint/2010/main" val="2429886718"/>
              </p:ext>
            </p:extLst>
          </p:nvPr>
        </p:nvGraphicFramePr>
        <p:xfrm>
          <a:off x="3963363" y="1833032"/>
          <a:ext cx="4442101" cy="4478414"/>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45"/>
          <p:cNvSpPr txBox="1">
            <a:spLocks/>
          </p:cNvSpPr>
          <p:nvPr/>
        </p:nvSpPr>
        <p:spPr>
          <a:xfrm>
            <a:off x="1139128" y="354446"/>
            <a:ext cx="11896224"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ניתן לראות שהמודעות לתכנית חיסכון לכל ילד מקיפה כשלושה רבעים מקהל היעד עוד לפני שהקמפיין עלה, כאשר לאחר קמפיין המודעות בקרב אותו קהל כמעט אבסולוטית</a:t>
            </a:r>
          </a:p>
        </p:txBody>
      </p:sp>
      <p:sp>
        <p:nvSpPr>
          <p:cNvPr id="2" name="כותרת 1"/>
          <p:cNvSpPr>
            <a:spLocks noGrp="1"/>
          </p:cNvSpPr>
          <p:nvPr>
            <p:ph type="title"/>
          </p:nvPr>
        </p:nvSpPr>
        <p:spPr>
          <a:xfrm>
            <a:off x="1600283" y="1038931"/>
            <a:ext cx="11521100" cy="200248"/>
          </a:xfrm>
        </p:spPr>
        <p:txBody>
          <a:bodyPr/>
          <a:lstStyle/>
          <a:p>
            <a:pPr algn="r" rtl="1"/>
            <a:r>
              <a:rPr lang="he-IL" sz="1600" cap="all" dirty="0">
                <a:latin typeface="+mn-lt"/>
                <a:ea typeface="+mn-ea"/>
                <a:cs typeface="+mn-cs"/>
              </a:rPr>
              <a:t>מודעות לתכנית חיסכון</a:t>
            </a:r>
            <a:r>
              <a:rPr lang="en-US" sz="1600" cap="all" dirty="0">
                <a:latin typeface="+mn-lt"/>
                <a:ea typeface="+mn-ea"/>
                <a:cs typeface="+mn-cs"/>
              </a:rPr>
              <a:t> </a:t>
            </a:r>
            <a:r>
              <a:rPr lang="he-IL" sz="1600" cap="all" dirty="0">
                <a:latin typeface="+mn-lt"/>
                <a:ea typeface="+mn-ea"/>
                <a:cs typeface="+mn-cs"/>
              </a:rPr>
              <a:t>לכל ילד</a:t>
            </a:r>
            <a:r>
              <a:rPr lang="en-US" sz="1600" cap="all" dirty="0">
                <a:latin typeface="+mn-lt"/>
                <a:ea typeface="+mn-ea"/>
                <a:cs typeface="+mn-cs"/>
              </a:rPr>
              <a:t> - </a:t>
            </a:r>
            <a:r>
              <a:rPr lang="he-IL" sz="1600" cap="all" dirty="0">
                <a:latin typeface="+mn-lt"/>
                <a:ea typeface="+mn-ea"/>
                <a:cs typeface="+mn-cs"/>
              </a:rPr>
              <a:t>כלל המדגם</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17</a:t>
            </a:fld>
            <a:endParaRPr lang="en-GB" dirty="0"/>
          </a:p>
        </p:txBody>
      </p:sp>
      <p:sp>
        <p:nvSpPr>
          <p:cNvPr id="12" name="מלבן 11"/>
          <p:cNvSpPr/>
          <p:nvPr/>
        </p:nvSpPr>
        <p:spPr>
          <a:xfrm>
            <a:off x="344384" y="6880085"/>
            <a:ext cx="12419116" cy="461665"/>
          </a:xfrm>
          <a:prstGeom prst="rect">
            <a:avLst/>
          </a:prstGeom>
        </p:spPr>
        <p:txBody>
          <a:bodyPr wrap="square">
            <a:spAutoFit/>
          </a:bodyPr>
          <a:lstStyle/>
          <a:p>
            <a:pPr lvl="0" algn="r" rtl="1"/>
            <a:r>
              <a:rPr lang="he-IL" sz="1200" dirty="0"/>
              <a:t>החל מחודש ינואר 2017 תפתח המדינה תכנית חיסכון לכל אחד מילדייך, עד הגיעו לגיל 18. בתכנית החיסכון יופקדו 50 ₪ בכל חודש לכל ילד. כל זאת בנוסף לקצבת הילדים שאתה מקבל עבורו כיום.</a:t>
            </a:r>
          </a:p>
          <a:p>
            <a:pPr lvl="0" algn="r" rtl="1"/>
            <a:r>
              <a:rPr lang="he-IL" sz="1200" dirty="0"/>
              <a:t>האם שמעת על תכנית זו?</a:t>
            </a:r>
            <a:endParaRPr lang="he-IL" dirty="0"/>
          </a:p>
        </p:txBody>
      </p:sp>
      <p:cxnSp>
        <p:nvCxnSpPr>
          <p:cNvPr id="5" name="מחבר חץ ישר 4"/>
          <p:cNvCxnSpPr/>
          <p:nvPr/>
        </p:nvCxnSpPr>
        <p:spPr>
          <a:xfrm flipV="1">
            <a:off x="5819424" y="3682208"/>
            <a:ext cx="811658" cy="333249"/>
          </a:xfrm>
          <a:prstGeom prst="straightConnector1">
            <a:avLst/>
          </a:prstGeom>
          <a:ln w="28575">
            <a:solidFill>
              <a:srgbClr val="558ED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277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139128" y="546488"/>
            <a:ext cx="11896224" cy="3077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המודעות להיות ביטוח לאומי ומשרד האוצר אחראים למהלך חסכון לכל ילד עולה לאחר קמפיין.</a:t>
            </a:r>
          </a:p>
        </p:txBody>
      </p:sp>
      <p:sp>
        <p:nvSpPr>
          <p:cNvPr id="2" name="כותרת 1"/>
          <p:cNvSpPr>
            <a:spLocks noGrp="1"/>
          </p:cNvSpPr>
          <p:nvPr>
            <p:ph type="title"/>
          </p:nvPr>
        </p:nvSpPr>
        <p:spPr>
          <a:xfrm>
            <a:off x="1600283" y="1038931"/>
            <a:ext cx="11521100" cy="200248"/>
          </a:xfrm>
        </p:spPr>
        <p:txBody>
          <a:bodyPr/>
          <a:lstStyle/>
          <a:p>
            <a:pPr algn="r" rtl="1"/>
            <a:r>
              <a:rPr lang="he-IL" sz="1600" cap="all" dirty="0">
                <a:latin typeface="+mn-lt"/>
                <a:ea typeface="+mn-ea"/>
                <a:cs typeface="+mn-cs"/>
              </a:rPr>
              <a:t>מודעות לגוף העומד מאחורי המהלך</a:t>
            </a:r>
            <a:r>
              <a:rPr lang="en-US" sz="1600" cap="all" dirty="0">
                <a:latin typeface="+mn-lt"/>
                <a:ea typeface="+mn-ea"/>
                <a:cs typeface="+mn-cs"/>
              </a:rPr>
              <a:t>- </a:t>
            </a:r>
            <a:r>
              <a:rPr lang="he-IL" sz="1600" cap="all" dirty="0">
                <a:latin typeface="+mn-lt"/>
                <a:ea typeface="+mn-ea"/>
                <a:cs typeface="+mn-cs"/>
              </a:rPr>
              <a:t> בקרב המודעים לחסכון לכל ילד (</a:t>
            </a:r>
            <a:r>
              <a:rPr lang="en-US" sz="1600" cap="all" dirty="0">
                <a:latin typeface="+mn-lt"/>
                <a:ea typeface="+mn-ea"/>
                <a:cs typeface="+mn-cs"/>
              </a:rPr>
              <a:t>N=496</a:t>
            </a:r>
            <a:r>
              <a:rPr lang="he-IL" sz="1600" cap="all" dirty="0">
                <a:latin typeface="+mn-lt"/>
                <a:ea typeface="+mn-ea"/>
                <a:cs typeface="+mn-cs"/>
              </a:rPr>
              <a:t>)</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18</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האם ידוע לך איזה משרד ו/או גוף ממשלתי עומד מאחורי מהלך זה? </a:t>
            </a:r>
          </a:p>
        </p:txBody>
      </p:sp>
      <p:graphicFrame>
        <p:nvGraphicFramePr>
          <p:cNvPr id="9" name="תרשים 8"/>
          <p:cNvGraphicFramePr/>
          <p:nvPr>
            <p:extLst>
              <p:ext uri="{D42A27DB-BD31-4B8C-83A1-F6EECF244321}">
                <p14:modId xmlns:p14="http://schemas.microsoft.com/office/powerpoint/2010/main" val="3068915560"/>
              </p:ext>
            </p:extLst>
          </p:nvPr>
        </p:nvGraphicFramePr>
        <p:xfrm>
          <a:off x="344384" y="2134681"/>
          <a:ext cx="11572205" cy="4806959"/>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מחבר חץ ישר 10"/>
          <p:cNvCxnSpPr/>
          <p:nvPr/>
        </p:nvCxnSpPr>
        <p:spPr>
          <a:xfrm flipV="1">
            <a:off x="1441787" y="4246122"/>
            <a:ext cx="158496" cy="216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flipV="1">
            <a:off x="3634449" y="4365127"/>
            <a:ext cx="158496" cy="216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77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957434" y="517293"/>
            <a:ext cx="12303832" cy="3077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רוב קהל היעד סבור שיש לחסוך את הכסף למען עתיד הילד, כאשר לאחר קמפיין שיעור הסבורים כך אף עולה.</a:t>
            </a:r>
          </a:p>
        </p:txBody>
      </p:sp>
      <p:sp>
        <p:nvSpPr>
          <p:cNvPr id="2" name="כותרת 1"/>
          <p:cNvSpPr>
            <a:spLocks noGrp="1"/>
          </p:cNvSpPr>
          <p:nvPr>
            <p:ph type="title"/>
          </p:nvPr>
        </p:nvSpPr>
        <p:spPr>
          <a:xfrm>
            <a:off x="1600283" y="1038931"/>
            <a:ext cx="11521100" cy="200248"/>
          </a:xfrm>
        </p:spPr>
        <p:txBody>
          <a:bodyPr/>
          <a:lstStyle/>
          <a:p>
            <a:pPr algn="r" rtl="1"/>
            <a:r>
              <a:rPr lang="he-IL" sz="1600" cap="all" dirty="0">
                <a:latin typeface="+mn-lt"/>
                <a:ea typeface="+mn-ea"/>
                <a:cs typeface="+mn-cs"/>
              </a:rPr>
              <a:t>העדפת שימוש – כלל המדגם</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19</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dirty="0"/>
              <a:t>במידה והיית מקבל עבור ילדך בכל חודש 50 ₪, מה הדבר העיקרי שהיית מעדיף לעשות עם סכום כסף זה?</a:t>
            </a:r>
            <a:endParaRPr lang="en-US" dirty="0"/>
          </a:p>
        </p:txBody>
      </p:sp>
      <p:graphicFrame>
        <p:nvGraphicFramePr>
          <p:cNvPr id="36" name="תרשים 35"/>
          <p:cNvGraphicFramePr/>
          <p:nvPr>
            <p:extLst/>
          </p:nvPr>
        </p:nvGraphicFramePr>
        <p:xfrm>
          <a:off x="137119" y="2350125"/>
          <a:ext cx="13095391" cy="480695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מחבר חץ ישר 4"/>
          <p:cNvCxnSpPr/>
          <p:nvPr/>
        </p:nvCxnSpPr>
        <p:spPr>
          <a:xfrm flipV="1">
            <a:off x="1234523" y="3084576"/>
            <a:ext cx="365760"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176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 y="-1"/>
            <a:ext cx="13442245" cy="7561263"/>
          </a:xfrm>
          <a:prstGeom prst="rect">
            <a:avLst/>
          </a:prstGeom>
        </p:spPr>
      </p:pic>
      <p:sp>
        <p:nvSpPr>
          <p:cNvPr id="3" name="מלבן 2"/>
          <p:cNvSpPr/>
          <p:nvPr/>
        </p:nvSpPr>
        <p:spPr>
          <a:xfrm>
            <a:off x="-2470" y="-1"/>
            <a:ext cx="13442245" cy="7561263"/>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10"/>
          <p:cNvSpPr>
            <a:spLocks noChangeArrowheads="1"/>
          </p:cNvSpPr>
          <p:nvPr/>
        </p:nvSpPr>
        <p:spPr bwMode="auto">
          <a:xfrm>
            <a:off x="489636" y="1134722"/>
            <a:ext cx="5994289" cy="6085227"/>
          </a:xfrm>
          <a:prstGeom prst="rect">
            <a:avLst/>
          </a:prstGeom>
          <a:solidFill>
            <a:srgbClr val="FFFFFF">
              <a:alpha val="65098"/>
            </a:srgbClr>
          </a:solidFill>
          <a:ln w="19050" algn="ctr">
            <a:noFill/>
            <a:miter lim="800000"/>
            <a:headEnd/>
            <a:tailEnd/>
          </a:ln>
        </p:spPr>
        <p:txBody>
          <a:bodyPr anchor="t"/>
          <a:lstStyle/>
          <a:p>
            <a:pPr algn="r" rtl="1"/>
            <a:r>
              <a:rPr lang="he-IL" sz="1600" dirty="0"/>
              <a:t>ביטוח לאומי ומשרד האוצר יצאו בקמפיין במטרה לתקשר את הפעילות היזומה של המדינה לחסכון 50 ₪ עבור כל ילד עד גיל 18, ולעודד את ציבור ההורים להוסיף לחיסכון של כל ילד עוד 50 ₪ בחודש מקצבת הילדים שמשולמת עבורו, כך שסכום החיסכון יוכפל, ויעמוד על 100₪ בחודש, ובכל שנה יחסך עבור הילד 1,200 ₪ במקום 600 ₪.</a:t>
            </a:r>
          </a:p>
          <a:p>
            <a:pPr algn="r" rtl="1"/>
            <a:endParaRPr lang="he-IL" sz="1600" dirty="0"/>
          </a:p>
          <a:p>
            <a:pPr algn="r" rtl="1"/>
            <a:r>
              <a:rPr lang="he-IL" sz="1600" dirty="0"/>
              <a:t>קהל היעד כלל את ציבור ההורים לילדים בגילאי 0-18 וגילאי 25 ומעלה</a:t>
            </a:r>
          </a:p>
          <a:p>
            <a:pPr algn="r" rtl="1">
              <a:spcBef>
                <a:spcPts val="600"/>
              </a:spcBef>
            </a:pPr>
            <a:endParaRPr lang="he-IL" sz="1600" dirty="0"/>
          </a:p>
          <a:p>
            <a:pPr algn="r" rtl="1">
              <a:spcBef>
                <a:spcPts val="600"/>
              </a:spcBef>
            </a:pPr>
            <a:r>
              <a:rPr lang="he-IL" sz="1600" dirty="0"/>
              <a:t>הקמפיין כלל פרסום בטלוויזיה, ברדיו, באינטרנט ובעיתונות בהתאם לעלויות הבאות:</a:t>
            </a:r>
          </a:p>
          <a:p>
            <a:pPr algn="r" rtl="1">
              <a:spcBef>
                <a:spcPts val="600"/>
              </a:spcBef>
            </a:pPr>
            <a:r>
              <a:rPr lang="he-IL" sz="1600" dirty="0"/>
              <a:t>טלוויזיה -  2,500,000 ₪</a:t>
            </a:r>
          </a:p>
          <a:p>
            <a:pPr algn="r" rtl="1">
              <a:spcBef>
                <a:spcPts val="600"/>
              </a:spcBef>
            </a:pPr>
            <a:r>
              <a:rPr lang="he-IL" sz="1600" dirty="0"/>
              <a:t>רדיו – 450,000 ₪</a:t>
            </a:r>
          </a:p>
          <a:p>
            <a:pPr algn="r" rtl="1">
              <a:spcBef>
                <a:spcPts val="600"/>
              </a:spcBef>
            </a:pPr>
            <a:r>
              <a:rPr lang="he-IL" sz="1600" dirty="0"/>
              <a:t>עיתונות – 700,000 ₪ </a:t>
            </a:r>
          </a:p>
          <a:p>
            <a:pPr algn="r" rtl="1">
              <a:spcBef>
                <a:spcPts val="600"/>
              </a:spcBef>
            </a:pPr>
            <a:r>
              <a:rPr lang="he-IL" sz="1600" dirty="0"/>
              <a:t>אינטרנט – 250,000 ₪</a:t>
            </a:r>
          </a:p>
          <a:p>
            <a:pPr algn="just" rtl="1">
              <a:lnSpc>
                <a:spcPct val="100000"/>
              </a:lnSpc>
              <a:spcBef>
                <a:spcPts val="600"/>
              </a:spcBef>
            </a:pPr>
            <a:endParaRPr lang="he-IL" sz="1600" dirty="0"/>
          </a:p>
          <a:p>
            <a:pPr algn="just" rtl="1">
              <a:lnSpc>
                <a:spcPct val="100000"/>
              </a:lnSpc>
              <a:spcBef>
                <a:spcPts val="600"/>
              </a:spcBef>
            </a:pPr>
            <a:r>
              <a:rPr lang="he-IL" sz="1600" dirty="0"/>
              <a:t>לצורך בחינת אפקטיביות הקמפיין נעשו 2 סקרים אינטרנטיים לפני ולאחר קמפיין, בקרב כ-500 הורים לילדים בגילאי 0-18, במדגם ארצי אקראי ומייצג את האוכלוסייה היהודית, דוברת עברית במדינת ישראל, ללא המגזר החרדי.</a:t>
            </a:r>
          </a:p>
          <a:p>
            <a:pPr algn="just" rtl="1">
              <a:lnSpc>
                <a:spcPct val="100000"/>
              </a:lnSpc>
              <a:spcBef>
                <a:spcPts val="600"/>
              </a:spcBef>
            </a:pPr>
            <a:r>
              <a:rPr lang="he-IL" sz="1600" dirty="0"/>
              <a:t>הסקר שלפני קמפיין נעשה בשבוע הראשון של חודש דצמבר 2016</a:t>
            </a:r>
          </a:p>
          <a:p>
            <a:pPr algn="just" rtl="1">
              <a:lnSpc>
                <a:spcPct val="100000"/>
              </a:lnSpc>
              <a:spcBef>
                <a:spcPts val="600"/>
              </a:spcBef>
            </a:pPr>
            <a:r>
              <a:rPr lang="he-IL" sz="1600" dirty="0"/>
              <a:t>הסקר שלאחר קמפיין נעשה בשבוע השלישי של חודש דצמבר 2016</a:t>
            </a:r>
          </a:p>
          <a:p>
            <a:pPr algn="r" rtl="1">
              <a:lnSpc>
                <a:spcPct val="100000"/>
              </a:lnSpc>
              <a:spcBef>
                <a:spcPts val="600"/>
              </a:spcBef>
            </a:pPr>
            <a:endParaRPr lang="he-IL" sz="1600" dirty="0"/>
          </a:p>
          <a:p>
            <a:pPr algn="r" rtl="1">
              <a:lnSpc>
                <a:spcPct val="100000"/>
              </a:lnSpc>
              <a:spcBef>
                <a:spcPts val="600"/>
              </a:spcBef>
            </a:pPr>
            <a:endParaRPr lang="en-US" sz="1600" dirty="0"/>
          </a:p>
          <a:p>
            <a:pPr algn="r" rtl="1">
              <a:lnSpc>
                <a:spcPct val="100000"/>
              </a:lnSpc>
              <a:spcBef>
                <a:spcPts val="600"/>
              </a:spcBef>
            </a:pPr>
            <a:endParaRPr lang="en-US" sz="1600" dirty="0"/>
          </a:p>
          <a:p>
            <a:pPr algn="r" rtl="1">
              <a:lnSpc>
                <a:spcPct val="100000"/>
              </a:lnSpc>
              <a:spcBef>
                <a:spcPts val="600"/>
              </a:spcBef>
            </a:pPr>
            <a:endParaRPr lang="he-IL" sz="1600" dirty="0"/>
          </a:p>
        </p:txBody>
      </p:sp>
      <p:sp>
        <p:nvSpPr>
          <p:cNvPr id="10" name="Title 6"/>
          <p:cNvSpPr>
            <a:spLocks noGrp="1"/>
          </p:cNvSpPr>
          <p:nvPr>
            <p:ph type="title"/>
          </p:nvPr>
        </p:nvSpPr>
        <p:spPr>
          <a:xfrm>
            <a:off x="9684618" y="161511"/>
            <a:ext cx="3657806" cy="400622"/>
          </a:xfrm>
        </p:spPr>
        <p:txBody>
          <a:bodyPr/>
          <a:lstStyle/>
          <a:p>
            <a:pPr algn="r" rtl="1"/>
            <a:r>
              <a:rPr lang="he-IL" b="1" dirty="0">
                <a:latin typeface="+mn-lt"/>
                <a:ea typeface="+mn-ea"/>
                <a:cs typeface="+mn-cs"/>
              </a:rPr>
              <a:t>רקע ומתודולוגיה</a:t>
            </a:r>
            <a:endParaRPr lang="en-US" b="1" dirty="0">
              <a:latin typeface="+mn-lt"/>
              <a:ea typeface="+mn-ea"/>
              <a:cs typeface="+mn-cs"/>
            </a:endParaRPr>
          </a:p>
        </p:txBody>
      </p:sp>
    </p:spTree>
    <p:extLst>
      <p:ext uri="{BB962C8B-B14F-4D97-AF65-F5344CB8AC3E}">
        <p14:creationId xmlns:p14="http://schemas.microsoft.com/office/powerpoint/2010/main" val="147335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20</a:t>
            </a:fld>
            <a:endParaRPr lang="en-GB" dirty="0"/>
          </a:p>
        </p:txBody>
      </p:sp>
      <p:sp>
        <p:nvSpPr>
          <p:cNvPr id="5" name="Text Placeholder 45"/>
          <p:cNvSpPr txBox="1">
            <a:spLocks/>
          </p:cNvSpPr>
          <p:nvPr/>
        </p:nvSpPr>
        <p:spPr>
          <a:xfrm>
            <a:off x="926823" y="-90133"/>
            <a:ext cx="12512951" cy="1107996"/>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sz="1800" dirty="0">
                <a:solidFill>
                  <a:schemeClr val="tx1"/>
                </a:solidFill>
                <a:latin typeface="Arial" panose="020B0604020202020204" pitchFamily="34" charset="0"/>
                <a:ea typeface="Tahoma" panose="020B0604030504040204" pitchFamily="34" charset="0"/>
                <a:cs typeface="Arial" panose="020B0604020202020204" pitchFamily="34" charset="0"/>
              </a:rPr>
              <a:t>רוב הכמעט מוחלט ממדדי הקמפיין גבוהים בהשוואה לנורמה. עם זאת יש לזכור כי מדדי הקמפיין נבחנו בקרב הורים לילדים בגילאי 0-18, המהווים את קהל היעד הרלוונטי לנושא הקמפיין, וכי מדובר בקמפיין מתגמל המביא </a:t>
            </a:r>
            <a:r>
              <a:rPr lang="he-IL" sz="1800" dirty="0" err="1">
                <a:solidFill>
                  <a:schemeClr val="tx1"/>
                </a:solidFill>
                <a:latin typeface="Arial" panose="020B0604020202020204" pitchFamily="34" charset="0"/>
                <a:ea typeface="Tahoma" panose="020B0604030504040204" pitchFamily="34" charset="0"/>
                <a:cs typeface="Arial" panose="020B0604020202020204" pitchFamily="34" charset="0"/>
              </a:rPr>
              <a:t>עימו</a:t>
            </a:r>
            <a:r>
              <a:rPr lang="he-IL" sz="1800" dirty="0">
                <a:solidFill>
                  <a:schemeClr val="tx1"/>
                </a:solidFill>
                <a:latin typeface="Arial" panose="020B0604020202020204" pitchFamily="34" charset="0"/>
                <a:ea typeface="Tahoma" panose="020B0604030504040204" pitchFamily="34" charset="0"/>
                <a:cs typeface="Arial" panose="020B0604020202020204" pitchFamily="34" charset="0"/>
              </a:rPr>
              <a:t> בשורה משמעותית לקהל יעד ספציפי זה, ועל כן, באופן מתבקש, ייצר אהדה גבוהה, בעוד יתר הקמפיינים פונים לקהל רחב מטרה רחב יותר ולרוב אינם מביאים עימם בשורה מתגמלת, אלא מידע, עדכונים וכו'</a:t>
            </a:r>
          </a:p>
        </p:txBody>
      </p:sp>
      <p:sp>
        <p:nvSpPr>
          <p:cNvPr id="6" name="כותרת 1"/>
          <p:cNvSpPr>
            <a:spLocks noGrp="1"/>
          </p:cNvSpPr>
          <p:nvPr>
            <p:ph type="title"/>
          </p:nvPr>
        </p:nvSpPr>
        <p:spPr>
          <a:xfrm>
            <a:off x="1600283" y="1038931"/>
            <a:ext cx="11521100" cy="200248"/>
          </a:xfrm>
        </p:spPr>
        <p:txBody>
          <a:bodyPr/>
          <a:lstStyle/>
          <a:p>
            <a:pPr algn="r" rtl="1"/>
            <a:r>
              <a:rPr lang="he-IL" sz="1600" cap="all" dirty="0">
                <a:latin typeface="+mn-lt"/>
                <a:ea typeface="+mn-ea"/>
                <a:cs typeface="+mn-cs"/>
              </a:rPr>
              <a:t>מדדי הקמפיין בהשוואה </a:t>
            </a:r>
            <a:r>
              <a:rPr lang="he-IL" sz="1600" cap="all" dirty="0" err="1">
                <a:latin typeface="+mn-lt"/>
                <a:ea typeface="+mn-ea"/>
                <a:cs typeface="+mn-cs"/>
              </a:rPr>
              <a:t>לבנצ'מרק</a:t>
            </a:r>
            <a:r>
              <a:rPr lang="he-IL" sz="1600" cap="all" dirty="0">
                <a:latin typeface="+mn-lt"/>
                <a:ea typeface="+mn-ea"/>
                <a:cs typeface="+mn-cs"/>
              </a:rPr>
              <a:t>*</a:t>
            </a:r>
            <a:endParaRPr lang="en-US" sz="1600" cap="all" dirty="0">
              <a:latin typeface="+mn-lt"/>
              <a:ea typeface="+mn-ea"/>
              <a:cs typeface="+mn-cs"/>
            </a:endParaRPr>
          </a:p>
        </p:txBody>
      </p:sp>
      <p:sp>
        <p:nvSpPr>
          <p:cNvPr id="7" name="כותרת 1"/>
          <p:cNvSpPr txBox="1">
            <a:spLocks/>
          </p:cNvSpPr>
          <p:nvPr/>
        </p:nvSpPr>
        <p:spPr>
          <a:xfrm>
            <a:off x="3840479" y="6925166"/>
            <a:ext cx="8625583" cy="397225"/>
          </a:xfrm>
          <a:prstGeom prst="rect">
            <a:avLst/>
          </a:prstGeom>
        </p:spPr>
        <p:txBody>
          <a:bodyPr vert="horz" wrap="square" lIns="0" tIns="0" rIns="0" bIns="0" rtlCol="0" anchor="t">
            <a:spAutoFit/>
          </a:bodyPr>
          <a:lst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a:lstStyle>
          <a:p>
            <a:pPr algn="r" rtl="1"/>
            <a:r>
              <a:rPr lang="he-IL" sz="1600" cap="all" dirty="0">
                <a:latin typeface="+mn-lt"/>
                <a:ea typeface="+mn-ea"/>
                <a:cs typeface="+mn-cs"/>
              </a:rPr>
              <a:t>*** </a:t>
            </a:r>
            <a:r>
              <a:rPr lang="he-IL" sz="1600" cap="all" dirty="0" err="1">
                <a:latin typeface="+mn-lt"/>
                <a:ea typeface="+mn-ea"/>
                <a:cs typeface="+mn-cs"/>
              </a:rPr>
              <a:t>הבנצ'מרק</a:t>
            </a:r>
            <a:r>
              <a:rPr lang="he-IL" sz="1600" cap="all" dirty="0">
                <a:latin typeface="+mn-lt"/>
                <a:ea typeface="+mn-ea"/>
                <a:cs typeface="+mn-cs"/>
              </a:rPr>
              <a:t> כולל נתוני 77 קמפיינים שנבדקו בקרב כלל מדגם הכולל נשים וגברים בגילאי 18 ומעלה במדגם כלל ארצי אקראי ומייצג את האוכלוסייה היהודית, לא כולל חרדים </a:t>
            </a:r>
            <a:endParaRPr lang="en-US" sz="1600" cap="all" dirty="0">
              <a:latin typeface="+mn-lt"/>
              <a:ea typeface="+mn-ea"/>
              <a:cs typeface="+mn-cs"/>
            </a:endParaRPr>
          </a:p>
        </p:txBody>
      </p:sp>
      <p:graphicFrame>
        <p:nvGraphicFramePr>
          <p:cNvPr id="8" name="טבלה 7"/>
          <p:cNvGraphicFramePr>
            <a:graphicFrameLocks noGrp="1"/>
          </p:cNvGraphicFramePr>
          <p:nvPr>
            <p:extLst>
              <p:ext uri="{D42A27DB-BD31-4B8C-83A1-F6EECF244321}">
                <p14:modId xmlns:p14="http://schemas.microsoft.com/office/powerpoint/2010/main" val="3583429113"/>
              </p:ext>
            </p:extLst>
          </p:nvPr>
        </p:nvGraphicFramePr>
        <p:xfrm>
          <a:off x="957434" y="1394062"/>
          <a:ext cx="10548447" cy="4820920"/>
        </p:xfrm>
        <a:graphic>
          <a:graphicData uri="http://schemas.openxmlformats.org/drawingml/2006/table">
            <a:tbl>
              <a:tblPr firstRow="1" bandRow="1">
                <a:tableStyleId>{5C22544A-7EE6-4342-B048-85BDC9FD1C3A}</a:tableStyleId>
              </a:tblPr>
              <a:tblGrid>
                <a:gridCol w="3516149">
                  <a:extLst>
                    <a:ext uri="{9D8B030D-6E8A-4147-A177-3AD203B41FA5}">
                      <a16:colId xmlns:a16="http://schemas.microsoft.com/office/drawing/2014/main" xmlns="" val="1189844622"/>
                    </a:ext>
                  </a:extLst>
                </a:gridCol>
                <a:gridCol w="2765417">
                  <a:extLst>
                    <a:ext uri="{9D8B030D-6E8A-4147-A177-3AD203B41FA5}">
                      <a16:colId xmlns:a16="http://schemas.microsoft.com/office/drawing/2014/main" xmlns="" val="1598260795"/>
                    </a:ext>
                  </a:extLst>
                </a:gridCol>
                <a:gridCol w="4266881">
                  <a:extLst>
                    <a:ext uri="{9D8B030D-6E8A-4147-A177-3AD203B41FA5}">
                      <a16:colId xmlns:a16="http://schemas.microsoft.com/office/drawing/2014/main" xmlns="" val="99998942"/>
                    </a:ext>
                  </a:extLst>
                </a:gridCol>
              </a:tblGrid>
              <a:tr h="370840">
                <a:tc>
                  <a:txBody>
                    <a:bodyPr/>
                    <a:lstStyle/>
                    <a:p>
                      <a:pPr algn="ctr" rtl="1"/>
                      <a:r>
                        <a:rPr lang="he-IL" sz="1800" dirty="0" err="1"/>
                        <a:t>בנצ'מרק</a:t>
                      </a:r>
                      <a:endParaRPr lang="en-US" sz="1800" dirty="0"/>
                    </a:p>
                  </a:txBody>
                  <a:tcPr/>
                </a:tc>
                <a:tc>
                  <a:txBody>
                    <a:bodyPr/>
                    <a:lstStyle/>
                    <a:p>
                      <a:pPr algn="ctr" rtl="1"/>
                      <a:r>
                        <a:rPr lang="he-IL" sz="1800" dirty="0"/>
                        <a:t>קמפיין</a:t>
                      </a:r>
                      <a:r>
                        <a:rPr lang="he-IL" sz="1800" baseline="0" dirty="0"/>
                        <a:t> חסכון לכל ילד</a:t>
                      </a:r>
                      <a:endParaRPr lang="en-US" sz="1800" dirty="0"/>
                    </a:p>
                  </a:txBody>
                  <a:tcPr/>
                </a:tc>
                <a:tc>
                  <a:txBody>
                    <a:bodyPr/>
                    <a:lstStyle/>
                    <a:p>
                      <a:pPr algn="ctr" rtl="1"/>
                      <a:endParaRPr lang="en-US" sz="1800"/>
                    </a:p>
                  </a:txBody>
                  <a:tcPr/>
                </a:tc>
                <a:extLst>
                  <a:ext uri="{0D108BD9-81ED-4DB2-BD59-A6C34878D82A}">
                    <a16:rowId xmlns:a16="http://schemas.microsoft.com/office/drawing/2014/main" xmlns="" val="3359117130"/>
                  </a:ext>
                </a:extLst>
              </a:tr>
              <a:tr h="370840">
                <a:tc>
                  <a:txBody>
                    <a:bodyPr/>
                    <a:lstStyle/>
                    <a:p>
                      <a:pPr algn="ctr" rtl="1"/>
                      <a:r>
                        <a:rPr lang="he-IL" sz="1800" dirty="0"/>
                        <a:t>24%</a:t>
                      </a:r>
                      <a:endParaRPr lang="en-US" sz="1800" dirty="0"/>
                    </a:p>
                  </a:txBody>
                  <a:tcPr/>
                </a:tc>
                <a:tc>
                  <a:txBody>
                    <a:bodyPr/>
                    <a:lstStyle/>
                    <a:p>
                      <a:pPr algn="ctr" rtl="1"/>
                      <a:r>
                        <a:rPr lang="he-IL" sz="1800" dirty="0"/>
                        <a:t>44%</a:t>
                      </a:r>
                      <a:endParaRPr lang="en-US" sz="1800" dirty="0"/>
                    </a:p>
                  </a:txBody>
                  <a:tcPr/>
                </a:tc>
                <a:tc>
                  <a:txBody>
                    <a:bodyPr/>
                    <a:lstStyle/>
                    <a:p>
                      <a:pPr algn="r" rtl="1"/>
                      <a:r>
                        <a:rPr lang="he-IL" sz="1800" dirty="0"/>
                        <a:t>חשיפה בלתי</a:t>
                      </a:r>
                      <a:r>
                        <a:rPr lang="he-IL" sz="1800" baseline="0" dirty="0"/>
                        <a:t> נעזרת מוכחת</a:t>
                      </a:r>
                      <a:endParaRPr lang="en-US" sz="1800" dirty="0"/>
                    </a:p>
                  </a:txBody>
                  <a:tcPr/>
                </a:tc>
                <a:extLst>
                  <a:ext uri="{0D108BD9-81ED-4DB2-BD59-A6C34878D82A}">
                    <a16:rowId xmlns:a16="http://schemas.microsoft.com/office/drawing/2014/main" xmlns="" val="1420384973"/>
                  </a:ext>
                </a:extLst>
              </a:tr>
              <a:tr h="370840">
                <a:tc>
                  <a:txBody>
                    <a:bodyPr/>
                    <a:lstStyle/>
                    <a:p>
                      <a:pPr algn="ctr" rtl="1"/>
                      <a:r>
                        <a:rPr lang="he-IL" sz="1800" dirty="0"/>
                        <a:t>54%</a:t>
                      </a:r>
                      <a:endParaRPr lang="en-US" sz="1800" dirty="0"/>
                    </a:p>
                  </a:txBody>
                  <a:tcPr/>
                </a:tc>
                <a:tc>
                  <a:txBody>
                    <a:bodyPr/>
                    <a:lstStyle/>
                    <a:p>
                      <a:pPr algn="ctr" rtl="1"/>
                      <a:r>
                        <a:rPr lang="he-IL" sz="1800" dirty="0"/>
                        <a:t>63%</a:t>
                      </a:r>
                      <a:endParaRPr lang="en-US" sz="1800" dirty="0"/>
                    </a:p>
                  </a:txBody>
                  <a:tcPr/>
                </a:tc>
                <a:tc>
                  <a:txBody>
                    <a:bodyPr/>
                    <a:lstStyle/>
                    <a:p>
                      <a:pPr algn="r" rtl="1"/>
                      <a:r>
                        <a:rPr lang="he-IL" sz="1800" dirty="0"/>
                        <a:t>חשיפה חצי נעזרת</a:t>
                      </a:r>
                      <a:endParaRPr lang="en-US" sz="1800" dirty="0"/>
                    </a:p>
                  </a:txBody>
                  <a:tcPr/>
                </a:tc>
                <a:extLst>
                  <a:ext uri="{0D108BD9-81ED-4DB2-BD59-A6C34878D82A}">
                    <a16:rowId xmlns:a16="http://schemas.microsoft.com/office/drawing/2014/main" xmlns="" val="2422256643"/>
                  </a:ext>
                </a:extLst>
              </a:tr>
              <a:tr h="370840">
                <a:tc>
                  <a:txBody>
                    <a:bodyPr/>
                    <a:lstStyle/>
                    <a:p>
                      <a:pPr algn="ctr" rtl="1"/>
                      <a:r>
                        <a:rPr lang="he-IL" sz="1800" dirty="0"/>
                        <a:t>63%</a:t>
                      </a:r>
                      <a:endParaRPr lang="en-US" sz="1800" dirty="0"/>
                    </a:p>
                  </a:txBody>
                  <a:tcPr/>
                </a:tc>
                <a:tc>
                  <a:txBody>
                    <a:bodyPr/>
                    <a:lstStyle/>
                    <a:p>
                      <a:pPr algn="ctr" rtl="1"/>
                      <a:r>
                        <a:rPr lang="he-IL" sz="1800" dirty="0"/>
                        <a:t>69%</a:t>
                      </a:r>
                      <a:endParaRPr lang="en-US" sz="1800" dirty="0"/>
                    </a:p>
                  </a:txBody>
                  <a:tcPr/>
                </a:tc>
                <a:tc>
                  <a:txBody>
                    <a:bodyPr/>
                    <a:lstStyle/>
                    <a:p>
                      <a:pPr algn="r" rtl="1"/>
                      <a:r>
                        <a:rPr lang="he-IL" sz="1800" dirty="0"/>
                        <a:t>חשיפה נעזרת בטלוויזיה</a:t>
                      </a:r>
                      <a:endParaRPr lang="en-US" sz="1800" dirty="0"/>
                    </a:p>
                  </a:txBody>
                  <a:tcPr/>
                </a:tc>
                <a:extLst>
                  <a:ext uri="{0D108BD9-81ED-4DB2-BD59-A6C34878D82A}">
                    <a16:rowId xmlns:a16="http://schemas.microsoft.com/office/drawing/2014/main" xmlns="" val="3238185111"/>
                  </a:ext>
                </a:extLst>
              </a:tr>
              <a:tr h="370840">
                <a:tc>
                  <a:txBody>
                    <a:bodyPr/>
                    <a:lstStyle/>
                    <a:p>
                      <a:pPr algn="ctr" rtl="1"/>
                      <a:r>
                        <a:rPr lang="he-IL" sz="1800" dirty="0"/>
                        <a:t>49%</a:t>
                      </a:r>
                      <a:endParaRPr lang="en-US" sz="1800" dirty="0"/>
                    </a:p>
                  </a:txBody>
                  <a:tcPr/>
                </a:tc>
                <a:tc>
                  <a:txBody>
                    <a:bodyPr/>
                    <a:lstStyle/>
                    <a:p>
                      <a:pPr algn="ctr" rtl="1"/>
                      <a:r>
                        <a:rPr lang="he-IL" sz="1800" dirty="0"/>
                        <a:t>45%</a:t>
                      </a:r>
                      <a:endParaRPr lang="en-US" sz="1800" dirty="0"/>
                    </a:p>
                  </a:txBody>
                  <a:tcPr/>
                </a:tc>
                <a:tc>
                  <a:txBody>
                    <a:bodyPr/>
                    <a:lstStyle/>
                    <a:p>
                      <a:pPr algn="r" rtl="1"/>
                      <a:r>
                        <a:rPr lang="he-IL" sz="1800" dirty="0"/>
                        <a:t>חשיפה נעזרת ברדיו</a:t>
                      </a:r>
                      <a:endParaRPr lang="en-US" sz="1800" dirty="0"/>
                    </a:p>
                  </a:txBody>
                  <a:tcPr/>
                </a:tc>
                <a:extLst>
                  <a:ext uri="{0D108BD9-81ED-4DB2-BD59-A6C34878D82A}">
                    <a16:rowId xmlns:a16="http://schemas.microsoft.com/office/drawing/2014/main" xmlns="" val="956247982"/>
                  </a:ext>
                </a:extLst>
              </a:tr>
              <a:tr h="370840">
                <a:tc>
                  <a:txBody>
                    <a:bodyPr/>
                    <a:lstStyle/>
                    <a:p>
                      <a:pPr algn="ctr" rtl="1"/>
                      <a:r>
                        <a:rPr lang="he-IL" sz="1800" dirty="0"/>
                        <a:t>30%</a:t>
                      </a:r>
                      <a:endParaRPr lang="en-US" sz="1800" dirty="0"/>
                    </a:p>
                  </a:txBody>
                  <a:tcPr/>
                </a:tc>
                <a:tc>
                  <a:txBody>
                    <a:bodyPr/>
                    <a:lstStyle/>
                    <a:p>
                      <a:pPr algn="ctr" rtl="1"/>
                      <a:r>
                        <a:rPr lang="he-IL" sz="1800" dirty="0"/>
                        <a:t>29%</a:t>
                      </a:r>
                      <a:endParaRPr lang="en-US" sz="1800" dirty="0"/>
                    </a:p>
                  </a:txBody>
                  <a:tcPr/>
                </a:tc>
                <a:tc>
                  <a:txBody>
                    <a:bodyPr/>
                    <a:lstStyle/>
                    <a:p>
                      <a:pPr algn="r" rtl="1"/>
                      <a:r>
                        <a:rPr lang="he-IL" sz="1800" dirty="0"/>
                        <a:t>חשיפה נעזרת באינטרנט</a:t>
                      </a:r>
                      <a:endParaRPr lang="en-US" sz="1800" dirty="0"/>
                    </a:p>
                  </a:txBody>
                  <a:tcPr/>
                </a:tc>
                <a:extLst>
                  <a:ext uri="{0D108BD9-81ED-4DB2-BD59-A6C34878D82A}">
                    <a16:rowId xmlns:a16="http://schemas.microsoft.com/office/drawing/2014/main" xmlns="" val="2472121051"/>
                  </a:ext>
                </a:extLst>
              </a:tr>
              <a:tr h="370840">
                <a:tc>
                  <a:txBody>
                    <a:bodyPr/>
                    <a:lstStyle/>
                    <a:p>
                      <a:pPr algn="ctr" rtl="1"/>
                      <a:r>
                        <a:rPr lang="he-IL" sz="1800" dirty="0"/>
                        <a:t>29%</a:t>
                      </a:r>
                      <a:endParaRPr lang="en-US" sz="1800" dirty="0"/>
                    </a:p>
                  </a:txBody>
                  <a:tcPr/>
                </a:tc>
                <a:tc>
                  <a:txBody>
                    <a:bodyPr/>
                    <a:lstStyle/>
                    <a:p>
                      <a:pPr algn="ctr" rtl="1"/>
                      <a:r>
                        <a:rPr lang="he-IL" sz="1800" dirty="0"/>
                        <a:t>29%</a:t>
                      </a:r>
                      <a:endParaRPr lang="en-US" sz="1800" dirty="0"/>
                    </a:p>
                  </a:txBody>
                  <a:tcPr/>
                </a:tc>
                <a:tc>
                  <a:txBody>
                    <a:bodyPr/>
                    <a:lstStyle/>
                    <a:p>
                      <a:pPr algn="r" rtl="1"/>
                      <a:r>
                        <a:rPr lang="he-IL" sz="1800" dirty="0"/>
                        <a:t>חשיפה נעזרת בעיתון</a:t>
                      </a:r>
                      <a:endParaRPr lang="en-US" sz="1800" dirty="0"/>
                    </a:p>
                  </a:txBody>
                  <a:tcPr/>
                </a:tc>
                <a:extLst>
                  <a:ext uri="{0D108BD9-81ED-4DB2-BD59-A6C34878D82A}">
                    <a16:rowId xmlns:a16="http://schemas.microsoft.com/office/drawing/2014/main" xmlns="" val="1502637158"/>
                  </a:ext>
                </a:extLst>
              </a:tr>
              <a:tr h="370840">
                <a:tc>
                  <a:txBody>
                    <a:bodyPr/>
                    <a:lstStyle/>
                    <a:p>
                      <a:pPr algn="ctr" rtl="1"/>
                      <a:r>
                        <a:rPr lang="he-IL" sz="1800" dirty="0"/>
                        <a:t>73%</a:t>
                      </a:r>
                      <a:endParaRPr lang="en-US" sz="1800" dirty="0"/>
                    </a:p>
                  </a:txBody>
                  <a:tcPr/>
                </a:tc>
                <a:tc>
                  <a:txBody>
                    <a:bodyPr/>
                    <a:lstStyle/>
                    <a:p>
                      <a:pPr algn="ctr" rtl="1"/>
                      <a:r>
                        <a:rPr lang="he-IL" sz="1800" dirty="0"/>
                        <a:t>82%</a:t>
                      </a:r>
                      <a:endParaRPr lang="en-US" sz="1800" dirty="0"/>
                    </a:p>
                  </a:txBody>
                  <a:tcPr/>
                </a:tc>
                <a:tc>
                  <a:txBody>
                    <a:bodyPr/>
                    <a:lstStyle/>
                    <a:p>
                      <a:pPr algn="r" rtl="1"/>
                      <a:r>
                        <a:rPr lang="he-IL" sz="1800" dirty="0"/>
                        <a:t>סה"כ חשיפה נעזרת</a:t>
                      </a:r>
                      <a:endParaRPr lang="en-US" sz="1800" dirty="0"/>
                    </a:p>
                  </a:txBody>
                  <a:tcPr/>
                </a:tc>
                <a:extLst>
                  <a:ext uri="{0D108BD9-81ED-4DB2-BD59-A6C34878D82A}">
                    <a16:rowId xmlns:a16="http://schemas.microsoft.com/office/drawing/2014/main" xmlns="" val="1869549328"/>
                  </a:ext>
                </a:extLst>
              </a:tr>
              <a:tr h="370840">
                <a:tc>
                  <a:txBody>
                    <a:bodyPr/>
                    <a:lstStyle/>
                    <a:p>
                      <a:pPr algn="ctr" rtl="1"/>
                      <a:r>
                        <a:rPr lang="he-IL" sz="1800" dirty="0"/>
                        <a:t>76%</a:t>
                      </a:r>
                      <a:endParaRPr lang="en-US" sz="1800" dirty="0"/>
                    </a:p>
                  </a:txBody>
                  <a:tcPr/>
                </a:tc>
                <a:tc>
                  <a:txBody>
                    <a:bodyPr/>
                    <a:lstStyle/>
                    <a:p>
                      <a:pPr algn="ctr" rtl="1"/>
                      <a:r>
                        <a:rPr lang="he-IL" sz="1800" dirty="0"/>
                        <a:t>91%</a:t>
                      </a:r>
                      <a:endParaRPr lang="en-US" sz="1800" dirty="0"/>
                    </a:p>
                  </a:txBody>
                  <a:tcPr/>
                </a:tc>
                <a:tc>
                  <a:txBody>
                    <a:bodyPr/>
                    <a:lstStyle/>
                    <a:p>
                      <a:pPr algn="r" rtl="1"/>
                      <a:r>
                        <a:rPr lang="he-IL" sz="1800" dirty="0"/>
                        <a:t>זכירת מסרים (לאחר חשיפה בלתי נעזרת)</a:t>
                      </a:r>
                      <a:endParaRPr lang="en-US" sz="1800" dirty="0"/>
                    </a:p>
                  </a:txBody>
                  <a:tcPr/>
                </a:tc>
                <a:extLst>
                  <a:ext uri="{0D108BD9-81ED-4DB2-BD59-A6C34878D82A}">
                    <a16:rowId xmlns:a16="http://schemas.microsoft.com/office/drawing/2014/main" xmlns="" val="4072976723"/>
                  </a:ext>
                </a:extLst>
              </a:tr>
              <a:tr h="370840">
                <a:tc>
                  <a:txBody>
                    <a:bodyPr/>
                    <a:lstStyle/>
                    <a:p>
                      <a:pPr algn="ctr" rtl="1"/>
                      <a:r>
                        <a:rPr lang="he-IL" sz="1800" dirty="0"/>
                        <a:t>7.0</a:t>
                      </a:r>
                      <a:endParaRPr lang="en-US" sz="1800" dirty="0"/>
                    </a:p>
                  </a:txBody>
                  <a:tcPr/>
                </a:tc>
                <a:tc>
                  <a:txBody>
                    <a:bodyPr/>
                    <a:lstStyle/>
                    <a:p>
                      <a:pPr algn="ctr" rtl="1"/>
                      <a:r>
                        <a:rPr lang="he-IL" sz="1800" dirty="0"/>
                        <a:t>7.7</a:t>
                      </a:r>
                      <a:endParaRPr lang="en-US" sz="1800" dirty="0"/>
                    </a:p>
                  </a:txBody>
                  <a:tcPr/>
                </a:tc>
                <a:tc>
                  <a:txBody>
                    <a:bodyPr/>
                    <a:lstStyle/>
                    <a:p>
                      <a:pPr algn="r" rtl="1"/>
                      <a:r>
                        <a:rPr lang="he-IL" sz="1800" dirty="0"/>
                        <a:t>אהדה לקמפיין</a:t>
                      </a:r>
                      <a:endParaRPr lang="en-US" sz="1800" dirty="0"/>
                    </a:p>
                  </a:txBody>
                  <a:tcPr/>
                </a:tc>
                <a:extLst>
                  <a:ext uri="{0D108BD9-81ED-4DB2-BD59-A6C34878D82A}">
                    <a16:rowId xmlns:a16="http://schemas.microsoft.com/office/drawing/2014/main" xmlns="" val="981280859"/>
                  </a:ext>
                </a:extLst>
              </a:tr>
              <a:tr h="370840">
                <a:tc>
                  <a:txBody>
                    <a:bodyPr/>
                    <a:lstStyle/>
                    <a:p>
                      <a:pPr algn="ctr" rtl="1"/>
                      <a:r>
                        <a:rPr lang="he-IL" sz="1800" dirty="0"/>
                        <a:t>7.3</a:t>
                      </a:r>
                      <a:endParaRPr lang="en-US" sz="1800" dirty="0"/>
                    </a:p>
                  </a:txBody>
                  <a:tcPr/>
                </a:tc>
                <a:tc>
                  <a:txBody>
                    <a:bodyPr/>
                    <a:lstStyle/>
                    <a:p>
                      <a:pPr algn="ctr" rtl="1"/>
                      <a:r>
                        <a:rPr lang="he-IL" sz="1800" dirty="0"/>
                        <a:t>8.1</a:t>
                      </a:r>
                      <a:endParaRPr lang="en-US" sz="1800" dirty="0"/>
                    </a:p>
                  </a:txBody>
                  <a:tcPr/>
                </a:tc>
                <a:tc>
                  <a:txBody>
                    <a:bodyPr/>
                    <a:lstStyle/>
                    <a:p>
                      <a:pPr algn="r" rtl="1"/>
                      <a:r>
                        <a:rPr lang="he-IL" sz="1800" dirty="0"/>
                        <a:t>חשיבות הקמפיין ותרומתו</a:t>
                      </a:r>
                      <a:endParaRPr lang="en-US" sz="1800" dirty="0"/>
                    </a:p>
                  </a:txBody>
                  <a:tcPr/>
                </a:tc>
                <a:extLst>
                  <a:ext uri="{0D108BD9-81ED-4DB2-BD59-A6C34878D82A}">
                    <a16:rowId xmlns:a16="http://schemas.microsoft.com/office/drawing/2014/main" xmlns="" val="2881500133"/>
                  </a:ext>
                </a:extLst>
              </a:tr>
              <a:tr h="370840">
                <a:tc>
                  <a:txBody>
                    <a:bodyPr/>
                    <a:lstStyle/>
                    <a:p>
                      <a:pPr algn="ctr" rtl="1"/>
                      <a:r>
                        <a:rPr lang="he-IL" sz="1800" dirty="0"/>
                        <a:t>73%</a:t>
                      </a:r>
                      <a:endParaRPr lang="en-US" sz="1800" dirty="0"/>
                    </a:p>
                  </a:txBody>
                  <a:tcPr/>
                </a:tc>
                <a:tc>
                  <a:txBody>
                    <a:bodyPr/>
                    <a:lstStyle/>
                    <a:p>
                      <a:pPr algn="ctr" rtl="1"/>
                      <a:r>
                        <a:rPr lang="he-IL" sz="1800" dirty="0"/>
                        <a:t>78%</a:t>
                      </a:r>
                      <a:endParaRPr lang="en-US" sz="1800" dirty="0"/>
                    </a:p>
                  </a:txBody>
                  <a:tcPr/>
                </a:tc>
                <a:tc>
                  <a:txBody>
                    <a:bodyPr/>
                    <a:lstStyle/>
                    <a:p>
                      <a:pPr algn="r" rtl="1"/>
                      <a:r>
                        <a:rPr lang="he-IL" sz="1800" dirty="0"/>
                        <a:t>מחדש</a:t>
                      </a:r>
                      <a:endParaRPr lang="en-US" sz="1800" dirty="0"/>
                    </a:p>
                  </a:txBody>
                  <a:tcPr/>
                </a:tc>
                <a:extLst>
                  <a:ext uri="{0D108BD9-81ED-4DB2-BD59-A6C34878D82A}">
                    <a16:rowId xmlns:a16="http://schemas.microsoft.com/office/drawing/2014/main" xmlns="" val="3845879185"/>
                  </a:ext>
                </a:extLst>
              </a:tr>
              <a:tr h="370840">
                <a:tc>
                  <a:txBody>
                    <a:bodyPr/>
                    <a:lstStyle/>
                    <a:p>
                      <a:pPr algn="ctr" rtl="1"/>
                      <a:r>
                        <a:rPr lang="he-IL" sz="1800" dirty="0"/>
                        <a:t>72%</a:t>
                      </a:r>
                      <a:endParaRPr lang="en-US" sz="1800" dirty="0"/>
                    </a:p>
                  </a:txBody>
                  <a:tcPr/>
                </a:tc>
                <a:tc>
                  <a:txBody>
                    <a:bodyPr/>
                    <a:lstStyle/>
                    <a:p>
                      <a:pPr algn="ctr" rtl="1"/>
                      <a:r>
                        <a:rPr lang="he-IL" sz="1800" dirty="0"/>
                        <a:t>93%</a:t>
                      </a:r>
                      <a:endParaRPr lang="en-US" sz="1800" dirty="0"/>
                    </a:p>
                  </a:txBody>
                  <a:tcPr/>
                </a:tc>
                <a:tc>
                  <a:txBody>
                    <a:bodyPr/>
                    <a:lstStyle/>
                    <a:p>
                      <a:pPr algn="r" rtl="1"/>
                      <a:r>
                        <a:rPr lang="he-IL" sz="1800" dirty="0"/>
                        <a:t>מעסיק</a:t>
                      </a:r>
                      <a:endParaRPr lang="en-US" sz="1800" dirty="0"/>
                    </a:p>
                  </a:txBody>
                  <a:tcPr/>
                </a:tc>
                <a:extLst>
                  <a:ext uri="{0D108BD9-81ED-4DB2-BD59-A6C34878D82A}">
                    <a16:rowId xmlns:a16="http://schemas.microsoft.com/office/drawing/2014/main" xmlns="" val="3592799420"/>
                  </a:ext>
                </a:extLst>
              </a:tr>
            </a:tbl>
          </a:graphicData>
        </a:graphic>
      </p:graphicFrame>
      <p:sp>
        <p:nvSpPr>
          <p:cNvPr id="9" name="אליפסה 8"/>
          <p:cNvSpPr/>
          <p:nvPr/>
        </p:nvSpPr>
        <p:spPr>
          <a:xfrm>
            <a:off x="5486400" y="1767840"/>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אליפסה 9"/>
          <p:cNvSpPr/>
          <p:nvPr/>
        </p:nvSpPr>
        <p:spPr>
          <a:xfrm>
            <a:off x="5486400" y="2122932"/>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אליפסה 10"/>
          <p:cNvSpPr/>
          <p:nvPr/>
        </p:nvSpPr>
        <p:spPr>
          <a:xfrm>
            <a:off x="5486400" y="2489232"/>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אליפסה 11"/>
          <p:cNvSpPr/>
          <p:nvPr/>
        </p:nvSpPr>
        <p:spPr>
          <a:xfrm>
            <a:off x="5486400" y="4005972"/>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אליפסה 12"/>
          <p:cNvSpPr/>
          <p:nvPr/>
        </p:nvSpPr>
        <p:spPr>
          <a:xfrm>
            <a:off x="5486400" y="4361064"/>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אליפסה 13"/>
          <p:cNvSpPr/>
          <p:nvPr/>
        </p:nvSpPr>
        <p:spPr>
          <a:xfrm>
            <a:off x="5486400" y="5492232"/>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אליפסה 14"/>
          <p:cNvSpPr/>
          <p:nvPr/>
        </p:nvSpPr>
        <p:spPr>
          <a:xfrm>
            <a:off x="5486400" y="5844199"/>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אליפסה 15"/>
          <p:cNvSpPr/>
          <p:nvPr/>
        </p:nvSpPr>
        <p:spPr>
          <a:xfrm>
            <a:off x="5486400" y="4737720"/>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אליפסה 16"/>
          <p:cNvSpPr/>
          <p:nvPr/>
        </p:nvSpPr>
        <p:spPr>
          <a:xfrm>
            <a:off x="5486400" y="5120800"/>
            <a:ext cx="669057" cy="30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אליפסה 17"/>
          <p:cNvSpPr/>
          <p:nvPr/>
        </p:nvSpPr>
        <p:spPr>
          <a:xfrm>
            <a:off x="4160520" y="6498209"/>
            <a:ext cx="377993" cy="2148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72640" y="6437249"/>
            <a:ext cx="2138727" cy="338554"/>
          </a:xfrm>
          <a:prstGeom prst="rect">
            <a:avLst/>
          </a:prstGeom>
          <a:noFill/>
        </p:spPr>
        <p:txBody>
          <a:bodyPr wrap="none" rtlCol="0">
            <a:spAutoFit/>
          </a:bodyPr>
          <a:lstStyle/>
          <a:p>
            <a:r>
              <a:rPr lang="he-IL" sz="1600" dirty="0"/>
              <a:t>גבוה בהשוואה </a:t>
            </a:r>
            <a:r>
              <a:rPr lang="he-IL" sz="1600" dirty="0" err="1"/>
              <a:t>לבנצ'מרק</a:t>
            </a:r>
            <a:endParaRPr lang="en-US" sz="1600" dirty="0"/>
          </a:p>
        </p:txBody>
      </p:sp>
    </p:spTree>
    <p:extLst>
      <p:ext uri="{BB962C8B-B14F-4D97-AF65-F5344CB8AC3E}">
        <p14:creationId xmlns:p14="http://schemas.microsoft.com/office/powerpoint/2010/main" val="3946124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920"/>
            <a:ext cx="5644896" cy="6626852"/>
          </a:xfrm>
          <a:prstGeom prst="rect">
            <a:avLst/>
          </a:prstGeom>
        </p:spPr>
      </p:pic>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21</a:t>
            </a:fld>
            <a:endParaRPr lang="en-GB" dirty="0"/>
          </a:p>
        </p:txBody>
      </p:sp>
      <p:sp>
        <p:nvSpPr>
          <p:cNvPr id="10" name="כותרת 1"/>
          <p:cNvSpPr txBox="1">
            <a:spLocks/>
          </p:cNvSpPr>
          <p:nvPr/>
        </p:nvSpPr>
        <p:spPr>
          <a:xfrm>
            <a:off x="1566250" y="339425"/>
            <a:ext cx="11521100" cy="403828"/>
          </a:xfrm>
          <a:prstGeom prst="rect">
            <a:avLst/>
          </a:prstGeom>
        </p:spPr>
        <p:txBody>
          <a:bodyPr/>
          <a:lst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a:lstStyle>
          <a:p>
            <a:pPr algn="r" rtl="1"/>
            <a:r>
              <a:rPr lang="he-IL" b="1" cap="all" dirty="0">
                <a:latin typeface="+mn-lt"/>
                <a:ea typeface="+mn-ea"/>
                <a:cs typeface="+mn-cs"/>
              </a:rPr>
              <a:t>סיכום</a:t>
            </a:r>
            <a:endParaRPr lang="en-US" b="1" cap="all" dirty="0">
              <a:latin typeface="+mn-lt"/>
              <a:ea typeface="+mn-ea"/>
              <a:cs typeface="+mn-cs"/>
            </a:endParaRPr>
          </a:p>
        </p:txBody>
      </p:sp>
      <p:sp>
        <p:nvSpPr>
          <p:cNvPr id="4" name="מלבן 3"/>
          <p:cNvSpPr/>
          <p:nvPr/>
        </p:nvSpPr>
        <p:spPr>
          <a:xfrm>
            <a:off x="0" y="944920"/>
            <a:ext cx="5644896" cy="6616343"/>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 Placeholder 45"/>
          <p:cNvSpPr txBox="1">
            <a:spLocks/>
          </p:cNvSpPr>
          <p:nvPr/>
        </p:nvSpPr>
        <p:spPr>
          <a:xfrm>
            <a:off x="3596640" y="858767"/>
            <a:ext cx="9397785" cy="5539978"/>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285750" lvl="0" indent="-285750" algn="r" defTabSz="914400" rtl="1">
              <a:lnSpc>
                <a:spcPct val="15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מדדי החשיפה של הקמפיין גבוהים למדי, וניכר שהקמפיין מצליח להטמיע את מסריו. </a:t>
            </a:r>
          </a:p>
          <a:p>
            <a:pPr marL="285750" lvl="0" indent="-285750" algn="r" defTabSz="914400" rtl="1">
              <a:lnSpc>
                <a:spcPct val="15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החשיפה העיקרית מקורה בטלוויזיה, כאשר יתר ערוצי המדיה מייצרים תרומה שולית נוספת.</a:t>
            </a:r>
          </a:p>
          <a:p>
            <a:pPr marL="285750" lvl="0" indent="-285750" algn="r" defTabSz="914400" rtl="1">
              <a:lnSpc>
                <a:spcPct val="150000"/>
              </a:lnSpc>
              <a:buFont typeface="Arial" panose="020B0604020202020204" pitchFamily="34" charset="0"/>
              <a:buChar char="•"/>
              <a:defRPr/>
            </a:pPr>
            <a:endPar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285750" lvl="0" indent="-285750" algn="r" defTabSz="914400" rtl="1">
              <a:lnSpc>
                <a:spcPct val="15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קהל היעד לקמפיין הם הורים לילדים עד גילאי 18, ובהתאם לכך הנושא מעסיק אותם במידה גבוהה,  ועל כן מצליח להיתפס כחשוב עבורם ותורם מאד, כמו כן הוא גם מייצר אהדה גבוהה, בעיקר השימוש בילדים </a:t>
            </a:r>
            <a:r>
              <a:rPr lang="he-IL" sz="1600" b="1" dirty="0" err="1">
                <a:solidFill>
                  <a:schemeClr val="tx1"/>
                </a:solidFill>
                <a:latin typeface="Arial" panose="020B0604020202020204" pitchFamily="34" charset="0"/>
                <a:ea typeface="Tahoma" panose="020B0604030504040204" pitchFamily="34" charset="0"/>
                <a:cs typeface="Arial" panose="020B0604020202020204" pitchFamily="34" charset="0"/>
              </a:rPr>
              <a:t>כפרזנטורים</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a:t>
            </a:r>
          </a:p>
          <a:p>
            <a:pPr marL="285750" lvl="0" indent="-285750" algn="r" defTabSz="914400" rtl="1">
              <a:lnSpc>
                <a:spcPct val="150000"/>
              </a:lnSpc>
              <a:buFont typeface="Arial" panose="020B0604020202020204" pitchFamily="34" charset="0"/>
              <a:buChar char="•"/>
              <a:defRPr/>
            </a:pPr>
            <a:endPar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285750" lvl="0" indent="-285750" algn="r" defTabSz="914400" rtl="1">
              <a:lnSpc>
                <a:spcPct val="15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קהל המטרה שבוי בקונספט של הוספת 50 ש"ח עוד בטרם עלה הקמפיין, ועל כן שיעורי ההנעה לפעולה גבוהים הן לפני והן אחרי קמפיין.</a:t>
            </a:r>
          </a:p>
          <a:p>
            <a:pPr lvl="0" algn="r" defTabSz="914400" rtl="1">
              <a:lnSpc>
                <a:spcPct val="150000"/>
              </a:lnSpc>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 </a:t>
            </a:r>
          </a:p>
          <a:p>
            <a:pPr marL="285750" lvl="0" indent="-285750" algn="r" defTabSz="914400" rtl="1">
              <a:lnSpc>
                <a:spcPct val="15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לקמפיין תרומה משמעותית בהעלאת נושא החיסכון לכל ילד לתודעה, כאשר לפני קמפיין המודעות לנושא מקיפה כשלושה רבעים מקהל היעד, ואילו </a:t>
            </a:r>
            <a:r>
              <a:rPr lang="he-IL" sz="1600" b="1">
                <a:solidFill>
                  <a:schemeClr val="tx1"/>
                </a:solidFill>
                <a:latin typeface="Arial" panose="020B0604020202020204" pitchFamily="34" charset="0"/>
                <a:ea typeface="Tahoma" panose="020B0604030504040204" pitchFamily="34" charset="0"/>
                <a:cs typeface="Arial" panose="020B0604020202020204" pitchFamily="34" charset="0"/>
              </a:rPr>
              <a:t>לאחר קמפיין שיעור </a:t>
            </a: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המודעים הינו אבסולוטי.</a:t>
            </a:r>
          </a:p>
          <a:p>
            <a:pPr lvl="0" algn="r" defTabSz="914400" rtl="1">
              <a:lnSpc>
                <a:spcPct val="150000"/>
              </a:lnSpc>
              <a:defRPr/>
            </a:pPr>
            <a:endPar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285750" indent="-285750" algn="r" defTabSz="914400" rtl="1">
              <a:lnSpc>
                <a:spcPct val="150000"/>
              </a:lnSpc>
              <a:buFont typeface="Arial" panose="020B0604020202020204" pitchFamily="34" charset="0"/>
              <a:buChar char="•"/>
              <a:defRPr/>
            </a:pPr>
            <a:r>
              <a:rPr lang="he-IL" sz="1600" b="1" dirty="0">
                <a:solidFill>
                  <a:schemeClr val="tx1"/>
                </a:solidFill>
                <a:latin typeface="Arial" panose="020B0604020202020204" pitchFamily="34" charset="0"/>
                <a:ea typeface="Tahoma" panose="020B0604030504040204" pitchFamily="34" charset="0"/>
                <a:cs typeface="Arial" panose="020B0604020202020204" pitchFamily="34" charset="0"/>
              </a:rPr>
              <a:t>תרומה נוספת של הקמפיין היא בהעלאת המודעות לגופים האחראים לתוכנית – משרד האוצר וביטוח לאומי. וכן בכוונות העתידיות, כאשר 89% מקהל היעד ציינו שישקלו להכפיל את הסכום לעתיד ילדיהם. </a:t>
            </a:r>
          </a:p>
        </p:txBody>
      </p:sp>
    </p:spTree>
    <p:extLst>
      <p:ext uri="{BB962C8B-B14F-4D97-AF65-F5344CB8AC3E}">
        <p14:creationId xmlns:p14="http://schemas.microsoft.com/office/powerpoint/2010/main" val="1326210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22</a:t>
            </a:fld>
            <a:endParaRPr lang="en-GB" dirty="0"/>
          </a:p>
        </p:txBody>
      </p:sp>
      <p:grpSp>
        <p:nvGrpSpPr>
          <p:cNvPr id="3" name="Group 15"/>
          <p:cNvGrpSpPr/>
          <p:nvPr/>
        </p:nvGrpSpPr>
        <p:grpSpPr>
          <a:xfrm>
            <a:off x="4558578" y="947911"/>
            <a:ext cx="4322618" cy="4322618"/>
            <a:chOff x="2946400" y="1459345"/>
            <a:chExt cx="4322618" cy="4322618"/>
          </a:xfrm>
        </p:grpSpPr>
        <p:sp>
          <p:nvSpPr>
            <p:cNvPr id="4" name="Oval 4"/>
            <p:cNvSpPr/>
            <p:nvPr/>
          </p:nvSpPr>
          <p:spPr>
            <a:xfrm>
              <a:off x="2946400" y="1459345"/>
              <a:ext cx="4322618" cy="43226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sp>
          <p:nvSpPr>
            <p:cNvPr id="5" name="Oval 5"/>
            <p:cNvSpPr/>
            <p:nvPr/>
          </p:nvSpPr>
          <p:spPr>
            <a:xfrm>
              <a:off x="2946400" y="1560945"/>
              <a:ext cx="1099128" cy="1099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sp>
          <p:nvSpPr>
            <p:cNvPr id="6" name="Oval 6"/>
            <p:cNvSpPr/>
            <p:nvPr/>
          </p:nvSpPr>
          <p:spPr>
            <a:xfrm>
              <a:off x="6109854" y="4519372"/>
              <a:ext cx="1099128" cy="1099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grpSp>
          <p:nvGrpSpPr>
            <p:cNvPr id="7" name="Group 7"/>
            <p:cNvGrpSpPr/>
            <p:nvPr/>
          </p:nvGrpSpPr>
          <p:grpSpPr>
            <a:xfrm>
              <a:off x="3223360" y="1832245"/>
              <a:ext cx="545208" cy="556529"/>
              <a:chOff x="3118476" y="1722801"/>
              <a:chExt cx="705354" cy="720000"/>
            </a:xfrm>
          </p:grpSpPr>
          <p:sp>
            <p:nvSpPr>
              <p:cNvPr id="13" name="Freeform 8"/>
              <p:cNvSpPr>
                <a:spLocks/>
              </p:cNvSpPr>
              <p:nvPr/>
            </p:nvSpPr>
            <p:spPr bwMode="auto">
              <a:xfrm>
                <a:off x="3406916" y="1722801"/>
                <a:ext cx="416914" cy="720000"/>
              </a:xfrm>
              <a:custGeom>
                <a:avLst/>
                <a:gdLst/>
                <a:ahLst/>
                <a:cxnLst>
                  <a:cxn ang="0">
                    <a:pos x="12" y="0"/>
                  </a:cxn>
                  <a:cxn ang="0">
                    <a:pos x="0" y="18"/>
                  </a:cxn>
                  <a:cxn ang="0">
                    <a:pos x="8" y="26"/>
                  </a:cxn>
                  <a:cxn ang="0">
                    <a:pos x="15" y="19"/>
                  </a:cxn>
                  <a:cxn ang="0">
                    <a:pos x="7" y="12"/>
                  </a:cxn>
                  <a:cxn ang="0">
                    <a:pos x="14" y="2"/>
                  </a:cxn>
                  <a:cxn ang="0">
                    <a:pos x="12" y="0"/>
                  </a:cxn>
                </a:cxnLst>
                <a:rect l="0" t="0" r="r" b="b"/>
                <a:pathLst>
                  <a:path w="15" h="26">
                    <a:moveTo>
                      <a:pt x="12" y="0"/>
                    </a:moveTo>
                    <a:cubicBezTo>
                      <a:pt x="5" y="2"/>
                      <a:pt x="0" y="10"/>
                      <a:pt x="0" y="18"/>
                    </a:cubicBezTo>
                    <a:cubicBezTo>
                      <a:pt x="0" y="23"/>
                      <a:pt x="3" y="26"/>
                      <a:pt x="8" y="26"/>
                    </a:cubicBezTo>
                    <a:cubicBezTo>
                      <a:pt x="11" y="26"/>
                      <a:pt x="15" y="23"/>
                      <a:pt x="15" y="19"/>
                    </a:cubicBezTo>
                    <a:cubicBezTo>
                      <a:pt x="15" y="14"/>
                      <a:pt x="10" y="12"/>
                      <a:pt x="7" y="12"/>
                    </a:cubicBezTo>
                    <a:cubicBezTo>
                      <a:pt x="8" y="7"/>
                      <a:pt x="10" y="4"/>
                      <a:pt x="14" y="2"/>
                    </a:cubicBezTo>
                    <a:lnTo>
                      <a:pt x="12" y="0"/>
                    </a:ln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sp>
            <p:nvSpPr>
              <p:cNvPr id="14" name="Freeform 9"/>
              <p:cNvSpPr>
                <a:spLocks/>
              </p:cNvSpPr>
              <p:nvPr/>
            </p:nvSpPr>
            <p:spPr bwMode="auto">
              <a:xfrm>
                <a:off x="3118476" y="1722801"/>
                <a:ext cx="389879" cy="720000"/>
              </a:xfrm>
              <a:custGeom>
                <a:avLst/>
                <a:gdLst/>
                <a:ahLst/>
                <a:cxnLst>
                  <a:cxn ang="0">
                    <a:pos x="11" y="0"/>
                  </a:cxn>
                  <a:cxn ang="0">
                    <a:pos x="0" y="18"/>
                  </a:cxn>
                  <a:cxn ang="0">
                    <a:pos x="7" y="26"/>
                  </a:cxn>
                  <a:cxn ang="0">
                    <a:pos x="14" y="19"/>
                  </a:cxn>
                  <a:cxn ang="0">
                    <a:pos x="6" y="12"/>
                  </a:cxn>
                  <a:cxn ang="0">
                    <a:pos x="13" y="2"/>
                  </a:cxn>
                  <a:cxn ang="0">
                    <a:pos x="11" y="0"/>
                  </a:cxn>
                </a:cxnLst>
                <a:rect l="0" t="0" r="r" b="b"/>
                <a:pathLst>
                  <a:path w="14" h="26">
                    <a:moveTo>
                      <a:pt x="11" y="0"/>
                    </a:moveTo>
                    <a:cubicBezTo>
                      <a:pt x="5" y="2"/>
                      <a:pt x="0" y="10"/>
                      <a:pt x="0" y="18"/>
                    </a:cubicBezTo>
                    <a:cubicBezTo>
                      <a:pt x="0" y="23"/>
                      <a:pt x="3" y="26"/>
                      <a:pt x="7" y="26"/>
                    </a:cubicBezTo>
                    <a:cubicBezTo>
                      <a:pt x="11" y="26"/>
                      <a:pt x="14" y="23"/>
                      <a:pt x="14" y="19"/>
                    </a:cubicBezTo>
                    <a:cubicBezTo>
                      <a:pt x="14" y="14"/>
                      <a:pt x="10" y="12"/>
                      <a:pt x="6" y="12"/>
                    </a:cubicBezTo>
                    <a:cubicBezTo>
                      <a:pt x="7" y="7"/>
                      <a:pt x="10" y="4"/>
                      <a:pt x="13" y="2"/>
                    </a:cubicBezTo>
                    <a:lnTo>
                      <a:pt x="1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grpSp>
        <p:grpSp>
          <p:nvGrpSpPr>
            <p:cNvPr id="8" name="Group 10"/>
            <p:cNvGrpSpPr/>
            <p:nvPr/>
          </p:nvGrpSpPr>
          <p:grpSpPr>
            <a:xfrm>
              <a:off x="6386814" y="4790672"/>
              <a:ext cx="545208" cy="556529"/>
              <a:chOff x="6306741" y="4685620"/>
              <a:chExt cx="705354" cy="720000"/>
            </a:xfrm>
          </p:grpSpPr>
          <p:sp>
            <p:nvSpPr>
              <p:cNvPr id="11" name="Freeform 11"/>
              <p:cNvSpPr>
                <a:spLocks/>
              </p:cNvSpPr>
              <p:nvPr/>
            </p:nvSpPr>
            <p:spPr bwMode="auto">
              <a:xfrm rot="10800000">
                <a:off x="6306741" y="4685620"/>
                <a:ext cx="416914" cy="720000"/>
              </a:xfrm>
              <a:custGeom>
                <a:avLst/>
                <a:gdLst/>
                <a:ahLst/>
                <a:cxnLst>
                  <a:cxn ang="0">
                    <a:pos x="12" y="0"/>
                  </a:cxn>
                  <a:cxn ang="0">
                    <a:pos x="0" y="18"/>
                  </a:cxn>
                  <a:cxn ang="0">
                    <a:pos x="8" y="26"/>
                  </a:cxn>
                  <a:cxn ang="0">
                    <a:pos x="15" y="19"/>
                  </a:cxn>
                  <a:cxn ang="0">
                    <a:pos x="7" y="12"/>
                  </a:cxn>
                  <a:cxn ang="0">
                    <a:pos x="14" y="2"/>
                  </a:cxn>
                  <a:cxn ang="0">
                    <a:pos x="12" y="0"/>
                  </a:cxn>
                </a:cxnLst>
                <a:rect l="0" t="0" r="r" b="b"/>
                <a:pathLst>
                  <a:path w="15" h="26">
                    <a:moveTo>
                      <a:pt x="12" y="0"/>
                    </a:moveTo>
                    <a:cubicBezTo>
                      <a:pt x="5" y="2"/>
                      <a:pt x="0" y="10"/>
                      <a:pt x="0" y="18"/>
                    </a:cubicBezTo>
                    <a:cubicBezTo>
                      <a:pt x="0" y="23"/>
                      <a:pt x="3" y="26"/>
                      <a:pt x="8" y="26"/>
                    </a:cubicBezTo>
                    <a:cubicBezTo>
                      <a:pt x="11" y="26"/>
                      <a:pt x="15" y="23"/>
                      <a:pt x="15" y="19"/>
                    </a:cubicBezTo>
                    <a:cubicBezTo>
                      <a:pt x="15" y="14"/>
                      <a:pt x="10" y="12"/>
                      <a:pt x="7" y="12"/>
                    </a:cubicBezTo>
                    <a:cubicBezTo>
                      <a:pt x="8" y="7"/>
                      <a:pt x="10" y="4"/>
                      <a:pt x="14" y="2"/>
                    </a:cubicBezTo>
                    <a:lnTo>
                      <a:pt x="12" y="0"/>
                    </a:ln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sp>
            <p:nvSpPr>
              <p:cNvPr id="12" name="Freeform 12"/>
              <p:cNvSpPr>
                <a:spLocks/>
              </p:cNvSpPr>
              <p:nvPr/>
            </p:nvSpPr>
            <p:spPr bwMode="auto">
              <a:xfrm rot="10800000">
                <a:off x="6622216" y="4685620"/>
                <a:ext cx="389879" cy="720000"/>
              </a:xfrm>
              <a:custGeom>
                <a:avLst/>
                <a:gdLst/>
                <a:ahLst/>
                <a:cxnLst>
                  <a:cxn ang="0">
                    <a:pos x="11" y="0"/>
                  </a:cxn>
                  <a:cxn ang="0">
                    <a:pos x="0" y="18"/>
                  </a:cxn>
                  <a:cxn ang="0">
                    <a:pos x="7" y="26"/>
                  </a:cxn>
                  <a:cxn ang="0">
                    <a:pos x="14" y="19"/>
                  </a:cxn>
                  <a:cxn ang="0">
                    <a:pos x="6" y="12"/>
                  </a:cxn>
                  <a:cxn ang="0">
                    <a:pos x="13" y="2"/>
                  </a:cxn>
                  <a:cxn ang="0">
                    <a:pos x="11" y="0"/>
                  </a:cxn>
                </a:cxnLst>
                <a:rect l="0" t="0" r="r" b="b"/>
                <a:pathLst>
                  <a:path w="14" h="26">
                    <a:moveTo>
                      <a:pt x="11" y="0"/>
                    </a:moveTo>
                    <a:cubicBezTo>
                      <a:pt x="5" y="2"/>
                      <a:pt x="0" y="10"/>
                      <a:pt x="0" y="18"/>
                    </a:cubicBezTo>
                    <a:cubicBezTo>
                      <a:pt x="0" y="23"/>
                      <a:pt x="3" y="26"/>
                      <a:pt x="7" y="26"/>
                    </a:cubicBezTo>
                    <a:cubicBezTo>
                      <a:pt x="11" y="26"/>
                      <a:pt x="14" y="23"/>
                      <a:pt x="14" y="19"/>
                    </a:cubicBezTo>
                    <a:cubicBezTo>
                      <a:pt x="14" y="14"/>
                      <a:pt x="10" y="12"/>
                      <a:pt x="6" y="12"/>
                    </a:cubicBezTo>
                    <a:cubicBezTo>
                      <a:pt x="7" y="7"/>
                      <a:pt x="10" y="4"/>
                      <a:pt x="13" y="2"/>
                    </a:cubicBezTo>
                    <a:lnTo>
                      <a:pt x="1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grpSp>
        <p:sp>
          <p:nvSpPr>
            <p:cNvPr id="9" name="TextBox 8"/>
            <p:cNvSpPr txBox="1"/>
            <p:nvPr/>
          </p:nvSpPr>
          <p:spPr>
            <a:xfrm>
              <a:off x="3662436" y="2806802"/>
              <a:ext cx="2890547" cy="738664"/>
            </a:xfrm>
            <a:prstGeom prst="rect">
              <a:avLst/>
            </a:prstGeom>
            <a:noFill/>
          </p:spPr>
          <p:txBody>
            <a:bodyPr wrap="square" lIns="0" tIns="0" rIns="0" bIns="0" rtlCol="0">
              <a:spAutoFit/>
            </a:bodyPr>
            <a:lstStyle/>
            <a:p>
              <a:pPr algn="ctr"/>
              <a:r>
                <a:rPr lang="he-IL" sz="4800" b="1" dirty="0">
                  <a:solidFill>
                    <a:schemeClr val="bg1"/>
                  </a:solidFill>
                </a:rPr>
                <a:t>תודה</a:t>
              </a:r>
              <a:endParaRPr lang="en-GB" sz="4400" dirty="0">
                <a:solidFill>
                  <a:schemeClr val="bg1"/>
                </a:solidFill>
              </a:endParaRPr>
            </a:p>
          </p:txBody>
        </p:sp>
        <p:sp>
          <p:nvSpPr>
            <p:cNvPr id="10" name="TextBox 9"/>
            <p:cNvSpPr txBox="1"/>
            <p:nvPr/>
          </p:nvSpPr>
          <p:spPr>
            <a:xfrm>
              <a:off x="3662436" y="3288266"/>
              <a:ext cx="2890547" cy="1231106"/>
            </a:xfrm>
            <a:prstGeom prst="rect">
              <a:avLst/>
            </a:prstGeom>
            <a:noFill/>
          </p:spPr>
          <p:txBody>
            <a:bodyPr wrap="square" lIns="0" tIns="0" rIns="0" bIns="0" rtlCol="0">
              <a:spAutoFit/>
            </a:bodyPr>
            <a:lstStyle/>
            <a:p>
              <a:pPr algn="ctr"/>
              <a:r>
                <a:rPr lang="he-IL" sz="8000" b="1" dirty="0">
                  <a:solidFill>
                    <a:schemeClr val="bg1"/>
                  </a:solidFill>
                </a:rPr>
                <a:t>רבה</a:t>
              </a:r>
              <a:endParaRPr lang="en-GB" sz="7200" b="1" dirty="0">
                <a:solidFill>
                  <a:schemeClr val="bg1"/>
                </a:solidFill>
              </a:endParaRPr>
            </a:p>
          </p:txBody>
        </p:sp>
      </p:grpSp>
    </p:spTree>
    <p:extLst>
      <p:ext uri="{BB962C8B-B14F-4D97-AF65-F5344CB8AC3E}">
        <p14:creationId xmlns:p14="http://schemas.microsoft.com/office/powerpoint/2010/main" val="260388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3</a:t>
            </a:fld>
            <a:endParaRPr lang="en-GB" dirty="0"/>
          </a:p>
        </p:txBody>
      </p:sp>
      <p:graphicFrame>
        <p:nvGraphicFramePr>
          <p:cNvPr id="5" name="תרשים 4"/>
          <p:cNvGraphicFramePr/>
          <p:nvPr>
            <p:extLst>
              <p:ext uri="{D42A27DB-BD31-4B8C-83A1-F6EECF244321}">
                <p14:modId xmlns:p14="http://schemas.microsoft.com/office/powerpoint/2010/main" val="3655419277"/>
              </p:ext>
            </p:extLst>
          </p:nvPr>
        </p:nvGraphicFramePr>
        <p:xfrm>
          <a:off x="2239962" y="941158"/>
          <a:ext cx="8959850" cy="5973233"/>
        </p:xfrm>
        <a:graphic>
          <a:graphicData uri="http://schemas.openxmlformats.org/drawingml/2006/chart">
            <c:chart xmlns:c="http://schemas.openxmlformats.org/drawingml/2006/chart" xmlns:r="http://schemas.openxmlformats.org/officeDocument/2006/relationships" r:id="rId2"/>
          </a:graphicData>
        </a:graphic>
      </p:graphicFrame>
      <p:sp>
        <p:nvSpPr>
          <p:cNvPr id="6" name="קשת 5"/>
          <p:cNvSpPr/>
          <p:nvPr/>
        </p:nvSpPr>
        <p:spPr>
          <a:xfrm rot="2987619">
            <a:off x="4854157" y="2099978"/>
            <a:ext cx="3679801" cy="3641509"/>
          </a:xfrm>
          <a:prstGeom prst="arc">
            <a:avLst>
              <a:gd name="adj1" fmla="val 4375632"/>
              <a:gd name="adj2" fmla="val 13219335"/>
            </a:avLst>
          </a:prstGeom>
          <a:pattFill prst="pct20">
            <a:fgClr>
              <a:schemeClr val="accent5">
                <a:lumMod val="75000"/>
              </a:schemeClr>
            </a:fgClr>
            <a:bgClr>
              <a:schemeClr val="accent3">
                <a:lumMod val="40000"/>
                <a:lumOff val="60000"/>
              </a:schemeClr>
            </a:bgClr>
          </a:pattFill>
          <a:ln w="12700">
            <a:solidFill>
              <a:schemeClr val="bg1"/>
            </a:solidFill>
            <a:round/>
            <a:headEnd/>
            <a:tailEnd/>
          </a:ln>
          <a:effectLst/>
          <a:extLst/>
        </p:spPr>
        <p:txBody>
          <a:bodyPr rtlCol="1" anchor="ctr"/>
          <a:lstStyle/>
          <a:p>
            <a:pPr algn="ctr"/>
            <a:endParaRPr lang="he-IL" dirty="0"/>
          </a:p>
        </p:txBody>
      </p:sp>
      <p:sp>
        <p:nvSpPr>
          <p:cNvPr id="7" name="קשת 6"/>
          <p:cNvSpPr/>
          <p:nvPr/>
        </p:nvSpPr>
        <p:spPr>
          <a:xfrm rot="18867423">
            <a:off x="4889491" y="2101991"/>
            <a:ext cx="3661514" cy="3637484"/>
          </a:xfrm>
          <a:prstGeom prst="arc">
            <a:avLst>
              <a:gd name="adj1" fmla="val 18921475"/>
              <a:gd name="adj2" fmla="val 10088875"/>
            </a:avLst>
          </a:prstGeom>
          <a:pattFill prst="pct75">
            <a:fgClr>
              <a:schemeClr val="accent5">
                <a:lumMod val="60000"/>
                <a:lumOff val="40000"/>
              </a:schemeClr>
            </a:fgClr>
            <a:bgClr>
              <a:schemeClr val="accent3">
                <a:lumMod val="40000"/>
                <a:lumOff val="60000"/>
              </a:schemeClr>
            </a:bgClr>
          </a:pattFill>
          <a:ln w="12700">
            <a:solidFill>
              <a:schemeClr val="bg1"/>
            </a:solidFill>
            <a:round/>
            <a:headEnd/>
            <a:tailEnd/>
          </a:ln>
          <a:effectLst/>
          <a:extLst/>
        </p:spPr>
        <p:txBody>
          <a:bodyPr rtlCol="1" anchor="ctr"/>
          <a:lstStyle/>
          <a:p>
            <a:pPr algn="ctr"/>
            <a:endParaRPr lang="he-IL" dirty="0"/>
          </a:p>
        </p:txBody>
      </p:sp>
      <p:sp>
        <p:nvSpPr>
          <p:cNvPr id="8" name="מלבן 7"/>
          <p:cNvSpPr/>
          <p:nvPr/>
        </p:nvSpPr>
        <p:spPr>
          <a:xfrm>
            <a:off x="7188567" y="3210587"/>
            <a:ext cx="891591" cy="553998"/>
          </a:xfrm>
          <a:prstGeom prst="rect">
            <a:avLst/>
          </a:prstGeom>
          <a:noFill/>
        </p:spPr>
        <p:txBody>
          <a:bodyPr wrap="none" lIns="91440" tIns="45720" rIns="91440" bIns="45720">
            <a:spAutoFit/>
          </a:bodyPr>
          <a:lstStyle/>
          <a:p>
            <a:pPr algn="ctr"/>
            <a:r>
              <a:rPr lang="he-IL" sz="3000" b="1" cap="none" spc="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59</a:t>
            </a:r>
            <a:r>
              <a:rPr lang="en-US" sz="3000" b="1" cap="none" spc="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a:t>
            </a:r>
            <a:endParaRPr lang="he-IL" sz="3000" b="1" cap="none" spc="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9" name="TextBox 8"/>
          <p:cNvSpPr txBox="1"/>
          <p:nvPr/>
        </p:nvSpPr>
        <p:spPr>
          <a:xfrm>
            <a:off x="6968359" y="3794243"/>
            <a:ext cx="1250731" cy="338554"/>
          </a:xfrm>
          <a:prstGeom prst="rect">
            <a:avLst/>
          </a:prstGeom>
          <a:solidFill>
            <a:schemeClr val="bg1"/>
          </a:solidFill>
          <a:effectLst>
            <a:softEdge rad="63500"/>
          </a:effectLst>
        </p:spPr>
        <p:txBody>
          <a:bodyPr vert="horz" wrap="square" lIns="0" tIns="0" rIns="0" bIns="0" rtlCol="1">
            <a:spAutoFit/>
          </a:bodyPr>
          <a:lstStyle/>
          <a:p>
            <a:pPr marL="4763" algn="ctr"/>
            <a:r>
              <a:rPr lang="he-IL" sz="1100" dirty="0">
                <a:solidFill>
                  <a:schemeClr val="accent5">
                    <a:lumMod val="50000"/>
                  </a:schemeClr>
                </a:solidFill>
              </a:rPr>
              <a:t>הורים לילדים בגילאי 0-18</a:t>
            </a:r>
          </a:p>
        </p:txBody>
      </p:sp>
      <p:sp>
        <p:nvSpPr>
          <p:cNvPr id="10" name="מלבן 9"/>
          <p:cNvSpPr/>
          <p:nvPr/>
        </p:nvSpPr>
        <p:spPr>
          <a:xfrm>
            <a:off x="5259583" y="3210587"/>
            <a:ext cx="891591" cy="553998"/>
          </a:xfrm>
          <a:prstGeom prst="rect">
            <a:avLst/>
          </a:prstGeom>
          <a:noFill/>
        </p:spPr>
        <p:txBody>
          <a:bodyPr wrap="none" lIns="91440" tIns="45720" rIns="91440" bIns="45720">
            <a:spAutoFit/>
          </a:bodyPr>
          <a:lstStyle/>
          <a:p>
            <a:pPr algn="ctr"/>
            <a:r>
              <a:rPr lang="he-IL" sz="3000" b="1"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41</a:t>
            </a:r>
            <a:r>
              <a:rPr lang="en-US" sz="3000" b="1" cap="none" spc="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a:t>
            </a:r>
            <a:endParaRPr lang="he-IL" sz="3000" b="1" cap="none" spc="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1" name="TextBox 10"/>
          <p:cNvSpPr txBox="1"/>
          <p:nvPr/>
        </p:nvSpPr>
        <p:spPr>
          <a:xfrm>
            <a:off x="4851651" y="3851299"/>
            <a:ext cx="1634369" cy="338554"/>
          </a:xfrm>
          <a:prstGeom prst="rect">
            <a:avLst/>
          </a:prstGeom>
          <a:solidFill>
            <a:schemeClr val="bg1"/>
          </a:solidFill>
          <a:effectLst>
            <a:softEdge rad="63500"/>
          </a:effectLst>
        </p:spPr>
        <p:txBody>
          <a:bodyPr vert="horz" wrap="square" lIns="0" tIns="0" rIns="0" bIns="0" rtlCol="1">
            <a:spAutoFit/>
          </a:bodyPr>
          <a:lstStyle/>
          <a:p>
            <a:pPr marL="4763" algn="ctr"/>
            <a:r>
              <a:rPr lang="he-IL" sz="1100" dirty="0">
                <a:solidFill>
                  <a:schemeClr val="accent5">
                    <a:lumMod val="50000"/>
                  </a:schemeClr>
                </a:solidFill>
              </a:rPr>
              <a:t>הורים לילדים בגילאי 19 ומעלה</a:t>
            </a:r>
          </a:p>
        </p:txBody>
      </p:sp>
      <p:sp>
        <p:nvSpPr>
          <p:cNvPr id="21" name="Text Placeholder 45"/>
          <p:cNvSpPr txBox="1">
            <a:spLocks/>
          </p:cNvSpPr>
          <p:nvPr/>
        </p:nvSpPr>
        <p:spPr>
          <a:xfrm>
            <a:off x="1289785" y="350042"/>
            <a:ext cx="11797565"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defTabSz="914400" rtl="1">
              <a:lnSpc>
                <a:spcPct val="100000"/>
              </a:lnSpc>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קהל היעד העיקרי אליו פונה הקמפיין, הכולל הורים לילדים בגילאי 0-18 מקיף כ-60%</a:t>
            </a:r>
            <a:r>
              <a:rPr lang="en-US" b="1" dirty="0">
                <a:solidFill>
                  <a:schemeClr val="tx1"/>
                </a:solidFill>
                <a:latin typeface="Arial" panose="020B0604020202020204" pitchFamily="34" charset="0"/>
                <a:ea typeface="Tahoma" panose="020B0604030504040204" pitchFamily="34" charset="0"/>
                <a:cs typeface="Arial" panose="020B0604020202020204" pitchFamily="34" charset="0"/>
              </a:rPr>
              <a:t> </a:t>
            </a: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 מהציבור היהודי, דובר עברית במדינת ישראל (ללא </a:t>
            </a:r>
            <a:r>
              <a:rPr lang="he-IL" b="1">
                <a:solidFill>
                  <a:schemeClr val="tx1"/>
                </a:solidFill>
                <a:latin typeface="Arial" panose="020B0604020202020204" pitchFamily="34" charset="0"/>
                <a:ea typeface="Tahoma" panose="020B0604030504040204" pitchFamily="34" charset="0"/>
                <a:cs typeface="Arial" panose="020B0604020202020204" pitchFamily="34" charset="0"/>
              </a:rPr>
              <a:t>המגזר החרדי)</a:t>
            </a:r>
            <a:endParaRPr lang="he-IL"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2" name="כותרת 1"/>
          <p:cNvSpPr txBox="1">
            <a:spLocks/>
          </p:cNvSpPr>
          <p:nvPr/>
        </p:nvSpPr>
        <p:spPr>
          <a:xfrm>
            <a:off x="1600283" y="1038931"/>
            <a:ext cx="11521100" cy="200248"/>
          </a:xfrm>
          <a:prstGeom prst="rect">
            <a:avLst/>
          </a:prstGeom>
        </p:spPr>
        <p:txBody>
          <a:bodyPr vert="horz" wrap="square" lIns="0" tIns="0" rIns="0" bIns="0" rtlCol="0" anchor="t">
            <a:spAutoFit/>
          </a:bodyPr>
          <a:lst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a:lstStyle>
          <a:p>
            <a:pPr algn="r" rtl="1"/>
            <a:r>
              <a:rPr lang="he-IL" sz="1600" cap="all" dirty="0">
                <a:latin typeface="+mn-lt"/>
                <a:ea typeface="+mn-ea"/>
                <a:cs typeface="+mn-cs"/>
              </a:rPr>
              <a:t>קהל היעד – הורים לילדים בגילאי 0-18</a:t>
            </a:r>
            <a:endParaRPr lang="en-US" sz="1600" cap="all" dirty="0">
              <a:latin typeface="+mn-lt"/>
              <a:ea typeface="+mn-ea"/>
              <a:cs typeface="+mn-cs"/>
            </a:endParaRPr>
          </a:p>
        </p:txBody>
      </p:sp>
    </p:spTree>
    <p:extLst>
      <p:ext uri="{BB962C8B-B14F-4D97-AF65-F5344CB8AC3E}">
        <p14:creationId xmlns:p14="http://schemas.microsoft.com/office/powerpoint/2010/main" val="57102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4</a:t>
            </a:fld>
            <a:endParaRPr lang="en-GB" dirty="0"/>
          </a:p>
        </p:txBody>
      </p:sp>
      <p:sp>
        <p:nvSpPr>
          <p:cNvPr id="35" name="כותרת 3"/>
          <p:cNvSpPr txBox="1">
            <a:spLocks/>
          </p:cNvSpPr>
          <p:nvPr/>
        </p:nvSpPr>
        <p:spPr bwMode="gray">
          <a:xfrm>
            <a:off x="3586895" y="672586"/>
            <a:ext cx="7010400" cy="1143000"/>
          </a:xfrm>
          <a:prstGeom prst="rect">
            <a:avLst/>
          </a:prstGeom>
        </p:spPr>
        <p:txBody>
          <a:bodyPr vert="horz" lIns="0" tIns="0" rIns="0" bIns="0" rtlCol="0" anchor="t" anchorCtr="0">
            <a:normAutofit/>
          </a:bodyPr>
          <a:lstStyle>
            <a:lvl1pPr algn="l" rtl="1" eaLnBrk="1" fontAlgn="base" hangingPunct="1">
              <a:lnSpc>
                <a:spcPts val="3775"/>
              </a:lnSpc>
              <a:spcBef>
                <a:spcPct val="0"/>
              </a:spcBef>
              <a:spcAft>
                <a:spcPct val="0"/>
              </a:spcAft>
              <a:defRPr sz="3600" b="1" kern="1200" cap="all">
                <a:solidFill>
                  <a:srgbClr val="595959"/>
                </a:solidFill>
                <a:latin typeface="+mj-lt"/>
                <a:ea typeface="+mj-ea"/>
                <a:cs typeface="+mj-cs"/>
              </a:defRPr>
            </a:lvl1pPr>
            <a:lvl2pPr algn="l" rtl="1" eaLnBrk="1" fontAlgn="base" hangingPunct="1">
              <a:lnSpc>
                <a:spcPts val="3775"/>
              </a:lnSpc>
              <a:spcBef>
                <a:spcPct val="0"/>
              </a:spcBef>
              <a:spcAft>
                <a:spcPct val="0"/>
              </a:spcAft>
              <a:defRPr sz="3600" b="1">
                <a:solidFill>
                  <a:srgbClr val="595959"/>
                </a:solidFill>
                <a:latin typeface="Calibri" pitchFamily="34" charset="0"/>
              </a:defRPr>
            </a:lvl2pPr>
            <a:lvl3pPr algn="l" rtl="1" eaLnBrk="1" fontAlgn="base" hangingPunct="1">
              <a:lnSpc>
                <a:spcPts val="3775"/>
              </a:lnSpc>
              <a:spcBef>
                <a:spcPct val="0"/>
              </a:spcBef>
              <a:spcAft>
                <a:spcPct val="0"/>
              </a:spcAft>
              <a:defRPr sz="3600" b="1">
                <a:solidFill>
                  <a:srgbClr val="595959"/>
                </a:solidFill>
                <a:latin typeface="Calibri" pitchFamily="34" charset="0"/>
              </a:defRPr>
            </a:lvl3pPr>
            <a:lvl4pPr algn="l" rtl="1" eaLnBrk="1" fontAlgn="base" hangingPunct="1">
              <a:lnSpc>
                <a:spcPts val="3775"/>
              </a:lnSpc>
              <a:spcBef>
                <a:spcPct val="0"/>
              </a:spcBef>
              <a:spcAft>
                <a:spcPct val="0"/>
              </a:spcAft>
              <a:defRPr sz="3600" b="1">
                <a:solidFill>
                  <a:srgbClr val="595959"/>
                </a:solidFill>
                <a:latin typeface="Calibri" pitchFamily="34" charset="0"/>
              </a:defRPr>
            </a:lvl4pPr>
            <a:lvl5pPr algn="l" rtl="1" eaLnBrk="1" fontAlgn="base" hangingPunct="1">
              <a:lnSpc>
                <a:spcPts val="3775"/>
              </a:lnSpc>
              <a:spcBef>
                <a:spcPct val="0"/>
              </a:spcBef>
              <a:spcAft>
                <a:spcPct val="0"/>
              </a:spcAft>
              <a:defRPr sz="3600" b="1">
                <a:solidFill>
                  <a:srgbClr val="595959"/>
                </a:solidFill>
                <a:latin typeface="Calibri" pitchFamily="34" charset="0"/>
              </a:defRPr>
            </a:lvl5pPr>
            <a:lvl6pPr marL="457200" algn="l" rtl="1" eaLnBrk="1" fontAlgn="base" hangingPunct="1">
              <a:lnSpc>
                <a:spcPts val="3775"/>
              </a:lnSpc>
              <a:spcBef>
                <a:spcPct val="0"/>
              </a:spcBef>
              <a:spcAft>
                <a:spcPct val="0"/>
              </a:spcAft>
              <a:defRPr sz="3600" b="1">
                <a:solidFill>
                  <a:srgbClr val="595959"/>
                </a:solidFill>
                <a:latin typeface="Calibri" pitchFamily="34" charset="0"/>
              </a:defRPr>
            </a:lvl6pPr>
            <a:lvl7pPr marL="914400" algn="l" rtl="1" eaLnBrk="1" fontAlgn="base" hangingPunct="1">
              <a:lnSpc>
                <a:spcPts val="3775"/>
              </a:lnSpc>
              <a:spcBef>
                <a:spcPct val="0"/>
              </a:spcBef>
              <a:spcAft>
                <a:spcPct val="0"/>
              </a:spcAft>
              <a:defRPr sz="3600" b="1">
                <a:solidFill>
                  <a:srgbClr val="595959"/>
                </a:solidFill>
                <a:latin typeface="Calibri" pitchFamily="34" charset="0"/>
              </a:defRPr>
            </a:lvl7pPr>
            <a:lvl8pPr marL="1371600" algn="l" rtl="1" eaLnBrk="1" fontAlgn="base" hangingPunct="1">
              <a:lnSpc>
                <a:spcPts val="3775"/>
              </a:lnSpc>
              <a:spcBef>
                <a:spcPct val="0"/>
              </a:spcBef>
              <a:spcAft>
                <a:spcPct val="0"/>
              </a:spcAft>
              <a:defRPr sz="3600" b="1">
                <a:solidFill>
                  <a:srgbClr val="595959"/>
                </a:solidFill>
                <a:latin typeface="Calibri" pitchFamily="34" charset="0"/>
              </a:defRPr>
            </a:lvl8pPr>
            <a:lvl9pPr marL="1828800" algn="l" rtl="1" eaLnBrk="1" fontAlgn="base" hangingPunct="1">
              <a:lnSpc>
                <a:spcPts val="3775"/>
              </a:lnSpc>
              <a:spcBef>
                <a:spcPct val="0"/>
              </a:spcBef>
              <a:spcAft>
                <a:spcPct val="0"/>
              </a:spcAft>
              <a:defRPr sz="3600" b="1">
                <a:solidFill>
                  <a:srgbClr val="595959"/>
                </a:solidFill>
                <a:latin typeface="Calibri" pitchFamily="34" charset="0"/>
              </a:defRPr>
            </a:lvl9pPr>
          </a:lstStyle>
          <a:p>
            <a:pPr marL="0" marR="0" lvl="0" indent="0" algn="r" defTabSz="914400" rtl="1" eaLnBrk="1" fontAlgn="base" latinLnBrk="0" hangingPunct="1">
              <a:lnSpc>
                <a:spcPts val="3775"/>
              </a:lnSpc>
              <a:spcBef>
                <a:spcPct val="0"/>
              </a:spcBef>
              <a:spcAft>
                <a:spcPct val="0"/>
              </a:spcAft>
              <a:buClrTx/>
              <a:buSzTx/>
              <a:buFontTx/>
              <a:buNone/>
              <a:tabLst/>
              <a:defRPr/>
            </a:pPr>
            <a:r>
              <a:rPr lang="he-IL" sz="3200" dirty="0">
                <a:solidFill>
                  <a:schemeClr val="tx1"/>
                </a:solidFill>
                <a:latin typeface="+mn-lt"/>
                <a:ea typeface="+mn-ea"/>
                <a:cs typeface="+mn-cs"/>
              </a:rPr>
              <a:t>את הערכת הכיסוי והתגובה מיישמים תוך שימוש במדדים הבאים:</a:t>
            </a:r>
          </a:p>
        </p:txBody>
      </p:sp>
      <p:grpSp>
        <p:nvGrpSpPr>
          <p:cNvPr id="36" name="קבוצה 35"/>
          <p:cNvGrpSpPr/>
          <p:nvPr/>
        </p:nvGrpSpPr>
        <p:grpSpPr>
          <a:xfrm>
            <a:off x="1850170" y="1888986"/>
            <a:ext cx="8748712" cy="3484562"/>
            <a:chOff x="0" y="2024063"/>
            <a:chExt cx="8748712" cy="3484562"/>
          </a:xfrm>
        </p:grpSpPr>
        <p:grpSp>
          <p:nvGrpSpPr>
            <p:cNvPr id="37" name="קבוצה 36"/>
            <p:cNvGrpSpPr/>
            <p:nvPr/>
          </p:nvGrpSpPr>
          <p:grpSpPr>
            <a:xfrm>
              <a:off x="0" y="2024063"/>
              <a:ext cx="8748712" cy="3484562"/>
              <a:chOff x="0" y="2024063"/>
              <a:chExt cx="8748712" cy="3484562"/>
            </a:xfrm>
          </p:grpSpPr>
          <p:grpSp>
            <p:nvGrpSpPr>
              <p:cNvPr id="42" name="קבוצה 41"/>
              <p:cNvGrpSpPr/>
              <p:nvPr/>
            </p:nvGrpSpPr>
            <p:grpSpPr>
              <a:xfrm>
                <a:off x="1316037" y="2330450"/>
                <a:ext cx="7432675" cy="1160463"/>
                <a:chOff x="1316037" y="2330450"/>
                <a:chExt cx="7432675" cy="1160463"/>
              </a:xfrm>
            </p:grpSpPr>
            <p:sp>
              <p:nvSpPr>
                <p:cNvPr id="51"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52" name="Text Box 16"/>
                <p:cNvSpPr txBox="1">
                  <a:spLocks noChangeArrowheads="1"/>
                </p:cNvSpPr>
                <p:nvPr/>
              </p:nvSpPr>
              <p:spPr bwMode="auto">
                <a:xfrm flipH="1">
                  <a:off x="6654800" y="2481263"/>
                  <a:ext cx="15906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כיסוי</a:t>
                  </a:r>
                </a:p>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r>
                    <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rPr>
                    <a:t>Reach</a:t>
                  </a: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endPar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nvGrpSpPr>
                <p:cNvPr id="53" name="Group 5"/>
                <p:cNvGrpSpPr>
                  <a:grpSpLocks/>
                </p:cNvGrpSpPr>
                <p:nvPr/>
              </p:nvGrpSpPr>
              <p:grpSpPr bwMode="auto">
                <a:xfrm flipH="1">
                  <a:off x="1316037" y="2343150"/>
                  <a:ext cx="4233863" cy="1146175"/>
                  <a:chOff x="2168" y="1305"/>
                  <a:chExt cx="2667" cy="722"/>
                </a:xfrm>
              </p:grpSpPr>
              <p:sp>
                <p:nvSpPr>
                  <p:cNvPr id="55"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56" name="Text Box 17"/>
                  <p:cNvSpPr txBox="1">
                    <a:spLocks noChangeArrowheads="1"/>
                  </p:cNvSpPr>
                  <p:nvPr/>
                </p:nvSpPr>
                <p:spPr bwMode="auto">
                  <a:xfrm>
                    <a:off x="2602" y="1374"/>
                    <a:ext cx="115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תגובה</a:t>
                    </a:r>
                  </a:p>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r>
                      <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rPr>
                      <a:t>Response</a:t>
                    </a: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endPar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sp>
              <p:nvSpPr>
                <p:cNvPr id="54"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grpSp>
          <p:grpSp>
            <p:nvGrpSpPr>
              <p:cNvPr id="43" name="Group 11"/>
              <p:cNvGrpSpPr>
                <a:grpSpLocks/>
              </p:cNvGrpSpPr>
              <p:nvPr/>
            </p:nvGrpSpPr>
            <p:grpSpPr bwMode="auto">
              <a:xfrm flipH="1">
                <a:off x="0" y="2024063"/>
                <a:ext cx="2403475" cy="3484562"/>
                <a:chOff x="4150" y="1104"/>
                <a:chExt cx="1514" cy="2195"/>
              </a:xfrm>
            </p:grpSpPr>
            <p:sp>
              <p:nvSpPr>
                <p:cNvPr id="44"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45"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rgbClr val="F49100"/>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1" eaLnBrk="0" fontAlgn="auto" latinLnBrk="0" hangingPunct="0">
                    <a:lnSpc>
                      <a:spcPct val="100000"/>
                    </a:lnSpc>
                    <a:spcBef>
                      <a:spcPts val="0"/>
                    </a:spcBef>
                    <a:spcAft>
                      <a:spcPts val="0"/>
                    </a:spcAft>
                    <a:buClrTx/>
                    <a:buSzTx/>
                    <a:buFontTx/>
                    <a:buNone/>
                    <a:tabLst/>
                    <a:defRPr/>
                  </a:pPr>
                  <a:endParaRPr kumimoji="0" lang="he-IL" sz="1200" b="1" i="0" u="none" strike="noStrike" kern="0" cap="none" spc="0" normalizeH="0" baseline="0" noProof="0">
                    <a:ln>
                      <a:noFill/>
                    </a:ln>
                    <a:solidFill>
                      <a:prstClr val="white"/>
                    </a:solidFill>
                    <a:effectLst/>
                    <a:uLnTx/>
                    <a:uFillTx/>
                    <a:latin typeface="Arial" pitchFamily="34" charset="0"/>
                    <a:cs typeface="Arial"/>
                  </a:endParaRPr>
                </a:p>
              </p:txBody>
            </p:sp>
            <p:grpSp>
              <p:nvGrpSpPr>
                <p:cNvPr id="46" name="Group 14"/>
                <p:cNvGrpSpPr>
                  <a:grpSpLocks/>
                </p:cNvGrpSpPr>
                <p:nvPr/>
              </p:nvGrpSpPr>
              <p:grpSpPr bwMode="auto">
                <a:xfrm>
                  <a:off x="4150" y="1104"/>
                  <a:ext cx="1514" cy="2195"/>
                  <a:chOff x="4150" y="1104"/>
                  <a:chExt cx="1514" cy="2195"/>
                </a:xfrm>
              </p:grpSpPr>
              <p:sp>
                <p:nvSpPr>
                  <p:cNvPr id="47"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Arial" pitchFamily="34" charset="0"/>
                        <a:sym typeface="Wingdings" pitchFamily="2" charset="2"/>
                      </a:rPr>
                      <a:t></a:t>
                    </a:r>
                    <a:endParaRPr kumimoji="0" lang="en-US" sz="1600" b="0" i="0" u="none" strike="noStrike" kern="0" cap="none" spc="0" normalizeH="0" baseline="0" noProof="0">
                      <a:ln>
                        <a:noFill/>
                      </a:ln>
                      <a:solidFill>
                        <a:srgbClr val="FFFFFF"/>
                      </a:solidFill>
                      <a:effectLst/>
                      <a:uLnTx/>
                      <a:uFillTx/>
                      <a:latin typeface="Arial" pitchFamily="34" charset="0"/>
                    </a:endParaRPr>
                  </a:p>
                </p:txBody>
              </p:sp>
              <p:sp>
                <p:nvSpPr>
                  <p:cNvPr id="48" name="Oval 19"/>
                  <p:cNvSpPr>
                    <a:spLocks noChangeArrowheads="1"/>
                  </p:cNvSpPr>
                  <p:nvPr/>
                </p:nvSpPr>
                <p:spPr bwMode="auto">
                  <a:xfrm>
                    <a:off x="4472" y="1104"/>
                    <a:ext cx="1192" cy="1124"/>
                  </a:xfrm>
                  <a:prstGeom prst="ellipse">
                    <a:avLst/>
                  </a:prstGeom>
                  <a:solidFill>
                    <a:srgbClr val="3188A0"/>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49"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sp>
                <p:nvSpPr>
                  <p:cNvPr id="50" name="Text Box 17"/>
                  <p:cNvSpPr txBox="1">
                    <a:spLocks noChangeArrowheads="1"/>
                  </p:cNvSpPr>
                  <p:nvPr/>
                </p:nvSpPr>
                <p:spPr bwMode="auto">
                  <a:xfrm>
                    <a:off x="4525" y="1511"/>
                    <a:ext cx="1104" cy="291"/>
                  </a:xfrm>
                  <a:prstGeom prst="rect">
                    <a:avLst/>
                  </a:prstGeom>
                  <a:noFill/>
                  <a:ln>
                    <a:noFill/>
                  </a:ln>
                  <a:effectLst>
                    <a:outerShdw algn="ctr" rotWithShape="0">
                      <a:srgbClr val="F491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solidFill>
                        <a:effectLst/>
                        <a:uLnTx/>
                        <a:uFillTx/>
                        <a:latin typeface="Arial" pitchFamily="34" charset="0"/>
                        <a:cs typeface="Arial" pitchFamily="34" charset="0"/>
                      </a:rPr>
                      <a:t>אפקטיביות</a:t>
                    </a:r>
                    <a:endPar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grpSp>
        </p:grpSp>
        <p:grpSp>
          <p:nvGrpSpPr>
            <p:cNvPr id="38" name="Group 25"/>
            <p:cNvGrpSpPr>
              <a:grpSpLocks/>
            </p:cNvGrpSpPr>
            <p:nvPr/>
          </p:nvGrpSpPr>
          <p:grpSpPr bwMode="auto">
            <a:xfrm flipH="1">
              <a:off x="5241925" y="2332038"/>
              <a:ext cx="890587" cy="3176587"/>
              <a:chOff x="1801" y="1298"/>
              <a:chExt cx="561" cy="2001"/>
            </a:xfrm>
          </p:grpSpPr>
          <p:sp>
            <p:nvSpPr>
              <p:cNvPr id="39"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0" cap="none" spc="0" normalizeH="0" baseline="0" noProof="0">
                  <a:ln>
                    <a:noFill/>
                  </a:ln>
                  <a:solidFill>
                    <a:srgbClr val="969696"/>
                  </a:solidFill>
                  <a:effectLst/>
                  <a:uLnTx/>
                  <a:uFillTx/>
                  <a:latin typeface="Arial" pitchFamily="34" charset="0"/>
                  <a:cs typeface="Arial"/>
                </a:endParaRPr>
              </a:p>
            </p:txBody>
          </p:sp>
          <p:sp>
            <p:nvSpPr>
              <p:cNvPr id="40"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0" cap="none" spc="0" normalizeH="0" baseline="0" noProof="0">
                  <a:ln>
                    <a:noFill/>
                  </a:ln>
                  <a:solidFill>
                    <a:srgbClr val="969696"/>
                  </a:solidFill>
                  <a:effectLst/>
                  <a:uLnTx/>
                  <a:uFillTx/>
                  <a:latin typeface="Arial" pitchFamily="34" charset="0"/>
                  <a:cs typeface="Arial"/>
                </a:endParaRPr>
              </a:p>
            </p:txBody>
          </p:sp>
          <p:sp>
            <p:nvSpPr>
              <p:cNvPr id="41"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black"/>
                  </a:solidFill>
                  <a:effectLst/>
                  <a:uLnTx/>
                  <a:uFillTx/>
                  <a:cs typeface="Arial"/>
                </a:endParaRPr>
              </a:p>
            </p:txBody>
          </p:sp>
        </p:grpSp>
      </p:grpSp>
      <p:sp>
        <p:nvSpPr>
          <p:cNvPr id="57" name="מלבן 56"/>
          <p:cNvSpPr/>
          <p:nvPr/>
        </p:nvSpPr>
        <p:spPr>
          <a:xfrm>
            <a:off x="7847560" y="3477049"/>
            <a:ext cx="2670642" cy="726512"/>
          </a:xfrm>
          <a:prstGeom prst="rect">
            <a:avLst/>
          </a:prstGeom>
          <a:solidFill>
            <a:srgbClr val="3B679B"/>
          </a:solidFill>
          <a:ln>
            <a:noFill/>
          </a:ln>
          <a:effectLst/>
          <a:extLst/>
        </p:spPr>
        <p:txBody>
          <a:bodyPr wrap="none" anchor="t"/>
          <a:lstStyle/>
          <a:p>
            <a:pPr algn="r" defTabSz="914400" rtl="1">
              <a:tabLst>
                <a:tab pos="268288" algn="r"/>
              </a:tabLst>
            </a:pPr>
            <a:r>
              <a:rPr lang="he-IL" sz="1600" b="1" dirty="0">
                <a:solidFill>
                  <a:prstClr val="white"/>
                </a:solidFill>
                <a:cs typeface="Arial"/>
              </a:rPr>
              <a:t>חשיפה עקיפה:</a:t>
            </a:r>
          </a:p>
          <a:p>
            <a:pPr algn="r" defTabSz="914400" rtl="1">
              <a:tabLst>
                <a:tab pos="268288" algn="r"/>
              </a:tabLst>
            </a:pPr>
            <a:r>
              <a:rPr lang="he-IL" sz="1200" dirty="0" err="1">
                <a:solidFill>
                  <a:prstClr val="white"/>
                </a:solidFill>
                <a:cs typeface="Arial"/>
              </a:rPr>
              <a:t>ב"נ</a:t>
            </a:r>
            <a:r>
              <a:rPr lang="he-IL" sz="1200" dirty="0">
                <a:solidFill>
                  <a:prstClr val="white"/>
                </a:solidFill>
                <a:cs typeface="Arial"/>
              </a:rPr>
              <a:t> ספציפית</a:t>
            </a:r>
          </a:p>
          <a:p>
            <a:pPr algn="r" defTabSz="914400" rtl="1">
              <a:tabLst>
                <a:tab pos="268288" algn="r"/>
              </a:tabLst>
            </a:pPr>
            <a:r>
              <a:rPr lang="he-IL" sz="1200" dirty="0">
                <a:solidFill>
                  <a:prstClr val="white"/>
                </a:solidFill>
                <a:cs typeface="Arial"/>
              </a:rPr>
              <a:t>חצי נעזרת</a:t>
            </a:r>
          </a:p>
        </p:txBody>
      </p:sp>
      <p:sp>
        <p:nvSpPr>
          <p:cNvPr id="58" name="מלבן 57"/>
          <p:cNvSpPr/>
          <p:nvPr/>
        </p:nvSpPr>
        <p:spPr>
          <a:xfrm>
            <a:off x="7847560" y="4299568"/>
            <a:ext cx="2670642" cy="632761"/>
          </a:xfrm>
          <a:prstGeom prst="rect">
            <a:avLst/>
          </a:prstGeom>
          <a:solidFill>
            <a:srgbClr val="3B679B"/>
          </a:solidFill>
          <a:ln>
            <a:noFill/>
          </a:ln>
          <a:effectLst/>
          <a:extLst/>
        </p:spPr>
        <p:txBody>
          <a:bodyPr wrap="none" anchor="ctr"/>
          <a:lstStyle/>
          <a:p>
            <a:pPr algn="r" defTabSz="914400" rtl="1"/>
            <a:r>
              <a:rPr lang="he-IL" sz="1600" b="1" dirty="0">
                <a:solidFill>
                  <a:prstClr val="white"/>
                </a:solidFill>
                <a:cs typeface="Arial"/>
              </a:rPr>
              <a:t>חשיפה ישירה:</a:t>
            </a:r>
          </a:p>
          <a:p>
            <a:pPr algn="r" defTabSz="914400" rtl="1"/>
            <a:r>
              <a:rPr lang="he-IL" sz="1200" dirty="0">
                <a:solidFill>
                  <a:prstClr val="white"/>
                </a:solidFill>
                <a:cs typeface="Arial"/>
              </a:rPr>
              <a:t>זכירה נעזרת לפי אמצעי מדיה</a:t>
            </a:r>
          </a:p>
        </p:txBody>
      </p:sp>
      <p:sp>
        <p:nvSpPr>
          <p:cNvPr id="59" name="מלבן 58"/>
          <p:cNvSpPr/>
          <p:nvPr/>
        </p:nvSpPr>
        <p:spPr>
          <a:xfrm>
            <a:off x="4401564" y="4017809"/>
            <a:ext cx="2800630" cy="632761"/>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אטרקטיביות:</a:t>
            </a:r>
          </a:p>
          <a:p>
            <a:pPr algn="r" defTabSz="914400" rtl="1"/>
            <a:r>
              <a:rPr lang="he-IL" sz="1200" dirty="0">
                <a:solidFill>
                  <a:prstClr val="white"/>
                </a:solidFill>
                <a:cs typeface="Arial"/>
              </a:rPr>
              <a:t>האם הפרסומת מצאה חן בעיני?</a:t>
            </a:r>
          </a:p>
        </p:txBody>
      </p:sp>
      <p:sp>
        <p:nvSpPr>
          <p:cNvPr id="60" name="מלבן 59"/>
          <p:cNvSpPr/>
          <p:nvPr/>
        </p:nvSpPr>
        <p:spPr>
          <a:xfrm>
            <a:off x="4387695" y="4709958"/>
            <a:ext cx="2800630" cy="632761"/>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שכנוע:</a:t>
            </a:r>
          </a:p>
          <a:p>
            <a:pPr algn="r" defTabSz="914400" rtl="1"/>
            <a:r>
              <a:rPr lang="he-IL" sz="1200" dirty="0">
                <a:solidFill>
                  <a:prstClr val="white"/>
                </a:solidFill>
                <a:cs typeface="Arial"/>
              </a:rPr>
              <a:t>נעזר – עד כמה הפרסומת שכנעה ש-?</a:t>
            </a:r>
          </a:p>
        </p:txBody>
      </p:sp>
      <p:sp>
        <p:nvSpPr>
          <p:cNvPr id="61" name="מלבן 60"/>
          <p:cNvSpPr/>
          <p:nvPr/>
        </p:nvSpPr>
        <p:spPr>
          <a:xfrm>
            <a:off x="4387695" y="5415554"/>
            <a:ext cx="2800630" cy="632761"/>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רלוונטיות:</a:t>
            </a:r>
          </a:p>
          <a:p>
            <a:pPr algn="r" defTabSz="914400" rtl="1"/>
            <a:r>
              <a:rPr lang="he-IL" sz="1200" dirty="0">
                <a:solidFill>
                  <a:prstClr val="white"/>
                </a:solidFill>
                <a:cs typeface="Arial"/>
              </a:rPr>
              <a:t>עד כמה הנושא רלוונטי לך באופן אישי?</a:t>
            </a:r>
          </a:p>
          <a:p>
            <a:pPr algn="r" defTabSz="914400" rtl="1"/>
            <a:r>
              <a:rPr lang="he-IL" sz="1200" dirty="0">
                <a:solidFill>
                  <a:prstClr val="white"/>
                </a:solidFill>
                <a:cs typeface="Arial"/>
              </a:rPr>
              <a:t>תפיסת חשיבות ציבורית של הקמפיין</a:t>
            </a:r>
          </a:p>
        </p:txBody>
      </p:sp>
      <p:sp>
        <p:nvSpPr>
          <p:cNvPr id="62" name="מלבן 61"/>
          <p:cNvSpPr/>
          <p:nvPr/>
        </p:nvSpPr>
        <p:spPr>
          <a:xfrm>
            <a:off x="4394792" y="6121150"/>
            <a:ext cx="2800630" cy="632761"/>
          </a:xfrm>
          <a:prstGeom prst="rect">
            <a:avLst/>
          </a:prstGeom>
          <a:solidFill>
            <a:srgbClr val="364EA2"/>
          </a:solidFill>
          <a:ln>
            <a:noFill/>
          </a:ln>
          <a:effectLs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a:ln>
                  <a:noFill/>
                </a:ln>
                <a:solidFill>
                  <a:prstClr val="white"/>
                </a:solidFill>
                <a:effectLst/>
                <a:uLnTx/>
                <a:uFillTx/>
                <a:cs typeface="Arial"/>
              </a:rPr>
              <a:t>חידוש: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0" cap="none" spc="0" normalizeH="0" baseline="0" noProof="0" dirty="0">
                <a:ln>
                  <a:noFill/>
                </a:ln>
                <a:solidFill>
                  <a:prstClr val="white"/>
                </a:solidFill>
                <a:effectLst/>
                <a:uLnTx/>
                <a:uFillTx/>
                <a:cs typeface="Arial"/>
              </a:rPr>
              <a:t>האם הפרסומת לימדה אותי משהו שלא</a:t>
            </a:r>
            <a:r>
              <a:rPr kumimoji="0" lang="en-US" sz="1200" b="0" i="0" u="none" strike="noStrike" kern="0" cap="none" spc="0" normalizeH="0" baseline="0" noProof="0" dirty="0">
                <a:ln>
                  <a:noFill/>
                </a:ln>
                <a:solidFill>
                  <a:prstClr val="white"/>
                </a:solidFill>
                <a:effectLst/>
                <a:uLnTx/>
                <a:uFillTx/>
              </a:rPr>
              <a:t/>
            </a:r>
            <a:br>
              <a:rPr kumimoji="0" lang="en-US" sz="1200" b="0" i="0" u="none" strike="noStrike" kern="0" cap="none" spc="0" normalizeH="0" baseline="0" noProof="0" dirty="0">
                <a:ln>
                  <a:noFill/>
                </a:ln>
                <a:solidFill>
                  <a:prstClr val="white"/>
                </a:solidFill>
                <a:effectLst/>
                <a:uLnTx/>
                <a:uFillTx/>
              </a:rPr>
            </a:br>
            <a:r>
              <a:rPr kumimoji="0" lang="he-IL" sz="1200" b="0" i="0" u="none" strike="noStrike" kern="0" cap="none" spc="0" normalizeH="0" baseline="0" noProof="0" dirty="0">
                <a:ln>
                  <a:noFill/>
                </a:ln>
                <a:solidFill>
                  <a:prstClr val="white"/>
                </a:solidFill>
                <a:effectLst/>
                <a:uLnTx/>
                <a:uFillTx/>
                <a:cs typeface="Arial"/>
              </a:rPr>
              <a:t>ידעתי קודם או שלא חשבתי עליו?</a:t>
            </a:r>
          </a:p>
        </p:txBody>
      </p:sp>
      <p:sp>
        <p:nvSpPr>
          <p:cNvPr id="63" name="אליפסה 62"/>
          <p:cNvSpPr/>
          <p:nvPr/>
        </p:nvSpPr>
        <p:spPr>
          <a:xfrm>
            <a:off x="1982056" y="3833020"/>
            <a:ext cx="1705707" cy="1705707"/>
          </a:xfrm>
          <a:prstGeom prst="ellipse">
            <a:avLst/>
          </a:prstGeom>
          <a:solidFill>
            <a:srgbClr val="3188A0"/>
          </a:solidFill>
          <a:ln w="25400" cap="flat" cmpd="sng" algn="ctr">
            <a:solidFill>
              <a:sysClr val="window" lastClr="FFFFFF"/>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Calibri"/>
              <a:ea typeface="+mn-ea"/>
              <a:cs typeface="Arial"/>
            </a:endParaRPr>
          </a:p>
        </p:txBody>
      </p:sp>
      <p:sp>
        <p:nvSpPr>
          <p:cNvPr id="64" name="אליפסה 63"/>
          <p:cNvSpPr/>
          <p:nvPr/>
        </p:nvSpPr>
        <p:spPr>
          <a:xfrm>
            <a:off x="2283925" y="4164197"/>
            <a:ext cx="1087314" cy="1087314"/>
          </a:xfrm>
          <a:prstGeom prst="ellipse">
            <a:avLst/>
          </a:prstGeom>
          <a:solidFill>
            <a:srgbClr val="5D9FB2"/>
          </a:solidFill>
          <a:ln w="25400"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Calibri"/>
              <a:ea typeface="+mn-ea"/>
              <a:cs typeface="Arial"/>
            </a:endParaRPr>
          </a:p>
        </p:txBody>
      </p:sp>
      <p:sp>
        <p:nvSpPr>
          <p:cNvPr id="65" name="TextBox 64"/>
          <p:cNvSpPr txBox="1"/>
          <p:nvPr/>
        </p:nvSpPr>
        <p:spPr>
          <a:xfrm>
            <a:off x="2184278" y="4255051"/>
            <a:ext cx="1327638" cy="830997"/>
          </a:xfrm>
          <a:prstGeom prst="rect">
            <a:avLst/>
          </a:prstGeom>
          <a:noFill/>
        </p:spPr>
        <p:txBody>
          <a:bodyPr wrap="square" rtlCol="1">
            <a:spAutoFit/>
          </a:bodyPr>
          <a:lstStyle/>
          <a:p>
            <a:pPr algn="ctr" defTabSz="914400" rtl="1"/>
            <a:r>
              <a:rPr lang="he-IL" sz="1600" dirty="0">
                <a:solidFill>
                  <a:prstClr val="white"/>
                </a:solidFill>
                <a:cs typeface="Arial"/>
              </a:rPr>
              <a:t>שינוי / חיזוק עמדה או התנהגות</a:t>
            </a:r>
          </a:p>
        </p:txBody>
      </p:sp>
      <p:sp>
        <p:nvSpPr>
          <p:cNvPr id="34" name="מלבן 33"/>
          <p:cNvSpPr/>
          <p:nvPr/>
        </p:nvSpPr>
        <p:spPr>
          <a:xfrm>
            <a:off x="4397527" y="3437721"/>
            <a:ext cx="2800630" cy="509960"/>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מסר:</a:t>
            </a:r>
          </a:p>
          <a:p>
            <a:pPr algn="r" defTabSz="914400" rtl="1">
              <a:tabLst>
                <a:tab pos="268288" algn="r"/>
              </a:tabLst>
            </a:pPr>
            <a:r>
              <a:rPr lang="he-IL" sz="1200" dirty="0" err="1">
                <a:solidFill>
                  <a:prstClr val="white"/>
                </a:solidFill>
                <a:cs typeface="Arial"/>
              </a:rPr>
              <a:t>ב"נ</a:t>
            </a:r>
            <a:r>
              <a:rPr lang="he-IL" sz="1200" dirty="0">
                <a:solidFill>
                  <a:prstClr val="white"/>
                </a:solidFill>
                <a:cs typeface="Arial"/>
              </a:rPr>
              <a:t> – מה המסר שניסו להעביר?</a:t>
            </a:r>
          </a:p>
        </p:txBody>
      </p:sp>
    </p:spTree>
    <p:extLst>
      <p:ext uri="{BB962C8B-B14F-4D97-AF65-F5344CB8AC3E}">
        <p14:creationId xmlns:p14="http://schemas.microsoft.com/office/powerpoint/2010/main" val="1867429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5</a:t>
            </a:fld>
            <a:endParaRPr lang="en-GB" dirty="0"/>
          </a:p>
        </p:txBody>
      </p:sp>
      <p:grpSp>
        <p:nvGrpSpPr>
          <p:cNvPr id="3" name="קבוצה 2"/>
          <p:cNvGrpSpPr/>
          <p:nvPr/>
        </p:nvGrpSpPr>
        <p:grpSpPr>
          <a:xfrm>
            <a:off x="1038578" y="2212622"/>
            <a:ext cx="9733844" cy="4788907"/>
            <a:chOff x="0" y="2024063"/>
            <a:chExt cx="8748712" cy="3484562"/>
          </a:xfrm>
        </p:grpSpPr>
        <p:grpSp>
          <p:nvGrpSpPr>
            <p:cNvPr id="4" name="קבוצה 3"/>
            <p:cNvGrpSpPr/>
            <p:nvPr/>
          </p:nvGrpSpPr>
          <p:grpSpPr>
            <a:xfrm>
              <a:off x="0" y="2024063"/>
              <a:ext cx="8748712" cy="3484562"/>
              <a:chOff x="0" y="2024063"/>
              <a:chExt cx="8748712" cy="3484562"/>
            </a:xfrm>
          </p:grpSpPr>
          <p:grpSp>
            <p:nvGrpSpPr>
              <p:cNvPr id="9" name="קבוצה 8"/>
              <p:cNvGrpSpPr/>
              <p:nvPr/>
            </p:nvGrpSpPr>
            <p:grpSpPr>
              <a:xfrm>
                <a:off x="1316037" y="2330450"/>
                <a:ext cx="7432675" cy="1160463"/>
                <a:chOff x="1316037" y="2330450"/>
                <a:chExt cx="7432675" cy="1160463"/>
              </a:xfrm>
            </p:grpSpPr>
            <p:sp>
              <p:nvSpPr>
                <p:cNvPr id="18"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eaLnBrk="0" hangingPunct="0">
                    <a:spcBef>
                      <a:spcPct val="50000"/>
                    </a:spcBef>
                  </a:pPr>
                  <a:r>
                    <a:rPr lang="en-US" sz="2000" b="1" dirty="0">
                      <a:solidFill>
                        <a:srgbClr val="FFFFFF"/>
                      </a:solidFill>
                    </a:rPr>
                    <a:t>(Reach)</a:t>
                  </a:r>
                </a:p>
              </p:txBody>
            </p:sp>
            <p:grpSp>
              <p:nvGrpSpPr>
                <p:cNvPr id="20" name="Group 5"/>
                <p:cNvGrpSpPr>
                  <a:grpSpLocks/>
                </p:cNvGrpSpPr>
                <p:nvPr/>
              </p:nvGrpSpPr>
              <p:grpSpPr bwMode="auto">
                <a:xfrm flipH="1">
                  <a:off x="1316037" y="2343150"/>
                  <a:ext cx="4233863" cy="1146175"/>
                  <a:chOff x="2168" y="1305"/>
                  <a:chExt cx="2667" cy="722"/>
                </a:xfrm>
              </p:grpSpPr>
              <p:sp>
                <p:nvSpPr>
                  <p:cNvPr id="22" name="Rectangle 8"/>
                  <p:cNvSpPr>
                    <a:spLocks noChangeArrowheads="1"/>
                  </p:cNvSpPr>
                  <p:nvPr/>
                </p:nvSpPr>
                <p:spPr bwMode="auto">
                  <a:xfrm>
                    <a:off x="2168" y="1305"/>
                    <a:ext cx="2667" cy="722"/>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schemeClr val="bg1">
                          <a:lumMod val="95000"/>
                        </a:schemeClr>
                      </a:solidFill>
                    </a:endParaRPr>
                  </a:p>
                </p:txBody>
              </p:sp>
              <p:sp>
                <p:nvSpPr>
                  <p:cNvPr id="23"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eaLnBrk="0" hangingPunct="0">
                      <a:spcBef>
                        <a:spcPct val="50000"/>
                      </a:spcBef>
                    </a:pP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21"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10" name="Group 11"/>
              <p:cNvGrpSpPr>
                <a:grpSpLocks/>
              </p:cNvGrpSpPr>
              <p:nvPr/>
            </p:nvGrpSpPr>
            <p:grpSpPr bwMode="auto">
              <a:xfrm flipH="1">
                <a:off x="0" y="2024063"/>
                <a:ext cx="2403475" cy="3484562"/>
                <a:chOff x="4150" y="1104"/>
                <a:chExt cx="1514" cy="2195"/>
              </a:xfrm>
            </p:grpSpPr>
            <p:sp>
              <p:nvSpPr>
                <p:cNvPr id="11"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schemeClr val="bg1"/>
                    </a:solidFill>
                    <a:latin typeface="Arial" pitchFamily="34" charset="0"/>
                  </a:endParaRPr>
                </a:p>
              </p:txBody>
            </p:sp>
            <p:grpSp>
              <p:nvGrpSpPr>
                <p:cNvPr id="13" name="Group 14"/>
                <p:cNvGrpSpPr>
                  <a:grpSpLocks/>
                </p:cNvGrpSpPr>
                <p:nvPr/>
              </p:nvGrpSpPr>
              <p:grpSpPr bwMode="auto">
                <a:xfrm>
                  <a:off x="4150" y="1104"/>
                  <a:ext cx="1514" cy="2195"/>
                  <a:chOff x="4150" y="1104"/>
                  <a:chExt cx="1514" cy="2195"/>
                </a:xfrm>
              </p:grpSpPr>
              <p:sp>
                <p:nvSpPr>
                  <p:cNvPr id="14"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15" name="Oval 19"/>
                  <p:cNvSpPr>
                    <a:spLocks noChangeArrowheads="1"/>
                  </p:cNvSpPr>
                  <p:nvPr/>
                </p:nvSpPr>
                <p:spPr bwMode="auto">
                  <a:xfrm>
                    <a:off x="4472" y="1104"/>
                    <a:ext cx="1192" cy="1124"/>
                  </a:xfrm>
                  <a:prstGeom prst="ellipse">
                    <a:avLst/>
                  </a:prstGeom>
                  <a:solidFill>
                    <a:schemeClr val="bg1">
                      <a:lumMod val="85000"/>
                    </a:schemeClr>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7"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5" name="Group 25"/>
            <p:cNvGrpSpPr>
              <a:grpSpLocks/>
            </p:cNvGrpSpPr>
            <p:nvPr/>
          </p:nvGrpSpPr>
          <p:grpSpPr bwMode="auto">
            <a:xfrm flipH="1">
              <a:off x="5241925" y="2332038"/>
              <a:ext cx="890587" cy="3176587"/>
              <a:chOff x="1801" y="1298"/>
              <a:chExt cx="561" cy="2001"/>
            </a:xfrm>
          </p:grpSpPr>
          <p:sp>
            <p:nvSpPr>
              <p:cNvPr id="6"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7"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8"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sp>
        <p:nvSpPr>
          <p:cNvPr id="24" name="מחומש 23"/>
          <p:cNvSpPr/>
          <p:nvPr/>
        </p:nvSpPr>
        <p:spPr>
          <a:xfrm flipH="1">
            <a:off x="7538405" y="2633696"/>
            <a:ext cx="3207514" cy="1607938"/>
          </a:xfrm>
          <a:prstGeom prst="homePlate">
            <a:avLst>
              <a:gd name="adj" fmla="val 1719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24"/>
          <p:cNvSpPr txBox="1"/>
          <p:nvPr/>
        </p:nvSpPr>
        <p:spPr>
          <a:xfrm>
            <a:off x="7238435" y="2127118"/>
            <a:ext cx="3807453" cy="461665"/>
          </a:xfrm>
          <a:prstGeom prst="rect">
            <a:avLst/>
          </a:prstGeom>
          <a:noFill/>
        </p:spPr>
        <p:txBody>
          <a:bodyPr wrap="none" rtlCol="0">
            <a:spAutoFit/>
          </a:bodyPr>
          <a:lstStyle/>
          <a:p>
            <a:r>
              <a:rPr lang="he-IL" b="1" dirty="0"/>
              <a:t>איך הייתה החשיפה לקמפיין?</a:t>
            </a:r>
            <a:endParaRPr lang="en-US" b="1" dirty="0"/>
          </a:p>
        </p:txBody>
      </p:sp>
    </p:spTree>
    <p:extLst>
      <p:ext uri="{BB962C8B-B14F-4D97-AF65-F5344CB8AC3E}">
        <p14:creationId xmlns:p14="http://schemas.microsoft.com/office/powerpoint/2010/main" val="621130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024117" y="414115"/>
            <a:ext cx="11797565" cy="553998"/>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rtl="1"/>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שיעורי החשיפה המוכחת, לפני הצגת הקמפיין, מקיפים כמעט מחצית מקהל היעד, וניכר כי נושא הקמפיין היה מובן וברור, שכן הנושאים המרכזיים שעלו מתוך הקמפיין, מתארים את תכנית החיסכון לכל ילד בסך 50 ₪.</a:t>
            </a:r>
          </a:p>
        </p:txBody>
      </p:sp>
      <p:sp>
        <p:nvSpPr>
          <p:cNvPr id="2" name="כותרת 1"/>
          <p:cNvSpPr>
            <a:spLocks noGrp="1"/>
          </p:cNvSpPr>
          <p:nvPr>
            <p:ph type="title"/>
          </p:nvPr>
        </p:nvSpPr>
        <p:spPr>
          <a:xfrm>
            <a:off x="1566250" y="1049092"/>
            <a:ext cx="11521100" cy="200248"/>
          </a:xfrm>
        </p:spPr>
        <p:txBody>
          <a:bodyPr/>
          <a:lstStyle/>
          <a:p>
            <a:pPr algn="r" rtl="1"/>
            <a:r>
              <a:rPr lang="he-IL" sz="1600" cap="all" dirty="0">
                <a:latin typeface="+mn-lt"/>
                <a:ea typeface="+mn-ea"/>
                <a:cs typeface="+mn-cs"/>
              </a:rPr>
              <a:t>חשיפה בלתי נעזרת</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6</a:t>
            </a:fld>
            <a:endParaRPr lang="en-GB" dirty="0"/>
          </a:p>
        </p:txBody>
      </p:sp>
      <p:sp>
        <p:nvSpPr>
          <p:cNvPr id="12" name="מלבן 11"/>
          <p:cNvSpPr/>
          <p:nvPr/>
        </p:nvSpPr>
        <p:spPr>
          <a:xfrm>
            <a:off x="2886076" y="6829285"/>
            <a:ext cx="9877424" cy="276999"/>
          </a:xfrm>
          <a:prstGeom prst="rect">
            <a:avLst/>
          </a:prstGeom>
        </p:spPr>
        <p:txBody>
          <a:bodyPr wrap="square">
            <a:spAutoFit/>
          </a:bodyPr>
          <a:lstStyle/>
          <a:p>
            <a:pPr lvl="0" algn="r" rtl="1"/>
            <a:r>
              <a:rPr lang="he-IL" sz="1200" dirty="0"/>
              <a:t>האם במהלך השבועות האחרונים יצא לך לראות, לקרוא או לשמוע פרסומות הקשורות לחסכון ? אם כן, מה זכור לך מהפרסומות? מה הוצג בהן? מה נאמר בהן? </a:t>
            </a:r>
            <a:endParaRPr lang="en-US" sz="1200" dirty="0"/>
          </a:p>
        </p:txBody>
      </p:sp>
      <p:graphicFrame>
        <p:nvGraphicFramePr>
          <p:cNvPr id="26" name="תרשים 16"/>
          <p:cNvGraphicFramePr/>
          <p:nvPr>
            <p:extLst>
              <p:ext uri="{D42A27DB-BD31-4B8C-83A1-F6EECF244321}">
                <p14:modId xmlns:p14="http://schemas.microsoft.com/office/powerpoint/2010/main" val="3690559848"/>
              </p:ext>
            </p:extLst>
          </p:nvPr>
        </p:nvGraphicFramePr>
        <p:xfrm>
          <a:off x="6636867" y="6101948"/>
          <a:ext cx="2170219" cy="750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תרשים 17"/>
          <p:cNvGraphicFramePr/>
          <p:nvPr>
            <p:extLst>
              <p:ext uri="{D42A27DB-BD31-4B8C-83A1-F6EECF244321}">
                <p14:modId xmlns:p14="http://schemas.microsoft.com/office/powerpoint/2010/main" val="3235561163"/>
              </p:ext>
            </p:extLst>
          </p:nvPr>
        </p:nvGraphicFramePr>
        <p:xfrm>
          <a:off x="3712859" y="1672652"/>
          <a:ext cx="5488292" cy="4085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837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786809" y="257167"/>
            <a:ext cx="12300541"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כשני שליש מקהל היעד ציין כי נחשף לקמפיין, לאחר הצגת </a:t>
            </a:r>
            <a:r>
              <a:rPr lang="he-IL" b="1" dirty="0" err="1">
                <a:solidFill>
                  <a:schemeClr val="tx1"/>
                </a:solidFill>
                <a:latin typeface="Arial" panose="020B0604020202020204" pitchFamily="34" charset="0"/>
                <a:ea typeface="Tahoma" panose="020B0604030504040204" pitchFamily="34" charset="0"/>
                <a:cs typeface="Arial" panose="020B0604020202020204" pitchFamily="34" charset="0"/>
              </a:rPr>
              <a:t>ויז'ואלים</a:t>
            </a: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 ממנו, ורובו הגדול אף זכר את המסרים שתוקשרו בו, ובפרט את העובדה שהמדינה/משרד האוצר חוסכים עבור הילדים.</a:t>
            </a:r>
          </a:p>
        </p:txBody>
      </p:sp>
      <p:sp>
        <p:nvSpPr>
          <p:cNvPr id="2" name="כותרת 1"/>
          <p:cNvSpPr>
            <a:spLocks noGrp="1"/>
          </p:cNvSpPr>
          <p:nvPr>
            <p:ph type="title"/>
          </p:nvPr>
        </p:nvSpPr>
        <p:spPr>
          <a:xfrm>
            <a:off x="1566250" y="1040070"/>
            <a:ext cx="11521100" cy="200248"/>
          </a:xfrm>
        </p:spPr>
        <p:txBody>
          <a:bodyPr/>
          <a:lstStyle/>
          <a:p>
            <a:pPr algn="r" rtl="1"/>
            <a:r>
              <a:rPr lang="he-IL" sz="1600" cap="all" dirty="0">
                <a:latin typeface="+mn-lt"/>
                <a:ea typeface="+mn-ea"/>
                <a:cs typeface="+mn-cs"/>
              </a:rPr>
              <a:t>חשיפה חצי נעזרת וזכירות המסר</a:t>
            </a:r>
            <a:endParaRPr lang="en-US" sz="1600"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7</a:t>
            </a:fld>
            <a:endParaRPr lang="en-GB" dirty="0"/>
          </a:p>
        </p:txBody>
      </p:sp>
      <p:sp>
        <p:nvSpPr>
          <p:cNvPr id="12" name="מלבן 11"/>
          <p:cNvSpPr/>
          <p:nvPr/>
        </p:nvSpPr>
        <p:spPr>
          <a:xfrm>
            <a:off x="2917370" y="6880085"/>
            <a:ext cx="9846129" cy="646331"/>
          </a:xfrm>
          <a:prstGeom prst="rect">
            <a:avLst/>
          </a:prstGeom>
        </p:spPr>
        <p:txBody>
          <a:bodyPr wrap="square">
            <a:spAutoFit/>
          </a:bodyPr>
          <a:lstStyle/>
          <a:p>
            <a:pPr lvl="0" algn="r" rtl="1"/>
            <a:r>
              <a:rPr lang="he-IL" sz="1200" dirty="0"/>
              <a:t>במהלך השבועות האחרונים שודר באמצעי התקשורת השונים קמפיין העוסק בחסכון עבור כל ילד עד גיל 18. הקמפיין הוצג והושמע בטלוויזיה, ברדיו, באינטרנט ובעיתונות.  לפניך תמונות מתוך הקמפיין.</a:t>
            </a:r>
          </a:p>
          <a:p>
            <a:pPr lvl="0" algn="r" rtl="1"/>
            <a:r>
              <a:rPr lang="he-IL" sz="1200" dirty="0"/>
              <a:t>האם זכור לך המסר אותו רצה הקמפיין להעביר?</a:t>
            </a:r>
            <a:endParaRPr lang="en-US" sz="1200" dirty="0"/>
          </a:p>
        </p:txBody>
      </p:sp>
      <p:graphicFrame>
        <p:nvGraphicFramePr>
          <p:cNvPr id="30" name="תרשים 17"/>
          <p:cNvGraphicFramePr/>
          <p:nvPr>
            <p:extLst>
              <p:ext uri="{D42A27DB-BD31-4B8C-83A1-F6EECF244321}">
                <p14:modId xmlns:p14="http://schemas.microsoft.com/office/powerpoint/2010/main" val="2677260192"/>
              </p:ext>
            </p:extLst>
          </p:nvPr>
        </p:nvGraphicFramePr>
        <p:xfrm>
          <a:off x="7780221" y="2386080"/>
          <a:ext cx="5608581" cy="42248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795885" y="1641899"/>
            <a:ext cx="1928733" cy="738664"/>
          </a:xfrm>
          <a:prstGeom prst="rect">
            <a:avLst/>
          </a:prstGeom>
          <a:noFill/>
        </p:spPr>
        <p:txBody>
          <a:bodyPr wrap="none" rtlCol="0">
            <a:spAutoFit/>
          </a:bodyPr>
          <a:lstStyle/>
          <a:p>
            <a:pPr algn="ctr"/>
            <a:r>
              <a:rPr lang="he-IL" sz="1400" b="1" u="sng" dirty="0"/>
              <a:t>זכירת מסרים</a:t>
            </a:r>
          </a:p>
          <a:p>
            <a:pPr algn="ctr"/>
            <a:r>
              <a:rPr lang="he-IL" sz="1400" dirty="0"/>
              <a:t>בקרב הנחשפים חצי נעזר</a:t>
            </a:r>
          </a:p>
          <a:p>
            <a:pPr algn="ctr"/>
            <a:r>
              <a:rPr lang="en-US" sz="1400" dirty="0"/>
              <a:t>N=</a:t>
            </a:r>
            <a:r>
              <a:rPr lang="he-IL" sz="1400" dirty="0"/>
              <a:t>319</a:t>
            </a:r>
            <a:endParaRPr lang="en-US" sz="1400" dirty="0"/>
          </a:p>
        </p:txBody>
      </p:sp>
      <p:pic>
        <p:nvPicPr>
          <p:cNvPr id="4" name="תמונה 3"/>
          <p:cNvPicPr>
            <a:picLocks noChangeAspect="1"/>
          </p:cNvPicPr>
          <p:nvPr/>
        </p:nvPicPr>
        <p:blipFill>
          <a:blip r:embed="rId3"/>
          <a:stretch>
            <a:fillRect/>
          </a:stretch>
        </p:blipFill>
        <p:spPr>
          <a:xfrm>
            <a:off x="1294637" y="3019045"/>
            <a:ext cx="2220088" cy="2914582"/>
          </a:xfrm>
          <a:prstGeom prst="rect">
            <a:avLst/>
          </a:prstGeom>
        </p:spPr>
      </p:pic>
      <p:sp>
        <p:nvSpPr>
          <p:cNvPr id="11" name="TextBox 10"/>
          <p:cNvSpPr txBox="1"/>
          <p:nvPr/>
        </p:nvSpPr>
        <p:spPr>
          <a:xfrm>
            <a:off x="1477985" y="1534178"/>
            <a:ext cx="1853391" cy="954107"/>
          </a:xfrm>
          <a:prstGeom prst="rect">
            <a:avLst/>
          </a:prstGeom>
          <a:noFill/>
        </p:spPr>
        <p:txBody>
          <a:bodyPr wrap="none" rtlCol="0">
            <a:spAutoFit/>
          </a:bodyPr>
          <a:lstStyle/>
          <a:p>
            <a:pPr algn="ctr"/>
            <a:r>
              <a:rPr lang="he-IL" sz="1400" b="1" dirty="0"/>
              <a:t>סה"כ</a:t>
            </a:r>
          </a:p>
          <a:p>
            <a:pPr algn="ctr"/>
            <a:r>
              <a:rPr lang="he-IL" sz="1400" b="1" u="sng" dirty="0"/>
              <a:t>ציינו חשיפה חצי נעזרת</a:t>
            </a:r>
          </a:p>
          <a:p>
            <a:pPr algn="ctr"/>
            <a:r>
              <a:rPr lang="he-IL" sz="2800" b="1" dirty="0">
                <a:solidFill>
                  <a:srgbClr val="FF0000"/>
                </a:solidFill>
              </a:rPr>
              <a:t>63%</a:t>
            </a:r>
          </a:p>
        </p:txBody>
      </p:sp>
      <p:sp>
        <p:nvSpPr>
          <p:cNvPr id="5" name="חץ ימינה 4"/>
          <p:cNvSpPr/>
          <p:nvPr/>
        </p:nvSpPr>
        <p:spPr>
          <a:xfrm>
            <a:off x="5457825" y="3205162"/>
            <a:ext cx="1400175" cy="1190625"/>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022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כותרת 1"/>
          <p:cNvSpPr>
            <a:spLocks noGrp="1"/>
          </p:cNvSpPr>
          <p:nvPr>
            <p:ph type="title"/>
          </p:nvPr>
        </p:nvSpPr>
        <p:spPr>
          <a:xfrm>
            <a:off x="1610916" y="1082212"/>
            <a:ext cx="11521100" cy="200248"/>
          </a:xfrm>
        </p:spPr>
        <p:txBody>
          <a:bodyPr/>
          <a:lstStyle/>
          <a:p>
            <a:pPr algn="r" rtl="1"/>
            <a:r>
              <a:rPr lang="he-IL" sz="1600" cap="all" dirty="0">
                <a:latin typeface="+mn-lt"/>
                <a:ea typeface="+mn-ea"/>
                <a:cs typeface="+mn-cs"/>
              </a:rPr>
              <a:t>חשיפה נעזרת לקמפיין בטלוויזיה בלבד</a:t>
            </a:r>
            <a:endParaRPr lang="en-US" sz="1600" cap="all" dirty="0">
              <a:latin typeface="+mn-lt"/>
              <a:ea typeface="+mn-ea"/>
              <a:cs typeface="+mn-cs"/>
            </a:endParaRPr>
          </a:p>
        </p:txBody>
      </p:sp>
      <p:sp>
        <p:nvSpPr>
          <p:cNvPr id="39" name="מלבן 38"/>
          <p:cNvSpPr/>
          <p:nvPr/>
        </p:nvSpPr>
        <p:spPr>
          <a:xfrm>
            <a:off x="2322286" y="6861661"/>
            <a:ext cx="10517414" cy="461665"/>
          </a:xfrm>
          <a:prstGeom prst="rect">
            <a:avLst/>
          </a:prstGeom>
        </p:spPr>
        <p:txBody>
          <a:bodyPr wrap="square">
            <a:spAutoFit/>
          </a:bodyPr>
          <a:lstStyle/>
          <a:p>
            <a:pPr lvl="0" algn="r" rtl="1"/>
            <a:r>
              <a:rPr lang="he-IL" sz="1200" dirty="0"/>
              <a:t>כעת נציין, כי מדובר בקמפיין של הביטוח הלאומי ומשרד האוצר העוסק בהפקדת סכום של 50 ₪ בכל חודש, עבור כל ילד עד הגיעו לגיל 18.</a:t>
            </a:r>
            <a:endParaRPr lang="en-US" sz="1200" dirty="0"/>
          </a:p>
          <a:p>
            <a:pPr algn="r" rtl="1"/>
            <a:r>
              <a:rPr lang="he-IL" sz="1200" dirty="0"/>
              <a:t>האם יצא לך לראות פרסומת זו בטלוויזיה? </a:t>
            </a:r>
            <a:endParaRPr lang="en-US" sz="1200" dirty="0"/>
          </a:p>
        </p:txBody>
      </p:sp>
      <p:sp>
        <p:nvSpPr>
          <p:cNvPr id="3" name="מציין מיקום של מספר שקופית 2"/>
          <p:cNvSpPr>
            <a:spLocks noGrp="1"/>
          </p:cNvSpPr>
          <p:nvPr>
            <p:ph type="sldNum" sz="quarter" idx="10"/>
          </p:nvPr>
        </p:nvSpPr>
        <p:spPr>
          <a:xfrm>
            <a:off x="12839700" y="7033974"/>
            <a:ext cx="247650" cy="210132"/>
          </a:xfrm>
        </p:spPr>
        <p:txBody>
          <a:bodyPr/>
          <a:lstStyle/>
          <a:p>
            <a:pPr defTabSz="1043056"/>
            <a:fld id="{3E291E46-BCC4-4EBB-9B49-E997D24BE723}" type="slidenum">
              <a:rPr lang="en-GB" smtClean="0"/>
              <a:pPr defTabSz="1043056"/>
              <a:t>8</a:t>
            </a:fld>
            <a:endParaRPr lang="en-GB" dirty="0"/>
          </a:p>
        </p:txBody>
      </p:sp>
      <p:sp>
        <p:nvSpPr>
          <p:cNvPr id="27" name="Text Placeholder 45"/>
          <p:cNvSpPr txBox="1">
            <a:spLocks/>
          </p:cNvSpPr>
          <p:nvPr/>
        </p:nvSpPr>
        <p:spPr>
          <a:xfrm>
            <a:off x="999744" y="521271"/>
            <a:ext cx="12440031" cy="3077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כשני שליש מקהל היעד דיווחו על חשיפה לפחות לאחד מהסרטונים שהוצגו בטלוויזיה.</a:t>
            </a:r>
          </a:p>
        </p:txBody>
      </p:sp>
      <p:sp>
        <p:nvSpPr>
          <p:cNvPr id="15" name="אליפסה 3"/>
          <p:cNvSpPr/>
          <p:nvPr/>
        </p:nvSpPr>
        <p:spPr>
          <a:xfrm>
            <a:off x="6058892" y="2651806"/>
            <a:ext cx="2428883" cy="2060357"/>
          </a:xfrm>
          <a:prstGeom prst="ellipse">
            <a:avLst/>
          </a:prstGeom>
          <a:solidFill>
            <a:schemeClr val="accent2">
              <a:lumMod val="40000"/>
              <a:lumOff val="60000"/>
              <a:alpha val="30000"/>
            </a:schemeClr>
          </a:solidFill>
          <a:ln w="25400" cap="flat" cmpd="sng" algn="ctr">
            <a:solidFill>
              <a:srgbClr val="00676B"/>
            </a:solidFill>
            <a:prstDash val="solid"/>
          </a:ln>
          <a:effectLst>
            <a:outerShdw blurRad="50800" dist="38100" dir="2700000" algn="tl" rotWithShape="0">
              <a:prstClr val="black">
                <a:alpha val="40000"/>
              </a:prstClr>
            </a:outerShdw>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white"/>
              </a:solidFill>
              <a:effectLst/>
              <a:uLnTx/>
              <a:uFillTx/>
              <a:latin typeface="Calibri"/>
              <a:ea typeface="+mn-ea"/>
              <a:cs typeface="Arial"/>
            </a:endParaRPr>
          </a:p>
        </p:txBody>
      </p:sp>
      <p:grpSp>
        <p:nvGrpSpPr>
          <p:cNvPr id="16" name="קבוצה 15"/>
          <p:cNvGrpSpPr/>
          <p:nvPr/>
        </p:nvGrpSpPr>
        <p:grpSpPr>
          <a:xfrm>
            <a:off x="3657600" y="2980803"/>
            <a:ext cx="4572375" cy="1958832"/>
            <a:chOff x="-2045285" y="3904403"/>
            <a:chExt cx="4704239" cy="2355490"/>
          </a:xfrm>
        </p:grpSpPr>
        <p:grpSp>
          <p:nvGrpSpPr>
            <p:cNvPr id="17" name="קבוצה 16"/>
            <p:cNvGrpSpPr/>
            <p:nvPr/>
          </p:nvGrpSpPr>
          <p:grpSpPr>
            <a:xfrm>
              <a:off x="-348557" y="3904403"/>
              <a:ext cx="3007511" cy="2355490"/>
              <a:chOff x="-862409" y="747324"/>
              <a:chExt cx="3773758" cy="2845056"/>
            </a:xfrm>
          </p:grpSpPr>
          <p:sp>
            <p:nvSpPr>
              <p:cNvPr id="20" name="אליפסה 3"/>
              <p:cNvSpPr/>
              <p:nvPr/>
            </p:nvSpPr>
            <p:spPr>
              <a:xfrm>
                <a:off x="-788580" y="747324"/>
                <a:ext cx="2895689" cy="2845056"/>
              </a:xfrm>
              <a:prstGeom prst="ellipse">
                <a:avLst/>
              </a:prstGeom>
              <a:solidFill>
                <a:schemeClr val="accent6">
                  <a:lumMod val="25000"/>
                  <a:lumOff val="75000"/>
                  <a:alpha val="30000"/>
                </a:schemeClr>
              </a:solidFill>
              <a:ln w="25400" cap="flat" cmpd="sng" algn="ctr">
                <a:solidFill>
                  <a:srgbClr val="00676B"/>
                </a:solidFill>
                <a:prstDash val="solid"/>
              </a:ln>
              <a:effectLst>
                <a:outerShdw blurRad="50800" dist="38100" dir="2700000" algn="tl" rotWithShape="0">
                  <a:prstClr val="black">
                    <a:alpha val="40000"/>
                  </a:prstClr>
                </a:outerShdw>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Text Box 32"/>
              <p:cNvSpPr txBox="1">
                <a:spLocks noChangeArrowheads="1"/>
              </p:cNvSpPr>
              <p:nvPr/>
            </p:nvSpPr>
            <p:spPr bwMode="auto">
              <a:xfrm>
                <a:off x="-862409" y="2099364"/>
                <a:ext cx="1083955" cy="4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altLang="he-IL" sz="1600" dirty="0">
                    <a:solidFill>
                      <a:srgbClr val="002060"/>
                    </a:solidFill>
                    <a:ea typeface="Tahoma" panose="020B0604030504040204" pitchFamily="34" charset="0"/>
                  </a:rPr>
                  <a:t>15%</a:t>
                </a:r>
                <a:endParaRPr lang="en-US" altLang="he-IL" sz="1600" dirty="0">
                  <a:solidFill>
                    <a:srgbClr val="002060"/>
                  </a:solidFill>
                  <a:ea typeface="Tahoma" panose="020B0604030504040204" pitchFamily="34" charset="0"/>
                </a:endParaRPr>
              </a:p>
            </p:txBody>
          </p:sp>
          <p:sp>
            <p:nvSpPr>
              <p:cNvPr id="22" name="Text Box 32"/>
              <p:cNvSpPr txBox="1">
                <a:spLocks noChangeArrowheads="1"/>
              </p:cNvSpPr>
              <p:nvPr/>
            </p:nvSpPr>
            <p:spPr bwMode="auto">
              <a:xfrm>
                <a:off x="2180938" y="1228793"/>
                <a:ext cx="730411" cy="29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altLang="he-IL" sz="1600" dirty="0">
                    <a:solidFill>
                      <a:srgbClr val="002060"/>
                    </a:solidFill>
                    <a:ea typeface="Tahoma" panose="020B0604030504040204" pitchFamily="34" charset="0"/>
                  </a:rPr>
                  <a:t>7%</a:t>
                </a:r>
                <a:endParaRPr lang="en-US" altLang="he-IL" sz="1600" dirty="0">
                  <a:solidFill>
                    <a:srgbClr val="002060"/>
                  </a:solidFill>
                  <a:ea typeface="Tahoma" panose="020B0604030504040204" pitchFamily="34" charset="0"/>
                </a:endParaRPr>
              </a:p>
            </p:txBody>
          </p:sp>
          <p:sp>
            <p:nvSpPr>
              <p:cNvPr id="29" name="Text Box 32"/>
              <p:cNvSpPr txBox="1">
                <a:spLocks noChangeArrowheads="1"/>
              </p:cNvSpPr>
              <p:nvPr/>
            </p:nvSpPr>
            <p:spPr bwMode="auto">
              <a:xfrm>
                <a:off x="400200" y="1740508"/>
                <a:ext cx="1276159" cy="4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he-IL" altLang="he-IL" sz="1600" dirty="0">
                    <a:solidFill>
                      <a:srgbClr val="002060"/>
                    </a:solidFill>
                    <a:ea typeface="Tahoma" panose="020B0604030504040204" pitchFamily="34" charset="0"/>
                  </a:rPr>
                  <a:t>47%</a:t>
                </a:r>
                <a:endParaRPr lang="en-US" altLang="he-IL" sz="1600" dirty="0">
                  <a:solidFill>
                    <a:srgbClr val="002060"/>
                  </a:solidFill>
                  <a:ea typeface="Tahoma" panose="020B0604030504040204" pitchFamily="34" charset="0"/>
                </a:endParaRPr>
              </a:p>
            </p:txBody>
          </p:sp>
        </p:grpSp>
        <p:sp>
          <p:nvSpPr>
            <p:cNvPr id="18" name="TextBox 17"/>
            <p:cNvSpPr txBox="1"/>
            <p:nvPr/>
          </p:nvSpPr>
          <p:spPr>
            <a:xfrm>
              <a:off x="-2045285" y="5145797"/>
              <a:ext cx="1877655" cy="560793"/>
            </a:xfrm>
            <a:prstGeom prst="rect">
              <a:avLst/>
            </a:prstGeom>
            <a:noFill/>
            <a:ln>
              <a:noFill/>
            </a:ln>
          </p:spPr>
          <p:txBody>
            <a:bodyPr wrap="square" rtlCol="1" anchor="ctr" anchorCtr="0">
              <a:noAutofit/>
            </a:bodyPr>
            <a:lstStyle/>
            <a:p>
              <a:pPr algn="ctr" rtl="1"/>
              <a:r>
                <a:rPr lang="he-IL" sz="1400" b="1" dirty="0">
                  <a:solidFill>
                    <a:srgbClr val="002060"/>
                  </a:solidFill>
                  <a:latin typeface="Arial" panose="020B0604020202020204" pitchFamily="34" charset="0"/>
                  <a:cs typeface="Arial" panose="020B0604020202020204" pitchFamily="34" charset="0"/>
                </a:rPr>
                <a:t>סה"כ </a:t>
              </a:r>
            </a:p>
            <a:p>
              <a:pPr algn="ctr" rtl="1"/>
              <a:r>
                <a:rPr lang="he-IL" sz="1400" b="1" dirty="0">
                  <a:solidFill>
                    <a:srgbClr val="002060"/>
                  </a:solidFill>
                  <a:latin typeface="Arial" panose="020B0604020202020204" pitchFamily="34" charset="0"/>
                  <a:cs typeface="Arial" panose="020B0604020202020204" pitchFamily="34" charset="0"/>
                </a:rPr>
                <a:t>סרטון ילדים </a:t>
              </a:r>
            </a:p>
            <a:p>
              <a:pPr algn="ctr" rtl="1"/>
              <a:r>
                <a:rPr lang="he-IL" sz="1400" b="1" dirty="0">
                  <a:solidFill>
                    <a:srgbClr val="002060"/>
                  </a:solidFill>
                  <a:latin typeface="Arial" panose="020B0604020202020204" pitchFamily="34" charset="0"/>
                  <a:cs typeface="Arial" panose="020B0604020202020204" pitchFamily="34" charset="0"/>
                </a:rPr>
                <a:t>63%</a:t>
              </a:r>
            </a:p>
          </p:txBody>
        </p:sp>
      </p:grpSp>
      <p:sp>
        <p:nvSpPr>
          <p:cNvPr id="48" name="TextBox 47"/>
          <p:cNvSpPr txBox="1"/>
          <p:nvPr/>
        </p:nvSpPr>
        <p:spPr>
          <a:xfrm>
            <a:off x="8487775" y="1825028"/>
            <a:ext cx="1566750" cy="778064"/>
          </a:xfrm>
          <a:prstGeom prst="rect">
            <a:avLst/>
          </a:prstGeom>
          <a:noFill/>
          <a:ln>
            <a:noFill/>
          </a:ln>
        </p:spPr>
        <p:txBody>
          <a:bodyPr wrap="square" rtlCol="1" anchor="ctr" anchorCtr="0">
            <a:noAutofit/>
          </a:bodyPr>
          <a:lstStyle/>
          <a:p>
            <a:pPr algn="ctr" rtl="1"/>
            <a:r>
              <a:rPr lang="he-IL" sz="1400" b="1" dirty="0">
                <a:solidFill>
                  <a:srgbClr val="002060"/>
                </a:solidFill>
                <a:latin typeface="Arial" panose="020B0604020202020204" pitchFamily="34" charset="0"/>
                <a:cs typeface="Arial" panose="020B0604020202020204" pitchFamily="34" charset="0"/>
              </a:rPr>
              <a:t>סה"כ </a:t>
            </a:r>
          </a:p>
          <a:p>
            <a:pPr algn="ctr" rtl="1"/>
            <a:r>
              <a:rPr lang="he-IL" sz="1400" b="1" dirty="0">
                <a:solidFill>
                  <a:srgbClr val="002060"/>
                </a:solidFill>
                <a:latin typeface="Arial" panose="020B0604020202020204" pitchFamily="34" charset="0"/>
                <a:cs typeface="Arial" panose="020B0604020202020204" pitchFamily="34" charset="0"/>
              </a:rPr>
              <a:t>סרטון ילד</a:t>
            </a:r>
          </a:p>
          <a:p>
            <a:pPr algn="ctr" rtl="1"/>
            <a:r>
              <a:rPr lang="he-IL" sz="1400" b="1" dirty="0">
                <a:solidFill>
                  <a:srgbClr val="002060"/>
                </a:solidFill>
                <a:latin typeface="Arial" panose="020B0604020202020204" pitchFamily="34" charset="0"/>
                <a:cs typeface="Arial" panose="020B0604020202020204" pitchFamily="34" charset="0"/>
              </a:rPr>
              <a:t>54%</a:t>
            </a:r>
          </a:p>
        </p:txBody>
      </p:sp>
      <p:pic>
        <p:nvPicPr>
          <p:cNvPr id="113" name="תמונה 112"/>
          <p:cNvPicPr/>
          <p:nvPr/>
        </p:nvPicPr>
        <p:blipFill>
          <a:blip r:embed="rId2"/>
          <a:stretch>
            <a:fillRect/>
          </a:stretch>
        </p:blipFill>
        <p:spPr>
          <a:xfrm>
            <a:off x="3726326" y="4642203"/>
            <a:ext cx="1864546" cy="1284257"/>
          </a:xfrm>
          <a:prstGeom prst="rect">
            <a:avLst/>
          </a:prstGeom>
        </p:spPr>
      </p:pic>
      <p:pic>
        <p:nvPicPr>
          <p:cNvPr id="4" name="תמונה 3"/>
          <p:cNvPicPr>
            <a:picLocks noChangeAspect="1"/>
          </p:cNvPicPr>
          <p:nvPr/>
        </p:nvPicPr>
        <p:blipFill>
          <a:blip r:embed="rId3"/>
          <a:stretch>
            <a:fillRect/>
          </a:stretch>
        </p:blipFill>
        <p:spPr>
          <a:xfrm>
            <a:off x="8205652" y="2585203"/>
            <a:ext cx="1259672" cy="1016115"/>
          </a:xfrm>
          <a:prstGeom prst="rect">
            <a:avLst/>
          </a:prstGeom>
        </p:spPr>
      </p:pic>
      <p:sp>
        <p:nvSpPr>
          <p:cNvPr id="23" name="TextBox 22"/>
          <p:cNvSpPr txBox="1"/>
          <p:nvPr/>
        </p:nvSpPr>
        <p:spPr>
          <a:xfrm>
            <a:off x="10780103" y="1507942"/>
            <a:ext cx="2519424" cy="778064"/>
          </a:xfrm>
          <a:prstGeom prst="rect">
            <a:avLst/>
          </a:prstGeom>
          <a:noFill/>
          <a:ln>
            <a:noFill/>
          </a:ln>
        </p:spPr>
        <p:txBody>
          <a:bodyPr wrap="square" rtlCol="1" anchor="ctr" anchorCtr="0">
            <a:noAutofit/>
          </a:bodyPr>
          <a:lstStyle/>
          <a:p>
            <a:pPr algn="ctr" rtl="1"/>
            <a:r>
              <a:rPr lang="he-IL" sz="1400" b="1" dirty="0">
                <a:latin typeface="Arial" panose="020B0604020202020204" pitchFamily="34" charset="0"/>
                <a:cs typeface="Arial" panose="020B0604020202020204" pitchFamily="34" charset="0"/>
              </a:rPr>
              <a:t>נחשפו לפחות לאחד מהסרטונים בטלוויזיה</a:t>
            </a:r>
            <a:endParaRPr lang="he-IL" sz="1400" b="1" u="sng" dirty="0">
              <a:latin typeface="Arial" panose="020B0604020202020204" pitchFamily="34" charset="0"/>
              <a:cs typeface="Arial" panose="020B0604020202020204" pitchFamily="34" charset="0"/>
            </a:endParaRPr>
          </a:p>
          <a:p>
            <a:pPr algn="ctr" rtl="1"/>
            <a:r>
              <a:rPr lang="he-IL" sz="1800" b="1" dirty="0">
                <a:latin typeface="Arial" panose="020B0604020202020204" pitchFamily="34" charset="0"/>
                <a:cs typeface="Arial" panose="020B0604020202020204" pitchFamily="34" charset="0"/>
              </a:rPr>
              <a:t>69%</a:t>
            </a:r>
          </a:p>
        </p:txBody>
      </p:sp>
    </p:spTree>
    <p:extLst>
      <p:ext uri="{BB962C8B-B14F-4D97-AF65-F5344CB8AC3E}">
        <p14:creationId xmlns:p14="http://schemas.microsoft.com/office/powerpoint/2010/main" val="2292950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כותרת 1"/>
          <p:cNvSpPr>
            <a:spLocks noGrp="1"/>
          </p:cNvSpPr>
          <p:nvPr>
            <p:ph type="title"/>
          </p:nvPr>
        </p:nvSpPr>
        <p:spPr>
          <a:xfrm>
            <a:off x="1610916" y="1082212"/>
            <a:ext cx="11521100" cy="200248"/>
          </a:xfrm>
        </p:spPr>
        <p:txBody>
          <a:bodyPr/>
          <a:lstStyle/>
          <a:p>
            <a:pPr algn="r" rtl="1"/>
            <a:r>
              <a:rPr lang="he-IL" sz="1600" cap="all" dirty="0">
                <a:latin typeface="+mn-lt"/>
                <a:ea typeface="+mn-ea"/>
                <a:cs typeface="+mn-cs"/>
              </a:rPr>
              <a:t>חשיפה נעזרת לקמפיין</a:t>
            </a:r>
            <a:endParaRPr lang="en-US" sz="1600" cap="all" dirty="0">
              <a:latin typeface="+mn-lt"/>
              <a:ea typeface="+mn-ea"/>
              <a:cs typeface="+mn-cs"/>
            </a:endParaRPr>
          </a:p>
        </p:txBody>
      </p:sp>
      <p:sp>
        <p:nvSpPr>
          <p:cNvPr id="39" name="מלבן 38"/>
          <p:cNvSpPr/>
          <p:nvPr/>
        </p:nvSpPr>
        <p:spPr>
          <a:xfrm>
            <a:off x="2322286" y="6861661"/>
            <a:ext cx="10517414" cy="461665"/>
          </a:xfrm>
          <a:prstGeom prst="rect">
            <a:avLst/>
          </a:prstGeom>
        </p:spPr>
        <p:txBody>
          <a:bodyPr wrap="square">
            <a:spAutoFit/>
          </a:bodyPr>
          <a:lstStyle/>
          <a:p>
            <a:pPr lvl="0" algn="r" rtl="1"/>
            <a:r>
              <a:rPr lang="he-IL" sz="1200" dirty="0"/>
              <a:t>כעת נציין, כי מדובר בקמפיין של הביטוח הלאומי ומשרד האוצר העוסק בהפקדת סכום של 50 ₪ בכל חודש, עבור כל ילד עד הגיעו לגיל 18.</a:t>
            </a:r>
            <a:endParaRPr lang="en-US" sz="1200" dirty="0"/>
          </a:p>
          <a:p>
            <a:pPr algn="r" rtl="1"/>
            <a:r>
              <a:rPr lang="he-IL" sz="1200" dirty="0"/>
              <a:t>האם יצא לך לראות פרסומת זו </a:t>
            </a:r>
            <a:r>
              <a:rPr lang="he-IL" sz="1200" dirty="0" err="1"/>
              <a:t>בטלויזיה</a:t>
            </a:r>
            <a:r>
              <a:rPr lang="he-IL" sz="1200" dirty="0"/>
              <a:t>? האם יצא לך לשמוע תשדיר זה? האם יצא לך לראות באנר זה באינטרנט? האם יצא לך לראות פרסומת זו או דומה לה בעיתון?</a:t>
            </a:r>
            <a:endParaRPr lang="en-US" sz="1200" dirty="0"/>
          </a:p>
        </p:txBody>
      </p:sp>
      <p:sp>
        <p:nvSpPr>
          <p:cNvPr id="3" name="מציין מיקום של מספר שקופית 2"/>
          <p:cNvSpPr>
            <a:spLocks noGrp="1"/>
          </p:cNvSpPr>
          <p:nvPr>
            <p:ph type="sldNum" sz="quarter" idx="10"/>
          </p:nvPr>
        </p:nvSpPr>
        <p:spPr>
          <a:xfrm>
            <a:off x="12839700" y="7033974"/>
            <a:ext cx="247650" cy="210132"/>
          </a:xfrm>
        </p:spPr>
        <p:txBody>
          <a:bodyPr/>
          <a:lstStyle/>
          <a:p>
            <a:pPr defTabSz="1043056"/>
            <a:fld id="{3E291E46-BCC4-4EBB-9B49-E997D24BE723}" type="slidenum">
              <a:rPr lang="en-GB" smtClean="0"/>
              <a:pPr defTabSz="1043056"/>
              <a:t>9</a:t>
            </a:fld>
            <a:endParaRPr lang="en-GB" dirty="0"/>
          </a:p>
        </p:txBody>
      </p:sp>
      <p:sp>
        <p:nvSpPr>
          <p:cNvPr id="27" name="Text Placeholder 45"/>
          <p:cNvSpPr txBox="1">
            <a:spLocks/>
          </p:cNvSpPr>
          <p:nvPr/>
        </p:nvSpPr>
        <p:spPr>
          <a:xfrm>
            <a:off x="999744" y="197421"/>
            <a:ext cx="12440031"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b="1" dirty="0">
                <a:solidFill>
                  <a:schemeClr val="tx1"/>
                </a:solidFill>
                <a:latin typeface="Arial" panose="020B0604020202020204" pitchFamily="34" charset="0"/>
                <a:ea typeface="Tahoma" panose="020B0604030504040204" pitchFamily="34" charset="0"/>
                <a:cs typeface="Arial" panose="020B0604020202020204" pitchFamily="34" charset="0"/>
              </a:rPr>
              <a:t>8 מתוך כל 10 נשאלים ציינו חשיפה לפחות לאחד מערוצי המדיה בהן שודר הקמפיין, כאשר הטלוויזיה היוותה את ערוץ המדיה העיקרי, בעוד ערוצי המדיה הנוספים תפקדו בעיקר כערוצים משלימים.</a:t>
            </a:r>
          </a:p>
        </p:txBody>
      </p:sp>
      <p:graphicFrame>
        <p:nvGraphicFramePr>
          <p:cNvPr id="4" name="טבלה 3"/>
          <p:cNvGraphicFramePr>
            <a:graphicFrameLocks noGrp="1"/>
          </p:cNvGraphicFramePr>
          <p:nvPr/>
        </p:nvGraphicFramePr>
        <p:xfrm>
          <a:off x="818149" y="1352999"/>
          <a:ext cx="10381665" cy="5428550"/>
        </p:xfrm>
        <a:graphic>
          <a:graphicData uri="http://schemas.openxmlformats.org/drawingml/2006/table">
            <a:tbl>
              <a:tblPr rtl="1" firstRow="1" bandRow="1">
                <a:tableStyleId>{5C22544A-7EE6-4342-B048-85BDC9FD1C3A}</a:tableStyleId>
              </a:tblPr>
              <a:tblGrid>
                <a:gridCol w="2076333">
                  <a:extLst>
                    <a:ext uri="{9D8B030D-6E8A-4147-A177-3AD203B41FA5}">
                      <a16:colId xmlns:a16="http://schemas.microsoft.com/office/drawing/2014/main" xmlns="" val="1315522382"/>
                    </a:ext>
                  </a:extLst>
                </a:gridCol>
                <a:gridCol w="2076333">
                  <a:extLst>
                    <a:ext uri="{9D8B030D-6E8A-4147-A177-3AD203B41FA5}">
                      <a16:colId xmlns:a16="http://schemas.microsoft.com/office/drawing/2014/main" xmlns="" val="883840548"/>
                    </a:ext>
                  </a:extLst>
                </a:gridCol>
                <a:gridCol w="2076333">
                  <a:extLst>
                    <a:ext uri="{9D8B030D-6E8A-4147-A177-3AD203B41FA5}">
                      <a16:colId xmlns:a16="http://schemas.microsoft.com/office/drawing/2014/main" xmlns="" val="3939660329"/>
                    </a:ext>
                  </a:extLst>
                </a:gridCol>
                <a:gridCol w="2076333">
                  <a:extLst>
                    <a:ext uri="{9D8B030D-6E8A-4147-A177-3AD203B41FA5}">
                      <a16:colId xmlns:a16="http://schemas.microsoft.com/office/drawing/2014/main" xmlns="" val="3467728208"/>
                    </a:ext>
                  </a:extLst>
                </a:gridCol>
                <a:gridCol w="2076333">
                  <a:extLst>
                    <a:ext uri="{9D8B030D-6E8A-4147-A177-3AD203B41FA5}">
                      <a16:colId xmlns:a16="http://schemas.microsoft.com/office/drawing/2014/main" xmlns="" val="2511755845"/>
                    </a:ext>
                  </a:extLst>
                </a:gridCol>
              </a:tblGrid>
              <a:tr h="460310">
                <a:tc>
                  <a:txBody>
                    <a:bodyPr/>
                    <a:lstStyle/>
                    <a:p>
                      <a:pPr algn="ctr" rtl="1"/>
                      <a:r>
                        <a:rPr lang="he-IL" sz="1600" dirty="0">
                          <a:solidFill>
                            <a:srgbClr val="FF0000"/>
                          </a:solidFill>
                        </a:rPr>
                        <a:t>טלוויזיה</a:t>
                      </a:r>
                      <a:endParaRPr lang="en-US" sz="1600" dirty="0">
                        <a:solidFill>
                          <a:srgbClr val="FF0000"/>
                        </a:solidFill>
                      </a:endParaRPr>
                    </a:p>
                  </a:txBody>
                  <a:tcPr anchor="b">
                    <a:solidFill>
                      <a:schemeClr val="tx2">
                        <a:lumMod val="60000"/>
                        <a:lumOff val="40000"/>
                      </a:schemeClr>
                    </a:solidFill>
                  </a:tcPr>
                </a:tc>
                <a:tc>
                  <a:txBody>
                    <a:bodyPr/>
                    <a:lstStyle/>
                    <a:p>
                      <a:pPr marL="0" marR="0" lvl="0" indent="0" algn="ctr" defTabSz="1199839" rtl="1" eaLnBrk="1" fontAlgn="auto" latinLnBrk="0" hangingPunct="1">
                        <a:lnSpc>
                          <a:spcPct val="100000"/>
                        </a:lnSpc>
                        <a:spcBef>
                          <a:spcPts val="0"/>
                        </a:spcBef>
                        <a:spcAft>
                          <a:spcPts val="0"/>
                        </a:spcAft>
                        <a:buClrTx/>
                        <a:buSzTx/>
                        <a:buFontTx/>
                        <a:buNone/>
                        <a:tabLst/>
                        <a:defRPr/>
                      </a:pPr>
                      <a:r>
                        <a:rPr lang="he-IL" sz="1600" dirty="0">
                          <a:solidFill>
                            <a:srgbClr val="00B0F0"/>
                          </a:solidFill>
                        </a:rPr>
                        <a:t>רדיו</a:t>
                      </a:r>
                      <a:endParaRPr lang="en-US" sz="1600" dirty="0"/>
                    </a:p>
                  </a:txBody>
                  <a:tcPr anchor="b">
                    <a:solidFill>
                      <a:schemeClr val="tx2">
                        <a:lumMod val="60000"/>
                        <a:lumOff val="40000"/>
                      </a:schemeClr>
                    </a:solidFill>
                  </a:tcPr>
                </a:tc>
                <a:tc>
                  <a:txBody>
                    <a:bodyPr/>
                    <a:lstStyle/>
                    <a:p>
                      <a:pPr algn="ctr" rtl="1"/>
                      <a:r>
                        <a:rPr lang="he-IL" sz="1600" dirty="0">
                          <a:solidFill>
                            <a:srgbClr val="92D050"/>
                          </a:solidFill>
                        </a:rPr>
                        <a:t>אינטרנט</a:t>
                      </a:r>
                      <a:endParaRPr lang="en-US" sz="1600" dirty="0">
                        <a:solidFill>
                          <a:srgbClr val="92D050"/>
                        </a:solidFill>
                      </a:endParaRPr>
                    </a:p>
                  </a:txBody>
                  <a:tcPr anchor="b">
                    <a:solidFill>
                      <a:schemeClr val="tx2">
                        <a:lumMod val="60000"/>
                        <a:lumOff val="40000"/>
                      </a:schemeClr>
                    </a:solidFill>
                  </a:tcPr>
                </a:tc>
                <a:tc>
                  <a:txBody>
                    <a:bodyPr/>
                    <a:lstStyle/>
                    <a:p>
                      <a:pPr algn="ctr" rtl="1"/>
                      <a:r>
                        <a:rPr lang="he-IL" sz="1600" dirty="0">
                          <a:solidFill>
                            <a:srgbClr val="FFC000"/>
                          </a:solidFill>
                        </a:rPr>
                        <a:t>עיתון</a:t>
                      </a:r>
                      <a:endParaRPr lang="en-US" sz="1600" dirty="0">
                        <a:solidFill>
                          <a:srgbClr val="FFC000"/>
                        </a:solidFill>
                      </a:endParaRPr>
                    </a:p>
                  </a:txBody>
                  <a:tcPr anchor="b">
                    <a:solidFill>
                      <a:schemeClr val="tx2">
                        <a:lumMod val="60000"/>
                        <a:lumOff val="40000"/>
                      </a:schemeClr>
                    </a:solidFill>
                  </a:tcPr>
                </a:tc>
                <a:tc>
                  <a:txBody>
                    <a:bodyPr/>
                    <a:lstStyle/>
                    <a:p>
                      <a:pPr algn="ctr" rtl="1"/>
                      <a:r>
                        <a:rPr lang="he-IL" sz="1800" dirty="0"/>
                        <a:t>סה"כ</a:t>
                      </a:r>
                      <a:endParaRPr lang="en-US" sz="1400" dirty="0"/>
                    </a:p>
                  </a:txBody>
                  <a:tcPr anchor="ctr">
                    <a:solidFill>
                      <a:schemeClr val="tx2">
                        <a:lumMod val="60000"/>
                        <a:lumOff val="40000"/>
                      </a:schemeClr>
                    </a:solidFill>
                  </a:tcPr>
                </a:tc>
                <a:extLst>
                  <a:ext uri="{0D108BD9-81ED-4DB2-BD59-A6C34878D82A}">
                    <a16:rowId xmlns:a16="http://schemas.microsoft.com/office/drawing/2014/main" xmlns="" val="2463054760"/>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solidFill>
                      <a:srgbClr val="CBDBDC"/>
                    </a:solidFill>
                  </a:tcPr>
                </a:tc>
                <a:tc>
                  <a:txBody>
                    <a:bodyPr/>
                    <a:lstStyle/>
                    <a:p>
                      <a:pPr algn="ctr" rtl="1"/>
                      <a:endParaRPr lang="en-US" sz="1400" dirty="0"/>
                    </a:p>
                  </a:txBody>
                  <a:tcPr>
                    <a:solidFill>
                      <a:srgbClr val="CBDBDC"/>
                    </a:solidFill>
                  </a:tcPr>
                </a:tc>
                <a:tc>
                  <a:txBody>
                    <a:bodyPr/>
                    <a:lstStyle/>
                    <a:p>
                      <a:pPr algn="ctr" rtl="1"/>
                      <a:endParaRPr lang="en-US" sz="1400" dirty="0"/>
                    </a:p>
                  </a:txBody>
                  <a:tcPr>
                    <a:solidFill>
                      <a:srgbClr val="CBDBDC"/>
                    </a:solidFill>
                  </a:tcPr>
                </a:tc>
                <a:tc>
                  <a:txBody>
                    <a:bodyPr/>
                    <a:lstStyle/>
                    <a:p>
                      <a:pPr algn="ctr" rtl="1"/>
                      <a:r>
                        <a:rPr lang="he-IL" sz="1400" dirty="0"/>
                        <a:t>21%</a:t>
                      </a:r>
                      <a:endParaRPr lang="en-US" sz="1400" dirty="0"/>
                    </a:p>
                  </a:txBody>
                  <a:tcPr>
                    <a:solidFill>
                      <a:srgbClr val="CBDBDC"/>
                    </a:solidFill>
                  </a:tcPr>
                </a:tc>
                <a:extLst>
                  <a:ext uri="{0D108BD9-81ED-4DB2-BD59-A6C34878D82A}">
                    <a16:rowId xmlns:a16="http://schemas.microsoft.com/office/drawing/2014/main" xmlns="" val="368177824"/>
                  </a:ext>
                </a:extLst>
              </a:tr>
              <a:tr h="266495">
                <a:tc>
                  <a:txBody>
                    <a:bodyPr/>
                    <a:lstStyle/>
                    <a:p>
                      <a:pPr algn="ctr" rtl="1"/>
                      <a:endParaRPr lang="en-US" sz="1400" dirty="0"/>
                    </a:p>
                  </a:txBody>
                  <a:tcPr>
                    <a:solidFill>
                      <a:schemeClr val="bg2"/>
                    </a:solidFill>
                  </a:tcPr>
                </a:tc>
                <a:tc>
                  <a:txBody>
                    <a:bodyPr/>
                    <a:lstStyle/>
                    <a:p>
                      <a:pPr algn="ctr" rtl="1"/>
                      <a:endParaRPr lang="en-US" sz="1400" dirty="0"/>
                    </a:p>
                  </a:txBody>
                  <a:tcPr>
                    <a:solidFill>
                      <a:srgbClr val="00B0F0"/>
                    </a:solidFill>
                  </a:tcPr>
                </a:tc>
                <a:tc>
                  <a:txBody>
                    <a:bodyPr/>
                    <a:lstStyle/>
                    <a:p>
                      <a:pPr algn="ctr" rtl="1"/>
                      <a:endParaRPr lang="en-US" sz="1400" dirty="0"/>
                    </a:p>
                  </a:txBody>
                  <a:tcPr>
                    <a:solidFill>
                      <a:schemeClr val="bg2"/>
                    </a:solidFill>
                  </a:tcPr>
                </a:tc>
                <a:tc>
                  <a:txBody>
                    <a:bodyPr/>
                    <a:lstStyle/>
                    <a:p>
                      <a:pPr algn="ctr" rtl="1"/>
                      <a:endParaRPr lang="en-US" sz="1400" dirty="0"/>
                    </a:p>
                  </a:txBody>
                  <a:tcPr>
                    <a:solidFill>
                      <a:schemeClr val="bg2"/>
                    </a:solidFill>
                  </a:tcPr>
                </a:tc>
                <a:tc>
                  <a:txBody>
                    <a:bodyPr/>
                    <a:lstStyle/>
                    <a:p>
                      <a:pPr algn="ctr" rtl="1"/>
                      <a:r>
                        <a:rPr lang="he-IL" sz="1400" dirty="0"/>
                        <a:t>4%</a:t>
                      </a:r>
                      <a:endParaRPr lang="en-US" sz="1400" dirty="0"/>
                    </a:p>
                  </a:txBody>
                  <a:tcPr>
                    <a:solidFill>
                      <a:schemeClr val="bg2"/>
                    </a:solidFill>
                  </a:tcPr>
                </a:tc>
                <a:extLst>
                  <a:ext uri="{0D108BD9-81ED-4DB2-BD59-A6C34878D82A}">
                    <a16:rowId xmlns:a16="http://schemas.microsoft.com/office/drawing/2014/main" xmlns="" val="3588932130"/>
                  </a:ext>
                </a:extLst>
              </a:tr>
              <a:tr h="266495">
                <a:tc>
                  <a:txBody>
                    <a:bodyPr/>
                    <a:lstStyle/>
                    <a:p>
                      <a:pPr algn="ctr" rtl="1"/>
                      <a:endParaRPr lang="en-US" sz="1400" dirty="0"/>
                    </a:p>
                  </a:txBody>
                  <a:tcPr>
                    <a:solidFill>
                      <a:srgbClr val="CBDBDC"/>
                    </a:solidFill>
                  </a:tcPr>
                </a:tc>
                <a:tc>
                  <a:txBody>
                    <a:bodyPr/>
                    <a:lstStyle/>
                    <a:p>
                      <a:pPr algn="ctr" rtl="1"/>
                      <a:endParaRPr lang="en-US" sz="1400" dirty="0"/>
                    </a:p>
                  </a:txBody>
                  <a:tcPr/>
                </a:tc>
                <a:tc>
                  <a:txBody>
                    <a:bodyPr/>
                    <a:lstStyle/>
                    <a:p>
                      <a:pPr algn="ctr" rtl="1"/>
                      <a:endParaRPr lang="en-US" sz="1400" dirty="0"/>
                    </a:p>
                  </a:txBody>
                  <a:tcPr>
                    <a:solidFill>
                      <a:srgbClr val="92D050"/>
                    </a:solidFill>
                  </a:tcPr>
                </a:tc>
                <a:tc>
                  <a:txBody>
                    <a:bodyPr/>
                    <a:lstStyle/>
                    <a:p>
                      <a:pPr algn="ctr" rtl="1"/>
                      <a:endParaRPr lang="en-US" sz="1400"/>
                    </a:p>
                  </a:txBody>
                  <a:tcPr/>
                </a:tc>
                <a:tc>
                  <a:txBody>
                    <a:bodyPr/>
                    <a:lstStyle/>
                    <a:p>
                      <a:pPr algn="ctr" rtl="1"/>
                      <a:r>
                        <a:rPr lang="he-IL" sz="1400" dirty="0"/>
                        <a:t>2%</a:t>
                      </a:r>
                      <a:endParaRPr lang="en-US" sz="1400" dirty="0"/>
                    </a:p>
                  </a:txBody>
                  <a:tcPr/>
                </a:tc>
                <a:extLst>
                  <a:ext uri="{0D108BD9-81ED-4DB2-BD59-A6C34878D82A}">
                    <a16:rowId xmlns:a16="http://schemas.microsoft.com/office/drawing/2014/main" xmlns="" val="152541363"/>
                  </a:ext>
                </a:extLst>
              </a:tr>
              <a:tr h="266495">
                <a:tc>
                  <a:txBody>
                    <a:bodyPr/>
                    <a:lstStyle/>
                    <a:p>
                      <a:pPr algn="ctr" rtl="1"/>
                      <a:endParaRPr lang="en-US" sz="1400" dirty="0"/>
                    </a:p>
                  </a:txBody>
                  <a:tcPr>
                    <a:solidFill>
                      <a:schemeClr val="bg2"/>
                    </a:solidFill>
                  </a:tcPr>
                </a:tc>
                <a:tc>
                  <a:txBody>
                    <a:bodyPr/>
                    <a:lstStyle/>
                    <a:p>
                      <a:pPr algn="ctr" rtl="1"/>
                      <a:endParaRPr lang="en-US" sz="1400" dirty="0"/>
                    </a:p>
                  </a:txBody>
                  <a:tcPr>
                    <a:solidFill>
                      <a:schemeClr val="bg2"/>
                    </a:solidFill>
                  </a:tcPr>
                </a:tc>
                <a:tc>
                  <a:txBody>
                    <a:bodyPr/>
                    <a:lstStyle/>
                    <a:p>
                      <a:pPr algn="ctr" rtl="1"/>
                      <a:endParaRPr lang="en-US" sz="1400" dirty="0"/>
                    </a:p>
                  </a:txBody>
                  <a:tcPr>
                    <a:solidFill>
                      <a:schemeClr val="bg2"/>
                    </a:solidFill>
                  </a:tcPr>
                </a:tc>
                <a:tc>
                  <a:txBody>
                    <a:bodyPr/>
                    <a:lstStyle/>
                    <a:p>
                      <a:pPr algn="ctr" rtl="1"/>
                      <a:endParaRPr lang="en-US" sz="1400" dirty="0"/>
                    </a:p>
                  </a:txBody>
                  <a:tcPr>
                    <a:solidFill>
                      <a:srgbClr val="FFC000"/>
                    </a:solidFill>
                  </a:tcPr>
                </a:tc>
                <a:tc>
                  <a:txBody>
                    <a:bodyPr/>
                    <a:lstStyle/>
                    <a:p>
                      <a:pPr algn="ctr" rtl="1"/>
                      <a:r>
                        <a:rPr lang="he-IL" sz="1400" dirty="0"/>
                        <a:t>2%</a:t>
                      </a:r>
                      <a:endParaRPr lang="en-US" sz="1400" dirty="0"/>
                    </a:p>
                  </a:txBody>
                  <a:tcPr>
                    <a:solidFill>
                      <a:schemeClr val="bg2"/>
                    </a:solidFill>
                  </a:tcPr>
                </a:tc>
                <a:extLst>
                  <a:ext uri="{0D108BD9-81ED-4DB2-BD59-A6C34878D82A}">
                    <a16:rowId xmlns:a16="http://schemas.microsoft.com/office/drawing/2014/main" xmlns="" val="51702357"/>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solidFill>
                      <a:srgbClr val="00B0F0"/>
                    </a:solidFill>
                  </a:tcPr>
                </a:tc>
                <a:tc>
                  <a:txBody>
                    <a:bodyPr/>
                    <a:lstStyle/>
                    <a:p>
                      <a:pPr algn="ctr" rtl="1"/>
                      <a:endParaRPr lang="en-US" sz="1400" dirty="0"/>
                    </a:p>
                  </a:txBody>
                  <a:tcPr>
                    <a:solidFill>
                      <a:srgbClr val="92D050"/>
                    </a:solidFill>
                  </a:tcPr>
                </a:tc>
                <a:tc>
                  <a:txBody>
                    <a:bodyPr/>
                    <a:lstStyle/>
                    <a:p>
                      <a:pPr algn="ctr" rtl="1"/>
                      <a:endParaRPr lang="en-US" sz="1400" dirty="0"/>
                    </a:p>
                  </a:txBody>
                  <a:tcPr>
                    <a:solidFill>
                      <a:srgbClr val="FFC000"/>
                    </a:solidFill>
                  </a:tcPr>
                </a:tc>
                <a:tc>
                  <a:txBody>
                    <a:bodyPr/>
                    <a:lstStyle/>
                    <a:p>
                      <a:pPr algn="ctr" rtl="1"/>
                      <a:r>
                        <a:rPr lang="he-IL" sz="1400" dirty="0"/>
                        <a:t>11%</a:t>
                      </a:r>
                      <a:endParaRPr lang="en-US" sz="1400" dirty="0"/>
                    </a:p>
                  </a:txBody>
                  <a:tcPr/>
                </a:tc>
                <a:extLst>
                  <a:ext uri="{0D108BD9-81ED-4DB2-BD59-A6C34878D82A}">
                    <a16:rowId xmlns:a16="http://schemas.microsoft.com/office/drawing/2014/main" xmlns="" val="3163752136"/>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solidFill>
                      <a:srgbClr val="00B0F0"/>
                    </a:solidFill>
                  </a:tcPr>
                </a:tc>
                <a:tc>
                  <a:txBody>
                    <a:bodyPr/>
                    <a:lstStyle/>
                    <a:p>
                      <a:pPr algn="ctr" rtl="1"/>
                      <a:endParaRPr lang="en-US" sz="1400" dirty="0"/>
                    </a:p>
                  </a:txBody>
                  <a:tcPr>
                    <a:solidFill>
                      <a:srgbClr val="92D050"/>
                    </a:solidFill>
                  </a:tcPr>
                </a:tc>
                <a:tc>
                  <a:txBody>
                    <a:bodyPr/>
                    <a:lstStyle/>
                    <a:p>
                      <a:pPr algn="ctr" rtl="1"/>
                      <a:endParaRPr lang="en-US" sz="1400" dirty="0"/>
                    </a:p>
                  </a:txBody>
                  <a:tcPr>
                    <a:solidFill>
                      <a:schemeClr val="bg2"/>
                    </a:solidFill>
                  </a:tcPr>
                </a:tc>
                <a:tc>
                  <a:txBody>
                    <a:bodyPr/>
                    <a:lstStyle/>
                    <a:p>
                      <a:pPr algn="ctr" rtl="1"/>
                      <a:r>
                        <a:rPr lang="he-IL" sz="1400" dirty="0"/>
                        <a:t>5%</a:t>
                      </a:r>
                      <a:endParaRPr lang="en-US" sz="1400" dirty="0"/>
                    </a:p>
                  </a:txBody>
                  <a:tcPr>
                    <a:solidFill>
                      <a:schemeClr val="bg2"/>
                    </a:solidFill>
                  </a:tcPr>
                </a:tc>
                <a:extLst>
                  <a:ext uri="{0D108BD9-81ED-4DB2-BD59-A6C34878D82A}">
                    <a16:rowId xmlns:a16="http://schemas.microsoft.com/office/drawing/2014/main" xmlns="" val="3349828032"/>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solidFill>
                      <a:srgbClr val="00B0F0"/>
                    </a:solidFill>
                  </a:tcPr>
                </a:tc>
                <a:tc>
                  <a:txBody>
                    <a:bodyPr/>
                    <a:lstStyle/>
                    <a:p>
                      <a:pPr algn="ctr" rtl="1"/>
                      <a:endParaRPr lang="en-US" sz="1400"/>
                    </a:p>
                  </a:txBody>
                  <a:tcPr/>
                </a:tc>
                <a:tc>
                  <a:txBody>
                    <a:bodyPr/>
                    <a:lstStyle/>
                    <a:p>
                      <a:pPr algn="ctr" rtl="1"/>
                      <a:endParaRPr lang="en-US" sz="1400" dirty="0"/>
                    </a:p>
                  </a:txBody>
                  <a:tcPr>
                    <a:solidFill>
                      <a:srgbClr val="FFC000"/>
                    </a:solidFill>
                  </a:tcPr>
                </a:tc>
                <a:tc>
                  <a:txBody>
                    <a:bodyPr/>
                    <a:lstStyle/>
                    <a:p>
                      <a:pPr algn="ctr" rtl="1"/>
                      <a:r>
                        <a:rPr lang="he-IL" sz="1400" dirty="0"/>
                        <a:t>5%</a:t>
                      </a:r>
                      <a:endParaRPr lang="en-US" sz="1400" dirty="0"/>
                    </a:p>
                  </a:txBody>
                  <a:tcPr/>
                </a:tc>
                <a:extLst>
                  <a:ext uri="{0D108BD9-81ED-4DB2-BD59-A6C34878D82A}">
                    <a16:rowId xmlns:a16="http://schemas.microsoft.com/office/drawing/2014/main" xmlns="" val="77236971"/>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solidFill>
                      <a:srgbClr val="00B0F0"/>
                    </a:solidFill>
                  </a:tcPr>
                </a:tc>
                <a:tc>
                  <a:txBody>
                    <a:bodyPr/>
                    <a:lstStyle/>
                    <a:p>
                      <a:pPr algn="ctr" rtl="1"/>
                      <a:endParaRPr lang="en-US" sz="1400" dirty="0"/>
                    </a:p>
                  </a:txBody>
                  <a:tcPr>
                    <a:solidFill>
                      <a:schemeClr val="bg2"/>
                    </a:solidFill>
                  </a:tcPr>
                </a:tc>
                <a:tc>
                  <a:txBody>
                    <a:bodyPr/>
                    <a:lstStyle/>
                    <a:p>
                      <a:pPr algn="ctr" rtl="1"/>
                      <a:endParaRPr lang="en-US" sz="1400" dirty="0"/>
                    </a:p>
                  </a:txBody>
                  <a:tcPr>
                    <a:solidFill>
                      <a:schemeClr val="bg2"/>
                    </a:solidFill>
                  </a:tcPr>
                </a:tc>
                <a:tc>
                  <a:txBody>
                    <a:bodyPr/>
                    <a:lstStyle/>
                    <a:p>
                      <a:pPr algn="ctr" rtl="1"/>
                      <a:r>
                        <a:rPr lang="he-IL" sz="1400" dirty="0"/>
                        <a:t>16%</a:t>
                      </a:r>
                      <a:endParaRPr lang="en-US" sz="1400" dirty="0"/>
                    </a:p>
                  </a:txBody>
                  <a:tcPr>
                    <a:solidFill>
                      <a:schemeClr val="bg2"/>
                    </a:solidFill>
                  </a:tcPr>
                </a:tc>
                <a:extLst>
                  <a:ext uri="{0D108BD9-81ED-4DB2-BD59-A6C34878D82A}">
                    <a16:rowId xmlns:a16="http://schemas.microsoft.com/office/drawing/2014/main" xmlns="" val="3929793374"/>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tc>
                <a:tc>
                  <a:txBody>
                    <a:bodyPr/>
                    <a:lstStyle/>
                    <a:p>
                      <a:pPr algn="ctr" rtl="1"/>
                      <a:endParaRPr lang="en-US" sz="1400" dirty="0"/>
                    </a:p>
                  </a:txBody>
                  <a:tcPr>
                    <a:solidFill>
                      <a:srgbClr val="92D050"/>
                    </a:solidFill>
                  </a:tcPr>
                </a:tc>
                <a:tc>
                  <a:txBody>
                    <a:bodyPr/>
                    <a:lstStyle/>
                    <a:p>
                      <a:pPr algn="ctr" rtl="1"/>
                      <a:endParaRPr lang="en-US" sz="1400" dirty="0"/>
                    </a:p>
                  </a:txBody>
                  <a:tcPr>
                    <a:solidFill>
                      <a:srgbClr val="FFC000"/>
                    </a:solidFill>
                  </a:tcPr>
                </a:tc>
                <a:tc>
                  <a:txBody>
                    <a:bodyPr/>
                    <a:lstStyle/>
                    <a:p>
                      <a:pPr algn="ctr" rtl="1"/>
                      <a:r>
                        <a:rPr lang="he-IL" sz="1400" dirty="0"/>
                        <a:t>4%</a:t>
                      </a:r>
                      <a:endParaRPr lang="en-US" sz="1400" dirty="0"/>
                    </a:p>
                  </a:txBody>
                  <a:tcPr/>
                </a:tc>
                <a:extLst>
                  <a:ext uri="{0D108BD9-81ED-4DB2-BD59-A6C34878D82A}">
                    <a16:rowId xmlns:a16="http://schemas.microsoft.com/office/drawing/2014/main" xmlns="" val="4056118963"/>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solidFill>
                      <a:schemeClr val="bg2"/>
                    </a:solidFill>
                  </a:tcPr>
                </a:tc>
                <a:tc>
                  <a:txBody>
                    <a:bodyPr/>
                    <a:lstStyle/>
                    <a:p>
                      <a:pPr algn="ctr" rtl="1"/>
                      <a:endParaRPr lang="en-US" sz="1400" dirty="0"/>
                    </a:p>
                  </a:txBody>
                  <a:tcPr>
                    <a:solidFill>
                      <a:srgbClr val="92D050"/>
                    </a:solidFill>
                  </a:tcPr>
                </a:tc>
                <a:tc>
                  <a:txBody>
                    <a:bodyPr/>
                    <a:lstStyle/>
                    <a:p>
                      <a:pPr algn="ctr" rtl="1"/>
                      <a:endParaRPr lang="en-US" sz="1400" dirty="0"/>
                    </a:p>
                  </a:txBody>
                  <a:tcPr>
                    <a:solidFill>
                      <a:schemeClr val="bg2"/>
                    </a:solidFill>
                  </a:tcPr>
                </a:tc>
                <a:tc>
                  <a:txBody>
                    <a:bodyPr/>
                    <a:lstStyle/>
                    <a:p>
                      <a:pPr algn="ctr" rtl="1"/>
                      <a:r>
                        <a:rPr lang="he-IL" sz="1400" dirty="0"/>
                        <a:t>3%</a:t>
                      </a:r>
                      <a:endParaRPr lang="en-US" sz="1400" dirty="0"/>
                    </a:p>
                  </a:txBody>
                  <a:tcPr>
                    <a:solidFill>
                      <a:schemeClr val="bg2"/>
                    </a:solidFill>
                  </a:tcPr>
                </a:tc>
                <a:extLst>
                  <a:ext uri="{0D108BD9-81ED-4DB2-BD59-A6C34878D82A}">
                    <a16:rowId xmlns:a16="http://schemas.microsoft.com/office/drawing/2014/main" xmlns="" val="2683332738"/>
                  </a:ext>
                </a:extLst>
              </a:tr>
              <a:tr h="266495">
                <a:tc>
                  <a:txBody>
                    <a:bodyPr/>
                    <a:lstStyle/>
                    <a:p>
                      <a:pPr algn="ctr" rtl="1"/>
                      <a:endParaRPr lang="en-US" sz="1400" dirty="0"/>
                    </a:p>
                  </a:txBody>
                  <a:tcPr>
                    <a:solidFill>
                      <a:srgbClr val="FF0000"/>
                    </a:solidFill>
                  </a:tcPr>
                </a:tc>
                <a:tc>
                  <a:txBody>
                    <a:bodyPr/>
                    <a:lstStyle/>
                    <a:p>
                      <a:pPr algn="ctr" rtl="1"/>
                      <a:endParaRPr lang="en-US" sz="1400" dirty="0"/>
                    </a:p>
                  </a:txBody>
                  <a:tcPr/>
                </a:tc>
                <a:tc>
                  <a:txBody>
                    <a:bodyPr/>
                    <a:lstStyle/>
                    <a:p>
                      <a:pPr algn="ctr" rtl="1"/>
                      <a:endParaRPr lang="en-US" sz="1400" dirty="0"/>
                    </a:p>
                  </a:txBody>
                  <a:tcPr>
                    <a:solidFill>
                      <a:srgbClr val="CBDBDC"/>
                    </a:solidFill>
                  </a:tcPr>
                </a:tc>
                <a:tc>
                  <a:txBody>
                    <a:bodyPr/>
                    <a:lstStyle/>
                    <a:p>
                      <a:pPr algn="ctr" rtl="1"/>
                      <a:endParaRPr lang="en-US" sz="1400" dirty="0"/>
                    </a:p>
                  </a:txBody>
                  <a:tcPr>
                    <a:solidFill>
                      <a:srgbClr val="FFC000"/>
                    </a:solidFill>
                  </a:tcPr>
                </a:tc>
                <a:tc>
                  <a:txBody>
                    <a:bodyPr/>
                    <a:lstStyle/>
                    <a:p>
                      <a:pPr algn="ctr" rtl="1"/>
                      <a:r>
                        <a:rPr lang="he-IL" sz="1400" dirty="0"/>
                        <a:t>4%</a:t>
                      </a:r>
                      <a:endParaRPr lang="en-US" sz="1400" dirty="0"/>
                    </a:p>
                  </a:txBody>
                  <a:tcPr/>
                </a:tc>
                <a:extLst>
                  <a:ext uri="{0D108BD9-81ED-4DB2-BD59-A6C34878D82A}">
                    <a16:rowId xmlns:a16="http://schemas.microsoft.com/office/drawing/2014/main" xmlns="" val="2690697806"/>
                  </a:ext>
                </a:extLst>
              </a:tr>
              <a:tr h="266495">
                <a:tc>
                  <a:txBody>
                    <a:bodyPr/>
                    <a:lstStyle/>
                    <a:p>
                      <a:pPr algn="ctr" rtl="1"/>
                      <a:endParaRPr lang="en-US" sz="1400" dirty="0"/>
                    </a:p>
                  </a:txBody>
                  <a:tcPr>
                    <a:solidFill>
                      <a:srgbClr val="E7EEEF"/>
                    </a:solidFill>
                  </a:tcPr>
                </a:tc>
                <a:tc>
                  <a:txBody>
                    <a:bodyPr/>
                    <a:lstStyle/>
                    <a:p>
                      <a:pPr algn="ctr" rtl="1"/>
                      <a:endParaRPr lang="en-US" sz="1400" dirty="0"/>
                    </a:p>
                  </a:txBody>
                  <a:tcPr>
                    <a:solidFill>
                      <a:srgbClr val="00B0F0"/>
                    </a:solidFill>
                  </a:tcPr>
                </a:tc>
                <a:tc>
                  <a:txBody>
                    <a:bodyPr/>
                    <a:lstStyle/>
                    <a:p>
                      <a:pPr algn="ctr" rtl="1"/>
                      <a:endParaRPr lang="en-US" sz="1400" dirty="0"/>
                    </a:p>
                  </a:txBody>
                  <a:tcPr>
                    <a:solidFill>
                      <a:srgbClr val="92D050"/>
                    </a:solidFill>
                  </a:tcPr>
                </a:tc>
                <a:tc>
                  <a:txBody>
                    <a:bodyPr/>
                    <a:lstStyle/>
                    <a:p>
                      <a:pPr algn="ctr" rtl="1"/>
                      <a:endParaRPr lang="en-US" sz="1400" dirty="0"/>
                    </a:p>
                  </a:txBody>
                  <a:tcPr>
                    <a:solidFill>
                      <a:srgbClr val="FFC000"/>
                    </a:solidFill>
                  </a:tcPr>
                </a:tc>
                <a:tc>
                  <a:txBody>
                    <a:bodyPr/>
                    <a:lstStyle/>
                    <a:p>
                      <a:pPr algn="ctr" rtl="1"/>
                      <a:r>
                        <a:rPr lang="he-IL" sz="1400" dirty="0"/>
                        <a:t>1%</a:t>
                      </a:r>
                      <a:endParaRPr lang="en-US" sz="1400" dirty="0"/>
                    </a:p>
                  </a:txBody>
                  <a:tcPr>
                    <a:solidFill>
                      <a:srgbClr val="E7EEEF"/>
                    </a:solidFill>
                  </a:tcPr>
                </a:tc>
                <a:extLst>
                  <a:ext uri="{0D108BD9-81ED-4DB2-BD59-A6C34878D82A}">
                    <a16:rowId xmlns:a16="http://schemas.microsoft.com/office/drawing/2014/main" xmlns="" val="2098806531"/>
                  </a:ext>
                </a:extLst>
              </a:tr>
              <a:tr h="266495">
                <a:tc>
                  <a:txBody>
                    <a:bodyPr/>
                    <a:lstStyle/>
                    <a:p>
                      <a:pPr algn="ctr" rtl="1"/>
                      <a:endParaRPr lang="en-US" sz="1400" dirty="0"/>
                    </a:p>
                  </a:txBody>
                  <a:tcPr>
                    <a:solidFill>
                      <a:srgbClr val="CBDBDC"/>
                    </a:solidFill>
                  </a:tcPr>
                </a:tc>
                <a:tc>
                  <a:txBody>
                    <a:bodyPr/>
                    <a:lstStyle/>
                    <a:p>
                      <a:pPr algn="ctr" rtl="1"/>
                      <a:endParaRPr lang="en-US" sz="1400" dirty="0"/>
                    </a:p>
                  </a:txBody>
                  <a:tcPr>
                    <a:solidFill>
                      <a:srgbClr val="00B0F0"/>
                    </a:solidFill>
                  </a:tcPr>
                </a:tc>
                <a:tc>
                  <a:txBody>
                    <a:bodyPr/>
                    <a:lstStyle/>
                    <a:p>
                      <a:pPr algn="ctr" rtl="1"/>
                      <a:endParaRPr lang="en-US" sz="1400" dirty="0"/>
                    </a:p>
                  </a:txBody>
                  <a:tcPr>
                    <a:solidFill>
                      <a:srgbClr val="92D050"/>
                    </a:solidFill>
                  </a:tcPr>
                </a:tc>
                <a:tc>
                  <a:txBody>
                    <a:bodyPr/>
                    <a:lstStyle/>
                    <a:p>
                      <a:pPr algn="ctr" rtl="1"/>
                      <a:endParaRPr lang="en-US" sz="1400" dirty="0"/>
                    </a:p>
                  </a:txBody>
                  <a:tcPr>
                    <a:solidFill>
                      <a:srgbClr val="CBDBDC"/>
                    </a:solidFill>
                  </a:tcPr>
                </a:tc>
                <a:tc>
                  <a:txBody>
                    <a:bodyPr/>
                    <a:lstStyle/>
                    <a:p>
                      <a:pPr algn="ctr" rtl="1"/>
                      <a:r>
                        <a:rPr lang="he-IL" sz="1400" dirty="0"/>
                        <a:t>2%</a:t>
                      </a:r>
                      <a:endParaRPr lang="en-US" sz="1400" dirty="0"/>
                    </a:p>
                  </a:txBody>
                  <a:tcPr>
                    <a:solidFill>
                      <a:srgbClr val="CBDBDC"/>
                    </a:solidFill>
                  </a:tcPr>
                </a:tc>
                <a:extLst>
                  <a:ext uri="{0D108BD9-81ED-4DB2-BD59-A6C34878D82A}">
                    <a16:rowId xmlns:a16="http://schemas.microsoft.com/office/drawing/2014/main" xmlns="" val="2598276660"/>
                  </a:ext>
                </a:extLst>
              </a:tr>
              <a:tr h="266495">
                <a:tc>
                  <a:txBody>
                    <a:bodyPr/>
                    <a:lstStyle/>
                    <a:p>
                      <a:pPr algn="ctr" rtl="1"/>
                      <a:endParaRPr lang="en-US" sz="1400" dirty="0"/>
                    </a:p>
                  </a:txBody>
                  <a:tcPr>
                    <a:solidFill>
                      <a:srgbClr val="E7EEEF"/>
                    </a:solidFill>
                  </a:tcPr>
                </a:tc>
                <a:tc>
                  <a:txBody>
                    <a:bodyPr/>
                    <a:lstStyle/>
                    <a:p>
                      <a:pPr algn="ctr" rtl="1"/>
                      <a:endParaRPr lang="en-US" sz="1400" dirty="0"/>
                    </a:p>
                  </a:txBody>
                  <a:tcPr>
                    <a:solidFill>
                      <a:srgbClr val="00B0F0"/>
                    </a:solidFill>
                  </a:tcPr>
                </a:tc>
                <a:tc>
                  <a:txBody>
                    <a:bodyPr/>
                    <a:lstStyle/>
                    <a:p>
                      <a:pPr algn="ctr" rtl="1"/>
                      <a:endParaRPr lang="en-US" sz="1400" dirty="0"/>
                    </a:p>
                  </a:txBody>
                  <a:tcPr>
                    <a:solidFill>
                      <a:srgbClr val="E7EEEF"/>
                    </a:solidFill>
                  </a:tcPr>
                </a:tc>
                <a:tc>
                  <a:txBody>
                    <a:bodyPr/>
                    <a:lstStyle/>
                    <a:p>
                      <a:pPr algn="ctr" rtl="1"/>
                      <a:endParaRPr lang="en-US" sz="1400" dirty="0"/>
                    </a:p>
                  </a:txBody>
                  <a:tcPr>
                    <a:solidFill>
                      <a:srgbClr val="FFC000"/>
                    </a:solidFill>
                  </a:tcPr>
                </a:tc>
                <a:tc>
                  <a:txBody>
                    <a:bodyPr/>
                    <a:lstStyle/>
                    <a:p>
                      <a:pPr algn="ctr" rtl="1"/>
                      <a:r>
                        <a:rPr lang="he-IL" sz="1400" dirty="0"/>
                        <a:t>1%</a:t>
                      </a:r>
                      <a:endParaRPr lang="en-US" sz="1400" dirty="0"/>
                    </a:p>
                  </a:txBody>
                  <a:tcPr>
                    <a:solidFill>
                      <a:srgbClr val="E7EEEF"/>
                    </a:solidFill>
                  </a:tcPr>
                </a:tc>
                <a:extLst>
                  <a:ext uri="{0D108BD9-81ED-4DB2-BD59-A6C34878D82A}">
                    <a16:rowId xmlns:a16="http://schemas.microsoft.com/office/drawing/2014/main" xmlns="" val="1155471648"/>
                  </a:ext>
                </a:extLst>
              </a:tr>
              <a:tr h="266495">
                <a:tc>
                  <a:txBody>
                    <a:bodyPr/>
                    <a:lstStyle/>
                    <a:p>
                      <a:pPr algn="ctr" rtl="1"/>
                      <a:endParaRPr lang="en-US" sz="1400" dirty="0"/>
                    </a:p>
                  </a:txBody>
                  <a:tcPr>
                    <a:solidFill>
                      <a:srgbClr val="CBDBDC"/>
                    </a:solidFill>
                  </a:tcPr>
                </a:tc>
                <a:tc>
                  <a:txBody>
                    <a:bodyPr/>
                    <a:lstStyle/>
                    <a:p>
                      <a:pPr algn="ctr" rtl="1"/>
                      <a:endParaRPr lang="en-US" sz="1400" dirty="0"/>
                    </a:p>
                  </a:txBody>
                  <a:tcPr>
                    <a:solidFill>
                      <a:srgbClr val="CBDBDC"/>
                    </a:solidFill>
                  </a:tcPr>
                </a:tc>
                <a:tc>
                  <a:txBody>
                    <a:bodyPr/>
                    <a:lstStyle/>
                    <a:p>
                      <a:pPr algn="ctr" rtl="1"/>
                      <a:endParaRPr lang="en-US" sz="1400" dirty="0"/>
                    </a:p>
                  </a:txBody>
                  <a:tcPr>
                    <a:solidFill>
                      <a:srgbClr val="92D050"/>
                    </a:solidFill>
                  </a:tcPr>
                </a:tc>
                <a:tc>
                  <a:txBody>
                    <a:bodyPr/>
                    <a:lstStyle/>
                    <a:p>
                      <a:pPr algn="ctr" rtl="1"/>
                      <a:endParaRPr lang="en-US" sz="1400" dirty="0"/>
                    </a:p>
                  </a:txBody>
                  <a:tcPr>
                    <a:solidFill>
                      <a:srgbClr val="FFC000"/>
                    </a:solidFill>
                  </a:tcPr>
                </a:tc>
                <a:tc>
                  <a:txBody>
                    <a:bodyPr/>
                    <a:lstStyle/>
                    <a:p>
                      <a:pPr algn="ctr" rtl="1"/>
                      <a:r>
                        <a:rPr lang="he-IL" sz="1400" dirty="0"/>
                        <a:t>1%</a:t>
                      </a:r>
                      <a:endParaRPr lang="en-US" sz="1400" dirty="0"/>
                    </a:p>
                  </a:txBody>
                  <a:tcPr>
                    <a:solidFill>
                      <a:srgbClr val="CBDBDC"/>
                    </a:solidFill>
                  </a:tcPr>
                </a:tc>
                <a:extLst>
                  <a:ext uri="{0D108BD9-81ED-4DB2-BD59-A6C34878D82A}">
                    <a16:rowId xmlns:a16="http://schemas.microsoft.com/office/drawing/2014/main" xmlns="" val="3914189247"/>
                  </a:ext>
                </a:extLst>
              </a:tr>
              <a:tr h="290722">
                <a:tc>
                  <a:txBody>
                    <a:bodyPr/>
                    <a:lstStyle/>
                    <a:p>
                      <a:pPr algn="ctr" rtl="1"/>
                      <a:r>
                        <a:rPr lang="he-IL" sz="1800" dirty="0"/>
                        <a:t>69%</a:t>
                      </a:r>
                      <a:endParaRPr lang="en-US" sz="1800" dirty="0"/>
                    </a:p>
                  </a:txBody>
                  <a:tcPr>
                    <a:solidFill>
                      <a:srgbClr val="E7EEEF"/>
                    </a:solidFill>
                  </a:tcPr>
                </a:tc>
                <a:tc>
                  <a:txBody>
                    <a:bodyPr/>
                    <a:lstStyle/>
                    <a:p>
                      <a:pPr algn="ctr" rtl="1"/>
                      <a:r>
                        <a:rPr lang="he-IL" sz="1800" dirty="0"/>
                        <a:t>45%</a:t>
                      </a:r>
                      <a:endParaRPr lang="en-US" sz="1800" dirty="0"/>
                    </a:p>
                  </a:txBody>
                  <a:tcPr>
                    <a:solidFill>
                      <a:srgbClr val="E7EEEF"/>
                    </a:solidFill>
                  </a:tcPr>
                </a:tc>
                <a:tc>
                  <a:txBody>
                    <a:bodyPr/>
                    <a:lstStyle/>
                    <a:p>
                      <a:pPr algn="ctr" rtl="1"/>
                      <a:r>
                        <a:rPr lang="he-IL" sz="1800" dirty="0"/>
                        <a:t>29%</a:t>
                      </a:r>
                      <a:endParaRPr lang="en-US" sz="1800" dirty="0"/>
                    </a:p>
                  </a:txBody>
                  <a:tcPr>
                    <a:solidFill>
                      <a:srgbClr val="E7EEEF"/>
                    </a:solidFill>
                  </a:tcPr>
                </a:tc>
                <a:tc>
                  <a:txBody>
                    <a:bodyPr/>
                    <a:lstStyle/>
                    <a:p>
                      <a:pPr algn="ctr" rtl="1"/>
                      <a:r>
                        <a:rPr lang="he-IL" sz="1800" dirty="0"/>
                        <a:t>29%</a:t>
                      </a:r>
                      <a:endParaRPr lang="en-US" sz="1800" dirty="0"/>
                    </a:p>
                  </a:txBody>
                  <a:tcPr>
                    <a:solidFill>
                      <a:srgbClr val="E7EEEF"/>
                    </a:solidFill>
                  </a:tcPr>
                </a:tc>
                <a:tc>
                  <a:txBody>
                    <a:bodyPr/>
                    <a:lstStyle/>
                    <a:p>
                      <a:pPr algn="ctr" rtl="1"/>
                      <a:r>
                        <a:rPr lang="he-IL" sz="2000" b="1" dirty="0"/>
                        <a:t>82%</a:t>
                      </a:r>
                      <a:endParaRPr lang="en-US" sz="2000" b="1" dirty="0"/>
                    </a:p>
                  </a:txBody>
                  <a:tcPr>
                    <a:solidFill>
                      <a:srgbClr val="E7EEEF"/>
                    </a:solidFill>
                  </a:tcPr>
                </a:tc>
                <a:extLst>
                  <a:ext uri="{0D108BD9-81ED-4DB2-BD59-A6C34878D82A}">
                    <a16:rowId xmlns:a16="http://schemas.microsoft.com/office/drawing/2014/main" xmlns="" val="3832535595"/>
                  </a:ext>
                </a:extLst>
              </a:tr>
            </a:tbl>
          </a:graphicData>
        </a:graphic>
      </p:graphicFrame>
      <p:grpSp>
        <p:nvGrpSpPr>
          <p:cNvPr id="90" name="Group 277"/>
          <p:cNvGrpSpPr>
            <a:grpSpLocks noChangeAspect="1"/>
          </p:cNvGrpSpPr>
          <p:nvPr/>
        </p:nvGrpSpPr>
        <p:grpSpPr>
          <a:xfrm>
            <a:off x="3444046" y="1034579"/>
            <a:ext cx="851812" cy="526090"/>
            <a:chOff x="-11113" y="3881438"/>
            <a:chExt cx="2794001" cy="1725612"/>
          </a:xfrm>
          <a:solidFill>
            <a:srgbClr val="FFC000"/>
          </a:solidFill>
        </p:grpSpPr>
        <p:sp>
          <p:nvSpPr>
            <p:cNvPr id="91" name="Freeform 8"/>
            <p:cNvSpPr>
              <a:spLocks noChangeAspect="1"/>
            </p:cNvSpPr>
            <p:nvPr/>
          </p:nvSpPr>
          <p:spPr bwMode="auto">
            <a:xfrm>
              <a:off x="-11113" y="4216400"/>
              <a:ext cx="792163" cy="1390650"/>
            </a:xfrm>
            <a:custGeom>
              <a:avLst/>
              <a:gdLst/>
              <a:ahLst/>
              <a:cxnLst>
                <a:cxn ang="0">
                  <a:pos x="74" y="137"/>
                </a:cxn>
                <a:cxn ang="0">
                  <a:pos x="50" y="107"/>
                </a:cxn>
                <a:cxn ang="0">
                  <a:pos x="46" y="88"/>
                </a:cxn>
                <a:cxn ang="0">
                  <a:pos x="30" y="28"/>
                </a:cxn>
                <a:cxn ang="0">
                  <a:pos x="0" y="0"/>
                </a:cxn>
                <a:cxn ang="0">
                  <a:pos x="26" y="0"/>
                </a:cxn>
                <a:cxn ang="0">
                  <a:pos x="26" y="4"/>
                </a:cxn>
                <a:cxn ang="0">
                  <a:pos x="13" y="4"/>
                </a:cxn>
                <a:cxn ang="0">
                  <a:pos x="34" y="27"/>
                </a:cxn>
                <a:cxn ang="0">
                  <a:pos x="50" y="87"/>
                </a:cxn>
                <a:cxn ang="0">
                  <a:pos x="54" y="105"/>
                </a:cxn>
                <a:cxn ang="0">
                  <a:pos x="77" y="132"/>
                </a:cxn>
                <a:cxn ang="0">
                  <a:pos x="78" y="136"/>
                </a:cxn>
                <a:cxn ang="0">
                  <a:pos x="74" y="137"/>
                </a:cxn>
              </a:cxnLst>
              <a:rect l="0" t="0" r="r" b="b"/>
              <a:pathLst>
                <a:path w="78" h="137">
                  <a:moveTo>
                    <a:pt x="74" y="137"/>
                  </a:moveTo>
                  <a:cubicBezTo>
                    <a:pt x="59" y="137"/>
                    <a:pt x="53" y="117"/>
                    <a:pt x="50" y="107"/>
                  </a:cubicBezTo>
                  <a:cubicBezTo>
                    <a:pt x="49" y="103"/>
                    <a:pt x="48" y="96"/>
                    <a:pt x="46" y="88"/>
                  </a:cubicBezTo>
                  <a:cubicBezTo>
                    <a:pt x="41" y="68"/>
                    <a:pt x="35" y="41"/>
                    <a:pt x="30" y="28"/>
                  </a:cubicBezTo>
                  <a:cubicBezTo>
                    <a:pt x="23" y="11"/>
                    <a:pt x="0" y="0"/>
                    <a:pt x="0" y="0"/>
                  </a:cubicBezTo>
                  <a:cubicBezTo>
                    <a:pt x="26" y="0"/>
                    <a:pt x="26" y="0"/>
                    <a:pt x="26" y="0"/>
                  </a:cubicBezTo>
                  <a:cubicBezTo>
                    <a:pt x="26" y="4"/>
                    <a:pt x="26" y="4"/>
                    <a:pt x="26" y="4"/>
                  </a:cubicBezTo>
                  <a:cubicBezTo>
                    <a:pt x="13" y="4"/>
                    <a:pt x="13" y="4"/>
                    <a:pt x="13" y="4"/>
                  </a:cubicBezTo>
                  <a:cubicBezTo>
                    <a:pt x="20" y="8"/>
                    <a:pt x="29" y="15"/>
                    <a:pt x="34" y="27"/>
                  </a:cubicBezTo>
                  <a:cubicBezTo>
                    <a:pt x="39" y="40"/>
                    <a:pt x="45" y="67"/>
                    <a:pt x="50" y="87"/>
                  </a:cubicBezTo>
                  <a:cubicBezTo>
                    <a:pt x="51" y="95"/>
                    <a:pt x="53" y="102"/>
                    <a:pt x="54" y="105"/>
                  </a:cubicBezTo>
                  <a:cubicBezTo>
                    <a:pt x="58" y="121"/>
                    <a:pt x="64" y="135"/>
                    <a:pt x="77" y="132"/>
                  </a:cubicBezTo>
                  <a:cubicBezTo>
                    <a:pt x="78" y="136"/>
                    <a:pt x="78" y="136"/>
                    <a:pt x="78" y="136"/>
                  </a:cubicBezTo>
                  <a:cubicBezTo>
                    <a:pt x="77" y="136"/>
                    <a:pt x="75" y="137"/>
                    <a:pt x="74" y="1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9"/>
            <p:cNvSpPr>
              <a:spLocks noChangeAspect="1" noEditPoints="1"/>
            </p:cNvSpPr>
            <p:nvPr/>
          </p:nvSpPr>
          <p:spPr bwMode="auto">
            <a:xfrm>
              <a:off x="101600" y="3983038"/>
              <a:ext cx="720725" cy="1531937"/>
            </a:xfrm>
            <a:custGeom>
              <a:avLst/>
              <a:gdLst/>
              <a:ahLst/>
              <a:cxnLst>
                <a:cxn ang="0">
                  <a:pos x="13" y="19"/>
                </a:cxn>
                <a:cxn ang="0">
                  <a:pos x="34" y="60"/>
                </a:cxn>
                <a:cxn ang="0">
                  <a:pos x="46" y="103"/>
                </a:cxn>
                <a:cxn ang="0">
                  <a:pos x="54" y="134"/>
                </a:cxn>
                <a:cxn ang="0">
                  <a:pos x="63" y="147"/>
                </a:cxn>
                <a:cxn ang="0">
                  <a:pos x="66" y="135"/>
                </a:cxn>
                <a:cxn ang="0">
                  <a:pos x="35" y="51"/>
                </a:cxn>
                <a:cxn ang="0">
                  <a:pos x="28" y="32"/>
                </a:cxn>
                <a:cxn ang="0">
                  <a:pos x="24" y="20"/>
                </a:cxn>
                <a:cxn ang="0">
                  <a:pos x="13" y="19"/>
                </a:cxn>
                <a:cxn ang="0">
                  <a:pos x="63" y="151"/>
                </a:cxn>
                <a:cxn ang="0">
                  <a:pos x="51" y="135"/>
                </a:cxn>
                <a:cxn ang="0">
                  <a:pos x="42" y="104"/>
                </a:cxn>
                <a:cxn ang="0">
                  <a:pos x="30" y="62"/>
                </a:cxn>
                <a:cxn ang="0">
                  <a:pos x="0" y="14"/>
                </a:cxn>
                <a:cxn ang="0">
                  <a:pos x="23" y="15"/>
                </a:cxn>
                <a:cxn ang="0">
                  <a:pos x="18" y="5"/>
                </a:cxn>
                <a:cxn ang="0">
                  <a:pos x="16" y="0"/>
                </a:cxn>
                <a:cxn ang="0">
                  <a:pos x="33" y="8"/>
                </a:cxn>
                <a:cxn ang="0">
                  <a:pos x="31" y="11"/>
                </a:cxn>
                <a:cxn ang="0">
                  <a:pos x="24" y="8"/>
                </a:cxn>
                <a:cxn ang="0">
                  <a:pos x="32" y="31"/>
                </a:cxn>
                <a:cxn ang="0">
                  <a:pos x="38" y="49"/>
                </a:cxn>
                <a:cxn ang="0">
                  <a:pos x="70" y="134"/>
                </a:cxn>
                <a:cxn ang="0">
                  <a:pos x="64" y="150"/>
                </a:cxn>
                <a:cxn ang="0">
                  <a:pos x="63" y="151"/>
                </a:cxn>
              </a:cxnLst>
              <a:rect l="0" t="0" r="r" b="b"/>
              <a:pathLst>
                <a:path w="71" h="151">
                  <a:moveTo>
                    <a:pt x="13" y="19"/>
                  </a:moveTo>
                  <a:cubicBezTo>
                    <a:pt x="21" y="28"/>
                    <a:pt x="30" y="48"/>
                    <a:pt x="34" y="60"/>
                  </a:cubicBezTo>
                  <a:cubicBezTo>
                    <a:pt x="40" y="77"/>
                    <a:pt x="43" y="91"/>
                    <a:pt x="46" y="103"/>
                  </a:cubicBezTo>
                  <a:cubicBezTo>
                    <a:pt x="48" y="114"/>
                    <a:pt x="50" y="124"/>
                    <a:pt x="54" y="134"/>
                  </a:cubicBezTo>
                  <a:cubicBezTo>
                    <a:pt x="59" y="145"/>
                    <a:pt x="62" y="147"/>
                    <a:pt x="63" y="147"/>
                  </a:cubicBezTo>
                  <a:cubicBezTo>
                    <a:pt x="65" y="146"/>
                    <a:pt x="67" y="140"/>
                    <a:pt x="66" y="135"/>
                  </a:cubicBezTo>
                  <a:cubicBezTo>
                    <a:pt x="64" y="124"/>
                    <a:pt x="43" y="71"/>
                    <a:pt x="35" y="51"/>
                  </a:cubicBezTo>
                  <a:cubicBezTo>
                    <a:pt x="32" y="43"/>
                    <a:pt x="30" y="38"/>
                    <a:pt x="28" y="32"/>
                  </a:cubicBezTo>
                  <a:cubicBezTo>
                    <a:pt x="27" y="29"/>
                    <a:pt x="26" y="25"/>
                    <a:pt x="24" y="20"/>
                  </a:cubicBezTo>
                  <a:lnTo>
                    <a:pt x="13" y="19"/>
                  </a:lnTo>
                  <a:close/>
                  <a:moveTo>
                    <a:pt x="63" y="151"/>
                  </a:moveTo>
                  <a:cubicBezTo>
                    <a:pt x="59" y="151"/>
                    <a:pt x="55" y="145"/>
                    <a:pt x="51" y="135"/>
                  </a:cubicBezTo>
                  <a:cubicBezTo>
                    <a:pt x="47" y="125"/>
                    <a:pt x="44" y="115"/>
                    <a:pt x="42" y="104"/>
                  </a:cubicBezTo>
                  <a:cubicBezTo>
                    <a:pt x="39" y="92"/>
                    <a:pt x="36" y="79"/>
                    <a:pt x="30" y="62"/>
                  </a:cubicBezTo>
                  <a:cubicBezTo>
                    <a:pt x="23" y="41"/>
                    <a:pt x="7" y="16"/>
                    <a:pt x="0" y="14"/>
                  </a:cubicBezTo>
                  <a:cubicBezTo>
                    <a:pt x="23" y="15"/>
                    <a:pt x="23" y="15"/>
                    <a:pt x="23" y="15"/>
                  </a:cubicBezTo>
                  <a:cubicBezTo>
                    <a:pt x="22" y="12"/>
                    <a:pt x="20" y="9"/>
                    <a:pt x="18" y="5"/>
                  </a:cubicBezTo>
                  <a:cubicBezTo>
                    <a:pt x="16" y="0"/>
                    <a:pt x="16" y="0"/>
                    <a:pt x="16" y="0"/>
                  </a:cubicBezTo>
                  <a:cubicBezTo>
                    <a:pt x="33" y="8"/>
                    <a:pt x="33" y="8"/>
                    <a:pt x="33" y="8"/>
                  </a:cubicBezTo>
                  <a:cubicBezTo>
                    <a:pt x="31" y="11"/>
                    <a:pt x="31" y="11"/>
                    <a:pt x="31" y="11"/>
                  </a:cubicBezTo>
                  <a:cubicBezTo>
                    <a:pt x="24" y="8"/>
                    <a:pt x="24" y="8"/>
                    <a:pt x="24" y="8"/>
                  </a:cubicBezTo>
                  <a:cubicBezTo>
                    <a:pt x="28" y="19"/>
                    <a:pt x="30" y="25"/>
                    <a:pt x="32" y="31"/>
                  </a:cubicBezTo>
                  <a:cubicBezTo>
                    <a:pt x="34" y="37"/>
                    <a:pt x="35" y="42"/>
                    <a:pt x="38" y="49"/>
                  </a:cubicBezTo>
                  <a:cubicBezTo>
                    <a:pt x="47" y="69"/>
                    <a:pt x="67" y="123"/>
                    <a:pt x="70" y="134"/>
                  </a:cubicBezTo>
                  <a:cubicBezTo>
                    <a:pt x="71" y="141"/>
                    <a:pt x="69" y="149"/>
                    <a:pt x="64" y="150"/>
                  </a:cubicBezTo>
                  <a:cubicBezTo>
                    <a:pt x="64" y="150"/>
                    <a:pt x="63" y="151"/>
                    <a:pt x="63"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0"/>
            <p:cNvSpPr>
              <a:spLocks noChangeAspect="1"/>
            </p:cNvSpPr>
            <p:nvPr/>
          </p:nvSpPr>
          <p:spPr bwMode="auto">
            <a:xfrm>
              <a:off x="1604963" y="5018088"/>
              <a:ext cx="365125" cy="39687"/>
            </a:xfrm>
            <a:custGeom>
              <a:avLst/>
              <a:gdLst/>
              <a:ahLst/>
              <a:cxnLst>
                <a:cxn ang="0">
                  <a:pos x="35" y="0"/>
                </a:cxn>
                <a:cxn ang="0">
                  <a:pos x="0" y="3"/>
                </a:cxn>
                <a:cxn ang="0">
                  <a:pos x="0" y="4"/>
                </a:cxn>
                <a:cxn ang="0">
                  <a:pos x="36" y="2"/>
                </a:cxn>
                <a:cxn ang="0">
                  <a:pos x="35" y="0"/>
                </a:cxn>
              </a:cxnLst>
              <a:rect l="0" t="0" r="r" b="b"/>
              <a:pathLst>
                <a:path w="36" h="4">
                  <a:moveTo>
                    <a:pt x="35" y="0"/>
                  </a:moveTo>
                  <a:cubicBezTo>
                    <a:pt x="0" y="3"/>
                    <a:pt x="0" y="3"/>
                    <a:pt x="0" y="3"/>
                  </a:cubicBezTo>
                  <a:cubicBezTo>
                    <a:pt x="0" y="3"/>
                    <a:pt x="0" y="4"/>
                    <a:pt x="0" y="4"/>
                  </a:cubicBezTo>
                  <a:cubicBezTo>
                    <a:pt x="36" y="2"/>
                    <a:pt x="36" y="2"/>
                    <a:pt x="36" y="2"/>
                  </a:cubicBezTo>
                  <a:cubicBezTo>
                    <a:pt x="36" y="1"/>
                    <a:pt x="35" y="1"/>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11"/>
            <p:cNvSpPr>
              <a:spLocks noChangeAspect="1"/>
            </p:cNvSpPr>
            <p:nvPr/>
          </p:nvSpPr>
          <p:spPr bwMode="auto">
            <a:xfrm>
              <a:off x="1624013" y="5129213"/>
              <a:ext cx="366713" cy="50800"/>
            </a:xfrm>
            <a:custGeom>
              <a:avLst/>
              <a:gdLst/>
              <a:ahLst/>
              <a:cxnLst>
                <a:cxn ang="0">
                  <a:pos x="36" y="0"/>
                </a:cxn>
                <a:cxn ang="0">
                  <a:pos x="0" y="3"/>
                </a:cxn>
                <a:cxn ang="0">
                  <a:pos x="0" y="5"/>
                </a:cxn>
                <a:cxn ang="0">
                  <a:pos x="36" y="2"/>
                </a:cxn>
                <a:cxn ang="0">
                  <a:pos x="36" y="0"/>
                </a:cxn>
              </a:cxnLst>
              <a:rect l="0" t="0" r="r" b="b"/>
              <a:pathLst>
                <a:path w="36" h="5">
                  <a:moveTo>
                    <a:pt x="36" y="0"/>
                  </a:moveTo>
                  <a:cubicBezTo>
                    <a:pt x="0" y="3"/>
                    <a:pt x="0" y="3"/>
                    <a:pt x="0" y="3"/>
                  </a:cubicBezTo>
                  <a:cubicBezTo>
                    <a:pt x="0" y="4"/>
                    <a:pt x="0" y="5"/>
                    <a:pt x="0" y="5"/>
                  </a:cubicBezTo>
                  <a:cubicBezTo>
                    <a:pt x="36" y="2"/>
                    <a:pt x="36" y="2"/>
                    <a:pt x="36" y="2"/>
                  </a:cubicBezTo>
                  <a:cubicBezTo>
                    <a:pt x="36" y="2"/>
                    <a:pt x="36" y="1"/>
                    <a:pt x="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12"/>
            <p:cNvSpPr>
              <a:spLocks noChangeAspect="1"/>
            </p:cNvSpPr>
            <p:nvPr/>
          </p:nvSpPr>
          <p:spPr bwMode="auto">
            <a:xfrm>
              <a:off x="1624013" y="5251450"/>
              <a:ext cx="376238" cy="41275"/>
            </a:xfrm>
            <a:custGeom>
              <a:avLst/>
              <a:gdLst/>
              <a:ahLst/>
              <a:cxnLst>
                <a:cxn ang="0">
                  <a:pos x="37" y="0"/>
                </a:cxn>
                <a:cxn ang="0">
                  <a:pos x="0" y="2"/>
                </a:cxn>
                <a:cxn ang="0">
                  <a:pos x="0" y="4"/>
                </a:cxn>
                <a:cxn ang="0">
                  <a:pos x="37" y="1"/>
                </a:cxn>
                <a:cxn ang="0">
                  <a:pos x="37" y="0"/>
                </a:cxn>
              </a:cxnLst>
              <a:rect l="0" t="0" r="r" b="b"/>
              <a:pathLst>
                <a:path w="37" h="4">
                  <a:moveTo>
                    <a:pt x="37" y="0"/>
                  </a:moveTo>
                  <a:cubicBezTo>
                    <a:pt x="0" y="2"/>
                    <a:pt x="0" y="2"/>
                    <a:pt x="0" y="2"/>
                  </a:cubicBezTo>
                  <a:cubicBezTo>
                    <a:pt x="0" y="3"/>
                    <a:pt x="0" y="4"/>
                    <a:pt x="0" y="4"/>
                  </a:cubicBezTo>
                  <a:cubicBezTo>
                    <a:pt x="37" y="1"/>
                    <a:pt x="37" y="1"/>
                    <a:pt x="37" y="1"/>
                  </a:cubicBezTo>
                  <a:cubicBezTo>
                    <a:pt x="37" y="1"/>
                    <a:pt x="37" y="0"/>
                    <a:pt x="3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3"/>
            <p:cNvSpPr>
              <a:spLocks noChangeAspect="1"/>
            </p:cNvSpPr>
            <p:nvPr/>
          </p:nvSpPr>
          <p:spPr bwMode="auto">
            <a:xfrm>
              <a:off x="1624013" y="5362575"/>
              <a:ext cx="366713" cy="50800"/>
            </a:xfrm>
            <a:custGeom>
              <a:avLst/>
              <a:gdLst/>
              <a:ahLst/>
              <a:cxnLst>
                <a:cxn ang="0">
                  <a:pos x="0" y="3"/>
                </a:cxn>
                <a:cxn ang="0">
                  <a:pos x="0" y="5"/>
                </a:cxn>
                <a:cxn ang="0">
                  <a:pos x="36" y="2"/>
                </a:cxn>
                <a:cxn ang="0">
                  <a:pos x="36" y="0"/>
                </a:cxn>
                <a:cxn ang="0">
                  <a:pos x="0" y="3"/>
                </a:cxn>
              </a:cxnLst>
              <a:rect l="0" t="0" r="r" b="b"/>
              <a:pathLst>
                <a:path w="36" h="5">
                  <a:moveTo>
                    <a:pt x="0" y="3"/>
                  </a:moveTo>
                  <a:cubicBezTo>
                    <a:pt x="0" y="4"/>
                    <a:pt x="0" y="4"/>
                    <a:pt x="0" y="5"/>
                  </a:cubicBezTo>
                  <a:cubicBezTo>
                    <a:pt x="36" y="2"/>
                    <a:pt x="36" y="2"/>
                    <a:pt x="36" y="2"/>
                  </a:cubicBezTo>
                  <a:cubicBezTo>
                    <a:pt x="36" y="1"/>
                    <a:pt x="36" y="1"/>
                    <a:pt x="36"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4"/>
            <p:cNvSpPr>
              <a:spLocks noChangeAspect="1"/>
            </p:cNvSpPr>
            <p:nvPr/>
          </p:nvSpPr>
          <p:spPr bwMode="auto">
            <a:xfrm>
              <a:off x="639763" y="4276725"/>
              <a:ext cx="212725" cy="161925"/>
            </a:xfrm>
            <a:custGeom>
              <a:avLst/>
              <a:gdLst/>
              <a:ahLst/>
              <a:cxnLst>
                <a:cxn ang="0">
                  <a:pos x="96" y="19"/>
                </a:cxn>
                <a:cxn ang="0">
                  <a:pos x="134" y="96"/>
                </a:cxn>
                <a:cxn ang="0">
                  <a:pos x="115" y="96"/>
                </a:cxn>
                <a:cxn ang="0">
                  <a:pos x="45" y="32"/>
                </a:cxn>
                <a:cxn ang="0">
                  <a:pos x="64" y="83"/>
                </a:cxn>
                <a:cxn ang="0">
                  <a:pos x="83" y="83"/>
                </a:cxn>
                <a:cxn ang="0">
                  <a:pos x="89" y="96"/>
                </a:cxn>
                <a:cxn ang="0">
                  <a:pos x="38" y="102"/>
                </a:cxn>
                <a:cxn ang="0">
                  <a:pos x="32" y="83"/>
                </a:cxn>
                <a:cxn ang="0">
                  <a:pos x="45" y="83"/>
                </a:cxn>
                <a:cxn ang="0">
                  <a:pos x="19" y="19"/>
                </a:cxn>
                <a:cxn ang="0">
                  <a:pos x="6" y="19"/>
                </a:cxn>
                <a:cxn ang="0">
                  <a:pos x="0" y="6"/>
                </a:cxn>
                <a:cxn ang="0">
                  <a:pos x="32" y="6"/>
                </a:cxn>
                <a:cxn ang="0">
                  <a:pos x="102" y="70"/>
                </a:cxn>
                <a:cxn ang="0">
                  <a:pos x="83" y="19"/>
                </a:cxn>
                <a:cxn ang="0">
                  <a:pos x="64" y="19"/>
                </a:cxn>
                <a:cxn ang="0">
                  <a:pos x="57" y="6"/>
                </a:cxn>
                <a:cxn ang="0">
                  <a:pos x="109" y="0"/>
                </a:cxn>
                <a:cxn ang="0">
                  <a:pos x="115" y="19"/>
                </a:cxn>
                <a:cxn ang="0">
                  <a:pos x="96" y="19"/>
                </a:cxn>
              </a:cxnLst>
              <a:rect l="0" t="0" r="r" b="b"/>
              <a:pathLst>
                <a:path w="134" h="102">
                  <a:moveTo>
                    <a:pt x="96" y="19"/>
                  </a:moveTo>
                  <a:lnTo>
                    <a:pt x="134" y="96"/>
                  </a:lnTo>
                  <a:lnTo>
                    <a:pt x="115" y="96"/>
                  </a:lnTo>
                  <a:lnTo>
                    <a:pt x="45" y="32"/>
                  </a:lnTo>
                  <a:lnTo>
                    <a:pt x="64" y="83"/>
                  </a:lnTo>
                  <a:lnTo>
                    <a:pt x="83" y="83"/>
                  </a:lnTo>
                  <a:lnTo>
                    <a:pt x="89" y="96"/>
                  </a:lnTo>
                  <a:lnTo>
                    <a:pt x="38" y="102"/>
                  </a:lnTo>
                  <a:lnTo>
                    <a:pt x="32" y="83"/>
                  </a:lnTo>
                  <a:lnTo>
                    <a:pt x="45" y="83"/>
                  </a:lnTo>
                  <a:lnTo>
                    <a:pt x="19" y="19"/>
                  </a:lnTo>
                  <a:lnTo>
                    <a:pt x="6" y="19"/>
                  </a:lnTo>
                  <a:lnTo>
                    <a:pt x="0" y="6"/>
                  </a:lnTo>
                  <a:lnTo>
                    <a:pt x="32" y="6"/>
                  </a:lnTo>
                  <a:lnTo>
                    <a:pt x="102" y="70"/>
                  </a:lnTo>
                  <a:lnTo>
                    <a:pt x="83" y="19"/>
                  </a:lnTo>
                  <a:lnTo>
                    <a:pt x="64" y="19"/>
                  </a:lnTo>
                  <a:lnTo>
                    <a:pt x="57" y="6"/>
                  </a:lnTo>
                  <a:lnTo>
                    <a:pt x="109" y="0"/>
                  </a:lnTo>
                  <a:lnTo>
                    <a:pt x="115" y="19"/>
                  </a:lnTo>
                  <a:lnTo>
                    <a:pt x="9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15"/>
            <p:cNvSpPr>
              <a:spLocks noChangeAspect="1"/>
            </p:cNvSpPr>
            <p:nvPr/>
          </p:nvSpPr>
          <p:spPr bwMode="auto">
            <a:xfrm>
              <a:off x="822325" y="4267200"/>
              <a:ext cx="203200" cy="161925"/>
            </a:xfrm>
            <a:custGeom>
              <a:avLst/>
              <a:gdLst/>
              <a:ahLst/>
              <a:cxnLst>
                <a:cxn ang="0">
                  <a:pos x="38" y="102"/>
                </a:cxn>
                <a:cxn ang="0">
                  <a:pos x="32" y="83"/>
                </a:cxn>
                <a:cxn ang="0">
                  <a:pos x="45" y="83"/>
                </a:cxn>
                <a:cxn ang="0">
                  <a:pos x="19" y="19"/>
                </a:cxn>
                <a:cxn ang="0">
                  <a:pos x="6" y="25"/>
                </a:cxn>
                <a:cxn ang="0">
                  <a:pos x="0" y="6"/>
                </a:cxn>
                <a:cxn ang="0">
                  <a:pos x="90" y="0"/>
                </a:cxn>
                <a:cxn ang="0">
                  <a:pos x="102" y="38"/>
                </a:cxn>
                <a:cxn ang="0">
                  <a:pos x="83" y="38"/>
                </a:cxn>
                <a:cxn ang="0">
                  <a:pos x="77" y="19"/>
                </a:cxn>
                <a:cxn ang="0">
                  <a:pos x="32" y="19"/>
                </a:cxn>
                <a:cxn ang="0">
                  <a:pos x="45" y="44"/>
                </a:cxn>
                <a:cxn ang="0">
                  <a:pos x="64" y="44"/>
                </a:cxn>
                <a:cxn ang="0">
                  <a:pos x="58" y="32"/>
                </a:cxn>
                <a:cxn ang="0">
                  <a:pos x="77" y="32"/>
                </a:cxn>
                <a:cxn ang="0">
                  <a:pos x="90" y="70"/>
                </a:cxn>
                <a:cxn ang="0">
                  <a:pos x="77" y="70"/>
                </a:cxn>
                <a:cxn ang="0">
                  <a:pos x="70" y="57"/>
                </a:cxn>
                <a:cxn ang="0">
                  <a:pos x="51" y="57"/>
                </a:cxn>
                <a:cxn ang="0">
                  <a:pos x="64" y="83"/>
                </a:cxn>
                <a:cxn ang="0">
                  <a:pos x="102" y="83"/>
                </a:cxn>
                <a:cxn ang="0">
                  <a:pos x="96" y="64"/>
                </a:cxn>
                <a:cxn ang="0">
                  <a:pos x="115" y="64"/>
                </a:cxn>
                <a:cxn ang="0">
                  <a:pos x="128" y="96"/>
                </a:cxn>
                <a:cxn ang="0">
                  <a:pos x="38" y="102"/>
                </a:cxn>
              </a:cxnLst>
              <a:rect l="0" t="0" r="r" b="b"/>
              <a:pathLst>
                <a:path w="128" h="102">
                  <a:moveTo>
                    <a:pt x="38" y="102"/>
                  </a:moveTo>
                  <a:lnTo>
                    <a:pt x="32" y="83"/>
                  </a:lnTo>
                  <a:lnTo>
                    <a:pt x="45" y="83"/>
                  </a:lnTo>
                  <a:lnTo>
                    <a:pt x="19" y="19"/>
                  </a:lnTo>
                  <a:lnTo>
                    <a:pt x="6" y="25"/>
                  </a:lnTo>
                  <a:lnTo>
                    <a:pt x="0" y="6"/>
                  </a:lnTo>
                  <a:lnTo>
                    <a:pt x="90" y="0"/>
                  </a:lnTo>
                  <a:lnTo>
                    <a:pt x="102" y="38"/>
                  </a:lnTo>
                  <a:lnTo>
                    <a:pt x="83" y="38"/>
                  </a:lnTo>
                  <a:lnTo>
                    <a:pt x="77" y="19"/>
                  </a:lnTo>
                  <a:lnTo>
                    <a:pt x="32" y="19"/>
                  </a:lnTo>
                  <a:lnTo>
                    <a:pt x="45" y="44"/>
                  </a:lnTo>
                  <a:lnTo>
                    <a:pt x="64" y="44"/>
                  </a:lnTo>
                  <a:lnTo>
                    <a:pt x="58" y="32"/>
                  </a:lnTo>
                  <a:lnTo>
                    <a:pt x="77" y="32"/>
                  </a:lnTo>
                  <a:lnTo>
                    <a:pt x="90" y="70"/>
                  </a:lnTo>
                  <a:lnTo>
                    <a:pt x="77" y="70"/>
                  </a:lnTo>
                  <a:lnTo>
                    <a:pt x="70" y="57"/>
                  </a:lnTo>
                  <a:lnTo>
                    <a:pt x="51" y="57"/>
                  </a:lnTo>
                  <a:lnTo>
                    <a:pt x="64" y="83"/>
                  </a:lnTo>
                  <a:lnTo>
                    <a:pt x="102" y="83"/>
                  </a:lnTo>
                  <a:lnTo>
                    <a:pt x="96" y="64"/>
                  </a:lnTo>
                  <a:lnTo>
                    <a:pt x="115" y="64"/>
                  </a:lnTo>
                  <a:lnTo>
                    <a:pt x="128" y="96"/>
                  </a:lnTo>
                  <a:lnTo>
                    <a:pt x="38"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noChangeAspect="1"/>
            </p:cNvSpPr>
            <p:nvPr/>
          </p:nvSpPr>
          <p:spPr bwMode="auto">
            <a:xfrm>
              <a:off x="974725" y="4267200"/>
              <a:ext cx="203200" cy="152400"/>
            </a:xfrm>
            <a:custGeom>
              <a:avLst/>
              <a:gdLst/>
              <a:ahLst/>
              <a:cxnLst>
                <a:cxn ang="0">
                  <a:pos x="102" y="12"/>
                </a:cxn>
                <a:cxn ang="0">
                  <a:pos x="128" y="89"/>
                </a:cxn>
                <a:cxn ang="0">
                  <a:pos x="115" y="89"/>
                </a:cxn>
                <a:cxn ang="0">
                  <a:pos x="70" y="44"/>
                </a:cxn>
                <a:cxn ang="0">
                  <a:pos x="70" y="96"/>
                </a:cxn>
                <a:cxn ang="0">
                  <a:pos x="57" y="96"/>
                </a:cxn>
                <a:cxn ang="0">
                  <a:pos x="13" y="19"/>
                </a:cxn>
                <a:cxn ang="0">
                  <a:pos x="6" y="19"/>
                </a:cxn>
                <a:cxn ang="0">
                  <a:pos x="0" y="0"/>
                </a:cxn>
                <a:cxn ang="0">
                  <a:pos x="38" y="0"/>
                </a:cxn>
                <a:cxn ang="0">
                  <a:pos x="45" y="12"/>
                </a:cxn>
                <a:cxn ang="0">
                  <a:pos x="32" y="19"/>
                </a:cxn>
                <a:cxn ang="0">
                  <a:pos x="57" y="64"/>
                </a:cxn>
                <a:cxn ang="0">
                  <a:pos x="57" y="19"/>
                </a:cxn>
                <a:cxn ang="0">
                  <a:pos x="64" y="19"/>
                </a:cxn>
                <a:cxn ang="0">
                  <a:pos x="102" y="57"/>
                </a:cxn>
                <a:cxn ang="0">
                  <a:pos x="89" y="12"/>
                </a:cxn>
                <a:cxn ang="0">
                  <a:pos x="70" y="12"/>
                </a:cxn>
                <a:cxn ang="0">
                  <a:pos x="64" y="0"/>
                </a:cxn>
                <a:cxn ang="0">
                  <a:pos x="109" y="0"/>
                </a:cxn>
                <a:cxn ang="0">
                  <a:pos x="115" y="12"/>
                </a:cxn>
                <a:cxn ang="0">
                  <a:pos x="102" y="12"/>
                </a:cxn>
              </a:cxnLst>
              <a:rect l="0" t="0" r="r" b="b"/>
              <a:pathLst>
                <a:path w="128" h="96">
                  <a:moveTo>
                    <a:pt x="102" y="12"/>
                  </a:moveTo>
                  <a:lnTo>
                    <a:pt x="128" y="89"/>
                  </a:lnTo>
                  <a:lnTo>
                    <a:pt x="115" y="89"/>
                  </a:lnTo>
                  <a:lnTo>
                    <a:pt x="70" y="44"/>
                  </a:lnTo>
                  <a:lnTo>
                    <a:pt x="70" y="96"/>
                  </a:lnTo>
                  <a:lnTo>
                    <a:pt x="57" y="96"/>
                  </a:lnTo>
                  <a:lnTo>
                    <a:pt x="13" y="19"/>
                  </a:lnTo>
                  <a:lnTo>
                    <a:pt x="6" y="19"/>
                  </a:lnTo>
                  <a:lnTo>
                    <a:pt x="0" y="0"/>
                  </a:lnTo>
                  <a:lnTo>
                    <a:pt x="38" y="0"/>
                  </a:lnTo>
                  <a:lnTo>
                    <a:pt x="45" y="12"/>
                  </a:lnTo>
                  <a:lnTo>
                    <a:pt x="32" y="19"/>
                  </a:lnTo>
                  <a:lnTo>
                    <a:pt x="57" y="64"/>
                  </a:lnTo>
                  <a:lnTo>
                    <a:pt x="57" y="19"/>
                  </a:lnTo>
                  <a:lnTo>
                    <a:pt x="64" y="19"/>
                  </a:lnTo>
                  <a:lnTo>
                    <a:pt x="102" y="57"/>
                  </a:lnTo>
                  <a:lnTo>
                    <a:pt x="89" y="12"/>
                  </a:lnTo>
                  <a:lnTo>
                    <a:pt x="70" y="12"/>
                  </a:lnTo>
                  <a:lnTo>
                    <a:pt x="64" y="0"/>
                  </a:lnTo>
                  <a:lnTo>
                    <a:pt x="109" y="0"/>
                  </a:lnTo>
                  <a:lnTo>
                    <a:pt x="115" y="12"/>
                  </a:lnTo>
                  <a:lnTo>
                    <a:pt x="10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17"/>
            <p:cNvSpPr>
              <a:spLocks noChangeAspect="1"/>
            </p:cNvSpPr>
            <p:nvPr/>
          </p:nvSpPr>
          <p:spPr bwMode="auto">
            <a:xfrm>
              <a:off x="1177925" y="4256088"/>
              <a:ext cx="173038" cy="152400"/>
            </a:xfrm>
            <a:custGeom>
              <a:avLst/>
              <a:gdLst/>
              <a:ahLst/>
              <a:cxnLst>
                <a:cxn ang="0">
                  <a:pos x="11" y="15"/>
                </a:cxn>
                <a:cxn ang="0">
                  <a:pos x="7" y="14"/>
                </a:cxn>
                <a:cxn ang="0">
                  <a:pos x="7" y="15"/>
                </a:cxn>
                <a:cxn ang="0">
                  <a:pos x="5" y="15"/>
                </a:cxn>
                <a:cxn ang="0">
                  <a:pos x="3" y="10"/>
                </a:cxn>
                <a:cxn ang="0">
                  <a:pos x="5" y="10"/>
                </a:cxn>
                <a:cxn ang="0">
                  <a:pos x="6" y="12"/>
                </a:cxn>
                <a:cxn ang="0">
                  <a:pos x="10" y="13"/>
                </a:cxn>
                <a:cxn ang="0">
                  <a:pos x="13" y="10"/>
                </a:cxn>
                <a:cxn ang="0">
                  <a:pos x="10" y="9"/>
                </a:cxn>
                <a:cxn ang="0">
                  <a:pos x="4" y="8"/>
                </a:cxn>
                <a:cxn ang="0">
                  <a:pos x="1" y="5"/>
                </a:cxn>
                <a:cxn ang="0">
                  <a:pos x="5" y="0"/>
                </a:cxn>
                <a:cxn ang="0">
                  <a:pos x="8" y="0"/>
                </a:cxn>
                <a:cxn ang="0">
                  <a:pos x="8" y="0"/>
                </a:cxn>
                <a:cxn ang="0">
                  <a:pos x="11" y="0"/>
                </a:cxn>
                <a:cxn ang="0">
                  <a:pos x="13" y="5"/>
                </a:cxn>
                <a:cxn ang="0">
                  <a:pos x="10" y="5"/>
                </a:cxn>
                <a:cxn ang="0">
                  <a:pos x="9" y="3"/>
                </a:cxn>
                <a:cxn ang="0">
                  <a:pos x="6" y="2"/>
                </a:cxn>
                <a:cxn ang="0">
                  <a:pos x="4" y="5"/>
                </a:cxn>
                <a:cxn ang="0">
                  <a:pos x="7" y="6"/>
                </a:cxn>
                <a:cxn ang="0">
                  <a:pos x="14" y="8"/>
                </a:cxn>
                <a:cxn ang="0">
                  <a:pos x="16" y="10"/>
                </a:cxn>
                <a:cxn ang="0">
                  <a:pos x="11" y="15"/>
                </a:cxn>
              </a:cxnLst>
              <a:rect l="0" t="0" r="r" b="b"/>
              <a:pathLst>
                <a:path w="17" h="15">
                  <a:moveTo>
                    <a:pt x="11" y="15"/>
                  </a:moveTo>
                  <a:cubicBezTo>
                    <a:pt x="9" y="15"/>
                    <a:pt x="8" y="14"/>
                    <a:pt x="7" y="14"/>
                  </a:cubicBezTo>
                  <a:cubicBezTo>
                    <a:pt x="7" y="15"/>
                    <a:pt x="7" y="15"/>
                    <a:pt x="7" y="15"/>
                  </a:cubicBezTo>
                  <a:cubicBezTo>
                    <a:pt x="5" y="15"/>
                    <a:pt x="5" y="15"/>
                    <a:pt x="5" y="15"/>
                  </a:cubicBezTo>
                  <a:cubicBezTo>
                    <a:pt x="3" y="10"/>
                    <a:pt x="3" y="10"/>
                    <a:pt x="3" y="10"/>
                  </a:cubicBezTo>
                  <a:cubicBezTo>
                    <a:pt x="5" y="10"/>
                    <a:pt x="5" y="10"/>
                    <a:pt x="5" y="10"/>
                  </a:cubicBezTo>
                  <a:cubicBezTo>
                    <a:pt x="6" y="12"/>
                    <a:pt x="6" y="12"/>
                    <a:pt x="6" y="12"/>
                  </a:cubicBezTo>
                  <a:cubicBezTo>
                    <a:pt x="7" y="12"/>
                    <a:pt x="9" y="13"/>
                    <a:pt x="10" y="13"/>
                  </a:cubicBezTo>
                  <a:cubicBezTo>
                    <a:pt x="13" y="12"/>
                    <a:pt x="14" y="12"/>
                    <a:pt x="13" y="10"/>
                  </a:cubicBezTo>
                  <a:cubicBezTo>
                    <a:pt x="13" y="9"/>
                    <a:pt x="12" y="9"/>
                    <a:pt x="10" y="9"/>
                  </a:cubicBezTo>
                  <a:cubicBezTo>
                    <a:pt x="8" y="9"/>
                    <a:pt x="6" y="9"/>
                    <a:pt x="4" y="8"/>
                  </a:cubicBezTo>
                  <a:cubicBezTo>
                    <a:pt x="3" y="7"/>
                    <a:pt x="1" y="6"/>
                    <a:pt x="1" y="5"/>
                  </a:cubicBezTo>
                  <a:cubicBezTo>
                    <a:pt x="0" y="3"/>
                    <a:pt x="1" y="0"/>
                    <a:pt x="5" y="0"/>
                  </a:cubicBezTo>
                  <a:cubicBezTo>
                    <a:pt x="6" y="0"/>
                    <a:pt x="7" y="0"/>
                    <a:pt x="8" y="0"/>
                  </a:cubicBezTo>
                  <a:cubicBezTo>
                    <a:pt x="8" y="0"/>
                    <a:pt x="8" y="0"/>
                    <a:pt x="8" y="0"/>
                  </a:cubicBezTo>
                  <a:cubicBezTo>
                    <a:pt x="11" y="0"/>
                    <a:pt x="11" y="0"/>
                    <a:pt x="11" y="0"/>
                  </a:cubicBezTo>
                  <a:cubicBezTo>
                    <a:pt x="13" y="5"/>
                    <a:pt x="13" y="5"/>
                    <a:pt x="13" y="5"/>
                  </a:cubicBezTo>
                  <a:cubicBezTo>
                    <a:pt x="10" y="5"/>
                    <a:pt x="10" y="5"/>
                    <a:pt x="10" y="5"/>
                  </a:cubicBezTo>
                  <a:cubicBezTo>
                    <a:pt x="9" y="3"/>
                    <a:pt x="9" y="3"/>
                    <a:pt x="9" y="3"/>
                  </a:cubicBezTo>
                  <a:cubicBezTo>
                    <a:pt x="8" y="2"/>
                    <a:pt x="7" y="2"/>
                    <a:pt x="6" y="2"/>
                  </a:cubicBezTo>
                  <a:cubicBezTo>
                    <a:pt x="4" y="2"/>
                    <a:pt x="3" y="4"/>
                    <a:pt x="4" y="5"/>
                  </a:cubicBezTo>
                  <a:cubicBezTo>
                    <a:pt x="4" y="6"/>
                    <a:pt x="6" y="6"/>
                    <a:pt x="7" y="6"/>
                  </a:cubicBezTo>
                  <a:cubicBezTo>
                    <a:pt x="9" y="7"/>
                    <a:pt x="12" y="6"/>
                    <a:pt x="14" y="8"/>
                  </a:cubicBezTo>
                  <a:cubicBezTo>
                    <a:pt x="15" y="9"/>
                    <a:pt x="15" y="9"/>
                    <a:pt x="16" y="10"/>
                  </a:cubicBezTo>
                  <a:cubicBezTo>
                    <a:pt x="17" y="13"/>
                    <a:pt x="15" y="15"/>
                    <a:pt x="11"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18"/>
            <p:cNvSpPr>
              <a:spLocks noChangeAspect="1" noEditPoints="1"/>
            </p:cNvSpPr>
            <p:nvPr/>
          </p:nvSpPr>
          <p:spPr bwMode="auto">
            <a:xfrm>
              <a:off x="1330325" y="4246563"/>
              <a:ext cx="161925" cy="152400"/>
            </a:xfrm>
            <a:custGeom>
              <a:avLst/>
              <a:gdLst/>
              <a:ahLst/>
              <a:cxnLst>
                <a:cxn ang="0">
                  <a:pos x="10" y="3"/>
                </a:cxn>
                <a:cxn ang="0">
                  <a:pos x="8" y="3"/>
                </a:cxn>
                <a:cxn ang="0">
                  <a:pos x="6" y="3"/>
                </a:cxn>
                <a:cxn ang="0">
                  <a:pos x="8" y="8"/>
                </a:cxn>
                <a:cxn ang="0">
                  <a:pos x="10" y="7"/>
                </a:cxn>
                <a:cxn ang="0">
                  <a:pos x="12" y="7"/>
                </a:cxn>
                <a:cxn ang="0">
                  <a:pos x="13" y="5"/>
                </a:cxn>
                <a:cxn ang="0">
                  <a:pos x="10" y="3"/>
                </a:cxn>
                <a:cxn ang="0">
                  <a:pos x="12" y="10"/>
                </a:cxn>
                <a:cxn ang="0">
                  <a:pos x="9" y="10"/>
                </a:cxn>
                <a:cxn ang="0">
                  <a:pos x="10" y="12"/>
                </a:cxn>
                <a:cxn ang="0">
                  <a:pos x="13" y="12"/>
                </a:cxn>
                <a:cxn ang="0">
                  <a:pos x="14" y="15"/>
                </a:cxn>
                <a:cxn ang="0">
                  <a:pos x="6" y="15"/>
                </a:cxn>
                <a:cxn ang="0">
                  <a:pos x="5" y="13"/>
                </a:cxn>
                <a:cxn ang="0">
                  <a:pos x="7" y="13"/>
                </a:cxn>
                <a:cxn ang="0">
                  <a:pos x="3" y="3"/>
                </a:cxn>
                <a:cxn ang="0">
                  <a:pos x="1" y="3"/>
                </a:cxn>
                <a:cxn ang="0">
                  <a:pos x="0" y="1"/>
                </a:cxn>
                <a:cxn ang="0">
                  <a:pos x="7" y="0"/>
                </a:cxn>
                <a:cxn ang="0">
                  <a:pos x="13" y="2"/>
                </a:cxn>
                <a:cxn ang="0">
                  <a:pos x="15" y="5"/>
                </a:cxn>
                <a:cxn ang="0">
                  <a:pos x="12" y="10"/>
                </a:cxn>
              </a:cxnLst>
              <a:rect l="0" t="0" r="r" b="b"/>
              <a:pathLst>
                <a:path w="16" h="15">
                  <a:moveTo>
                    <a:pt x="10" y="3"/>
                  </a:moveTo>
                  <a:cubicBezTo>
                    <a:pt x="10" y="3"/>
                    <a:pt x="9" y="3"/>
                    <a:pt x="8" y="3"/>
                  </a:cubicBezTo>
                  <a:cubicBezTo>
                    <a:pt x="6" y="3"/>
                    <a:pt x="6" y="3"/>
                    <a:pt x="6" y="3"/>
                  </a:cubicBezTo>
                  <a:cubicBezTo>
                    <a:pt x="8" y="8"/>
                    <a:pt x="8" y="8"/>
                    <a:pt x="8" y="8"/>
                  </a:cubicBezTo>
                  <a:cubicBezTo>
                    <a:pt x="10" y="7"/>
                    <a:pt x="10" y="7"/>
                    <a:pt x="10" y="7"/>
                  </a:cubicBezTo>
                  <a:cubicBezTo>
                    <a:pt x="11" y="7"/>
                    <a:pt x="12" y="7"/>
                    <a:pt x="12" y="7"/>
                  </a:cubicBezTo>
                  <a:cubicBezTo>
                    <a:pt x="13" y="7"/>
                    <a:pt x="13" y="6"/>
                    <a:pt x="13" y="5"/>
                  </a:cubicBezTo>
                  <a:cubicBezTo>
                    <a:pt x="12" y="4"/>
                    <a:pt x="12" y="3"/>
                    <a:pt x="10" y="3"/>
                  </a:cubicBezTo>
                  <a:moveTo>
                    <a:pt x="12" y="10"/>
                  </a:moveTo>
                  <a:cubicBezTo>
                    <a:pt x="9" y="10"/>
                    <a:pt x="9" y="10"/>
                    <a:pt x="9" y="10"/>
                  </a:cubicBezTo>
                  <a:cubicBezTo>
                    <a:pt x="10" y="12"/>
                    <a:pt x="10" y="12"/>
                    <a:pt x="10" y="12"/>
                  </a:cubicBezTo>
                  <a:cubicBezTo>
                    <a:pt x="13" y="12"/>
                    <a:pt x="13" y="12"/>
                    <a:pt x="13" y="12"/>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0"/>
                    <a:pt x="13" y="2"/>
                  </a:cubicBezTo>
                  <a:cubicBezTo>
                    <a:pt x="14" y="2"/>
                    <a:pt x="15" y="4"/>
                    <a:pt x="15" y="5"/>
                  </a:cubicBezTo>
                  <a:cubicBezTo>
                    <a:pt x="16" y="7"/>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19"/>
            <p:cNvSpPr>
              <a:spLocks noChangeAspect="1" noEditPoints="1"/>
            </p:cNvSpPr>
            <p:nvPr/>
          </p:nvSpPr>
          <p:spPr bwMode="auto">
            <a:xfrm>
              <a:off x="1512888" y="4235450"/>
              <a:ext cx="193675" cy="152400"/>
            </a:xfrm>
            <a:custGeom>
              <a:avLst/>
              <a:gdLst/>
              <a:ahLst/>
              <a:cxnLst>
                <a:cxn ang="0">
                  <a:pos x="45" y="26"/>
                </a:cxn>
                <a:cxn ang="0">
                  <a:pos x="38" y="58"/>
                </a:cxn>
                <a:cxn ang="0">
                  <a:pos x="70" y="52"/>
                </a:cxn>
                <a:cxn ang="0">
                  <a:pos x="45" y="26"/>
                </a:cxn>
                <a:cxn ang="0">
                  <a:pos x="83" y="96"/>
                </a:cxn>
                <a:cxn ang="0">
                  <a:pos x="77" y="77"/>
                </a:cxn>
                <a:cxn ang="0">
                  <a:pos x="90" y="77"/>
                </a:cxn>
                <a:cxn ang="0">
                  <a:pos x="83" y="71"/>
                </a:cxn>
                <a:cxn ang="0">
                  <a:pos x="38" y="71"/>
                </a:cxn>
                <a:cxn ang="0">
                  <a:pos x="38" y="84"/>
                </a:cxn>
                <a:cxn ang="0">
                  <a:pos x="58" y="84"/>
                </a:cxn>
                <a:cxn ang="0">
                  <a:pos x="64" y="96"/>
                </a:cxn>
                <a:cxn ang="0">
                  <a:pos x="19" y="96"/>
                </a:cxn>
                <a:cxn ang="0">
                  <a:pos x="13" y="84"/>
                </a:cxn>
                <a:cxn ang="0">
                  <a:pos x="26" y="84"/>
                </a:cxn>
                <a:cxn ang="0">
                  <a:pos x="26" y="20"/>
                </a:cxn>
                <a:cxn ang="0">
                  <a:pos x="6" y="20"/>
                </a:cxn>
                <a:cxn ang="0">
                  <a:pos x="0" y="7"/>
                </a:cxn>
                <a:cxn ang="0">
                  <a:pos x="38" y="0"/>
                </a:cxn>
                <a:cxn ang="0">
                  <a:pos x="109" y="77"/>
                </a:cxn>
                <a:cxn ang="0">
                  <a:pos x="115" y="77"/>
                </a:cxn>
                <a:cxn ang="0">
                  <a:pos x="122" y="90"/>
                </a:cxn>
                <a:cxn ang="0">
                  <a:pos x="83" y="96"/>
                </a:cxn>
              </a:cxnLst>
              <a:rect l="0" t="0" r="r" b="b"/>
              <a:pathLst>
                <a:path w="122" h="96">
                  <a:moveTo>
                    <a:pt x="45" y="26"/>
                  </a:moveTo>
                  <a:lnTo>
                    <a:pt x="38" y="58"/>
                  </a:lnTo>
                  <a:lnTo>
                    <a:pt x="70" y="52"/>
                  </a:lnTo>
                  <a:lnTo>
                    <a:pt x="45" y="26"/>
                  </a:lnTo>
                  <a:close/>
                  <a:moveTo>
                    <a:pt x="83" y="96"/>
                  </a:moveTo>
                  <a:lnTo>
                    <a:pt x="77" y="77"/>
                  </a:lnTo>
                  <a:lnTo>
                    <a:pt x="90" y="77"/>
                  </a:lnTo>
                  <a:lnTo>
                    <a:pt x="83" y="71"/>
                  </a:lnTo>
                  <a:lnTo>
                    <a:pt x="38" y="71"/>
                  </a:lnTo>
                  <a:lnTo>
                    <a:pt x="38" y="84"/>
                  </a:lnTo>
                  <a:lnTo>
                    <a:pt x="58" y="84"/>
                  </a:lnTo>
                  <a:lnTo>
                    <a:pt x="64" y="96"/>
                  </a:lnTo>
                  <a:lnTo>
                    <a:pt x="19" y="96"/>
                  </a:lnTo>
                  <a:lnTo>
                    <a:pt x="13" y="84"/>
                  </a:lnTo>
                  <a:lnTo>
                    <a:pt x="26" y="84"/>
                  </a:lnTo>
                  <a:lnTo>
                    <a:pt x="26" y="20"/>
                  </a:lnTo>
                  <a:lnTo>
                    <a:pt x="6" y="20"/>
                  </a:lnTo>
                  <a:lnTo>
                    <a:pt x="0" y="7"/>
                  </a:lnTo>
                  <a:lnTo>
                    <a:pt x="38" y="0"/>
                  </a:lnTo>
                  <a:lnTo>
                    <a:pt x="109" y="77"/>
                  </a:lnTo>
                  <a:lnTo>
                    <a:pt x="115" y="77"/>
                  </a:lnTo>
                  <a:lnTo>
                    <a:pt x="122" y="90"/>
                  </a:lnTo>
                  <a:lnTo>
                    <a:pt x="83"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20"/>
            <p:cNvSpPr>
              <a:spLocks noChangeAspect="1" noEditPoints="1"/>
            </p:cNvSpPr>
            <p:nvPr/>
          </p:nvSpPr>
          <p:spPr bwMode="auto">
            <a:xfrm>
              <a:off x="1665288" y="4225925"/>
              <a:ext cx="173038" cy="152400"/>
            </a:xfrm>
            <a:custGeom>
              <a:avLst/>
              <a:gdLst/>
              <a:ahLst/>
              <a:cxnLst>
                <a:cxn ang="0">
                  <a:pos x="11" y="3"/>
                </a:cxn>
                <a:cxn ang="0">
                  <a:pos x="8" y="3"/>
                </a:cxn>
                <a:cxn ang="0">
                  <a:pos x="6" y="3"/>
                </a:cxn>
                <a:cxn ang="0">
                  <a:pos x="8" y="8"/>
                </a:cxn>
                <a:cxn ang="0">
                  <a:pos x="10" y="8"/>
                </a:cxn>
                <a:cxn ang="0">
                  <a:pos x="13" y="7"/>
                </a:cxn>
                <a:cxn ang="0">
                  <a:pos x="13" y="5"/>
                </a:cxn>
                <a:cxn ang="0">
                  <a:pos x="11" y="3"/>
                </a:cxn>
                <a:cxn ang="0">
                  <a:pos x="12" y="10"/>
                </a:cxn>
                <a:cxn ang="0">
                  <a:pos x="9" y="10"/>
                </a:cxn>
                <a:cxn ang="0">
                  <a:pos x="10" y="13"/>
                </a:cxn>
                <a:cxn ang="0">
                  <a:pos x="13" y="13"/>
                </a:cxn>
                <a:cxn ang="0">
                  <a:pos x="14" y="15"/>
                </a:cxn>
                <a:cxn ang="0">
                  <a:pos x="6" y="15"/>
                </a:cxn>
                <a:cxn ang="0">
                  <a:pos x="5" y="13"/>
                </a:cxn>
                <a:cxn ang="0">
                  <a:pos x="7" y="13"/>
                </a:cxn>
                <a:cxn ang="0">
                  <a:pos x="3" y="3"/>
                </a:cxn>
                <a:cxn ang="0">
                  <a:pos x="1" y="3"/>
                </a:cxn>
                <a:cxn ang="0">
                  <a:pos x="0" y="1"/>
                </a:cxn>
                <a:cxn ang="0">
                  <a:pos x="7" y="0"/>
                </a:cxn>
                <a:cxn ang="0">
                  <a:pos x="13" y="2"/>
                </a:cxn>
                <a:cxn ang="0">
                  <a:pos x="16" y="5"/>
                </a:cxn>
                <a:cxn ang="0">
                  <a:pos x="12" y="10"/>
                </a:cxn>
              </a:cxnLst>
              <a:rect l="0" t="0" r="r" b="b"/>
              <a:pathLst>
                <a:path w="17" h="15">
                  <a:moveTo>
                    <a:pt x="11" y="3"/>
                  </a:moveTo>
                  <a:cubicBezTo>
                    <a:pt x="10" y="3"/>
                    <a:pt x="9" y="3"/>
                    <a:pt x="8" y="3"/>
                  </a:cubicBezTo>
                  <a:cubicBezTo>
                    <a:pt x="6" y="3"/>
                    <a:pt x="6" y="3"/>
                    <a:pt x="6" y="3"/>
                  </a:cubicBezTo>
                  <a:cubicBezTo>
                    <a:pt x="8" y="8"/>
                    <a:pt x="8" y="8"/>
                    <a:pt x="8" y="8"/>
                  </a:cubicBezTo>
                  <a:cubicBezTo>
                    <a:pt x="10" y="8"/>
                    <a:pt x="10" y="8"/>
                    <a:pt x="10" y="8"/>
                  </a:cubicBezTo>
                  <a:cubicBezTo>
                    <a:pt x="11" y="8"/>
                    <a:pt x="12" y="8"/>
                    <a:pt x="13" y="7"/>
                  </a:cubicBezTo>
                  <a:cubicBezTo>
                    <a:pt x="13" y="7"/>
                    <a:pt x="13" y="6"/>
                    <a:pt x="13" y="5"/>
                  </a:cubicBezTo>
                  <a:cubicBezTo>
                    <a:pt x="13" y="4"/>
                    <a:pt x="12" y="3"/>
                    <a:pt x="11" y="3"/>
                  </a:cubicBezTo>
                  <a:moveTo>
                    <a:pt x="12" y="10"/>
                  </a:moveTo>
                  <a:cubicBezTo>
                    <a:pt x="9" y="10"/>
                    <a:pt x="9" y="10"/>
                    <a:pt x="9" y="10"/>
                  </a:cubicBezTo>
                  <a:cubicBezTo>
                    <a:pt x="10" y="13"/>
                    <a:pt x="10" y="13"/>
                    <a:pt x="10" y="13"/>
                  </a:cubicBezTo>
                  <a:cubicBezTo>
                    <a:pt x="13" y="13"/>
                    <a:pt x="13" y="13"/>
                    <a:pt x="13" y="13"/>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1"/>
                    <a:pt x="13" y="2"/>
                  </a:cubicBezTo>
                  <a:cubicBezTo>
                    <a:pt x="14" y="3"/>
                    <a:pt x="15" y="4"/>
                    <a:pt x="16" y="5"/>
                  </a:cubicBezTo>
                  <a:cubicBezTo>
                    <a:pt x="17" y="8"/>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21"/>
            <p:cNvSpPr>
              <a:spLocks noChangeAspect="1"/>
            </p:cNvSpPr>
            <p:nvPr/>
          </p:nvSpPr>
          <p:spPr bwMode="auto">
            <a:xfrm>
              <a:off x="1827213" y="4216400"/>
              <a:ext cx="203200" cy="161925"/>
            </a:xfrm>
            <a:custGeom>
              <a:avLst/>
              <a:gdLst/>
              <a:ahLst/>
              <a:cxnLst>
                <a:cxn ang="0">
                  <a:pos x="39" y="102"/>
                </a:cxn>
                <a:cxn ang="0">
                  <a:pos x="32" y="83"/>
                </a:cxn>
                <a:cxn ang="0">
                  <a:pos x="52" y="83"/>
                </a:cxn>
                <a:cxn ang="0">
                  <a:pos x="26" y="19"/>
                </a:cxn>
                <a:cxn ang="0">
                  <a:pos x="7" y="19"/>
                </a:cxn>
                <a:cxn ang="0">
                  <a:pos x="0" y="6"/>
                </a:cxn>
                <a:cxn ang="0">
                  <a:pos x="90" y="0"/>
                </a:cxn>
                <a:cxn ang="0">
                  <a:pos x="109" y="38"/>
                </a:cxn>
                <a:cxn ang="0">
                  <a:pos x="90" y="38"/>
                </a:cxn>
                <a:cxn ang="0">
                  <a:pos x="84" y="19"/>
                </a:cxn>
                <a:cxn ang="0">
                  <a:pos x="39" y="19"/>
                </a:cxn>
                <a:cxn ang="0">
                  <a:pos x="52" y="44"/>
                </a:cxn>
                <a:cxn ang="0">
                  <a:pos x="71" y="44"/>
                </a:cxn>
                <a:cxn ang="0">
                  <a:pos x="64" y="32"/>
                </a:cxn>
                <a:cxn ang="0">
                  <a:pos x="77" y="32"/>
                </a:cxn>
                <a:cxn ang="0">
                  <a:pos x="96" y="64"/>
                </a:cxn>
                <a:cxn ang="0">
                  <a:pos x="77" y="70"/>
                </a:cxn>
                <a:cxn ang="0">
                  <a:pos x="77" y="57"/>
                </a:cxn>
                <a:cxn ang="0">
                  <a:pos x="58" y="57"/>
                </a:cxn>
                <a:cxn ang="0">
                  <a:pos x="64" y="83"/>
                </a:cxn>
                <a:cxn ang="0">
                  <a:pos x="109" y="83"/>
                </a:cxn>
                <a:cxn ang="0">
                  <a:pos x="103" y="64"/>
                </a:cxn>
                <a:cxn ang="0">
                  <a:pos x="115" y="57"/>
                </a:cxn>
                <a:cxn ang="0">
                  <a:pos x="128" y="96"/>
                </a:cxn>
                <a:cxn ang="0">
                  <a:pos x="39" y="102"/>
                </a:cxn>
              </a:cxnLst>
              <a:rect l="0" t="0" r="r" b="b"/>
              <a:pathLst>
                <a:path w="128" h="102">
                  <a:moveTo>
                    <a:pt x="39" y="102"/>
                  </a:moveTo>
                  <a:lnTo>
                    <a:pt x="32" y="83"/>
                  </a:lnTo>
                  <a:lnTo>
                    <a:pt x="52" y="83"/>
                  </a:lnTo>
                  <a:lnTo>
                    <a:pt x="26" y="19"/>
                  </a:lnTo>
                  <a:lnTo>
                    <a:pt x="7" y="19"/>
                  </a:lnTo>
                  <a:lnTo>
                    <a:pt x="0" y="6"/>
                  </a:lnTo>
                  <a:lnTo>
                    <a:pt x="90" y="0"/>
                  </a:lnTo>
                  <a:lnTo>
                    <a:pt x="109" y="38"/>
                  </a:lnTo>
                  <a:lnTo>
                    <a:pt x="90" y="38"/>
                  </a:lnTo>
                  <a:lnTo>
                    <a:pt x="84" y="19"/>
                  </a:lnTo>
                  <a:lnTo>
                    <a:pt x="39" y="19"/>
                  </a:lnTo>
                  <a:lnTo>
                    <a:pt x="52" y="44"/>
                  </a:lnTo>
                  <a:lnTo>
                    <a:pt x="71" y="44"/>
                  </a:lnTo>
                  <a:lnTo>
                    <a:pt x="64" y="32"/>
                  </a:lnTo>
                  <a:lnTo>
                    <a:pt x="77" y="32"/>
                  </a:lnTo>
                  <a:lnTo>
                    <a:pt x="96" y="64"/>
                  </a:lnTo>
                  <a:lnTo>
                    <a:pt x="77" y="70"/>
                  </a:lnTo>
                  <a:lnTo>
                    <a:pt x="77" y="57"/>
                  </a:lnTo>
                  <a:lnTo>
                    <a:pt x="58" y="57"/>
                  </a:lnTo>
                  <a:lnTo>
                    <a:pt x="64" y="83"/>
                  </a:lnTo>
                  <a:lnTo>
                    <a:pt x="109" y="83"/>
                  </a:lnTo>
                  <a:lnTo>
                    <a:pt x="103" y="64"/>
                  </a:lnTo>
                  <a:lnTo>
                    <a:pt x="115" y="57"/>
                  </a:lnTo>
                  <a:lnTo>
                    <a:pt x="128" y="96"/>
                  </a:lnTo>
                  <a:lnTo>
                    <a:pt x="3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22"/>
            <p:cNvSpPr>
              <a:spLocks noChangeAspect="1" noEditPoints="1"/>
            </p:cNvSpPr>
            <p:nvPr/>
          </p:nvSpPr>
          <p:spPr bwMode="auto">
            <a:xfrm>
              <a:off x="2000250" y="4216400"/>
              <a:ext cx="212725" cy="152400"/>
            </a:xfrm>
            <a:custGeom>
              <a:avLst/>
              <a:gdLst/>
              <a:ahLst/>
              <a:cxnLst>
                <a:cxn ang="0">
                  <a:pos x="9" y="2"/>
                </a:cxn>
                <a:cxn ang="0">
                  <a:pos x="6" y="2"/>
                </a:cxn>
                <a:cxn ang="0">
                  <a:pos x="7" y="6"/>
                </a:cxn>
                <a:cxn ang="0">
                  <a:pos x="10" y="6"/>
                </a:cxn>
                <a:cxn ang="0">
                  <a:pos x="12" y="4"/>
                </a:cxn>
                <a:cxn ang="0">
                  <a:pos x="9" y="2"/>
                </a:cxn>
                <a:cxn ang="0">
                  <a:pos x="17" y="14"/>
                </a:cxn>
                <a:cxn ang="0">
                  <a:pos x="14" y="11"/>
                </a:cxn>
                <a:cxn ang="0">
                  <a:pos x="10" y="9"/>
                </a:cxn>
                <a:cxn ang="0">
                  <a:pos x="8" y="9"/>
                </a:cxn>
                <a:cxn ang="0">
                  <a:pos x="10" y="12"/>
                </a:cxn>
                <a:cxn ang="0">
                  <a:pos x="12" y="12"/>
                </a:cxn>
                <a:cxn ang="0">
                  <a:pos x="13" y="14"/>
                </a:cxn>
                <a:cxn ang="0">
                  <a:pos x="6" y="15"/>
                </a:cxn>
                <a:cxn ang="0">
                  <a:pos x="5" y="12"/>
                </a:cxn>
                <a:cxn ang="0">
                  <a:pos x="7" y="12"/>
                </a:cxn>
                <a:cxn ang="0">
                  <a:pos x="3" y="2"/>
                </a:cxn>
                <a:cxn ang="0">
                  <a:pos x="1" y="2"/>
                </a:cxn>
                <a:cxn ang="0">
                  <a:pos x="0" y="0"/>
                </a:cxn>
                <a:cxn ang="0">
                  <a:pos x="8" y="0"/>
                </a:cxn>
                <a:cxn ang="0">
                  <a:pos x="11" y="0"/>
                </a:cxn>
                <a:cxn ang="0">
                  <a:pos x="15" y="4"/>
                </a:cxn>
                <a:cxn ang="0">
                  <a:pos x="14" y="8"/>
                </a:cxn>
                <a:cxn ang="0">
                  <a:pos x="13" y="8"/>
                </a:cxn>
                <a:cxn ang="0">
                  <a:pos x="18" y="12"/>
                </a:cxn>
                <a:cxn ang="0">
                  <a:pos x="20" y="11"/>
                </a:cxn>
                <a:cxn ang="0">
                  <a:pos x="21" y="14"/>
                </a:cxn>
                <a:cxn ang="0">
                  <a:pos x="17" y="14"/>
                </a:cxn>
              </a:cxnLst>
              <a:rect l="0" t="0" r="r" b="b"/>
              <a:pathLst>
                <a:path w="21" h="15">
                  <a:moveTo>
                    <a:pt x="9" y="2"/>
                  </a:moveTo>
                  <a:cubicBezTo>
                    <a:pt x="6" y="2"/>
                    <a:pt x="6" y="2"/>
                    <a:pt x="6" y="2"/>
                  </a:cubicBezTo>
                  <a:cubicBezTo>
                    <a:pt x="7" y="6"/>
                    <a:pt x="7" y="6"/>
                    <a:pt x="7" y="6"/>
                  </a:cubicBezTo>
                  <a:cubicBezTo>
                    <a:pt x="10" y="6"/>
                    <a:pt x="10" y="6"/>
                    <a:pt x="10" y="6"/>
                  </a:cubicBezTo>
                  <a:cubicBezTo>
                    <a:pt x="11" y="6"/>
                    <a:pt x="13" y="6"/>
                    <a:pt x="12" y="4"/>
                  </a:cubicBezTo>
                  <a:cubicBezTo>
                    <a:pt x="12" y="2"/>
                    <a:pt x="10" y="2"/>
                    <a:pt x="9" y="2"/>
                  </a:cubicBezTo>
                  <a:moveTo>
                    <a:pt x="17" y="14"/>
                  </a:moveTo>
                  <a:cubicBezTo>
                    <a:pt x="16" y="13"/>
                    <a:pt x="15" y="12"/>
                    <a:pt x="14" y="11"/>
                  </a:cubicBezTo>
                  <a:cubicBezTo>
                    <a:pt x="10" y="9"/>
                    <a:pt x="10" y="9"/>
                    <a:pt x="10" y="9"/>
                  </a:cubicBezTo>
                  <a:cubicBezTo>
                    <a:pt x="8" y="9"/>
                    <a:pt x="8" y="9"/>
                    <a:pt x="8" y="9"/>
                  </a:cubicBezTo>
                  <a:cubicBezTo>
                    <a:pt x="10" y="12"/>
                    <a:pt x="10" y="12"/>
                    <a:pt x="10" y="12"/>
                  </a:cubicBezTo>
                  <a:cubicBezTo>
                    <a:pt x="12" y="12"/>
                    <a:pt x="12" y="12"/>
                    <a:pt x="12" y="12"/>
                  </a:cubicBezTo>
                  <a:cubicBezTo>
                    <a:pt x="13" y="14"/>
                    <a:pt x="13" y="14"/>
                    <a:pt x="13" y="14"/>
                  </a:cubicBezTo>
                  <a:cubicBezTo>
                    <a:pt x="6" y="15"/>
                    <a:pt x="6" y="15"/>
                    <a:pt x="6" y="15"/>
                  </a:cubicBezTo>
                  <a:cubicBezTo>
                    <a:pt x="5" y="12"/>
                    <a:pt x="5" y="12"/>
                    <a:pt x="5" y="12"/>
                  </a:cubicBezTo>
                  <a:cubicBezTo>
                    <a:pt x="7" y="12"/>
                    <a:pt x="7" y="12"/>
                    <a:pt x="7" y="12"/>
                  </a:cubicBezTo>
                  <a:cubicBezTo>
                    <a:pt x="3" y="2"/>
                    <a:pt x="3" y="2"/>
                    <a:pt x="3" y="2"/>
                  </a:cubicBezTo>
                  <a:cubicBezTo>
                    <a:pt x="1" y="2"/>
                    <a:pt x="1" y="2"/>
                    <a:pt x="1" y="2"/>
                  </a:cubicBezTo>
                  <a:cubicBezTo>
                    <a:pt x="0" y="0"/>
                    <a:pt x="0" y="0"/>
                    <a:pt x="0" y="0"/>
                  </a:cubicBezTo>
                  <a:cubicBezTo>
                    <a:pt x="8" y="0"/>
                    <a:pt x="8" y="0"/>
                    <a:pt x="8" y="0"/>
                  </a:cubicBezTo>
                  <a:cubicBezTo>
                    <a:pt x="9" y="0"/>
                    <a:pt x="10" y="0"/>
                    <a:pt x="11" y="0"/>
                  </a:cubicBezTo>
                  <a:cubicBezTo>
                    <a:pt x="13" y="1"/>
                    <a:pt x="14" y="2"/>
                    <a:pt x="15" y="4"/>
                  </a:cubicBezTo>
                  <a:cubicBezTo>
                    <a:pt x="16" y="5"/>
                    <a:pt x="15" y="7"/>
                    <a:pt x="14" y="8"/>
                  </a:cubicBezTo>
                  <a:cubicBezTo>
                    <a:pt x="13" y="8"/>
                    <a:pt x="13" y="8"/>
                    <a:pt x="13" y="8"/>
                  </a:cubicBezTo>
                  <a:cubicBezTo>
                    <a:pt x="18" y="12"/>
                    <a:pt x="18" y="12"/>
                    <a:pt x="18" y="12"/>
                  </a:cubicBezTo>
                  <a:cubicBezTo>
                    <a:pt x="20" y="11"/>
                    <a:pt x="20" y="11"/>
                    <a:pt x="20" y="11"/>
                  </a:cubicBezTo>
                  <a:cubicBezTo>
                    <a:pt x="21" y="14"/>
                    <a:pt x="21" y="14"/>
                    <a:pt x="21" y="14"/>
                  </a:cubicBezTo>
                  <a:lnTo>
                    <a:pt x="17"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23"/>
            <p:cNvSpPr>
              <a:spLocks noChangeAspect="1"/>
            </p:cNvSpPr>
            <p:nvPr/>
          </p:nvSpPr>
          <p:spPr bwMode="auto">
            <a:xfrm>
              <a:off x="741363" y="4378325"/>
              <a:ext cx="1503363" cy="111125"/>
            </a:xfrm>
            <a:custGeom>
              <a:avLst/>
              <a:gdLst/>
              <a:ahLst/>
              <a:cxnLst>
                <a:cxn ang="0">
                  <a:pos x="0" y="70"/>
                </a:cxn>
                <a:cxn ang="0">
                  <a:pos x="0" y="51"/>
                </a:cxn>
                <a:cxn ang="0">
                  <a:pos x="940" y="0"/>
                </a:cxn>
                <a:cxn ang="0">
                  <a:pos x="947" y="19"/>
                </a:cxn>
                <a:cxn ang="0">
                  <a:pos x="0" y="70"/>
                </a:cxn>
              </a:cxnLst>
              <a:rect l="0" t="0" r="r" b="b"/>
              <a:pathLst>
                <a:path w="947" h="70">
                  <a:moveTo>
                    <a:pt x="0" y="70"/>
                  </a:moveTo>
                  <a:lnTo>
                    <a:pt x="0" y="51"/>
                  </a:lnTo>
                  <a:lnTo>
                    <a:pt x="940" y="0"/>
                  </a:lnTo>
                  <a:lnTo>
                    <a:pt x="947" y="19"/>
                  </a:lnTo>
                  <a:lnTo>
                    <a:pt x="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24"/>
            <p:cNvSpPr>
              <a:spLocks noChangeAspect="1"/>
            </p:cNvSpPr>
            <p:nvPr/>
          </p:nvSpPr>
          <p:spPr bwMode="auto">
            <a:xfrm>
              <a:off x="741363" y="4419600"/>
              <a:ext cx="1503363" cy="101600"/>
            </a:xfrm>
            <a:custGeom>
              <a:avLst/>
              <a:gdLst/>
              <a:ahLst/>
              <a:cxnLst>
                <a:cxn ang="0">
                  <a:pos x="0" y="64"/>
                </a:cxn>
                <a:cxn ang="0">
                  <a:pos x="0" y="51"/>
                </a:cxn>
                <a:cxn ang="0">
                  <a:pos x="947" y="0"/>
                </a:cxn>
                <a:cxn ang="0">
                  <a:pos x="947" y="12"/>
                </a:cxn>
                <a:cxn ang="0">
                  <a:pos x="0" y="64"/>
                </a:cxn>
              </a:cxnLst>
              <a:rect l="0" t="0" r="r" b="b"/>
              <a:pathLst>
                <a:path w="947" h="64">
                  <a:moveTo>
                    <a:pt x="0" y="64"/>
                  </a:moveTo>
                  <a:lnTo>
                    <a:pt x="0" y="51"/>
                  </a:lnTo>
                  <a:lnTo>
                    <a:pt x="947" y="0"/>
                  </a:lnTo>
                  <a:lnTo>
                    <a:pt x="947" y="12"/>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26"/>
            <p:cNvSpPr>
              <a:spLocks noChangeAspect="1"/>
            </p:cNvSpPr>
            <p:nvPr/>
          </p:nvSpPr>
          <p:spPr bwMode="auto">
            <a:xfrm>
              <a:off x="1451502" y="4567681"/>
              <a:ext cx="498475" cy="376237"/>
            </a:xfrm>
            <a:custGeom>
              <a:avLst/>
              <a:gdLst/>
              <a:ahLst/>
              <a:cxnLst>
                <a:cxn ang="0">
                  <a:pos x="0" y="20"/>
                </a:cxn>
                <a:cxn ang="0">
                  <a:pos x="218" y="0"/>
                </a:cxn>
                <a:cxn ang="0">
                  <a:pos x="314" y="218"/>
                </a:cxn>
                <a:cxn ang="0">
                  <a:pos x="90" y="237"/>
                </a:cxn>
                <a:cxn ang="0">
                  <a:pos x="0" y="20"/>
                </a:cxn>
              </a:cxnLst>
              <a:rect l="0" t="0" r="r" b="b"/>
              <a:pathLst>
                <a:path w="314" h="237">
                  <a:moveTo>
                    <a:pt x="0" y="20"/>
                  </a:moveTo>
                  <a:lnTo>
                    <a:pt x="218" y="0"/>
                  </a:lnTo>
                  <a:lnTo>
                    <a:pt x="314" y="218"/>
                  </a:lnTo>
                  <a:lnTo>
                    <a:pt x="90" y="237"/>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29"/>
            <p:cNvSpPr>
              <a:spLocks noChangeAspect="1"/>
            </p:cNvSpPr>
            <p:nvPr/>
          </p:nvSpPr>
          <p:spPr bwMode="auto">
            <a:xfrm>
              <a:off x="2071688" y="4976813"/>
              <a:ext cx="457200" cy="50800"/>
            </a:xfrm>
            <a:custGeom>
              <a:avLst/>
              <a:gdLst/>
              <a:ahLst/>
              <a:cxnLst>
                <a:cxn ang="0">
                  <a:pos x="45" y="1"/>
                </a:cxn>
                <a:cxn ang="0">
                  <a:pos x="45" y="0"/>
                </a:cxn>
                <a:cxn ang="0">
                  <a:pos x="0" y="3"/>
                </a:cxn>
                <a:cxn ang="0">
                  <a:pos x="0" y="5"/>
                </a:cxn>
                <a:cxn ang="0">
                  <a:pos x="45" y="1"/>
                </a:cxn>
              </a:cxnLst>
              <a:rect l="0" t="0" r="r" b="b"/>
              <a:pathLst>
                <a:path w="45" h="5">
                  <a:moveTo>
                    <a:pt x="45" y="1"/>
                  </a:moveTo>
                  <a:cubicBezTo>
                    <a:pt x="45" y="0"/>
                    <a:pt x="45" y="0"/>
                    <a:pt x="45" y="0"/>
                  </a:cubicBezTo>
                  <a:cubicBezTo>
                    <a:pt x="0" y="3"/>
                    <a:pt x="0" y="3"/>
                    <a:pt x="0" y="3"/>
                  </a:cubicBezTo>
                  <a:cubicBezTo>
                    <a:pt x="0" y="4"/>
                    <a:pt x="0" y="4"/>
                    <a:pt x="0" y="5"/>
                  </a:cubicBezTo>
                  <a:lnTo>
                    <a:pt x="4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30"/>
            <p:cNvSpPr>
              <a:spLocks noChangeAspect="1"/>
            </p:cNvSpPr>
            <p:nvPr/>
          </p:nvSpPr>
          <p:spPr bwMode="auto">
            <a:xfrm>
              <a:off x="984250" y="5048250"/>
              <a:ext cx="528638" cy="60325"/>
            </a:xfrm>
            <a:custGeom>
              <a:avLst/>
              <a:gdLst/>
              <a:ahLst/>
              <a:cxnLst>
                <a:cxn ang="0">
                  <a:pos x="0" y="4"/>
                </a:cxn>
                <a:cxn ang="0">
                  <a:pos x="0" y="6"/>
                </a:cxn>
                <a:cxn ang="0">
                  <a:pos x="52" y="2"/>
                </a:cxn>
                <a:cxn ang="0">
                  <a:pos x="51" y="0"/>
                </a:cxn>
                <a:cxn ang="0">
                  <a:pos x="0" y="4"/>
                </a:cxn>
              </a:cxnLst>
              <a:rect l="0" t="0" r="r" b="b"/>
              <a:pathLst>
                <a:path w="52" h="6">
                  <a:moveTo>
                    <a:pt x="0" y="4"/>
                  </a:moveTo>
                  <a:cubicBezTo>
                    <a:pt x="0" y="6"/>
                    <a:pt x="0" y="6"/>
                    <a:pt x="0" y="6"/>
                  </a:cubicBezTo>
                  <a:cubicBezTo>
                    <a:pt x="52" y="2"/>
                    <a:pt x="52" y="2"/>
                    <a:pt x="52" y="2"/>
                  </a:cubicBezTo>
                  <a:cubicBezTo>
                    <a:pt x="52" y="2"/>
                    <a:pt x="51" y="1"/>
                    <a:pt x="51"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31"/>
            <p:cNvSpPr>
              <a:spLocks noChangeAspect="1"/>
            </p:cNvSpPr>
            <p:nvPr/>
          </p:nvSpPr>
          <p:spPr bwMode="auto">
            <a:xfrm>
              <a:off x="1014413" y="5170488"/>
              <a:ext cx="519113" cy="60325"/>
            </a:xfrm>
            <a:custGeom>
              <a:avLst/>
              <a:gdLst/>
              <a:ahLst/>
              <a:cxnLst>
                <a:cxn ang="0">
                  <a:pos x="0" y="4"/>
                </a:cxn>
                <a:cxn ang="0">
                  <a:pos x="0" y="6"/>
                </a:cxn>
                <a:cxn ang="0">
                  <a:pos x="51" y="2"/>
                </a:cxn>
                <a:cxn ang="0">
                  <a:pos x="50" y="0"/>
                </a:cxn>
                <a:cxn ang="0">
                  <a:pos x="0" y="4"/>
                </a:cxn>
              </a:cxnLst>
              <a:rect l="0" t="0" r="r" b="b"/>
              <a:pathLst>
                <a:path w="51" h="6">
                  <a:moveTo>
                    <a:pt x="0" y="4"/>
                  </a:moveTo>
                  <a:cubicBezTo>
                    <a:pt x="0" y="6"/>
                    <a:pt x="0" y="6"/>
                    <a:pt x="0" y="6"/>
                  </a:cubicBezTo>
                  <a:cubicBezTo>
                    <a:pt x="51" y="2"/>
                    <a:pt x="51" y="2"/>
                    <a:pt x="51" y="2"/>
                  </a:cubicBezTo>
                  <a:cubicBezTo>
                    <a:pt x="51" y="1"/>
                    <a:pt x="51" y="1"/>
                    <a:pt x="50"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32"/>
            <p:cNvSpPr>
              <a:spLocks noChangeAspect="1"/>
            </p:cNvSpPr>
            <p:nvPr/>
          </p:nvSpPr>
          <p:spPr bwMode="auto">
            <a:xfrm>
              <a:off x="2092325" y="5089525"/>
              <a:ext cx="466725" cy="50800"/>
            </a:xfrm>
            <a:custGeom>
              <a:avLst/>
              <a:gdLst/>
              <a:ahLst/>
              <a:cxnLst>
                <a:cxn ang="0">
                  <a:pos x="46" y="2"/>
                </a:cxn>
                <a:cxn ang="0">
                  <a:pos x="46" y="0"/>
                </a:cxn>
                <a:cxn ang="0">
                  <a:pos x="0" y="4"/>
                </a:cxn>
                <a:cxn ang="0">
                  <a:pos x="0" y="5"/>
                </a:cxn>
                <a:cxn ang="0">
                  <a:pos x="46" y="2"/>
                </a:cxn>
              </a:cxnLst>
              <a:rect l="0" t="0" r="r" b="b"/>
              <a:pathLst>
                <a:path w="46" h="5">
                  <a:moveTo>
                    <a:pt x="46" y="2"/>
                  </a:moveTo>
                  <a:cubicBezTo>
                    <a:pt x="46" y="0"/>
                    <a:pt x="46" y="0"/>
                    <a:pt x="46" y="0"/>
                  </a:cubicBezTo>
                  <a:cubicBezTo>
                    <a:pt x="0" y="4"/>
                    <a:pt x="0" y="4"/>
                    <a:pt x="0" y="4"/>
                  </a:cubicBezTo>
                  <a:cubicBezTo>
                    <a:pt x="0" y="4"/>
                    <a:pt x="0" y="5"/>
                    <a:pt x="0" y="5"/>
                  </a:cubicBezTo>
                  <a:lnTo>
                    <a:pt x="4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33"/>
            <p:cNvSpPr>
              <a:spLocks noChangeAspect="1"/>
            </p:cNvSpPr>
            <p:nvPr/>
          </p:nvSpPr>
          <p:spPr bwMode="auto">
            <a:xfrm>
              <a:off x="1035050" y="5281613"/>
              <a:ext cx="498475" cy="60325"/>
            </a:xfrm>
            <a:custGeom>
              <a:avLst/>
              <a:gdLst/>
              <a:ahLst/>
              <a:cxnLst>
                <a:cxn ang="0">
                  <a:pos x="0" y="4"/>
                </a:cxn>
                <a:cxn ang="0">
                  <a:pos x="0" y="6"/>
                </a:cxn>
                <a:cxn ang="0">
                  <a:pos x="49" y="2"/>
                </a:cxn>
                <a:cxn ang="0">
                  <a:pos x="49" y="0"/>
                </a:cxn>
                <a:cxn ang="0">
                  <a:pos x="0" y="4"/>
                </a:cxn>
              </a:cxnLst>
              <a:rect l="0" t="0" r="r" b="b"/>
              <a:pathLst>
                <a:path w="49" h="6">
                  <a:moveTo>
                    <a:pt x="0" y="4"/>
                  </a:moveTo>
                  <a:cubicBezTo>
                    <a:pt x="0" y="6"/>
                    <a:pt x="0" y="6"/>
                    <a:pt x="0" y="6"/>
                  </a:cubicBezTo>
                  <a:cubicBezTo>
                    <a:pt x="49" y="2"/>
                    <a:pt x="49" y="2"/>
                    <a:pt x="49" y="2"/>
                  </a:cubicBezTo>
                  <a:cubicBezTo>
                    <a:pt x="49" y="1"/>
                    <a:pt x="49" y="1"/>
                    <a:pt x="49"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34"/>
            <p:cNvSpPr>
              <a:spLocks noChangeAspect="1"/>
            </p:cNvSpPr>
            <p:nvPr/>
          </p:nvSpPr>
          <p:spPr bwMode="auto">
            <a:xfrm>
              <a:off x="2092325" y="5200650"/>
              <a:ext cx="476250" cy="60325"/>
            </a:xfrm>
            <a:custGeom>
              <a:avLst/>
              <a:gdLst/>
              <a:ahLst/>
              <a:cxnLst>
                <a:cxn ang="0">
                  <a:pos x="47" y="2"/>
                </a:cxn>
                <a:cxn ang="0">
                  <a:pos x="47" y="0"/>
                </a:cxn>
                <a:cxn ang="0">
                  <a:pos x="0" y="4"/>
                </a:cxn>
                <a:cxn ang="0">
                  <a:pos x="0" y="6"/>
                </a:cxn>
                <a:cxn ang="0">
                  <a:pos x="47" y="2"/>
                </a:cxn>
              </a:cxnLst>
              <a:rect l="0" t="0" r="r" b="b"/>
              <a:pathLst>
                <a:path w="47" h="6">
                  <a:moveTo>
                    <a:pt x="47" y="2"/>
                  </a:moveTo>
                  <a:cubicBezTo>
                    <a:pt x="47" y="0"/>
                    <a:pt x="47" y="0"/>
                    <a:pt x="47" y="0"/>
                  </a:cubicBezTo>
                  <a:cubicBezTo>
                    <a:pt x="0" y="4"/>
                    <a:pt x="0" y="4"/>
                    <a:pt x="0" y="4"/>
                  </a:cubicBezTo>
                  <a:cubicBezTo>
                    <a:pt x="0" y="4"/>
                    <a:pt x="0" y="5"/>
                    <a:pt x="0" y="6"/>
                  </a:cubicBezTo>
                  <a:lnTo>
                    <a:pt x="4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35"/>
            <p:cNvSpPr>
              <a:spLocks noChangeAspect="1"/>
            </p:cNvSpPr>
            <p:nvPr/>
          </p:nvSpPr>
          <p:spPr bwMode="auto">
            <a:xfrm>
              <a:off x="2092325" y="5322888"/>
              <a:ext cx="476250" cy="50800"/>
            </a:xfrm>
            <a:custGeom>
              <a:avLst/>
              <a:gdLst/>
              <a:ahLst/>
              <a:cxnLst>
                <a:cxn ang="0">
                  <a:pos x="47" y="0"/>
                </a:cxn>
                <a:cxn ang="0">
                  <a:pos x="0" y="4"/>
                </a:cxn>
                <a:cxn ang="0">
                  <a:pos x="0" y="5"/>
                </a:cxn>
                <a:cxn ang="0">
                  <a:pos x="47" y="2"/>
                </a:cxn>
                <a:cxn ang="0">
                  <a:pos x="47" y="0"/>
                </a:cxn>
              </a:cxnLst>
              <a:rect l="0" t="0" r="r" b="b"/>
              <a:pathLst>
                <a:path w="47" h="5">
                  <a:moveTo>
                    <a:pt x="47" y="0"/>
                  </a:moveTo>
                  <a:cubicBezTo>
                    <a:pt x="0" y="4"/>
                    <a:pt x="0" y="4"/>
                    <a:pt x="0" y="4"/>
                  </a:cubicBezTo>
                  <a:cubicBezTo>
                    <a:pt x="0" y="4"/>
                    <a:pt x="0" y="5"/>
                    <a:pt x="0" y="5"/>
                  </a:cubicBezTo>
                  <a:cubicBezTo>
                    <a:pt x="47" y="2"/>
                    <a:pt x="47" y="2"/>
                    <a:pt x="47" y="2"/>
                  </a:cubicBezTo>
                  <a:lnTo>
                    <a:pt x="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36"/>
            <p:cNvSpPr>
              <a:spLocks noChangeAspect="1"/>
            </p:cNvSpPr>
            <p:nvPr/>
          </p:nvSpPr>
          <p:spPr bwMode="auto">
            <a:xfrm>
              <a:off x="1035050" y="5403850"/>
              <a:ext cx="487363" cy="50800"/>
            </a:xfrm>
            <a:custGeom>
              <a:avLst/>
              <a:gdLst/>
              <a:ahLst/>
              <a:cxnLst>
                <a:cxn ang="0">
                  <a:pos x="0" y="4"/>
                </a:cxn>
                <a:cxn ang="0">
                  <a:pos x="0" y="5"/>
                </a:cxn>
                <a:cxn ang="0">
                  <a:pos x="48" y="2"/>
                </a:cxn>
                <a:cxn ang="0">
                  <a:pos x="48" y="0"/>
                </a:cxn>
                <a:cxn ang="0">
                  <a:pos x="0" y="4"/>
                </a:cxn>
              </a:cxnLst>
              <a:rect l="0" t="0" r="r" b="b"/>
              <a:pathLst>
                <a:path w="48" h="5">
                  <a:moveTo>
                    <a:pt x="0" y="4"/>
                  </a:moveTo>
                  <a:cubicBezTo>
                    <a:pt x="0" y="5"/>
                    <a:pt x="0" y="5"/>
                    <a:pt x="0" y="5"/>
                  </a:cubicBezTo>
                  <a:cubicBezTo>
                    <a:pt x="48" y="2"/>
                    <a:pt x="48" y="2"/>
                    <a:pt x="48" y="2"/>
                  </a:cubicBezTo>
                  <a:cubicBezTo>
                    <a:pt x="48" y="1"/>
                    <a:pt x="48" y="0"/>
                    <a:pt x="48"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37"/>
            <p:cNvSpPr>
              <a:spLocks noChangeAspect="1"/>
            </p:cNvSpPr>
            <p:nvPr/>
          </p:nvSpPr>
          <p:spPr bwMode="auto">
            <a:xfrm>
              <a:off x="1919288" y="4572000"/>
              <a:ext cx="406400" cy="39687"/>
            </a:xfrm>
            <a:custGeom>
              <a:avLst/>
              <a:gdLst/>
              <a:ahLst/>
              <a:cxnLst>
                <a:cxn ang="0">
                  <a:pos x="40" y="1"/>
                </a:cxn>
                <a:cxn ang="0">
                  <a:pos x="40" y="0"/>
                </a:cxn>
                <a:cxn ang="0">
                  <a:pos x="0" y="2"/>
                </a:cxn>
                <a:cxn ang="0">
                  <a:pos x="1" y="4"/>
                </a:cxn>
                <a:cxn ang="0">
                  <a:pos x="40" y="1"/>
                </a:cxn>
              </a:cxnLst>
              <a:rect l="0" t="0" r="r" b="b"/>
              <a:pathLst>
                <a:path w="40" h="4">
                  <a:moveTo>
                    <a:pt x="40" y="1"/>
                  </a:moveTo>
                  <a:cubicBezTo>
                    <a:pt x="40" y="0"/>
                    <a:pt x="40" y="0"/>
                    <a:pt x="40" y="0"/>
                  </a:cubicBezTo>
                  <a:cubicBezTo>
                    <a:pt x="0" y="2"/>
                    <a:pt x="0" y="2"/>
                    <a:pt x="0" y="2"/>
                  </a:cubicBezTo>
                  <a:cubicBezTo>
                    <a:pt x="0" y="3"/>
                    <a:pt x="1" y="3"/>
                    <a:pt x="1" y="4"/>
                  </a:cubicBezTo>
                  <a:lnTo>
                    <a:pt x="4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38"/>
            <p:cNvSpPr>
              <a:spLocks noChangeAspect="1"/>
            </p:cNvSpPr>
            <p:nvPr/>
          </p:nvSpPr>
          <p:spPr bwMode="auto">
            <a:xfrm>
              <a:off x="801688" y="4621213"/>
              <a:ext cx="558800" cy="61912"/>
            </a:xfrm>
            <a:custGeom>
              <a:avLst/>
              <a:gdLst/>
              <a:ahLst/>
              <a:cxnLst>
                <a:cxn ang="0">
                  <a:pos x="0" y="4"/>
                </a:cxn>
                <a:cxn ang="0">
                  <a:pos x="0" y="6"/>
                </a:cxn>
                <a:cxn ang="0">
                  <a:pos x="55" y="2"/>
                </a:cxn>
                <a:cxn ang="0">
                  <a:pos x="55" y="0"/>
                </a:cxn>
                <a:cxn ang="0">
                  <a:pos x="0" y="4"/>
                </a:cxn>
              </a:cxnLst>
              <a:rect l="0" t="0" r="r" b="b"/>
              <a:pathLst>
                <a:path w="55" h="6">
                  <a:moveTo>
                    <a:pt x="0" y="4"/>
                  </a:moveTo>
                  <a:cubicBezTo>
                    <a:pt x="0" y="6"/>
                    <a:pt x="0" y="6"/>
                    <a:pt x="0" y="6"/>
                  </a:cubicBezTo>
                  <a:cubicBezTo>
                    <a:pt x="55" y="2"/>
                    <a:pt x="55" y="2"/>
                    <a:pt x="55" y="2"/>
                  </a:cubicBezTo>
                  <a:cubicBezTo>
                    <a:pt x="55" y="2"/>
                    <a:pt x="55" y="1"/>
                    <a:pt x="55"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39"/>
            <p:cNvSpPr>
              <a:spLocks noChangeAspect="1"/>
            </p:cNvSpPr>
            <p:nvPr/>
          </p:nvSpPr>
          <p:spPr bwMode="auto">
            <a:xfrm>
              <a:off x="852488" y="4722813"/>
              <a:ext cx="549275" cy="50800"/>
            </a:xfrm>
            <a:custGeom>
              <a:avLst/>
              <a:gdLst/>
              <a:ahLst/>
              <a:cxnLst>
                <a:cxn ang="0">
                  <a:pos x="0" y="3"/>
                </a:cxn>
                <a:cxn ang="0">
                  <a:pos x="0" y="5"/>
                </a:cxn>
                <a:cxn ang="0">
                  <a:pos x="54" y="1"/>
                </a:cxn>
                <a:cxn ang="0">
                  <a:pos x="53" y="0"/>
                </a:cxn>
                <a:cxn ang="0">
                  <a:pos x="0" y="3"/>
                </a:cxn>
              </a:cxnLst>
              <a:rect l="0" t="0" r="r" b="b"/>
              <a:pathLst>
                <a:path w="54" h="5">
                  <a:moveTo>
                    <a:pt x="0" y="3"/>
                  </a:moveTo>
                  <a:cubicBezTo>
                    <a:pt x="0" y="5"/>
                    <a:pt x="0" y="5"/>
                    <a:pt x="0" y="5"/>
                  </a:cubicBezTo>
                  <a:cubicBezTo>
                    <a:pt x="54" y="1"/>
                    <a:pt x="54" y="1"/>
                    <a:pt x="54" y="1"/>
                  </a:cubicBezTo>
                  <a:cubicBezTo>
                    <a:pt x="54" y="1"/>
                    <a:pt x="54" y="0"/>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40"/>
            <p:cNvSpPr>
              <a:spLocks noChangeAspect="1"/>
            </p:cNvSpPr>
            <p:nvPr/>
          </p:nvSpPr>
          <p:spPr bwMode="auto">
            <a:xfrm>
              <a:off x="1960563" y="4662488"/>
              <a:ext cx="415925" cy="41275"/>
            </a:xfrm>
            <a:custGeom>
              <a:avLst/>
              <a:gdLst/>
              <a:ahLst/>
              <a:cxnLst>
                <a:cxn ang="0">
                  <a:pos x="41" y="2"/>
                </a:cxn>
                <a:cxn ang="0">
                  <a:pos x="41" y="0"/>
                </a:cxn>
                <a:cxn ang="0">
                  <a:pos x="0" y="2"/>
                </a:cxn>
                <a:cxn ang="0">
                  <a:pos x="1" y="4"/>
                </a:cxn>
                <a:cxn ang="0">
                  <a:pos x="41" y="2"/>
                </a:cxn>
              </a:cxnLst>
              <a:rect l="0" t="0" r="r" b="b"/>
              <a:pathLst>
                <a:path w="41" h="4">
                  <a:moveTo>
                    <a:pt x="41" y="2"/>
                  </a:moveTo>
                  <a:cubicBezTo>
                    <a:pt x="41" y="0"/>
                    <a:pt x="41" y="0"/>
                    <a:pt x="41" y="0"/>
                  </a:cubicBezTo>
                  <a:cubicBezTo>
                    <a:pt x="0" y="2"/>
                    <a:pt x="0" y="2"/>
                    <a:pt x="0" y="2"/>
                  </a:cubicBezTo>
                  <a:cubicBezTo>
                    <a:pt x="0" y="3"/>
                    <a:pt x="0" y="3"/>
                    <a:pt x="1" y="4"/>
                  </a:cubicBezTo>
                  <a:lnTo>
                    <a:pt x="4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41"/>
            <p:cNvSpPr>
              <a:spLocks noChangeAspect="1"/>
            </p:cNvSpPr>
            <p:nvPr/>
          </p:nvSpPr>
          <p:spPr bwMode="auto">
            <a:xfrm>
              <a:off x="893763" y="4824413"/>
              <a:ext cx="547688" cy="50800"/>
            </a:xfrm>
            <a:custGeom>
              <a:avLst/>
              <a:gdLst/>
              <a:ahLst/>
              <a:cxnLst>
                <a:cxn ang="0">
                  <a:pos x="0" y="3"/>
                </a:cxn>
                <a:cxn ang="0">
                  <a:pos x="0" y="5"/>
                </a:cxn>
                <a:cxn ang="0">
                  <a:pos x="54" y="2"/>
                </a:cxn>
                <a:cxn ang="0">
                  <a:pos x="53" y="0"/>
                </a:cxn>
                <a:cxn ang="0">
                  <a:pos x="0" y="3"/>
                </a:cxn>
              </a:cxnLst>
              <a:rect l="0" t="0" r="r" b="b"/>
              <a:pathLst>
                <a:path w="54" h="5">
                  <a:moveTo>
                    <a:pt x="0" y="3"/>
                  </a:moveTo>
                  <a:cubicBezTo>
                    <a:pt x="0" y="5"/>
                    <a:pt x="0" y="5"/>
                    <a:pt x="0" y="5"/>
                  </a:cubicBezTo>
                  <a:cubicBezTo>
                    <a:pt x="54" y="2"/>
                    <a:pt x="54" y="2"/>
                    <a:pt x="54" y="2"/>
                  </a:cubicBezTo>
                  <a:cubicBezTo>
                    <a:pt x="54" y="1"/>
                    <a:pt x="53" y="1"/>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42"/>
            <p:cNvSpPr>
              <a:spLocks noChangeAspect="1"/>
            </p:cNvSpPr>
            <p:nvPr/>
          </p:nvSpPr>
          <p:spPr bwMode="auto">
            <a:xfrm>
              <a:off x="2000250" y="4764088"/>
              <a:ext cx="427038" cy="41275"/>
            </a:xfrm>
            <a:custGeom>
              <a:avLst/>
              <a:gdLst/>
              <a:ahLst/>
              <a:cxnLst>
                <a:cxn ang="0">
                  <a:pos x="42" y="2"/>
                </a:cxn>
                <a:cxn ang="0">
                  <a:pos x="42" y="0"/>
                </a:cxn>
                <a:cxn ang="0">
                  <a:pos x="0" y="3"/>
                </a:cxn>
                <a:cxn ang="0">
                  <a:pos x="0" y="4"/>
                </a:cxn>
                <a:cxn ang="0">
                  <a:pos x="42" y="2"/>
                </a:cxn>
              </a:cxnLst>
              <a:rect l="0" t="0" r="r" b="b"/>
              <a:pathLst>
                <a:path w="42" h="4">
                  <a:moveTo>
                    <a:pt x="42" y="2"/>
                  </a:moveTo>
                  <a:cubicBezTo>
                    <a:pt x="42" y="0"/>
                    <a:pt x="42" y="0"/>
                    <a:pt x="42" y="0"/>
                  </a:cubicBezTo>
                  <a:cubicBezTo>
                    <a:pt x="0" y="3"/>
                    <a:pt x="0" y="3"/>
                    <a:pt x="0" y="3"/>
                  </a:cubicBezTo>
                  <a:cubicBezTo>
                    <a:pt x="0" y="3"/>
                    <a:pt x="0" y="4"/>
                    <a:pt x="0" y="4"/>
                  </a:cubicBezTo>
                  <a:lnTo>
                    <a:pt x="4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43"/>
            <p:cNvSpPr>
              <a:spLocks noChangeAspect="1"/>
            </p:cNvSpPr>
            <p:nvPr/>
          </p:nvSpPr>
          <p:spPr bwMode="auto">
            <a:xfrm>
              <a:off x="944563" y="4946650"/>
              <a:ext cx="538163" cy="50800"/>
            </a:xfrm>
            <a:custGeom>
              <a:avLst/>
              <a:gdLst/>
              <a:ahLst/>
              <a:cxnLst>
                <a:cxn ang="0">
                  <a:pos x="0" y="3"/>
                </a:cxn>
                <a:cxn ang="0">
                  <a:pos x="0" y="5"/>
                </a:cxn>
                <a:cxn ang="0">
                  <a:pos x="53" y="1"/>
                </a:cxn>
                <a:cxn ang="0">
                  <a:pos x="52" y="0"/>
                </a:cxn>
                <a:cxn ang="0">
                  <a:pos x="0" y="3"/>
                </a:cxn>
              </a:cxnLst>
              <a:rect l="0" t="0" r="r" b="b"/>
              <a:pathLst>
                <a:path w="53" h="5">
                  <a:moveTo>
                    <a:pt x="0" y="3"/>
                  </a:moveTo>
                  <a:cubicBezTo>
                    <a:pt x="0" y="5"/>
                    <a:pt x="0" y="5"/>
                    <a:pt x="0" y="5"/>
                  </a:cubicBezTo>
                  <a:cubicBezTo>
                    <a:pt x="53" y="1"/>
                    <a:pt x="53" y="1"/>
                    <a:pt x="53" y="1"/>
                  </a:cubicBezTo>
                  <a:cubicBezTo>
                    <a:pt x="52" y="1"/>
                    <a:pt x="52" y="0"/>
                    <a:pt x="52"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44"/>
            <p:cNvSpPr>
              <a:spLocks noChangeAspect="1"/>
            </p:cNvSpPr>
            <p:nvPr/>
          </p:nvSpPr>
          <p:spPr bwMode="auto">
            <a:xfrm>
              <a:off x="2030413" y="4865688"/>
              <a:ext cx="447675" cy="50800"/>
            </a:xfrm>
            <a:custGeom>
              <a:avLst/>
              <a:gdLst/>
              <a:ahLst/>
              <a:cxnLst>
                <a:cxn ang="0">
                  <a:pos x="44" y="2"/>
                </a:cxn>
                <a:cxn ang="0">
                  <a:pos x="44" y="0"/>
                </a:cxn>
                <a:cxn ang="0">
                  <a:pos x="0" y="3"/>
                </a:cxn>
                <a:cxn ang="0">
                  <a:pos x="1" y="5"/>
                </a:cxn>
                <a:cxn ang="0">
                  <a:pos x="44" y="2"/>
                </a:cxn>
              </a:cxnLst>
              <a:rect l="0" t="0" r="r" b="b"/>
              <a:pathLst>
                <a:path w="44" h="5">
                  <a:moveTo>
                    <a:pt x="44" y="2"/>
                  </a:moveTo>
                  <a:cubicBezTo>
                    <a:pt x="44" y="0"/>
                    <a:pt x="44" y="0"/>
                    <a:pt x="44" y="0"/>
                  </a:cubicBezTo>
                  <a:cubicBezTo>
                    <a:pt x="0" y="3"/>
                    <a:pt x="0" y="3"/>
                    <a:pt x="0" y="3"/>
                  </a:cubicBezTo>
                  <a:cubicBezTo>
                    <a:pt x="1" y="4"/>
                    <a:pt x="1" y="5"/>
                    <a:pt x="1" y="5"/>
                  </a:cubicBezTo>
                  <a:lnTo>
                    <a:pt x="4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7"/>
            <p:cNvSpPr>
              <a:spLocks noChangeAspect="1" noEditPoints="1"/>
            </p:cNvSpPr>
            <p:nvPr/>
          </p:nvSpPr>
          <p:spPr bwMode="auto">
            <a:xfrm>
              <a:off x="374650" y="3881438"/>
              <a:ext cx="2408238" cy="1725612"/>
            </a:xfrm>
            <a:custGeom>
              <a:avLst/>
              <a:gdLst/>
              <a:ahLst/>
              <a:cxnLst>
                <a:cxn ang="0">
                  <a:pos x="7" y="14"/>
                </a:cxn>
                <a:cxn ang="0">
                  <a:pos x="16" y="54"/>
                </a:cxn>
                <a:cxn ang="0">
                  <a:pos x="46" y="129"/>
                </a:cxn>
                <a:cxn ang="0">
                  <a:pos x="44" y="165"/>
                </a:cxn>
                <a:cxn ang="0">
                  <a:pos x="222" y="148"/>
                </a:cxn>
                <a:cxn ang="0">
                  <a:pos x="226" y="110"/>
                </a:cxn>
                <a:cxn ang="0">
                  <a:pos x="212" y="80"/>
                </a:cxn>
                <a:cxn ang="0">
                  <a:pos x="205" y="67"/>
                </a:cxn>
                <a:cxn ang="0">
                  <a:pos x="183" y="7"/>
                </a:cxn>
                <a:cxn ang="0">
                  <a:pos x="94" y="21"/>
                </a:cxn>
                <a:cxn ang="0">
                  <a:pos x="7" y="14"/>
                </a:cxn>
                <a:cxn ang="0">
                  <a:pos x="33" y="170"/>
                </a:cxn>
                <a:cxn ang="0">
                  <a:pos x="38" y="166"/>
                </a:cxn>
                <a:cxn ang="0">
                  <a:pos x="42" y="130"/>
                </a:cxn>
                <a:cxn ang="0">
                  <a:pos x="12" y="56"/>
                </a:cxn>
                <a:cxn ang="0">
                  <a:pos x="4" y="11"/>
                </a:cxn>
                <a:cxn ang="0">
                  <a:pos x="4" y="9"/>
                </a:cxn>
                <a:cxn ang="0">
                  <a:pos x="6" y="10"/>
                </a:cxn>
                <a:cxn ang="0">
                  <a:pos x="94" y="17"/>
                </a:cxn>
                <a:cxn ang="0">
                  <a:pos x="183" y="2"/>
                </a:cxn>
                <a:cxn ang="0">
                  <a:pos x="185" y="0"/>
                </a:cxn>
                <a:cxn ang="0">
                  <a:pos x="186" y="3"/>
                </a:cxn>
                <a:cxn ang="0">
                  <a:pos x="208" y="65"/>
                </a:cxn>
                <a:cxn ang="0">
                  <a:pos x="215" y="78"/>
                </a:cxn>
                <a:cxn ang="0">
                  <a:pos x="230" y="108"/>
                </a:cxn>
                <a:cxn ang="0">
                  <a:pos x="224" y="152"/>
                </a:cxn>
                <a:cxn ang="0">
                  <a:pos x="40" y="169"/>
                </a:cxn>
                <a:cxn ang="0">
                  <a:pos x="33" y="170"/>
                </a:cxn>
              </a:cxnLst>
              <a:rect l="0" t="0" r="r" b="b"/>
              <a:pathLst>
                <a:path w="237" h="170">
                  <a:moveTo>
                    <a:pt x="7" y="14"/>
                  </a:moveTo>
                  <a:cubicBezTo>
                    <a:pt x="6" y="27"/>
                    <a:pt x="12" y="46"/>
                    <a:pt x="16" y="54"/>
                  </a:cubicBezTo>
                  <a:cubicBezTo>
                    <a:pt x="25" y="73"/>
                    <a:pt x="34" y="97"/>
                    <a:pt x="46" y="129"/>
                  </a:cubicBezTo>
                  <a:cubicBezTo>
                    <a:pt x="53" y="148"/>
                    <a:pt x="48" y="160"/>
                    <a:pt x="44" y="165"/>
                  </a:cubicBezTo>
                  <a:cubicBezTo>
                    <a:pt x="114" y="161"/>
                    <a:pt x="215" y="153"/>
                    <a:pt x="222" y="148"/>
                  </a:cubicBezTo>
                  <a:cubicBezTo>
                    <a:pt x="231" y="142"/>
                    <a:pt x="233" y="127"/>
                    <a:pt x="226" y="110"/>
                  </a:cubicBezTo>
                  <a:cubicBezTo>
                    <a:pt x="224" y="102"/>
                    <a:pt x="217" y="90"/>
                    <a:pt x="212" y="80"/>
                  </a:cubicBezTo>
                  <a:cubicBezTo>
                    <a:pt x="209" y="75"/>
                    <a:pt x="207" y="70"/>
                    <a:pt x="205" y="67"/>
                  </a:cubicBezTo>
                  <a:cubicBezTo>
                    <a:pt x="194" y="44"/>
                    <a:pt x="185" y="16"/>
                    <a:pt x="183" y="7"/>
                  </a:cubicBezTo>
                  <a:cubicBezTo>
                    <a:pt x="170" y="14"/>
                    <a:pt x="126" y="20"/>
                    <a:pt x="94" y="21"/>
                  </a:cubicBezTo>
                  <a:cubicBezTo>
                    <a:pt x="53" y="22"/>
                    <a:pt x="16" y="15"/>
                    <a:pt x="7" y="14"/>
                  </a:cubicBezTo>
                  <a:moveTo>
                    <a:pt x="33" y="170"/>
                  </a:moveTo>
                  <a:cubicBezTo>
                    <a:pt x="38" y="166"/>
                    <a:pt x="38" y="166"/>
                    <a:pt x="38" y="166"/>
                  </a:cubicBezTo>
                  <a:cubicBezTo>
                    <a:pt x="39" y="165"/>
                    <a:pt x="52" y="156"/>
                    <a:pt x="42" y="130"/>
                  </a:cubicBezTo>
                  <a:cubicBezTo>
                    <a:pt x="31" y="99"/>
                    <a:pt x="21" y="74"/>
                    <a:pt x="12" y="56"/>
                  </a:cubicBezTo>
                  <a:cubicBezTo>
                    <a:pt x="12" y="55"/>
                    <a:pt x="0" y="29"/>
                    <a:pt x="4" y="11"/>
                  </a:cubicBezTo>
                  <a:cubicBezTo>
                    <a:pt x="4" y="9"/>
                    <a:pt x="4" y="9"/>
                    <a:pt x="4" y="9"/>
                  </a:cubicBezTo>
                  <a:cubicBezTo>
                    <a:pt x="6" y="10"/>
                    <a:pt x="6" y="10"/>
                    <a:pt x="6" y="10"/>
                  </a:cubicBezTo>
                  <a:cubicBezTo>
                    <a:pt x="6" y="10"/>
                    <a:pt x="47" y="18"/>
                    <a:pt x="94" y="17"/>
                  </a:cubicBezTo>
                  <a:cubicBezTo>
                    <a:pt x="130" y="16"/>
                    <a:pt x="176" y="9"/>
                    <a:pt x="183" y="2"/>
                  </a:cubicBezTo>
                  <a:cubicBezTo>
                    <a:pt x="185" y="0"/>
                    <a:pt x="185" y="0"/>
                    <a:pt x="185" y="0"/>
                  </a:cubicBezTo>
                  <a:cubicBezTo>
                    <a:pt x="186" y="3"/>
                    <a:pt x="186" y="3"/>
                    <a:pt x="186" y="3"/>
                  </a:cubicBezTo>
                  <a:cubicBezTo>
                    <a:pt x="186" y="3"/>
                    <a:pt x="195" y="39"/>
                    <a:pt x="208" y="65"/>
                  </a:cubicBezTo>
                  <a:cubicBezTo>
                    <a:pt x="210" y="69"/>
                    <a:pt x="213" y="73"/>
                    <a:pt x="215" y="78"/>
                  </a:cubicBezTo>
                  <a:cubicBezTo>
                    <a:pt x="221" y="88"/>
                    <a:pt x="227" y="101"/>
                    <a:pt x="230" y="108"/>
                  </a:cubicBezTo>
                  <a:cubicBezTo>
                    <a:pt x="237" y="128"/>
                    <a:pt x="235" y="144"/>
                    <a:pt x="224" y="152"/>
                  </a:cubicBezTo>
                  <a:cubicBezTo>
                    <a:pt x="214" y="159"/>
                    <a:pt x="57" y="168"/>
                    <a:pt x="40" y="169"/>
                  </a:cubicBezTo>
                  <a:lnTo>
                    <a:pt x="33"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6" name="Freeform 6"/>
          <p:cNvSpPr>
            <a:spLocks noChangeAspect="1" noEditPoints="1"/>
          </p:cNvSpPr>
          <p:nvPr/>
        </p:nvSpPr>
        <p:spPr bwMode="auto">
          <a:xfrm>
            <a:off x="7727412" y="802834"/>
            <a:ext cx="657683" cy="720000"/>
          </a:xfrm>
          <a:custGeom>
            <a:avLst/>
            <a:gdLst/>
            <a:ahLst/>
            <a:cxnLst>
              <a:cxn ang="0">
                <a:pos x="42" y="191"/>
              </a:cxn>
              <a:cxn ang="0">
                <a:pos x="42" y="241"/>
              </a:cxn>
              <a:cxn ang="0">
                <a:pos x="92" y="241"/>
              </a:cxn>
              <a:cxn ang="0">
                <a:pos x="92" y="191"/>
              </a:cxn>
              <a:cxn ang="0">
                <a:pos x="248" y="116"/>
              </a:cxn>
              <a:cxn ang="0">
                <a:pos x="231" y="107"/>
              </a:cxn>
              <a:cxn ang="0">
                <a:pos x="205" y="92"/>
              </a:cxn>
              <a:cxn ang="0">
                <a:pos x="191" y="107"/>
              </a:cxn>
              <a:cxn ang="0">
                <a:pos x="77" y="116"/>
              </a:cxn>
              <a:cxn ang="0">
                <a:pos x="223" y="33"/>
              </a:cxn>
              <a:cxn ang="0">
                <a:pos x="240" y="34"/>
              </a:cxn>
              <a:cxn ang="0">
                <a:pos x="248" y="10"/>
              </a:cxn>
              <a:cxn ang="0">
                <a:pos x="225" y="3"/>
              </a:cxn>
              <a:cxn ang="0">
                <a:pos x="215" y="19"/>
              </a:cxn>
              <a:cxn ang="0">
                <a:pos x="46" y="116"/>
              </a:cxn>
              <a:cxn ang="0">
                <a:pos x="0" y="158"/>
              </a:cxn>
              <a:cxn ang="0">
                <a:pos x="42" y="318"/>
              </a:cxn>
              <a:cxn ang="0">
                <a:pos x="290" y="275"/>
              </a:cxn>
              <a:cxn ang="0">
                <a:pos x="248" y="116"/>
              </a:cxn>
              <a:cxn ang="0">
                <a:pos x="67" y="266"/>
              </a:cxn>
              <a:cxn ang="0">
                <a:pos x="17" y="216"/>
              </a:cxn>
              <a:cxn ang="0">
                <a:pos x="67" y="166"/>
              </a:cxn>
              <a:cxn ang="0">
                <a:pos x="117" y="216"/>
              </a:cxn>
              <a:cxn ang="0">
                <a:pos x="257" y="276"/>
              </a:cxn>
              <a:cxn ang="0">
                <a:pos x="129" y="270"/>
              </a:cxn>
              <a:cxn ang="0">
                <a:pos x="257" y="265"/>
              </a:cxn>
              <a:cxn ang="0">
                <a:pos x="257" y="276"/>
              </a:cxn>
              <a:cxn ang="0">
                <a:pos x="134" y="253"/>
              </a:cxn>
              <a:cxn ang="0">
                <a:pos x="134" y="243"/>
              </a:cxn>
              <a:cxn ang="0">
                <a:pos x="262" y="248"/>
              </a:cxn>
              <a:cxn ang="0">
                <a:pos x="257" y="230"/>
              </a:cxn>
              <a:cxn ang="0">
                <a:pos x="129" y="225"/>
              </a:cxn>
              <a:cxn ang="0">
                <a:pos x="257" y="219"/>
              </a:cxn>
              <a:cxn ang="0">
                <a:pos x="257" y="230"/>
              </a:cxn>
              <a:cxn ang="0">
                <a:pos x="134" y="205"/>
              </a:cxn>
              <a:cxn ang="0">
                <a:pos x="134" y="195"/>
              </a:cxn>
              <a:cxn ang="0">
                <a:pos x="262" y="200"/>
              </a:cxn>
              <a:cxn ang="0">
                <a:pos x="257" y="182"/>
              </a:cxn>
              <a:cxn ang="0">
                <a:pos x="129" y="177"/>
              </a:cxn>
              <a:cxn ang="0">
                <a:pos x="257" y="171"/>
              </a:cxn>
              <a:cxn ang="0">
                <a:pos x="257" y="182"/>
              </a:cxn>
            </a:cxnLst>
            <a:rect l="0" t="0" r="r" b="b"/>
            <a:pathLst>
              <a:path w="290" h="318">
                <a:moveTo>
                  <a:pt x="67" y="181"/>
                </a:moveTo>
                <a:cubicBezTo>
                  <a:pt x="57" y="181"/>
                  <a:pt x="48" y="185"/>
                  <a:pt x="42" y="191"/>
                </a:cubicBezTo>
                <a:cubicBezTo>
                  <a:pt x="36" y="197"/>
                  <a:pt x="32" y="206"/>
                  <a:pt x="32" y="216"/>
                </a:cubicBezTo>
                <a:cubicBezTo>
                  <a:pt x="32" y="226"/>
                  <a:pt x="36" y="235"/>
                  <a:pt x="42" y="241"/>
                </a:cubicBezTo>
                <a:cubicBezTo>
                  <a:pt x="48" y="247"/>
                  <a:pt x="57" y="251"/>
                  <a:pt x="67" y="251"/>
                </a:cubicBezTo>
                <a:cubicBezTo>
                  <a:pt x="77" y="251"/>
                  <a:pt x="85" y="247"/>
                  <a:pt x="92" y="241"/>
                </a:cubicBezTo>
                <a:cubicBezTo>
                  <a:pt x="98" y="235"/>
                  <a:pt x="102" y="226"/>
                  <a:pt x="102" y="216"/>
                </a:cubicBezTo>
                <a:cubicBezTo>
                  <a:pt x="102" y="206"/>
                  <a:pt x="98" y="197"/>
                  <a:pt x="92" y="191"/>
                </a:cubicBezTo>
                <a:cubicBezTo>
                  <a:pt x="85" y="185"/>
                  <a:pt x="77" y="181"/>
                  <a:pt x="67" y="181"/>
                </a:cubicBezTo>
                <a:close/>
                <a:moveTo>
                  <a:pt x="248" y="116"/>
                </a:moveTo>
                <a:cubicBezTo>
                  <a:pt x="231" y="116"/>
                  <a:pt x="231" y="116"/>
                  <a:pt x="231" y="116"/>
                </a:cubicBezTo>
                <a:cubicBezTo>
                  <a:pt x="232" y="113"/>
                  <a:pt x="232" y="110"/>
                  <a:pt x="231" y="107"/>
                </a:cubicBezTo>
                <a:cubicBezTo>
                  <a:pt x="231" y="103"/>
                  <a:pt x="229" y="99"/>
                  <a:pt x="226" y="97"/>
                </a:cubicBezTo>
                <a:cubicBezTo>
                  <a:pt x="221" y="91"/>
                  <a:pt x="212" y="89"/>
                  <a:pt x="205" y="92"/>
                </a:cubicBezTo>
                <a:cubicBezTo>
                  <a:pt x="202" y="93"/>
                  <a:pt x="199" y="94"/>
                  <a:pt x="197" y="97"/>
                </a:cubicBezTo>
                <a:cubicBezTo>
                  <a:pt x="194" y="99"/>
                  <a:pt x="192" y="103"/>
                  <a:pt x="191" y="107"/>
                </a:cubicBezTo>
                <a:cubicBezTo>
                  <a:pt x="191" y="110"/>
                  <a:pt x="191" y="113"/>
                  <a:pt x="191" y="116"/>
                </a:cubicBezTo>
                <a:cubicBezTo>
                  <a:pt x="77" y="116"/>
                  <a:pt x="77" y="116"/>
                  <a:pt x="77" y="116"/>
                </a:cubicBezTo>
                <a:cubicBezTo>
                  <a:pt x="218" y="35"/>
                  <a:pt x="218" y="35"/>
                  <a:pt x="218" y="35"/>
                </a:cubicBezTo>
                <a:cubicBezTo>
                  <a:pt x="218" y="35"/>
                  <a:pt x="220" y="34"/>
                  <a:pt x="223" y="33"/>
                </a:cubicBezTo>
                <a:cubicBezTo>
                  <a:pt x="225" y="34"/>
                  <a:pt x="228" y="36"/>
                  <a:pt x="232" y="36"/>
                </a:cubicBezTo>
                <a:cubicBezTo>
                  <a:pt x="235" y="36"/>
                  <a:pt x="237" y="35"/>
                  <a:pt x="240" y="34"/>
                </a:cubicBezTo>
                <a:cubicBezTo>
                  <a:pt x="246" y="31"/>
                  <a:pt x="249" y="26"/>
                  <a:pt x="250" y="20"/>
                </a:cubicBezTo>
                <a:cubicBezTo>
                  <a:pt x="250" y="16"/>
                  <a:pt x="249" y="13"/>
                  <a:pt x="248" y="10"/>
                </a:cubicBezTo>
                <a:cubicBezTo>
                  <a:pt x="247" y="8"/>
                  <a:pt x="245" y="6"/>
                  <a:pt x="242" y="4"/>
                </a:cubicBezTo>
                <a:cubicBezTo>
                  <a:pt x="237" y="0"/>
                  <a:pt x="230" y="0"/>
                  <a:pt x="225" y="3"/>
                </a:cubicBezTo>
                <a:cubicBezTo>
                  <a:pt x="222" y="4"/>
                  <a:pt x="219" y="6"/>
                  <a:pt x="218" y="9"/>
                </a:cubicBezTo>
                <a:cubicBezTo>
                  <a:pt x="216" y="12"/>
                  <a:pt x="215" y="16"/>
                  <a:pt x="215" y="19"/>
                </a:cubicBezTo>
                <a:cubicBezTo>
                  <a:pt x="211" y="21"/>
                  <a:pt x="207" y="23"/>
                  <a:pt x="207" y="23"/>
                </a:cubicBezTo>
                <a:cubicBezTo>
                  <a:pt x="46" y="116"/>
                  <a:pt x="46" y="116"/>
                  <a:pt x="46" y="116"/>
                </a:cubicBezTo>
                <a:cubicBezTo>
                  <a:pt x="42" y="116"/>
                  <a:pt x="42" y="116"/>
                  <a:pt x="42" y="116"/>
                </a:cubicBezTo>
                <a:cubicBezTo>
                  <a:pt x="19" y="116"/>
                  <a:pt x="0" y="135"/>
                  <a:pt x="0" y="158"/>
                </a:cubicBezTo>
                <a:cubicBezTo>
                  <a:pt x="0" y="275"/>
                  <a:pt x="0" y="275"/>
                  <a:pt x="0" y="275"/>
                </a:cubicBezTo>
                <a:cubicBezTo>
                  <a:pt x="0" y="299"/>
                  <a:pt x="19" y="318"/>
                  <a:pt x="42" y="318"/>
                </a:cubicBezTo>
                <a:cubicBezTo>
                  <a:pt x="248" y="318"/>
                  <a:pt x="248" y="318"/>
                  <a:pt x="248" y="318"/>
                </a:cubicBezTo>
                <a:cubicBezTo>
                  <a:pt x="271" y="318"/>
                  <a:pt x="290" y="299"/>
                  <a:pt x="290" y="275"/>
                </a:cubicBezTo>
                <a:cubicBezTo>
                  <a:pt x="290" y="158"/>
                  <a:pt x="290" y="158"/>
                  <a:pt x="290" y="158"/>
                </a:cubicBezTo>
                <a:cubicBezTo>
                  <a:pt x="290" y="135"/>
                  <a:pt x="271" y="116"/>
                  <a:pt x="248" y="116"/>
                </a:cubicBezTo>
                <a:close/>
                <a:moveTo>
                  <a:pt x="102" y="251"/>
                </a:moveTo>
                <a:cubicBezTo>
                  <a:pt x="93" y="260"/>
                  <a:pt x="81" y="266"/>
                  <a:pt x="67" y="266"/>
                </a:cubicBezTo>
                <a:cubicBezTo>
                  <a:pt x="53" y="266"/>
                  <a:pt x="41" y="260"/>
                  <a:pt x="31" y="251"/>
                </a:cubicBezTo>
                <a:cubicBezTo>
                  <a:pt x="22" y="242"/>
                  <a:pt x="17" y="230"/>
                  <a:pt x="17" y="216"/>
                </a:cubicBezTo>
                <a:cubicBezTo>
                  <a:pt x="17" y="202"/>
                  <a:pt x="22" y="190"/>
                  <a:pt x="31" y="180"/>
                </a:cubicBezTo>
                <a:cubicBezTo>
                  <a:pt x="41" y="171"/>
                  <a:pt x="53" y="166"/>
                  <a:pt x="67" y="166"/>
                </a:cubicBezTo>
                <a:cubicBezTo>
                  <a:pt x="81" y="166"/>
                  <a:pt x="93" y="171"/>
                  <a:pt x="102" y="180"/>
                </a:cubicBezTo>
                <a:cubicBezTo>
                  <a:pt x="111" y="190"/>
                  <a:pt x="117" y="202"/>
                  <a:pt x="117" y="216"/>
                </a:cubicBezTo>
                <a:cubicBezTo>
                  <a:pt x="117" y="230"/>
                  <a:pt x="111" y="242"/>
                  <a:pt x="102" y="251"/>
                </a:cubicBezTo>
                <a:close/>
                <a:moveTo>
                  <a:pt x="257" y="276"/>
                </a:moveTo>
                <a:cubicBezTo>
                  <a:pt x="134" y="276"/>
                  <a:pt x="134" y="276"/>
                  <a:pt x="134" y="276"/>
                </a:cubicBezTo>
                <a:cubicBezTo>
                  <a:pt x="131" y="276"/>
                  <a:pt x="129" y="273"/>
                  <a:pt x="129" y="270"/>
                </a:cubicBezTo>
                <a:cubicBezTo>
                  <a:pt x="129" y="268"/>
                  <a:pt x="131" y="265"/>
                  <a:pt x="134" y="265"/>
                </a:cubicBezTo>
                <a:cubicBezTo>
                  <a:pt x="257" y="265"/>
                  <a:pt x="257" y="265"/>
                  <a:pt x="257" y="265"/>
                </a:cubicBezTo>
                <a:cubicBezTo>
                  <a:pt x="260" y="265"/>
                  <a:pt x="262" y="268"/>
                  <a:pt x="262" y="270"/>
                </a:cubicBezTo>
                <a:cubicBezTo>
                  <a:pt x="262" y="273"/>
                  <a:pt x="260" y="276"/>
                  <a:pt x="257" y="276"/>
                </a:cubicBezTo>
                <a:close/>
                <a:moveTo>
                  <a:pt x="257" y="253"/>
                </a:moveTo>
                <a:cubicBezTo>
                  <a:pt x="134" y="253"/>
                  <a:pt x="134" y="253"/>
                  <a:pt x="134" y="253"/>
                </a:cubicBezTo>
                <a:cubicBezTo>
                  <a:pt x="131" y="253"/>
                  <a:pt x="129" y="251"/>
                  <a:pt x="129" y="248"/>
                </a:cubicBezTo>
                <a:cubicBezTo>
                  <a:pt x="129" y="245"/>
                  <a:pt x="131" y="243"/>
                  <a:pt x="134" y="243"/>
                </a:cubicBezTo>
                <a:cubicBezTo>
                  <a:pt x="257" y="243"/>
                  <a:pt x="257" y="243"/>
                  <a:pt x="257" y="243"/>
                </a:cubicBezTo>
                <a:cubicBezTo>
                  <a:pt x="260" y="243"/>
                  <a:pt x="262" y="245"/>
                  <a:pt x="262" y="248"/>
                </a:cubicBezTo>
                <a:cubicBezTo>
                  <a:pt x="262" y="251"/>
                  <a:pt x="260" y="253"/>
                  <a:pt x="257" y="253"/>
                </a:cubicBezTo>
                <a:close/>
                <a:moveTo>
                  <a:pt x="257" y="230"/>
                </a:moveTo>
                <a:cubicBezTo>
                  <a:pt x="134" y="230"/>
                  <a:pt x="134" y="230"/>
                  <a:pt x="134" y="230"/>
                </a:cubicBezTo>
                <a:cubicBezTo>
                  <a:pt x="131" y="230"/>
                  <a:pt x="129" y="228"/>
                  <a:pt x="129" y="225"/>
                </a:cubicBezTo>
                <a:cubicBezTo>
                  <a:pt x="129" y="222"/>
                  <a:pt x="131" y="219"/>
                  <a:pt x="134" y="219"/>
                </a:cubicBezTo>
                <a:cubicBezTo>
                  <a:pt x="257" y="219"/>
                  <a:pt x="257" y="219"/>
                  <a:pt x="257" y="219"/>
                </a:cubicBezTo>
                <a:cubicBezTo>
                  <a:pt x="260" y="219"/>
                  <a:pt x="262" y="222"/>
                  <a:pt x="262" y="225"/>
                </a:cubicBezTo>
                <a:cubicBezTo>
                  <a:pt x="262" y="228"/>
                  <a:pt x="260" y="230"/>
                  <a:pt x="257" y="230"/>
                </a:cubicBezTo>
                <a:close/>
                <a:moveTo>
                  <a:pt x="257" y="205"/>
                </a:moveTo>
                <a:cubicBezTo>
                  <a:pt x="134" y="205"/>
                  <a:pt x="134" y="205"/>
                  <a:pt x="134" y="205"/>
                </a:cubicBezTo>
                <a:cubicBezTo>
                  <a:pt x="131" y="205"/>
                  <a:pt x="129" y="203"/>
                  <a:pt x="129" y="200"/>
                </a:cubicBezTo>
                <a:cubicBezTo>
                  <a:pt x="129" y="197"/>
                  <a:pt x="131" y="195"/>
                  <a:pt x="134" y="195"/>
                </a:cubicBezTo>
                <a:cubicBezTo>
                  <a:pt x="257" y="195"/>
                  <a:pt x="257" y="195"/>
                  <a:pt x="257" y="195"/>
                </a:cubicBezTo>
                <a:cubicBezTo>
                  <a:pt x="260" y="195"/>
                  <a:pt x="262" y="197"/>
                  <a:pt x="262" y="200"/>
                </a:cubicBezTo>
                <a:cubicBezTo>
                  <a:pt x="262" y="203"/>
                  <a:pt x="260" y="205"/>
                  <a:pt x="257" y="205"/>
                </a:cubicBezTo>
                <a:close/>
                <a:moveTo>
                  <a:pt x="257" y="182"/>
                </a:moveTo>
                <a:cubicBezTo>
                  <a:pt x="134" y="182"/>
                  <a:pt x="134" y="182"/>
                  <a:pt x="134" y="182"/>
                </a:cubicBezTo>
                <a:cubicBezTo>
                  <a:pt x="131" y="182"/>
                  <a:pt x="129" y="180"/>
                  <a:pt x="129" y="177"/>
                </a:cubicBezTo>
                <a:cubicBezTo>
                  <a:pt x="129" y="174"/>
                  <a:pt x="131" y="171"/>
                  <a:pt x="134" y="171"/>
                </a:cubicBezTo>
                <a:cubicBezTo>
                  <a:pt x="257" y="171"/>
                  <a:pt x="257" y="171"/>
                  <a:pt x="257" y="171"/>
                </a:cubicBezTo>
                <a:cubicBezTo>
                  <a:pt x="260" y="171"/>
                  <a:pt x="262" y="174"/>
                  <a:pt x="262" y="177"/>
                </a:cubicBezTo>
                <a:cubicBezTo>
                  <a:pt x="262" y="180"/>
                  <a:pt x="260" y="182"/>
                  <a:pt x="257" y="182"/>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27" name="Group 74"/>
          <p:cNvGrpSpPr>
            <a:grpSpLocks noChangeAspect="1"/>
          </p:cNvGrpSpPr>
          <p:nvPr/>
        </p:nvGrpSpPr>
        <p:grpSpPr>
          <a:xfrm>
            <a:off x="5720981" y="995943"/>
            <a:ext cx="575742" cy="578680"/>
            <a:chOff x="3221038" y="3863975"/>
            <a:chExt cx="933450" cy="938213"/>
          </a:xfrm>
          <a:solidFill>
            <a:srgbClr val="92D050"/>
          </a:solidFill>
        </p:grpSpPr>
        <p:sp>
          <p:nvSpPr>
            <p:cNvPr id="128" name="Freeform 119"/>
            <p:cNvSpPr>
              <a:spLocks/>
            </p:cNvSpPr>
            <p:nvPr/>
          </p:nvSpPr>
          <p:spPr bwMode="auto">
            <a:xfrm>
              <a:off x="3392488" y="4011613"/>
              <a:ext cx="608013" cy="606425"/>
            </a:xfrm>
            <a:custGeom>
              <a:avLst/>
              <a:gdLst/>
              <a:ahLst/>
              <a:cxnLst>
                <a:cxn ang="0">
                  <a:pos x="132" y="147"/>
                </a:cxn>
                <a:cxn ang="0">
                  <a:pos x="98" y="64"/>
                </a:cxn>
                <a:cxn ang="0">
                  <a:pos x="15" y="30"/>
                </a:cxn>
                <a:cxn ang="0">
                  <a:pos x="0" y="15"/>
                </a:cxn>
                <a:cxn ang="0">
                  <a:pos x="15" y="0"/>
                </a:cxn>
                <a:cxn ang="0">
                  <a:pos x="162" y="147"/>
                </a:cxn>
                <a:cxn ang="0">
                  <a:pos x="147" y="162"/>
                </a:cxn>
                <a:cxn ang="0">
                  <a:pos x="132" y="147"/>
                </a:cxn>
              </a:cxnLst>
              <a:rect l="0" t="0" r="r" b="b"/>
              <a:pathLst>
                <a:path w="162" h="162">
                  <a:moveTo>
                    <a:pt x="132" y="147"/>
                  </a:moveTo>
                  <a:cubicBezTo>
                    <a:pt x="132" y="115"/>
                    <a:pt x="119" y="86"/>
                    <a:pt x="98" y="64"/>
                  </a:cubicBezTo>
                  <a:cubicBezTo>
                    <a:pt x="76" y="43"/>
                    <a:pt x="47" y="30"/>
                    <a:pt x="15" y="30"/>
                  </a:cubicBezTo>
                  <a:cubicBezTo>
                    <a:pt x="6" y="30"/>
                    <a:pt x="0" y="23"/>
                    <a:pt x="0" y="15"/>
                  </a:cubicBezTo>
                  <a:cubicBezTo>
                    <a:pt x="0" y="7"/>
                    <a:pt x="6" y="0"/>
                    <a:pt x="15" y="0"/>
                  </a:cubicBezTo>
                  <a:cubicBezTo>
                    <a:pt x="96" y="0"/>
                    <a:pt x="162" y="66"/>
                    <a:pt x="162" y="147"/>
                  </a:cubicBezTo>
                  <a:cubicBezTo>
                    <a:pt x="162" y="156"/>
                    <a:pt x="155" y="162"/>
                    <a:pt x="147" y="162"/>
                  </a:cubicBezTo>
                  <a:cubicBezTo>
                    <a:pt x="139" y="162"/>
                    <a:pt x="132" y="156"/>
                    <a:pt x="132" y="1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20"/>
            <p:cNvSpPr>
              <a:spLocks/>
            </p:cNvSpPr>
            <p:nvPr/>
          </p:nvSpPr>
          <p:spPr bwMode="auto">
            <a:xfrm>
              <a:off x="3392488" y="4183063"/>
              <a:ext cx="434975" cy="434975"/>
            </a:xfrm>
            <a:custGeom>
              <a:avLst/>
              <a:gdLst/>
              <a:ahLst/>
              <a:cxnLst>
                <a:cxn ang="0">
                  <a:pos x="86" y="101"/>
                </a:cxn>
                <a:cxn ang="0">
                  <a:pos x="15" y="30"/>
                </a:cxn>
                <a:cxn ang="0">
                  <a:pos x="0" y="15"/>
                </a:cxn>
                <a:cxn ang="0">
                  <a:pos x="15" y="0"/>
                </a:cxn>
                <a:cxn ang="0">
                  <a:pos x="116" y="101"/>
                </a:cxn>
                <a:cxn ang="0">
                  <a:pos x="101" y="116"/>
                </a:cxn>
                <a:cxn ang="0">
                  <a:pos x="86" y="101"/>
                </a:cxn>
              </a:cxnLst>
              <a:rect l="0" t="0" r="r" b="b"/>
              <a:pathLst>
                <a:path w="116" h="116">
                  <a:moveTo>
                    <a:pt x="86" y="101"/>
                  </a:moveTo>
                  <a:cubicBezTo>
                    <a:pt x="86" y="62"/>
                    <a:pt x="54" y="30"/>
                    <a:pt x="15" y="30"/>
                  </a:cubicBezTo>
                  <a:cubicBezTo>
                    <a:pt x="6" y="30"/>
                    <a:pt x="0" y="23"/>
                    <a:pt x="0" y="15"/>
                  </a:cubicBezTo>
                  <a:cubicBezTo>
                    <a:pt x="0" y="7"/>
                    <a:pt x="6" y="0"/>
                    <a:pt x="15" y="0"/>
                  </a:cubicBezTo>
                  <a:cubicBezTo>
                    <a:pt x="71" y="0"/>
                    <a:pt x="116" y="45"/>
                    <a:pt x="116" y="101"/>
                  </a:cubicBezTo>
                  <a:cubicBezTo>
                    <a:pt x="116" y="110"/>
                    <a:pt x="109" y="116"/>
                    <a:pt x="101" y="116"/>
                  </a:cubicBezTo>
                  <a:cubicBezTo>
                    <a:pt x="93" y="116"/>
                    <a:pt x="86" y="110"/>
                    <a:pt x="86"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Oval 121"/>
            <p:cNvSpPr>
              <a:spLocks noChangeArrowheads="1"/>
            </p:cNvSpPr>
            <p:nvPr/>
          </p:nvSpPr>
          <p:spPr bwMode="auto">
            <a:xfrm>
              <a:off x="3392488" y="4389438"/>
              <a:ext cx="228600" cy="2286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22"/>
            <p:cNvSpPr>
              <a:spLocks noEditPoints="1"/>
            </p:cNvSpPr>
            <p:nvPr/>
          </p:nvSpPr>
          <p:spPr bwMode="auto">
            <a:xfrm>
              <a:off x="3221038" y="3863975"/>
              <a:ext cx="933450" cy="938213"/>
            </a:xfrm>
            <a:custGeom>
              <a:avLst/>
              <a:gdLst/>
              <a:ahLst/>
              <a:cxnLst>
                <a:cxn ang="0">
                  <a:pos x="244" y="9"/>
                </a:cxn>
                <a:cxn ang="0">
                  <a:pos x="242" y="7"/>
                </a:cxn>
                <a:cxn ang="0">
                  <a:pos x="241" y="5"/>
                </a:cxn>
                <a:cxn ang="0">
                  <a:pos x="229" y="0"/>
                </a:cxn>
                <a:cxn ang="0">
                  <a:pos x="20" y="0"/>
                </a:cxn>
                <a:cxn ang="0">
                  <a:pos x="8" y="5"/>
                </a:cxn>
                <a:cxn ang="0">
                  <a:pos x="7" y="7"/>
                </a:cxn>
                <a:cxn ang="0">
                  <a:pos x="5" y="9"/>
                </a:cxn>
                <a:cxn ang="0">
                  <a:pos x="0" y="21"/>
                </a:cxn>
                <a:cxn ang="0">
                  <a:pos x="0" y="229"/>
                </a:cxn>
                <a:cxn ang="0">
                  <a:pos x="5" y="241"/>
                </a:cxn>
                <a:cxn ang="0">
                  <a:pos x="7" y="243"/>
                </a:cxn>
                <a:cxn ang="0">
                  <a:pos x="8" y="245"/>
                </a:cxn>
                <a:cxn ang="0">
                  <a:pos x="20" y="250"/>
                </a:cxn>
                <a:cxn ang="0">
                  <a:pos x="229" y="250"/>
                </a:cxn>
                <a:cxn ang="0">
                  <a:pos x="241" y="245"/>
                </a:cxn>
                <a:cxn ang="0">
                  <a:pos x="242" y="243"/>
                </a:cxn>
                <a:cxn ang="0">
                  <a:pos x="244" y="241"/>
                </a:cxn>
                <a:cxn ang="0">
                  <a:pos x="249" y="229"/>
                </a:cxn>
                <a:cxn ang="0">
                  <a:pos x="249" y="21"/>
                </a:cxn>
                <a:cxn ang="0">
                  <a:pos x="244" y="9"/>
                </a:cxn>
                <a:cxn ang="0">
                  <a:pos x="224" y="26"/>
                </a:cxn>
                <a:cxn ang="0">
                  <a:pos x="224" y="224"/>
                </a:cxn>
                <a:cxn ang="0">
                  <a:pos x="25" y="224"/>
                </a:cxn>
                <a:cxn ang="0">
                  <a:pos x="25" y="26"/>
                </a:cxn>
                <a:cxn ang="0">
                  <a:pos x="224" y="26"/>
                </a:cxn>
              </a:cxnLst>
              <a:rect l="0" t="0" r="r" b="b"/>
              <a:pathLst>
                <a:path w="249" h="250">
                  <a:moveTo>
                    <a:pt x="244" y="9"/>
                  </a:moveTo>
                  <a:cubicBezTo>
                    <a:pt x="244" y="8"/>
                    <a:pt x="243" y="8"/>
                    <a:pt x="242" y="7"/>
                  </a:cubicBezTo>
                  <a:cubicBezTo>
                    <a:pt x="242" y="7"/>
                    <a:pt x="241" y="6"/>
                    <a:pt x="241" y="5"/>
                  </a:cubicBezTo>
                  <a:cubicBezTo>
                    <a:pt x="238" y="2"/>
                    <a:pt x="233" y="0"/>
                    <a:pt x="229" y="0"/>
                  </a:cubicBezTo>
                  <a:cubicBezTo>
                    <a:pt x="20" y="0"/>
                    <a:pt x="20" y="0"/>
                    <a:pt x="20" y="0"/>
                  </a:cubicBezTo>
                  <a:cubicBezTo>
                    <a:pt x="16" y="0"/>
                    <a:pt x="11" y="2"/>
                    <a:pt x="8" y="5"/>
                  </a:cubicBezTo>
                  <a:cubicBezTo>
                    <a:pt x="8" y="6"/>
                    <a:pt x="7" y="7"/>
                    <a:pt x="7" y="7"/>
                  </a:cubicBezTo>
                  <a:cubicBezTo>
                    <a:pt x="6" y="8"/>
                    <a:pt x="5" y="8"/>
                    <a:pt x="5" y="9"/>
                  </a:cubicBezTo>
                  <a:cubicBezTo>
                    <a:pt x="2" y="12"/>
                    <a:pt x="0" y="16"/>
                    <a:pt x="0" y="21"/>
                  </a:cubicBezTo>
                  <a:cubicBezTo>
                    <a:pt x="0" y="229"/>
                    <a:pt x="0" y="229"/>
                    <a:pt x="0" y="229"/>
                  </a:cubicBezTo>
                  <a:cubicBezTo>
                    <a:pt x="0" y="234"/>
                    <a:pt x="2" y="238"/>
                    <a:pt x="5" y="241"/>
                  </a:cubicBezTo>
                  <a:cubicBezTo>
                    <a:pt x="5" y="242"/>
                    <a:pt x="6" y="242"/>
                    <a:pt x="7" y="243"/>
                  </a:cubicBezTo>
                  <a:cubicBezTo>
                    <a:pt x="7" y="244"/>
                    <a:pt x="8" y="244"/>
                    <a:pt x="8" y="245"/>
                  </a:cubicBezTo>
                  <a:cubicBezTo>
                    <a:pt x="11" y="248"/>
                    <a:pt x="16" y="250"/>
                    <a:pt x="20" y="250"/>
                  </a:cubicBezTo>
                  <a:cubicBezTo>
                    <a:pt x="229" y="250"/>
                    <a:pt x="229" y="250"/>
                    <a:pt x="229" y="250"/>
                  </a:cubicBezTo>
                  <a:cubicBezTo>
                    <a:pt x="233" y="250"/>
                    <a:pt x="238" y="248"/>
                    <a:pt x="241" y="245"/>
                  </a:cubicBezTo>
                  <a:cubicBezTo>
                    <a:pt x="241" y="244"/>
                    <a:pt x="242" y="244"/>
                    <a:pt x="242" y="243"/>
                  </a:cubicBezTo>
                  <a:cubicBezTo>
                    <a:pt x="243" y="242"/>
                    <a:pt x="244" y="242"/>
                    <a:pt x="244" y="241"/>
                  </a:cubicBezTo>
                  <a:cubicBezTo>
                    <a:pt x="247" y="238"/>
                    <a:pt x="249" y="234"/>
                    <a:pt x="249" y="229"/>
                  </a:cubicBezTo>
                  <a:cubicBezTo>
                    <a:pt x="249" y="21"/>
                    <a:pt x="249" y="21"/>
                    <a:pt x="249" y="21"/>
                  </a:cubicBezTo>
                  <a:cubicBezTo>
                    <a:pt x="249" y="16"/>
                    <a:pt x="247" y="12"/>
                    <a:pt x="244" y="9"/>
                  </a:cubicBezTo>
                  <a:close/>
                  <a:moveTo>
                    <a:pt x="224" y="26"/>
                  </a:moveTo>
                  <a:cubicBezTo>
                    <a:pt x="224" y="224"/>
                    <a:pt x="224" y="224"/>
                    <a:pt x="224" y="224"/>
                  </a:cubicBezTo>
                  <a:cubicBezTo>
                    <a:pt x="25" y="224"/>
                    <a:pt x="25" y="224"/>
                    <a:pt x="25" y="224"/>
                  </a:cubicBezTo>
                  <a:cubicBezTo>
                    <a:pt x="25" y="26"/>
                    <a:pt x="25" y="26"/>
                    <a:pt x="25" y="26"/>
                  </a:cubicBezTo>
                  <a:lnTo>
                    <a:pt x="224"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2" name="Group 253"/>
          <p:cNvGrpSpPr>
            <a:grpSpLocks noChangeAspect="1"/>
          </p:cNvGrpSpPr>
          <p:nvPr/>
        </p:nvGrpSpPr>
        <p:grpSpPr>
          <a:xfrm>
            <a:off x="9815784" y="703900"/>
            <a:ext cx="760778" cy="917867"/>
            <a:chOff x="7469188" y="2057400"/>
            <a:chExt cx="1860550" cy="2244725"/>
          </a:xfrm>
          <a:solidFill>
            <a:srgbClr val="FF0000"/>
          </a:solidFill>
        </p:grpSpPr>
        <p:sp>
          <p:nvSpPr>
            <p:cNvPr id="133" name="Oval 87"/>
            <p:cNvSpPr>
              <a:spLocks noChangeArrowheads="1"/>
            </p:cNvSpPr>
            <p:nvPr/>
          </p:nvSpPr>
          <p:spPr bwMode="auto">
            <a:xfrm>
              <a:off x="8085138" y="2743200"/>
              <a:ext cx="592138" cy="3603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88"/>
            <p:cNvSpPr>
              <a:spLocks/>
            </p:cNvSpPr>
            <p:nvPr/>
          </p:nvSpPr>
          <p:spPr bwMode="auto">
            <a:xfrm>
              <a:off x="7504113" y="2416175"/>
              <a:ext cx="817563" cy="477838"/>
            </a:xfrm>
            <a:custGeom>
              <a:avLst/>
              <a:gdLst/>
              <a:ahLst/>
              <a:cxnLst>
                <a:cxn ang="0">
                  <a:pos x="496" y="301"/>
                </a:cxn>
                <a:cxn ang="0">
                  <a:pos x="515" y="276"/>
                </a:cxn>
                <a:cxn ang="0">
                  <a:pos x="10" y="0"/>
                </a:cxn>
                <a:cxn ang="0">
                  <a:pos x="0" y="13"/>
                </a:cxn>
                <a:cxn ang="0">
                  <a:pos x="496" y="301"/>
                </a:cxn>
              </a:cxnLst>
              <a:rect l="0" t="0" r="r" b="b"/>
              <a:pathLst>
                <a:path w="515" h="301">
                  <a:moveTo>
                    <a:pt x="496" y="301"/>
                  </a:moveTo>
                  <a:lnTo>
                    <a:pt x="515" y="276"/>
                  </a:lnTo>
                  <a:lnTo>
                    <a:pt x="10" y="0"/>
                  </a:lnTo>
                  <a:lnTo>
                    <a:pt x="0" y="13"/>
                  </a:lnTo>
                  <a:lnTo>
                    <a:pt x="496"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89"/>
            <p:cNvSpPr>
              <a:spLocks/>
            </p:cNvSpPr>
            <p:nvPr/>
          </p:nvSpPr>
          <p:spPr bwMode="auto">
            <a:xfrm>
              <a:off x="7469188" y="2387600"/>
              <a:ext cx="82550" cy="80963"/>
            </a:xfrm>
            <a:custGeom>
              <a:avLst/>
              <a:gdLst/>
              <a:ahLst/>
              <a:cxnLst>
                <a:cxn ang="0">
                  <a:pos x="27" y="116"/>
                </a:cxn>
                <a:cxn ang="0">
                  <a:pos x="111" y="91"/>
                </a:cxn>
                <a:cxn ang="0">
                  <a:pos x="105" y="15"/>
                </a:cxn>
                <a:cxn ang="0">
                  <a:pos x="22" y="39"/>
                </a:cxn>
                <a:cxn ang="0">
                  <a:pos x="27" y="116"/>
                </a:cxn>
              </a:cxnLst>
              <a:rect l="0" t="0" r="r" b="b"/>
              <a:pathLst>
                <a:path w="133" h="131">
                  <a:moveTo>
                    <a:pt x="27" y="116"/>
                  </a:moveTo>
                  <a:cubicBezTo>
                    <a:pt x="52" y="131"/>
                    <a:pt x="90" y="119"/>
                    <a:pt x="111" y="91"/>
                  </a:cubicBezTo>
                  <a:cubicBezTo>
                    <a:pt x="133" y="63"/>
                    <a:pt x="130" y="29"/>
                    <a:pt x="105" y="15"/>
                  </a:cubicBezTo>
                  <a:cubicBezTo>
                    <a:pt x="80" y="0"/>
                    <a:pt x="43" y="11"/>
                    <a:pt x="22" y="39"/>
                  </a:cubicBezTo>
                  <a:cubicBezTo>
                    <a:pt x="0" y="67"/>
                    <a:pt x="3" y="102"/>
                    <a:pt x="27" y="1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90"/>
            <p:cNvSpPr>
              <a:spLocks/>
            </p:cNvSpPr>
            <p:nvPr/>
          </p:nvSpPr>
          <p:spPr bwMode="auto">
            <a:xfrm>
              <a:off x="8448675" y="2092325"/>
              <a:ext cx="430213" cy="922338"/>
            </a:xfrm>
            <a:custGeom>
              <a:avLst/>
              <a:gdLst/>
              <a:ahLst/>
              <a:cxnLst>
                <a:cxn ang="0">
                  <a:pos x="0" y="575"/>
                </a:cxn>
                <a:cxn ang="0">
                  <a:pos x="28" y="581"/>
                </a:cxn>
                <a:cxn ang="0">
                  <a:pos x="271" y="3"/>
                </a:cxn>
                <a:cxn ang="0">
                  <a:pos x="257" y="0"/>
                </a:cxn>
                <a:cxn ang="0">
                  <a:pos x="0" y="575"/>
                </a:cxn>
              </a:cxnLst>
              <a:rect l="0" t="0" r="r" b="b"/>
              <a:pathLst>
                <a:path w="271" h="581">
                  <a:moveTo>
                    <a:pt x="0" y="575"/>
                  </a:moveTo>
                  <a:lnTo>
                    <a:pt x="28" y="581"/>
                  </a:lnTo>
                  <a:lnTo>
                    <a:pt x="271" y="3"/>
                  </a:lnTo>
                  <a:lnTo>
                    <a:pt x="257" y="0"/>
                  </a:lnTo>
                  <a:lnTo>
                    <a:pt x="0" y="5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91"/>
            <p:cNvSpPr>
              <a:spLocks/>
            </p:cNvSpPr>
            <p:nvPr/>
          </p:nvSpPr>
          <p:spPr bwMode="auto">
            <a:xfrm>
              <a:off x="8823325" y="2057400"/>
              <a:ext cx="87313" cy="74613"/>
            </a:xfrm>
            <a:custGeom>
              <a:avLst/>
              <a:gdLst/>
              <a:ahLst/>
              <a:cxnLst>
                <a:cxn ang="0">
                  <a:pos x="12" y="46"/>
                </a:cxn>
                <a:cxn ang="0">
                  <a:pos x="47" y="111"/>
                </a:cxn>
                <a:cxn ang="0">
                  <a:pos x="128" y="72"/>
                </a:cxn>
                <a:cxn ang="0">
                  <a:pos x="93" y="7"/>
                </a:cxn>
                <a:cxn ang="0">
                  <a:pos x="12" y="46"/>
                </a:cxn>
              </a:cxnLst>
              <a:rect l="0" t="0" r="r" b="b"/>
              <a:pathLst>
                <a:path w="140" h="118">
                  <a:moveTo>
                    <a:pt x="12" y="46"/>
                  </a:moveTo>
                  <a:cubicBezTo>
                    <a:pt x="0" y="75"/>
                    <a:pt x="15" y="104"/>
                    <a:pt x="47" y="111"/>
                  </a:cubicBezTo>
                  <a:cubicBezTo>
                    <a:pt x="79" y="118"/>
                    <a:pt x="115" y="100"/>
                    <a:pt x="128" y="72"/>
                  </a:cubicBezTo>
                  <a:cubicBezTo>
                    <a:pt x="140" y="43"/>
                    <a:pt x="125" y="14"/>
                    <a:pt x="93" y="7"/>
                  </a:cubicBezTo>
                  <a:cubicBezTo>
                    <a:pt x="61" y="0"/>
                    <a:pt x="25" y="17"/>
                    <a:pt x="12" y="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92"/>
            <p:cNvSpPr>
              <a:spLocks/>
            </p:cNvSpPr>
            <p:nvPr/>
          </p:nvSpPr>
          <p:spPr bwMode="auto">
            <a:xfrm>
              <a:off x="7827963" y="3740150"/>
              <a:ext cx="225425" cy="561975"/>
            </a:xfrm>
            <a:custGeom>
              <a:avLst/>
              <a:gdLst/>
              <a:ahLst/>
              <a:cxnLst>
                <a:cxn ang="0">
                  <a:pos x="116" y="826"/>
                </a:cxn>
                <a:cxn ang="0">
                  <a:pos x="46" y="884"/>
                </a:cxn>
                <a:cxn ang="0">
                  <a:pos x="46" y="884"/>
                </a:cxn>
                <a:cxn ang="0">
                  <a:pos x="13" y="797"/>
                </a:cxn>
                <a:cxn ang="0">
                  <a:pos x="183" y="50"/>
                </a:cxn>
                <a:cxn ang="0">
                  <a:pos x="283" y="13"/>
                </a:cxn>
                <a:cxn ang="0">
                  <a:pos x="283" y="13"/>
                </a:cxn>
                <a:cxn ang="0">
                  <a:pos x="350" y="95"/>
                </a:cxn>
                <a:cxn ang="0">
                  <a:pos x="116" y="826"/>
                </a:cxn>
              </a:cxnLst>
              <a:rect l="0" t="0" r="r" b="b"/>
              <a:pathLst>
                <a:path w="359" h="897">
                  <a:moveTo>
                    <a:pt x="116" y="826"/>
                  </a:moveTo>
                  <a:cubicBezTo>
                    <a:pt x="107" y="859"/>
                    <a:pt x="92" y="897"/>
                    <a:pt x="46" y="884"/>
                  </a:cubicBezTo>
                  <a:cubicBezTo>
                    <a:pt x="46" y="884"/>
                    <a:pt x="46" y="884"/>
                    <a:pt x="46" y="884"/>
                  </a:cubicBezTo>
                  <a:cubicBezTo>
                    <a:pt x="0" y="871"/>
                    <a:pt x="4" y="830"/>
                    <a:pt x="13" y="797"/>
                  </a:cubicBezTo>
                  <a:cubicBezTo>
                    <a:pt x="183" y="50"/>
                    <a:pt x="183" y="50"/>
                    <a:pt x="183" y="50"/>
                  </a:cubicBezTo>
                  <a:cubicBezTo>
                    <a:pt x="192" y="17"/>
                    <a:pt x="237" y="0"/>
                    <a:pt x="283" y="13"/>
                  </a:cubicBezTo>
                  <a:cubicBezTo>
                    <a:pt x="283" y="13"/>
                    <a:pt x="283" y="13"/>
                    <a:pt x="283" y="13"/>
                  </a:cubicBezTo>
                  <a:cubicBezTo>
                    <a:pt x="329" y="25"/>
                    <a:pt x="359" y="62"/>
                    <a:pt x="350" y="95"/>
                  </a:cubicBezTo>
                  <a:lnTo>
                    <a:pt x="116" y="8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93"/>
            <p:cNvSpPr>
              <a:spLocks/>
            </p:cNvSpPr>
            <p:nvPr/>
          </p:nvSpPr>
          <p:spPr bwMode="auto">
            <a:xfrm>
              <a:off x="8716963" y="3740150"/>
              <a:ext cx="225425" cy="561975"/>
            </a:xfrm>
            <a:custGeom>
              <a:avLst/>
              <a:gdLst/>
              <a:ahLst/>
              <a:cxnLst>
                <a:cxn ang="0">
                  <a:pos x="244" y="826"/>
                </a:cxn>
                <a:cxn ang="0">
                  <a:pos x="314" y="884"/>
                </a:cxn>
                <a:cxn ang="0">
                  <a:pos x="314" y="884"/>
                </a:cxn>
                <a:cxn ang="0">
                  <a:pos x="347" y="797"/>
                </a:cxn>
                <a:cxn ang="0">
                  <a:pos x="177" y="50"/>
                </a:cxn>
                <a:cxn ang="0">
                  <a:pos x="77" y="13"/>
                </a:cxn>
                <a:cxn ang="0">
                  <a:pos x="77" y="13"/>
                </a:cxn>
                <a:cxn ang="0">
                  <a:pos x="9" y="95"/>
                </a:cxn>
                <a:cxn ang="0">
                  <a:pos x="244" y="826"/>
                </a:cxn>
              </a:cxnLst>
              <a:rect l="0" t="0" r="r" b="b"/>
              <a:pathLst>
                <a:path w="360" h="897">
                  <a:moveTo>
                    <a:pt x="244" y="826"/>
                  </a:moveTo>
                  <a:cubicBezTo>
                    <a:pt x="253" y="859"/>
                    <a:pt x="268" y="897"/>
                    <a:pt x="314" y="884"/>
                  </a:cubicBezTo>
                  <a:cubicBezTo>
                    <a:pt x="314" y="884"/>
                    <a:pt x="314" y="884"/>
                    <a:pt x="314" y="884"/>
                  </a:cubicBezTo>
                  <a:cubicBezTo>
                    <a:pt x="360" y="871"/>
                    <a:pt x="356" y="830"/>
                    <a:pt x="347" y="797"/>
                  </a:cubicBezTo>
                  <a:cubicBezTo>
                    <a:pt x="177" y="50"/>
                    <a:pt x="177" y="50"/>
                    <a:pt x="177" y="50"/>
                  </a:cubicBezTo>
                  <a:cubicBezTo>
                    <a:pt x="168" y="17"/>
                    <a:pt x="123" y="0"/>
                    <a:pt x="77" y="13"/>
                  </a:cubicBezTo>
                  <a:cubicBezTo>
                    <a:pt x="77" y="13"/>
                    <a:pt x="77" y="13"/>
                    <a:pt x="77" y="13"/>
                  </a:cubicBezTo>
                  <a:cubicBezTo>
                    <a:pt x="31" y="25"/>
                    <a:pt x="0" y="62"/>
                    <a:pt x="9" y="95"/>
                  </a:cubicBezTo>
                  <a:lnTo>
                    <a:pt x="244" y="8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94"/>
            <p:cNvSpPr>
              <a:spLocks/>
            </p:cNvSpPr>
            <p:nvPr/>
          </p:nvSpPr>
          <p:spPr bwMode="auto">
            <a:xfrm>
              <a:off x="7472363" y="2843213"/>
              <a:ext cx="1857375" cy="1270000"/>
            </a:xfrm>
            <a:custGeom>
              <a:avLst/>
              <a:gdLst/>
              <a:ahLst/>
              <a:cxnLst>
                <a:cxn ang="0">
                  <a:pos x="2698" y="1745"/>
                </a:cxn>
                <a:cxn ang="0">
                  <a:pos x="2714" y="398"/>
                </a:cxn>
                <a:cxn ang="0">
                  <a:pos x="2249" y="96"/>
                </a:cxn>
                <a:cxn ang="0">
                  <a:pos x="539" y="119"/>
                </a:cxn>
                <a:cxn ang="0">
                  <a:pos x="162" y="440"/>
                </a:cxn>
                <a:cxn ang="0">
                  <a:pos x="226" y="1745"/>
                </a:cxn>
                <a:cxn ang="0">
                  <a:pos x="2698" y="1745"/>
                </a:cxn>
              </a:cxnLst>
              <a:rect l="0" t="0" r="r" b="b"/>
              <a:pathLst>
                <a:path w="2970" h="2030">
                  <a:moveTo>
                    <a:pt x="2698" y="1745"/>
                  </a:moveTo>
                  <a:cubicBezTo>
                    <a:pt x="2970" y="1592"/>
                    <a:pt x="2844" y="806"/>
                    <a:pt x="2714" y="398"/>
                  </a:cubicBezTo>
                  <a:cubicBezTo>
                    <a:pt x="2666" y="247"/>
                    <a:pt x="2441" y="151"/>
                    <a:pt x="2249" y="96"/>
                  </a:cubicBezTo>
                  <a:cubicBezTo>
                    <a:pt x="1943" y="8"/>
                    <a:pt x="898" y="0"/>
                    <a:pt x="539" y="119"/>
                  </a:cubicBezTo>
                  <a:cubicBezTo>
                    <a:pt x="350" y="182"/>
                    <a:pt x="211" y="288"/>
                    <a:pt x="162" y="440"/>
                  </a:cubicBezTo>
                  <a:cubicBezTo>
                    <a:pt x="32" y="847"/>
                    <a:pt x="0" y="1592"/>
                    <a:pt x="226" y="1745"/>
                  </a:cubicBezTo>
                  <a:cubicBezTo>
                    <a:pt x="827" y="2030"/>
                    <a:pt x="2010" y="2030"/>
                    <a:pt x="2698" y="17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95"/>
            <p:cNvSpPr>
              <a:spLocks/>
            </p:cNvSpPr>
            <p:nvPr/>
          </p:nvSpPr>
          <p:spPr bwMode="auto">
            <a:xfrm>
              <a:off x="7788275" y="2995613"/>
              <a:ext cx="1193800" cy="890588"/>
            </a:xfrm>
            <a:custGeom>
              <a:avLst/>
              <a:gdLst/>
              <a:ahLst/>
              <a:cxnLst>
                <a:cxn ang="0">
                  <a:pos x="1908" y="712"/>
                </a:cxn>
                <a:cxn ang="0">
                  <a:pos x="1303" y="1423"/>
                </a:cxn>
                <a:cxn ang="0">
                  <a:pos x="605" y="1423"/>
                </a:cxn>
                <a:cxn ang="0">
                  <a:pos x="0" y="712"/>
                </a:cxn>
                <a:cxn ang="0">
                  <a:pos x="0" y="712"/>
                </a:cxn>
                <a:cxn ang="0">
                  <a:pos x="605" y="0"/>
                </a:cxn>
                <a:cxn ang="0">
                  <a:pos x="1303" y="0"/>
                </a:cxn>
                <a:cxn ang="0">
                  <a:pos x="1908" y="712"/>
                </a:cxn>
              </a:cxnLst>
              <a:rect l="0" t="0" r="r" b="b"/>
              <a:pathLst>
                <a:path w="1908" h="1423">
                  <a:moveTo>
                    <a:pt x="1908" y="712"/>
                  </a:moveTo>
                  <a:cubicBezTo>
                    <a:pt x="1908" y="1105"/>
                    <a:pt x="1637" y="1423"/>
                    <a:pt x="1303" y="1423"/>
                  </a:cubicBezTo>
                  <a:cubicBezTo>
                    <a:pt x="605" y="1423"/>
                    <a:pt x="605" y="1423"/>
                    <a:pt x="605" y="1423"/>
                  </a:cubicBezTo>
                  <a:cubicBezTo>
                    <a:pt x="271" y="1423"/>
                    <a:pt x="0" y="1105"/>
                    <a:pt x="0" y="712"/>
                  </a:cubicBezTo>
                  <a:cubicBezTo>
                    <a:pt x="0" y="712"/>
                    <a:pt x="0" y="712"/>
                    <a:pt x="0" y="712"/>
                  </a:cubicBezTo>
                  <a:cubicBezTo>
                    <a:pt x="0" y="319"/>
                    <a:pt x="271" y="0"/>
                    <a:pt x="605" y="0"/>
                  </a:cubicBezTo>
                  <a:cubicBezTo>
                    <a:pt x="1303" y="0"/>
                    <a:pt x="1303" y="0"/>
                    <a:pt x="1303" y="0"/>
                  </a:cubicBezTo>
                  <a:cubicBezTo>
                    <a:pt x="1637" y="0"/>
                    <a:pt x="1908" y="319"/>
                    <a:pt x="1908" y="7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Oval 96"/>
            <p:cNvSpPr>
              <a:spLocks noChangeArrowheads="1"/>
            </p:cNvSpPr>
            <p:nvPr/>
          </p:nvSpPr>
          <p:spPr bwMode="auto">
            <a:xfrm>
              <a:off x="8332788" y="3935413"/>
              <a:ext cx="104775" cy="1016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487783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4b0e8d5e0e77e7ee7304fb0fb37d22dc8c3a5f0"/>
</p:tagLst>
</file>

<file path=ppt/theme/theme1.xml><?xml version="1.0" encoding="utf-8"?>
<a:theme xmlns:a="http://schemas.openxmlformats.org/drawingml/2006/main" name="blank">
  <a:themeElements>
    <a:clrScheme name="Ipsos">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008E94"/>
      </a:hlink>
      <a:folHlink>
        <a:srgbClr val="1F497D"/>
      </a:folHlink>
    </a:clrScheme>
    <a:fontScheme name="Fieldwork Internati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
    <a:dk1>
      <a:srgbClr val="333399"/>
    </a:dk1>
    <a:lt1>
      <a:srgbClr val="FFFFFF"/>
    </a:lt1>
    <a:dk2>
      <a:srgbClr val="4D4D4D"/>
    </a:dk2>
    <a:lt2>
      <a:srgbClr val="BCBEC0"/>
    </a:lt2>
    <a:accent1>
      <a:srgbClr val="00ADA8"/>
    </a:accent1>
    <a:accent2>
      <a:srgbClr val="FF9933"/>
    </a:accent2>
    <a:accent3>
      <a:srgbClr val="FF6600"/>
    </a:accent3>
    <a:accent4>
      <a:srgbClr val="7EACDE"/>
    </a:accent4>
    <a:accent5>
      <a:srgbClr val="A2CFD5"/>
    </a:accent5>
    <a:accent6>
      <a:srgbClr val="99CC00"/>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a:dk1>
      <a:srgbClr val="333399"/>
    </a:dk1>
    <a:lt1>
      <a:srgbClr val="FFFFFF"/>
    </a:lt1>
    <a:dk2>
      <a:srgbClr val="4D4D4D"/>
    </a:dk2>
    <a:lt2>
      <a:srgbClr val="BCBEC0"/>
    </a:lt2>
    <a:accent1>
      <a:srgbClr val="00ADA8"/>
    </a:accent1>
    <a:accent2>
      <a:srgbClr val="FF9933"/>
    </a:accent2>
    <a:accent3>
      <a:srgbClr val="FF6600"/>
    </a:accent3>
    <a:accent4>
      <a:srgbClr val="7EACDE"/>
    </a:accent4>
    <a:accent5>
      <a:srgbClr val="A2CFD5"/>
    </a:accent5>
    <a:accent6>
      <a:srgbClr val="99CC00"/>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
    <a:dk1>
      <a:srgbClr val="333399"/>
    </a:dk1>
    <a:lt1>
      <a:srgbClr val="FFFFFF"/>
    </a:lt1>
    <a:dk2>
      <a:srgbClr val="4D4D4D"/>
    </a:dk2>
    <a:lt2>
      <a:srgbClr val="BCBEC0"/>
    </a:lt2>
    <a:accent1>
      <a:srgbClr val="00ADA8"/>
    </a:accent1>
    <a:accent2>
      <a:srgbClr val="FF9933"/>
    </a:accent2>
    <a:accent3>
      <a:srgbClr val="FF6600"/>
    </a:accent3>
    <a:accent4>
      <a:srgbClr val="7EACDE"/>
    </a:accent4>
    <a:accent5>
      <a:srgbClr val="A2CFD5"/>
    </a:accent5>
    <a:accent6>
      <a:srgbClr val="99CC00"/>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27234</TotalTime>
  <Words>1724</Words>
  <Application>Microsoft Office PowerPoint</Application>
  <PresentationFormat>מותאם אישית</PresentationFormat>
  <Paragraphs>248</Paragraphs>
  <Slides>22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blank</vt:lpstr>
      <vt:lpstr>מצגת של PowerPoint</vt:lpstr>
      <vt:lpstr>רקע ומתודולוגיה</vt:lpstr>
      <vt:lpstr>מצגת של PowerPoint</vt:lpstr>
      <vt:lpstr>מצגת של PowerPoint</vt:lpstr>
      <vt:lpstr>מצגת של PowerPoint</vt:lpstr>
      <vt:lpstr>חשיפה בלתי נעזרת</vt:lpstr>
      <vt:lpstr>חשיפה חצי נעזרת וזכירות המסר</vt:lpstr>
      <vt:lpstr>חשיפה נעזרת לקמפיין בטלוויזיה בלבד</vt:lpstr>
      <vt:lpstr>חשיפה נעזרת לקמפיין</vt:lpstr>
      <vt:lpstr>מצגת של PowerPoint</vt:lpstr>
      <vt:lpstr>אהדת הקמפיין וחשיבותו – בקרב הנחשפים לקמפיין (N=419)</vt:lpstr>
      <vt:lpstr>סיבות לאהדה/חוסר אהדה לקמפיין – בקרב הנחשפים לקמפיין (N=419)</vt:lpstr>
      <vt:lpstr>הנעה לפעולה– בקרב הנחשפים (N=419) TOP3</vt:lpstr>
      <vt:lpstr>חסמים לשכנוע – בקרב הנחשפים שלא ישקלו להכפיל את הסכום (N=89) </vt:lpstr>
      <vt:lpstr>תפיסות לגבי הקמפיין – בקרב הנחשפים (N=419) TOP3</vt:lpstr>
      <vt:lpstr>תפיסת חשיבות תכנית החיסכון – כלל המדגם TOP3</vt:lpstr>
      <vt:lpstr>מודעות לתכנית חיסכון לכל ילד - כלל המדגם</vt:lpstr>
      <vt:lpstr>מודעות לגוף העומד מאחורי המהלך-  בקרב המודעים לחסכון לכל ילד (N=496)</vt:lpstr>
      <vt:lpstr>העדפת שימוש – כלל המדגם</vt:lpstr>
      <vt:lpstr>מדדי הקמפיין בהשוואה לבנצ'מרק*</vt:lpstr>
      <vt:lpstr>מצגת של PowerPoint</vt:lpstr>
      <vt:lpstr>מצגת של PowerPoint</vt:lpstr>
    </vt:vector>
  </TitlesOfParts>
  <Company>Ipsos-Mori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Neil.tierney</dc:creator>
  <cp:lastModifiedBy>dafna</cp:lastModifiedBy>
  <cp:revision>2350</cp:revision>
  <cp:lastPrinted>2017-01-01T16:43:25Z</cp:lastPrinted>
  <dcterms:created xsi:type="dcterms:W3CDTF">2014-10-01T09:33:00Z</dcterms:created>
  <dcterms:modified xsi:type="dcterms:W3CDTF">2017-01-11T09:26:59Z</dcterms:modified>
</cp:coreProperties>
</file>