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sldIdLst>
    <p:sldId id="261" r:id="rId2"/>
    <p:sldId id="301" r:id="rId3"/>
    <p:sldId id="285" r:id="rId4"/>
    <p:sldId id="256" r:id="rId5"/>
    <p:sldId id="298" r:id="rId6"/>
    <p:sldId id="347" r:id="rId7"/>
    <p:sldId id="348" r:id="rId8"/>
    <p:sldId id="349" r:id="rId9"/>
    <p:sldId id="350" r:id="rId10"/>
    <p:sldId id="351" r:id="rId11"/>
    <p:sldId id="352" r:id="rId12"/>
    <p:sldId id="353" r:id="rId13"/>
    <p:sldId id="267" r:id="rId14"/>
    <p:sldId id="289" r:id="rId15"/>
    <p:sldId id="346" r:id="rId16"/>
    <p:sldId id="291" r:id="rId17"/>
    <p:sldId id="288" r:id="rId18"/>
    <p:sldId id="303" r:id="rId19"/>
    <p:sldId id="296" r:id="rId20"/>
    <p:sldId id="292" r:id="rId21"/>
    <p:sldId id="287" r:id="rId22"/>
    <p:sldId id="302" r:id="rId23"/>
    <p:sldId id="345" r:id="rId24"/>
    <p:sldId id="257" r:id="rId25"/>
  </p:sldIdLst>
  <p:sldSz cx="12192000" cy="6858000"/>
  <p:notesSz cx="6888163" cy="10018713"/>
  <p:embeddedFontLst>
    <p:embeddedFont>
      <p:font typeface="Calibri Light" panose="020F0302020204030204" pitchFamily="34" charset="0"/>
      <p:regular r:id="rId27"/>
      <p:italic r:id="rId28"/>
    </p:embeddedFont>
    <p:embeddedFont>
      <p:font typeface="Assistant" panose="020B0604020202020204" charset="-79"/>
      <p:regular r:id="rId29"/>
      <p:bold r:id="rId30"/>
    </p:embeddedFont>
    <p:embeddedFont>
      <p:font typeface="Calibri" panose="020F0502020204030204" pitchFamily="34" charset="0"/>
      <p:regular r:id="rId31"/>
      <p:bold r:id="rId32"/>
      <p:italic r:id="rId33"/>
      <p:boldItalic r:id="rId34"/>
    </p:embeddedFont>
  </p:embeddedFontLst>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B44"/>
    <a:srgbClr val="43A2DB"/>
    <a:srgbClr val="F2F7FE"/>
    <a:srgbClr val="A5A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p:restoredTop sz="96327"/>
  </p:normalViewPr>
  <p:slideViewPr>
    <p:cSldViewPr snapToGrid="0">
      <p:cViewPr varScale="1">
        <p:scale>
          <a:sx n="115" d="100"/>
          <a:sy n="115" d="100"/>
        </p:scale>
        <p:origin x="1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663" y="0"/>
            <a:ext cx="2984500" cy="50165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84500" cy="501650"/>
          </a:xfrm>
          <a:prstGeom prst="rect">
            <a:avLst/>
          </a:prstGeom>
        </p:spPr>
        <p:txBody>
          <a:bodyPr vert="horz" lIns="91440" tIns="45720" rIns="91440" bIns="45720" rtlCol="1"/>
          <a:lstStyle>
            <a:lvl1pPr algn="l">
              <a:defRPr sz="1200"/>
            </a:lvl1pPr>
          </a:lstStyle>
          <a:p>
            <a:fld id="{3D7538ED-49EC-49BA-9AB5-B3F0ACA1E03F}" type="datetimeFigureOut">
              <a:rPr lang="he-IL" smtClean="0"/>
              <a:t>כ"א/אדר ב/תשפ"ד</a:t>
            </a:fld>
            <a:endParaRPr lang="he-IL"/>
          </a:p>
        </p:txBody>
      </p:sp>
      <p:sp>
        <p:nvSpPr>
          <p:cNvPr id="4" name="מציין מיקום של תמונת שקופית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8975" y="4821238"/>
            <a:ext cx="5510213" cy="3944937"/>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3663" y="9517063"/>
            <a:ext cx="2984500" cy="50165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517063"/>
            <a:ext cx="2984500" cy="501650"/>
          </a:xfrm>
          <a:prstGeom prst="rect">
            <a:avLst/>
          </a:prstGeom>
        </p:spPr>
        <p:txBody>
          <a:bodyPr vert="horz" lIns="91440" tIns="45720" rIns="91440" bIns="45720" rtlCol="1" anchor="b"/>
          <a:lstStyle>
            <a:lvl1pPr algn="l">
              <a:defRPr sz="1200"/>
            </a:lvl1pPr>
          </a:lstStyle>
          <a:p>
            <a:fld id="{0739D1BC-3BF0-4ECE-8889-7D5E06DB2A6F}" type="slidenum">
              <a:rPr lang="he-IL" smtClean="0"/>
              <a:t>‹#›</a:t>
            </a:fld>
            <a:endParaRPr lang="he-IL"/>
          </a:p>
        </p:txBody>
      </p:sp>
    </p:spTree>
    <p:extLst>
      <p:ext uri="{BB962C8B-B14F-4D97-AF65-F5344CB8AC3E}">
        <p14:creationId xmlns:p14="http://schemas.microsoft.com/office/powerpoint/2010/main" val="9023564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63A7-EF64-D3A0-BCA9-BED69B8EC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99FB35B5-6DDC-4D83-18A3-3F813BD9B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EF0E4BDA-C912-9DE3-F9AC-2F4F79E8DAA1}"/>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882F5F46-F9AE-9BBA-0982-0B98F06EF71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1A4CD44-48C3-828C-C7DD-76032AD0685C}"/>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302696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EAA1-E6AD-C1E3-AE77-EE97B334142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3680EF1-F4B2-42A1-A52B-A04E5A2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8787985D-6980-B065-1FA5-92C67E42FA8E}"/>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3DEDEE06-C477-A53F-5BE5-EDE245468241}"/>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F7C8137E-7039-84C0-7A7C-F7A5FE7F8178}"/>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364166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4D411-FE6A-0BFA-EE8A-D0F9E0608A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77F3385-B352-D6CF-FD56-7E7E0071D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D0DBAA4-F642-8938-D9F4-1BDAD9CBEA52}"/>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BA05D278-02A7-D641-C5D5-FEFA6E9038A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1E12B9B-64C4-808C-3DB4-71559376F884}"/>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342492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7AC3-2C14-9EBC-428C-800B307C1711}"/>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7E39E6DE-2DC1-3648-892E-FBC6813C4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532E5A1B-E1D8-41D3-D90C-3D8D1826B892}"/>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AAF80235-3A24-1EDE-37A0-AB7F606E68B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91DCCF7-2908-E887-6A93-3184A6B282ED}"/>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371918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A768-FFA7-A894-D273-588492DD0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2202B247-CF70-6071-945C-B43491B30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C9ED2-8D59-9707-EF67-FF4FEB14AE05}"/>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056158BD-E6EB-D884-3222-CF018A02D4E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C47D420-4FFB-769C-C5FD-6B30BC294209}"/>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222620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F4AC-9423-8C88-7F7D-CE297F4892F6}"/>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ED7AA532-5FC4-C30F-FC39-8D2E893AF9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A3DA9E42-8D1E-5DF0-1EE5-2F95F14E00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596CE7FA-BF86-8D53-629E-4FF77D25D10A}"/>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6" name="Footer Placeholder 5">
            <a:extLst>
              <a:ext uri="{FF2B5EF4-FFF2-40B4-BE49-F238E27FC236}">
                <a16:creationId xmlns:a16="http://schemas.microsoft.com/office/drawing/2014/main" id="{9E813E55-6431-C6EC-EBE0-6D0673F9471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B2B1ABA-46DC-D725-6819-0D9AE15B0054}"/>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85097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4A7-8CF6-7BDA-1C09-B2C2BB6CF450}"/>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2BEB8956-7598-8FB5-F242-37F16DBC2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D0FAB-16F0-9D99-E373-064F2B815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C8BEF58F-2034-BF21-0D6D-71A0F3738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53365-94A2-F819-0ACC-02622DCD7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78923F89-7E5D-02A3-9284-859A59D46300}"/>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8" name="Footer Placeholder 7">
            <a:extLst>
              <a:ext uri="{FF2B5EF4-FFF2-40B4-BE49-F238E27FC236}">
                <a16:creationId xmlns:a16="http://schemas.microsoft.com/office/drawing/2014/main" id="{7BAF7867-E303-CD39-97EC-729F04663C92}"/>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D6D1E1FB-1B3F-58B8-8139-6A7F3B682278}"/>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150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2296-66D7-A73E-2DAC-0104937A39DD}"/>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46CB748E-84A1-9F8D-C47A-AD0D3EE0274E}"/>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4" name="Footer Placeholder 3">
            <a:extLst>
              <a:ext uri="{FF2B5EF4-FFF2-40B4-BE49-F238E27FC236}">
                <a16:creationId xmlns:a16="http://schemas.microsoft.com/office/drawing/2014/main" id="{96339856-B576-4186-A678-408411C47CE8}"/>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251F1B6C-76C4-EF3D-8363-C3BDE44F251B}"/>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63276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019BF-ED36-86B5-D5AB-F9F70FAECBB8}"/>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3" name="Footer Placeholder 2">
            <a:extLst>
              <a:ext uri="{FF2B5EF4-FFF2-40B4-BE49-F238E27FC236}">
                <a16:creationId xmlns:a16="http://schemas.microsoft.com/office/drawing/2014/main" id="{17C5E188-1A1F-E414-FD2F-D3B0EF683472}"/>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EF9F63B0-2BEB-6805-2917-60B42A410CCA}"/>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38224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B797-EE3C-DAA0-BE38-5655F52E4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5D48462A-7897-BE5C-1CF5-E82BF0725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FFE8DFEE-D246-1EBA-7F1E-AED9C8A0C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2FA56-BB90-450D-A00A-580F6D0A53B0}"/>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6" name="Footer Placeholder 5">
            <a:extLst>
              <a:ext uri="{FF2B5EF4-FFF2-40B4-BE49-F238E27FC236}">
                <a16:creationId xmlns:a16="http://schemas.microsoft.com/office/drawing/2014/main" id="{6C10CC3E-5DB1-913A-C5B3-0C04966D7CF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4D84B925-95D5-8571-6D9D-DA7D10DD8A66}"/>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6124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6D50-E25D-70E2-CC96-C4CC4DAE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E1F25880-81B8-B7E0-208A-EA7E1B0B4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5840B03D-57DF-38A5-FDC6-5F4A79DAA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6099F-5F2F-B022-21B3-83D967C8217E}"/>
              </a:ext>
            </a:extLst>
          </p:cNvPr>
          <p:cNvSpPr>
            <a:spLocks noGrp="1"/>
          </p:cNvSpPr>
          <p:nvPr>
            <p:ph type="dt" sz="half" idx="10"/>
          </p:nvPr>
        </p:nvSpPr>
        <p:spPr/>
        <p:txBody>
          <a:bodyPr/>
          <a:lstStyle/>
          <a:p>
            <a:fld id="{12EC9893-A8C4-BF49-BBE0-AFC2FCE58C09}" type="datetimeFigureOut">
              <a:rPr lang="en-IL" smtClean="0"/>
              <a:t>03/31/2024</a:t>
            </a:fld>
            <a:endParaRPr lang="en-IL"/>
          </a:p>
        </p:txBody>
      </p:sp>
      <p:sp>
        <p:nvSpPr>
          <p:cNvPr id="6" name="Footer Placeholder 5">
            <a:extLst>
              <a:ext uri="{FF2B5EF4-FFF2-40B4-BE49-F238E27FC236}">
                <a16:creationId xmlns:a16="http://schemas.microsoft.com/office/drawing/2014/main" id="{99CC0263-DEFA-4BD7-C090-96E5176D7A4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7161D1F5-D343-54B1-BB13-F9D05909872C}"/>
              </a:ext>
            </a:extLst>
          </p:cNvPr>
          <p:cNvSpPr>
            <a:spLocks noGrp="1"/>
          </p:cNvSpPr>
          <p:nvPr>
            <p:ph type="sldNum" sz="quarter" idx="12"/>
          </p:nvPr>
        </p:nvSpPr>
        <p:spPr/>
        <p:txBody>
          <a:bodyPr/>
          <a:lstStyle/>
          <a:p>
            <a:fld id="{8EF47011-BEFD-3549-B9CC-CB290CD576B3}" type="slidenum">
              <a:rPr lang="en-IL" smtClean="0"/>
              <a:t>‹#›</a:t>
            </a:fld>
            <a:endParaRPr lang="en-IL"/>
          </a:p>
        </p:txBody>
      </p:sp>
    </p:spTree>
    <p:extLst>
      <p:ext uri="{BB962C8B-B14F-4D97-AF65-F5344CB8AC3E}">
        <p14:creationId xmlns:p14="http://schemas.microsoft.com/office/powerpoint/2010/main" val="125590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97940-F4B1-FFAC-8187-5E2B9D095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F809C72-FA5A-4916-C86D-6E2E6AD12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50D58B7-B196-35B4-FFBB-77318E096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C9893-A8C4-BF49-BBE0-AFC2FCE58C09}" type="datetimeFigureOut">
              <a:rPr lang="en-IL" smtClean="0"/>
              <a:t>03/31/2024</a:t>
            </a:fld>
            <a:endParaRPr lang="en-IL"/>
          </a:p>
        </p:txBody>
      </p:sp>
      <p:sp>
        <p:nvSpPr>
          <p:cNvPr id="5" name="Footer Placeholder 4">
            <a:extLst>
              <a:ext uri="{FF2B5EF4-FFF2-40B4-BE49-F238E27FC236}">
                <a16:creationId xmlns:a16="http://schemas.microsoft.com/office/drawing/2014/main" id="{79D14254-B69C-BB40-E2FF-69511A1CB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0CD281AC-E5BC-EBA2-41A8-66B6D24AA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47011-BEFD-3549-B9CC-CB290CD576B3}" type="slidenum">
              <a:rPr lang="en-IL" smtClean="0"/>
              <a:t>‹#›</a:t>
            </a:fld>
            <a:endParaRPr lang="en-IL"/>
          </a:p>
        </p:txBody>
      </p:sp>
    </p:spTree>
    <p:extLst>
      <p:ext uri="{BB962C8B-B14F-4D97-AF65-F5344CB8AC3E}">
        <p14:creationId xmlns:p14="http://schemas.microsoft.com/office/powerpoint/2010/main" val="268674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FF750E-A250-C82A-4CED-1A35EC913C4F}"/>
              </a:ext>
            </a:extLst>
          </p:cNvPr>
          <p:cNvPicPr>
            <a:picLocks noChangeAspect="1"/>
          </p:cNvPicPr>
          <p:nvPr/>
        </p:nvPicPr>
        <p:blipFill rotWithShape="1">
          <a:blip r:embed="rId2"/>
          <a:srcRect l="30391" r="-1"/>
          <a:stretch/>
        </p:blipFill>
        <p:spPr>
          <a:xfrm>
            <a:off x="13859" y="0"/>
            <a:ext cx="10256176" cy="6858000"/>
          </a:xfrm>
          <a:prstGeom prst="rect">
            <a:avLst/>
          </a:prstGeom>
        </p:spPr>
      </p:pic>
      <p:sp>
        <p:nvSpPr>
          <p:cNvPr id="3" name="Rectangle 2">
            <a:extLst>
              <a:ext uri="{FF2B5EF4-FFF2-40B4-BE49-F238E27FC236}">
                <a16:creationId xmlns:a16="http://schemas.microsoft.com/office/drawing/2014/main" id="{3C687BD4-947F-52FC-98FA-703518FE53FD}"/>
              </a:ext>
            </a:extLst>
          </p:cNvPr>
          <p:cNvSpPr/>
          <p:nvPr/>
        </p:nvSpPr>
        <p:spPr>
          <a:xfrm>
            <a:off x="9228875" y="0"/>
            <a:ext cx="2963125" cy="6858000"/>
          </a:xfrm>
          <a:prstGeom prst="rect">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34038"/>
          <a:stretch/>
        </p:blipFill>
        <p:spPr>
          <a:xfrm>
            <a:off x="1823761" y="0"/>
            <a:ext cx="7971819" cy="6858000"/>
          </a:xfrm>
          <a:prstGeom prst="rect">
            <a:avLst/>
          </a:prstGeom>
        </p:spPr>
      </p:pic>
      <p:pic>
        <p:nvPicPr>
          <p:cNvPr id="14" name="Picture 13">
            <a:extLst>
              <a:ext uri="{FF2B5EF4-FFF2-40B4-BE49-F238E27FC236}">
                <a16:creationId xmlns:a16="http://schemas.microsoft.com/office/drawing/2014/main" id="{7B70F767-7AF7-8DE8-0DDE-E32E7D23B1BB}"/>
              </a:ext>
            </a:extLst>
          </p:cNvPr>
          <p:cNvPicPr>
            <a:picLocks noChangeAspect="1"/>
          </p:cNvPicPr>
          <p:nvPr/>
        </p:nvPicPr>
        <p:blipFill rotWithShape="1">
          <a:blip r:embed="rId4"/>
          <a:srcRect r="36678" b="34916"/>
          <a:stretch/>
        </p:blipFill>
        <p:spPr>
          <a:xfrm>
            <a:off x="9495597" y="4086550"/>
            <a:ext cx="2696404" cy="2771450"/>
          </a:xfrm>
          <a:prstGeom prst="rect">
            <a:avLst/>
          </a:prstGeom>
        </p:spPr>
      </p:pic>
      <p:sp>
        <p:nvSpPr>
          <p:cNvPr id="15" name="Oval 14">
            <a:extLst>
              <a:ext uri="{FF2B5EF4-FFF2-40B4-BE49-F238E27FC236}">
                <a16:creationId xmlns:a16="http://schemas.microsoft.com/office/drawing/2014/main" id="{978E21F3-DF5C-C563-B82A-9616AFC1DAFD}"/>
              </a:ext>
            </a:extLst>
          </p:cNvPr>
          <p:cNvSpPr/>
          <p:nvPr/>
        </p:nvSpPr>
        <p:spPr>
          <a:xfrm>
            <a:off x="9344334" y="6198755"/>
            <a:ext cx="268659" cy="268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 name="TextBox 1">
            <a:extLst>
              <a:ext uri="{FF2B5EF4-FFF2-40B4-BE49-F238E27FC236}">
                <a16:creationId xmlns:a16="http://schemas.microsoft.com/office/drawing/2014/main" id="{12C9EF66-994B-F8D9-604A-6ECBA8A38744}"/>
              </a:ext>
            </a:extLst>
          </p:cNvPr>
          <p:cNvSpPr txBox="1"/>
          <p:nvPr/>
        </p:nvSpPr>
        <p:spPr>
          <a:xfrm>
            <a:off x="5068158" y="2351972"/>
            <a:ext cx="6791915" cy="1951303"/>
          </a:xfrm>
          <a:prstGeom prst="rect">
            <a:avLst/>
          </a:prstGeom>
          <a:noFill/>
        </p:spPr>
        <p:txBody>
          <a:bodyPr wrap="square" rtlCol="0">
            <a:spAutoFit/>
          </a:bodyPr>
          <a:lstStyle/>
          <a:p>
            <a:pPr algn="r" rtl="1">
              <a:lnSpc>
                <a:spcPct val="80000"/>
              </a:lnSpc>
            </a:pPr>
            <a:r>
              <a:rPr lang="he-IL" sz="9600" dirty="0">
                <a:solidFill>
                  <a:schemeClr val="bg1"/>
                </a:solidFill>
              </a:rPr>
              <a:t>מיצוי </a:t>
            </a:r>
            <a:r>
              <a:rPr lang="he-IL" sz="9600" dirty="0" err="1">
                <a:solidFill>
                  <a:schemeClr val="bg1"/>
                </a:solidFill>
              </a:rPr>
              <a:t>ומצויינות</a:t>
            </a:r>
            <a:endParaRPr lang="he-IL" sz="9600" dirty="0">
              <a:solidFill>
                <a:schemeClr val="bg1"/>
              </a:solidFill>
            </a:endParaRPr>
          </a:p>
          <a:p>
            <a:pPr algn="r" rtl="1">
              <a:lnSpc>
                <a:spcPct val="80000"/>
              </a:lnSpc>
            </a:pPr>
            <a:endParaRPr lang="he-IL" sz="5500" b="1" dirty="0">
              <a:solidFill>
                <a:srgbClr val="F2F7FE"/>
              </a:solidFill>
              <a:latin typeface="Assistant" pitchFamily="2" charset="-79"/>
              <a:cs typeface="Assistant" pitchFamily="2" charset="-79"/>
            </a:endParaRPr>
          </a:p>
        </p:txBody>
      </p:sp>
      <p:sp>
        <p:nvSpPr>
          <p:cNvPr id="5" name="Oval 4">
            <a:extLst>
              <a:ext uri="{FF2B5EF4-FFF2-40B4-BE49-F238E27FC236}">
                <a16:creationId xmlns:a16="http://schemas.microsoft.com/office/drawing/2014/main" id="{CC354853-0315-3284-7DE4-D87FA8F0E8AA}"/>
              </a:ext>
            </a:extLst>
          </p:cNvPr>
          <p:cNvSpPr/>
          <p:nvPr/>
        </p:nvSpPr>
        <p:spPr>
          <a:xfrm>
            <a:off x="11658556" y="4189333"/>
            <a:ext cx="268659" cy="268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6" name="Round Same Side Corner Rectangle 15">
            <a:extLst>
              <a:ext uri="{FF2B5EF4-FFF2-40B4-BE49-F238E27FC236}">
                <a16:creationId xmlns:a16="http://schemas.microsoft.com/office/drawing/2014/main" id="{489D78E8-F09C-2DE5-A9A0-66A3E0828295}"/>
              </a:ext>
            </a:extLst>
          </p:cNvPr>
          <p:cNvSpPr/>
          <p:nvPr/>
        </p:nvSpPr>
        <p:spPr>
          <a:xfrm rot="16200000">
            <a:off x="10326056" y="-217161"/>
            <a:ext cx="1146027" cy="255814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7" name="Picture 6">
            <a:extLst>
              <a:ext uri="{FF2B5EF4-FFF2-40B4-BE49-F238E27FC236}">
                <a16:creationId xmlns:a16="http://schemas.microsoft.com/office/drawing/2014/main" id="{036B68AC-C55B-5A44-FD51-49B190423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204" y="688468"/>
            <a:ext cx="632199" cy="799545"/>
          </a:xfrm>
          <a:prstGeom prst="rect">
            <a:avLst/>
          </a:prstGeom>
        </p:spPr>
      </p:pic>
      <p:sp>
        <p:nvSpPr>
          <p:cNvPr id="4" name="TextBox 3">
            <a:extLst>
              <a:ext uri="{FF2B5EF4-FFF2-40B4-BE49-F238E27FC236}">
                <a16:creationId xmlns:a16="http://schemas.microsoft.com/office/drawing/2014/main" id="{C4990345-6749-BD22-5007-68237913F8DE}"/>
              </a:ext>
            </a:extLst>
          </p:cNvPr>
          <p:cNvSpPr txBox="1"/>
          <p:nvPr/>
        </p:nvSpPr>
        <p:spPr>
          <a:xfrm>
            <a:off x="4823570" y="3723296"/>
            <a:ext cx="5917042" cy="830997"/>
          </a:xfrm>
          <a:prstGeom prst="rect">
            <a:avLst/>
          </a:prstGeom>
          <a:noFill/>
        </p:spPr>
        <p:txBody>
          <a:bodyPr wrap="square" rtlCol="0">
            <a:spAutoFit/>
          </a:bodyPr>
          <a:lstStyle/>
          <a:p>
            <a:r>
              <a:rPr lang="he-IL" sz="4800" dirty="0">
                <a:solidFill>
                  <a:schemeClr val="bg1"/>
                </a:solidFill>
              </a:rPr>
              <a:t>הנושא </a:t>
            </a:r>
            <a:r>
              <a:rPr lang="he-IL" sz="4800" dirty="0" smtClean="0">
                <a:solidFill>
                  <a:schemeClr val="bg1"/>
                </a:solidFill>
              </a:rPr>
              <a:t>השנתי </a:t>
            </a:r>
            <a:r>
              <a:rPr lang="he-IL" sz="4800" dirty="0" err="1" smtClean="0">
                <a:solidFill>
                  <a:schemeClr val="bg1"/>
                </a:solidFill>
              </a:rPr>
              <a:t>התשפ"ד</a:t>
            </a:r>
            <a:endParaRPr lang="he-IL" sz="4800" dirty="0">
              <a:solidFill>
                <a:schemeClr val="bg1"/>
              </a:solidFill>
            </a:endParaRPr>
          </a:p>
        </p:txBody>
      </p:sp>
      <p:sp>
        <p:nvSpPr>
          <p:cNvPr id="17" name="TextBox 16">
            <a:extLst>
              <a:ext uri="{FF2B5EF4-FFF2-40B4-BE49-F238E27FC236}">
                <a16:creationId xmlns:a16="http://schemas.microsoft.com/office/drawing/2014/main" id="{70C91174-D4A6-00A2-BB72-8DFA39174431}"/>
              </a:ext>
            </a:extLst>
          </p:cNvPr>
          <p:cNvSpPr txBox="1"/>
          <p:nvPr/>
        </p:nvSpPr>
        <p:spPr>
          <a:xfrm>
            <a:off x="9423290" y="848104"/>
            <a:ext cx="1688477" cy="523220"/>
          </a:xfrm>
          <a:prstGeom prst="rect">
            <a:avLst/>
          </a:prstGeom>
          <a:noFill/>
        </p:spPr>
        <p:txBody>
          <a:bodyPr wrap="square" rtlCol="1">
            <a:spAutoFit/>
          </a:bodyPr>
          <a:lstStyle/>
          <a:p>
            <a:pPr algn="r"/>
            <a:r>
              <a:rPr lang="he-IL" sz="1400" dirty="0">
                <a:solidFill>
                  <a:schemeClr val="tx1">
                    <a:lumMod val="65000"/>
                    <a:lumOff val="35000"/>
                  </a:schemeClr>
                </a:solidFill>
                <a:latin typeface="Assistant" pitchFamily="2" charset="-79"/>
                <a:cs typeface="Assistant" pitchFamily="2" charset="-79"/>
              </a:rPr>
              <a:t>משרד החינוך</a:t>
            </a:r>
          </a:p>
          <a:p>
            <a:pPr algn="r"/>
            <a:r>
              <a:rPr lang="he-IL" sz="1400" dirty="0" err="1">
                <a:solidFill>
                  <a:schemeClr val="tx1">
                    <a:lumMod val="65000"/>
                    <a:lumOff val="35000"/>
                  </a:schemeClr>
                </a:solidFill>
                <a:latin typeface="Assistant" pitchFamily="2" charset="-79"/>
                <a:cs typeface="Assistant" pitchFamily="2" charset="-79"/>
              </a:rPr>
              <a:t>המינהל</a:t>
            </a:r>
            <a:r>
              <a:rPr lang="he-IL" sz="1400" dirty="0">
                <a:solidFill>
                  <a:schemeClr val="tx1">
                    <a:lumMod val="65000"/>
                    <a:lumOff val="35000"/>
                  </a:schemeClr>
                </a:solidFill>
                <a:latin typeface="Assistant" pitchFamily="2" charset="-79"/>
                <a:cs typeface="Assistant" pitchFamily="2" charset="-79"/>
              </a:rPr>
              <a:t> הפדגוגי</a:t>
            </a:r>
          </a:p>
        </p:txBody>
      </p:sp>
      <p:sp>
        <p:nvSpPr>
          <p:cNvPr id="6" name="TextBox 5"/>
          <p:cNvSpPr txBox="1"/>
          <p:nvPr/>
        </p:nvSpPr>
        <p:spPr>
          <a:xfrm>
            <a:off x="4286655" y="5233481"/>
            <a:ext cx="4889771" cy="923330"/>
          </a:xfrm>
          <a:prstGeom prst="rect">
            <a:avLst/>
          </a:prstGeom>
          <a:noFill/>
        </p:spPr>
        <p:txBody>
          <a:bodyPr wrap="square" rtlCol="1">
            <a:spAutoFit/>
          </a:bodyPr>
          <a:lstStyle/>
          <a:p>
            <a:pPr algn="ctr" rtl="1"/>
            <a:r>
              <a:rPr lang="he-IL" b="1" dirty="0" smtClean="0">
                <a:solidFill>
                  <a:schemeClr val="bg1"/>
                </a:solidFill>
                <a:latin typeface="Assistant" pitchFamily="2" charset="-79"/>
                <a:cs typeface="Assistant" pitchFamily="2" charset="-79"/>
              </a:rPr>
              <a:t>"</a:t>
            </a:r>
            <a:r>
              <a:rPr lang="x-none" b="1" dirty="0" smtClean="0">
                <a:solidFill>
                  <a:schemeClr val="bg1"/>
                </a:solidFill>
                <a:latin typeface="Assistant" pitchFamily="2" charset="-79"/>
                <a:cs typeface="Assistant" pitchFamily="2" charset="-79"/>
              </a:rPr>
              <a:t>חובת </a:t>
            </a:r>
            <a:r>
              <a:rPr lang="x-none" b="1" dirty="0">
                <a:solidFill>
                  <a:schemeClr val="bg1"/>
                </a:solidFill>
                <a:latin typeface="Assistant" pitchFamily="2" charset="-79"/>
                <a:cs typeface="Assistant" pitchFamily="2" charset="-79"/>
              </a:rPr>
              <a:t>האדם בעולמו, כל עוד הנשמה בקרבו, להשתדל להיות הולך וגד</a:t>
            </a:r>
            <a:r>
              <a:rPr lang="he-IL" b="1" dirty="0">
                <a:solidFill>
                  <a:schemeClr val="bg1"/>
                </a:solidFill>
                <a:latin typeface="Assistant" pitchFamily="2" charset="-79"/>
                <a:cs typeface="Assistant" pitchFamily="2" charset="-79"/>
              </a:rPr>
              <a:t>ל" </a:t>
            </a:r>
            <a:r>
              <a:rPr lang="he-IL" sz="1050" b="1" dirty="0">
                <a:solidFill>
                  <a:schemeClr val="bg1"/>
                </a:solidFill>
                <a:latin typeface="Assistant" pitchFamily="2" charset="-79"/>
                <a:cs typeface="Assistant" pitchFamily="2" charset="-79"/>
              </a:rPr>
              <a:t>(החזון</a:t>
            </a:r>
            <a:r>
              <a:rPr lang="x-none" sz="1050" b="1" dirty="0">
                <a:solidFill>
                  <a:schemeClr val="bg1"/>
                </a:solidFill>
                <a:latin typeface="Assistant" pitchFamily="2" charset="-79"/>
                <a:cs typeface="Assistant" pitchFamily="2" charset="-79"/>
              </a:rPr>
              <a:t> איש</a:t>
            </a:r>
            <a:r>
              <a:rPr lang="he-IL" sz="1050" b="1" dirty="0">
                <a:solidFill>
                  <a:schemeClr val="bg1"/>
                </a:solidFill>
                <a:latin typeface="Assistant" pitchFamily="2" charset="-79"/>
                <a:cs typeface="Assistant" pitchFamily="2" charset="-79"/>
              </a:rPr>
              <a:t>)</a:t>
            </a:r>
            <a:endParaRPr lang="en-IL" b="1" dirty="0">
              <a:solidFill>
                <a:schemeClr val="bg1"/>
              </a:solidFill>
              <a:latin typeface="Assistant" pitchFamily="2" charset="-79"/>
              <a:cs typeface="Assistant" pitchFamily="2" charset="-79"/>
            </a:endParaRPr>
          </a:p>
          <a:p>
            <a:pPr algn="ctr"/>
            <a:endParaRPr lang="he-IL" dirty="0"/>
          </a:p>
        </p:txBody>
      </p:sp>
    </p:spTree>
    <p:extLst>
      <p:ext uri="{BB962C8B-B14F-4D97-AF65-F5344CB8AC3E}">
        <p14:creationId xmlns:p14="http://schemas.microsoft.com/office/powerpoint/2010/main" val="35760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4" name="Round Same Side Corner Rectangle 5">
            <a:extLst>
              <a:ext uri="{FF2B5EF4-FFF2-40B4-BE49-F238E27FC236}">
                <a16:creationId xmlns:a16="http://schemas.microsoft.com/office/drawing/2014/main" id="{844893BC-611A-5C91-A401-D26B08895074}"/>
              </a:ext>
            </a:extLst>
          </p:cNvPr>
          <p:cNvSpPr/>
          <p:nvPr/>
        </p:nvSpPr>
        <p:spPr>
          <a:xfrm rot="16200000">
            <a:off x="6510596" y="-4177236"/>
            <a:ext cx="703424"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smtClean="0"/>
              <a:t>דגשים בגני הילדים</a:t>
            </a:r>
            <a:endParaRPr lang="he-IL" sz="3600" dirty="0"/>
          </a:p>
        </p:txBody>
      </p:sp>
    </p:spTree>
    <p:extLst>
      <p:ext uri="{BB962C8B-B14F-4D97-AF65-F5344CB8AC3E}">
        <p14:creationId xmlns:p14="http://schemas.microsoft.com/office/powerpoint/2010/main" val="160481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4" name="Round Same Side Corner Rectangle 5">
            <a:extLst>
              <a:ext uri="{FF2B5EF4-FFF2-40B4-BE49-F238E27FC236}">
                <a16:creationId xmlns:a16="http://schemas.microsoft.com/office/drawing/2014/main" id="{844893BC-611A-5C91-A401-D26B08895074}"/>
              </a:ext>
            </a:extLst>
          </p:cNvPr>
          <p:cNvSpPr/>
          <p:nvPr/>
        </p:nvSpPr>
        <p:spPr>
          <a:xfrm rot="16200000">
            <a:off x="6393864" y="-4190206"/>
            <a:ext cx="703424"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smtClean="0"/>
              <a:t>דגשים בבתי הספר היסודיים</a:t>
            </a:r>
            <a:endParaRPr lang="he-IL" sz="3600" dirty="0"/>
          </a:p>
        </p:txBody>
      </p:sp>
    </p:spTree>
    <p:extLst>
      <p:ext uri="{BB962C8B-B14F-4D97-AF65-F5344CB8AC3E}">
        <p14:creationId xmlns:p14="http://schemas.microsoft.com/office/powerpoint/2010/main" val="182876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4" name="Round Same Side Corner Rectangle 5">
            <a:extLst>
              <a:ext uri="{FF2B5EF4-FFF2-40B4-BE49-F238E27FC236}">
                <a16:creationId xmlns:a16="http://schemas.microsoft.com/office/drawing/2014/main" id="{844893BC-611A-5C91-A401-D26B08895074}"/>
              </a:ext>
            </a:extLst>
          </p:cNvPr>
          <p:cNvSpPr/>
          <p:nvPr/>
        </p:nvSpPr>
        <p:spPr>
          <a:xfrm rot="16200000">
            <a:off x="6393864" y="-4190206"/>
            <a:ext cx="703424"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smtClean="0"/>
              <a:t>דגשים בבתי הספר העל-יסודיים</a:t>
            </a:r>
            <a:endParaRPr lang="he-IL" sz="3600" dirty="0"/>
          </a:p>
        </p:txBody>
      </p:sp>
      <p:sp>
        <p:nvSpPr>
          <p:cNvPr id="3" name="מלבן 2"/>
          <p:cNvSpPr/>
          <p:nvPr/>
        </p:nvSpPr>
        <p:spPr>
          <a:xfrm>
            <a:off x="1063557" y="1569396"/>
            <a:ext cx="10622605" cy="2805320"/>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he-IL" sz="2000" dirty="0"/>
              <a:t>צוות בית הספר יוכשר לעבוד בכיתה הטרוגנית ולתת מענה לשונות בין הלומדים מתוך תפיסה  הרואה יכולות </a:t>
            </a:r>
            <a:r>
              <a:rPr lang="he-IL" sz="2000" dirty="0" err="1"/>
              <a:t>וכשרונות</a:t>
            </a:r>
            <a:r>
              <a:rPr lang="he-IL" sz="2000" dirty="0"/>
              <a:t> בכל אחד מהלומדים.</a:t>
            </a:r>
          </a:p>
          <a:p>
            <a:pPr marL="285750" indent="-285750" algn="r" rtl="1">
              <a:lnSpc>
                <a:spcPct val="150000"/>
              </a:lnSpc>
              <a:buFont typeface="Arial" panose="020B0604020202020204" pitchFamily="34" charset="0"/>
              <a:buChar char="•"/>
            </a:pPr>
            <a:r>
              <a:rPr lang="he-IL" sz="2000" dirty="0"/>
              <a:t>ארגון הלמידה בחטיבות הביניים ייבנה בהתאם למגוון של הלומדים ושל המורים. יתבסס על </a:t>
            </a:r>
            <a:r>
              <a:rPr lang="he-IL" sz="2000" dirty="0" err="1"/>
              <a:t>החוזקות</a:t>
            </a:r>
            <a:r>
              <a:rPr lang="he-IL" sz="2000" dirty="0"/>
              <a:t> ותחומי העניין שלהם.  </a:t>
            </a:r>
          </a:p>
          <a:p>
            <a:pPr marL="285750" indent="-285750" algn="r" rtl="1">
              <a:lnSpc>
                <a:spcPct val="150000"/>
              </a:lnSpc>
              <a:buFont typeface="Arial" panose="020B0604020202020204" pitchFamily="34" charset="0"/>
              <a:buChar char="•"/>
            </a:pPr>
            <a:r>
              <a:rPr lang="he-IL" sz="2000" dirty="0"/>
              <a:t>הרחבת תפיסת "</a:t>
            </a:r>
            <a:r>
              <a:rPr lang="he-IL" sz="2000" dirty="0" err="1"/>
              <a:t>המנטורינג</a:t>
            </a:r>
            <a:r>
              <a:rPr lang="he-IL" sz="2000" dirty="0"/>
              <a:t>" ( כדוגמא לתוכנית </a:t>
            </a:r>
            <a:r>
              <a:rPr lang="he-IL" sz="2000" dirty="0" err="1"/>
              <a:t>חאלו"ם</a:t>
            </a:r>
            <a:r>
              <a:rPr lang="he-IL" sz="2000" dirty="0"/>
              <a:t>)-המחנך ישמש </a:t>
            </a:r>
            <a:r>
              <a:rPr lang="he-IL" sz="2000" dirty="0" err="1"/>
              <a:t>כמנטור</a:t>
            </a:r>
            <a:r>
              <a:rPr lang="he-IL" sz="2000" dirty="0"/>
              <a:t> שילווה קבוצת תלמידים לאורך השנה, ינחה </a:t>
            </a:r>
            <a:r>
              <a:rPr lang="he-IL" sz="2000" dirty="0" err="1"/>
              <a:t>ויועדד</a:t>
            </a:r>
            <a:r>
              <a:rPr lang="he-IL" sz="2000" dirty="0"/>
              <a:t> שאילת שאלות וחקר עצמי. </a:t>
            </a:r>
          </a:p>
        </p:txBody>
      </p:sp>
    </p:spTree>
    <p:extLst>
      <p:ext uri="{BB962C8B-B14F-4D97-AF65-F5344CB8AC3E}">
        <p14:creationId xmlns:p14="http://schemas.microsoft.com/office/powerpoint/2010/main" val="356183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322369-799C-CC50-8AC3-CBF40CC401F7}"/>
              </a:ext>
            </a:extLst>
          </p:cNvPr>
          <p:cNvPicPr>
            <a:picLocks noChangeAspect="1"/>
          </p:cNvPicPr>
          <p:nvPr/>
        </p:nvPicPr>
        <p:blipFill rotWithShape="1">
          <a:blip r:embed="rId2"/>
          <a:srcRect l="33453"/>
          <a:stretch/>
        </p:blipFill>
        <p:spPr>
          <a:xfrm>
            <a:off x="-3728168" y="-53607"/>
            <a:ext cx="9396006" cy="6858000"/>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332156" y="-10147"/>
            <a:ext cx="9553121" cy="6858000"/>
          </a:xfrm>
          <a:prstGeom prst="rect">
            <a:avLst/>
          </a:prstGeom>
        </p:spPr>
      </p:pic>
      <p:sp>
        <p:nvSpPr>
          <p:cNvPr id="6" name="Round Same Side Corner Rectangle 5">
            <a:extLst>
              <a:ext uri="{FF2B5EF4-FFF2-40B4-BE49-F238E27FC236}">
                <a16:creationId xmlns:a16="http://schemas.microsoft.com/office/drawing/2014/main" id="{F76FBA01-03F2-CD4B-0422-EDA28601A9D9}"/>
              </a:ext>
            </a:extLst>
          </p:cNvPr>
          <p:cNvSpPr/>
          <p:nvPr/>
        </p:nvSpPr>
        <p:spPr>
          <a:xfrm rot="16200000">
            <a:off x="8029175" y="-3026945"/>
            <a:ext cx="1146027" cy="7179623"/>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algn="ctr" defTabSz="914400" rtl="1" eaLnBrk="1" latinLnBrk="0" hangingPunct="1"/>
            <a:r>
              <a:rPr lang="he-IL" sz="3600" dirty="0"/>
              <a:t>מה אומר המחקר על </a:t>
            </a:r>
            <a:r>
              <a:rPr lang="he-IL" sz="3600" dirty="0" err="1"/>
              <a:t>מצויינות</a:t>
            </a:r>
            <a:r>
              <a:rPr lang="he-IL" sz="3600" dirty="0"/>
              <a:t>?</a:t>
            </a:r>
            <a:endParaRPr lang="en-IL" sz="3600" dirty="0"/>
          </a:p>
        </p:txBody>
      </p:sp>
      <p:sp>
        <p:nvSpPr>
          <p:cNvPr id="4" name="תיבת טקסט 3">
            <a:extLst>
              <a:ext uri="{FF2B5EF4-FFF2-40B4-BE49-F238E27FC236}">
                <a16:creationId xmlns:a16="http://schemas.microsoft.com/office/drawing/2014/main" id="{96DFF971-6E53-8AC0-EE5A-A3B395BD2282}"/>
              </a:ext>
            </a:extLst>
          </p:cNvPr>
          <p:cNvSpPr txBox="1"/>
          <p:nvPr/>
        </p:nvSpPr>
        <p:spPr>
          <a:xfrm>
            <a:off x="2458721" y="639242"/>
            <a:ext cx="9490804" cy="4708981"/>
          </a:xfrm>
          <a:prstGeom prst="rect">
            <a:avLst/>
          </a:prstGeom>
          <a:noFill/>
        </p:spPr>
        <p:txBody>
          <a:bodyPr wrap="square">
            <a:spAutoFit/>
          </a:bodyPr>
          <a:lstStyle/>
          <a:p>
            <a:pPr marL="0" indent="0" algn="just" rtl="1">
              <a:buNone/>
            </a:pPr>
            <a:r>
              <a:rPr lang="en-US" sz="2400" dirty="0" smtClean="0"/>
              <a:t>       </a:t>
            </a:r>
            <a:endParaRPr lang="en-US" sz="2400" dirty="0"/>
          </a:p>
          <a:p>
            <a:pPr marL="0" indent="0" algn="just" rtl="1">
              <a:lnSpc>
                <a:spcPct val="150000"/>
              </a:lnSpc>
              <a:buNone/>
            </a:pPr>
            <a:r>
              <a:rPr lang="he-IL" sz="2400" b="1" dirty="0" smtClean="0"/>
              <a:t>פרופ' </a:t>
            </a:r>
            <a:r>
              <a:rPr lang="he-IL" sz="2400" b="1" dirty="0" err="1" smtClean="0"/>
              <a:t>צ'חנובר</a:t>
            </a:r>
            <a:endParaRPr lang="he-IL" sz="2400" b="1" dirty="0" smtClean="0"/>
          </a:p>
          <a:p>
            <a:pPr marL="342900" indent="-342900" algn="just" rtl="1">
              <a:lnSpc>
                <a:spcPct val="150000"/>
              </a:lnSpc>
              <a:buFont typeface="Arial" panose="020B0604020202020204" pitchFamily="34" charset="0"/>
              <a:buChar char="•"/>
            </a:pPr>
            <a:r>
              <a:rPr lang="he-IL" sz="2400" dirty="0" err="1" smtClean="0"/>
              <a:t>מצויינות</a:t>
            </a:r>
            <a:r>
              <a:rPr lang="he-IL" sz="2400" dirty="0" smtClean="0"/>
              <a:t> מקודמת באמצעות </a:t>
            </a:r>
            <a:r>
              <a:rPr lang="he-IL" sz="2400" dirty="0" err="1" smtClean="0"/>
              <a:t>מנטורים</a:t>
            </a:r>
            <a:r>
              <a:rPr lang="he-IL" sz="2400" dirty="0" smtClean="0"/>
              <a:t> ששואלים שאלות במקום לתת תשובות ומעודדים ניסיונות לחיפוש תשובות</a:t>
            </a:r>
          </a:p>
          <a:p>
            <a:pPr marL="342900" indent="-342900" algn="just" rtl="1">
              <a:lnSpc>
                <a:spcPct val="150000"/>
              </a:lnSpc>
              <a:buFont typeface="Arial" panose="020B0604020202020204" pitchFamily="34" charset="0"/>
              <a:buChar char="•"/>
            </a:pPr>
            <a:r>
              <a:rPr lang="he-IL" sz="2400" dirty="0" err="1" smtClean="0"/>
              <a:t>מצויינות</a:t>
            </a:r>
            <a:r>
              <a:rPr lang="he-IL" sz="2400" dirty="0" smtClean="0"/>
              <a:t> תושג במקום שיש בו תרבות </a:t>
            </a:r>
            <a:r>
              <a:rPr lang="he-IL" sz="2400" dirty="0" err="1" smtClean="0"/>
              <a:t>למצויינות</a:t>
            </a:r>
            <a:r>
              <a:rPr lang="he-IL" sz="2400" dirty="0" smtClean="0"/>
              <a:t> ואמצעים לפתחה</a:t>
            </a:r>
          </a:p>
          <a:p>
            <a:pPr marL="342900" indent="-342900" algn="just" rtl="1">
              <a:lnSpc>
                <a:spcPct val="150000"/>
              </a:lnSpc>
              <a:buFont typeface="Arial" panose="020B0604020202020204" pitchFamily="34" charset="0"/>
              <a:buChar char="•"/>
            </a:pPr>
            <a:r>
              <a:rPr lang="he-IL" sz="2400" dirty="0" err="1" smtClean="0"/>
              <a:t>מצויינות</a:t>
            </a:r>
            <a:r>
              <a:rPr lang="he-IL" sz="2400" dirty="0" smtClean="0"/>
              <a:t> משמעה לדעת להתגבר על </a:t>
            </a:r>
            <a:r>
              <a:rPr lang="he-IL" sz="2400" dirty="0" err="1" smtClean="0"/>
              <a:t>כשלון</a:t>
            </a:r>
            <a:r>
              <a:rPr lang="he-IL" sz="2400" dirty="0" smtClean="0"/>
              <a:t> ולראות בו שיעור ללמוד על עצמך, דרכי העבודה שלך, הסביבה...</a:t>
            </a:r>
          </a:p>
          <a:p>
            <a:pPr marL="342900" indent="-342900" algn="just" rtl="1">
              <a:lnSpc>
                <a:spcPct val="150000"/>
              </a:lnSpc>
              <a:buFont typeface="Arial" panose="020B0604020202020204" pitchFamily="34" charset="0"/>
              <a:buChar char="•"/>
            </a:pPr>
            <a:r>
              <a:rPr lang="he-IL" sz="2400" dirty="0" smtClean="0"/>
              <a:t>למידה היא מסע ארוך</a:t>
            </a:r>
            <a:endParaRPr lang="he-IL" sz="2400" dirty="0"/>
          </a:p>
          <a:p>
            <a:pPr algn="just" rtl="1"/>
            <a:endParaRPr lang="he-IL" sz="2400" dirty="0" smtClean="0"/>
          </a:p>
        </p:txBody>
      </p:sp>
    </p:spTree>
    <p:extLst>
      <p:ext uri="{BB962C8B-B14F-4D97-AF65-F5344CB8AC3E}">
        <p14:creationId xmlns:p14="http://schemas.microsoft.com/office/powerpoint/2010/main" val="18929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322369-799C-CC50-8AC3-CBF40CC401F7}"/>
              </a:ext>
            </a:extLst>
          </p:cNvPr>
          <p:cNvPicPr>
            <a:picLocks noChangeAspect="1"/>
          </p:cNvPicPr>
          <p:nvPr/>
        </p:nvPicPr>
        <p:blipFill rotWithShape="1">
          <a:blip r:embed="rId2"/>
          <a:srcRect l="33453"/>
          <a:stretch/>
        </p:blipFill>
        <p:spPr>
          <a:xfrm>
            <a:off x="-3728168" y="-53607"/>
            <a:ext cx="9396006" cy="6858000"/>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332156" y="-10147"/>
            <a:ext cx="9553121" cy="6858000"/>
          </a:xfrm>
          <a:prstGeom prst="rect">
            <a:avLst/>
          </a:prstGeom>
        </p:spPr>
      </p:pic>
      <p:sp>
        <p:nvSpPr>
          <p:cNvPr id="4" name="תיבת טקסט 3">
            <a:extLst>
              <a:ext uri="{FF2B5EF4-FFF2-40B4-BE49-F238E27FC236}">
                <a16:creationId xmlns:a16="http://schemas.microsoft.com/office/drawing/2014/main" id="{96DFF971-6E53-8AC0-EE5A-A3B395BD2282}"/>
              </a:ext>
            </a:extLst>
          </p:cNvPr>
          <p:cNvSpPr txBox="1"/>
          <p:nvPr/>
        </p:nvSpPr>
        <p:spPr>
          <a:xfrm>
            <a:off x="2713355" y="-97067"/>
            <a:ext cx="9032969" cy="6555641"/>
          </a:xfrm>
          <a:prstGeom prst="rect">
            <a:avLst/>
          </a:prstGeom>
          <a:noFill/>
        </p:spPr>
        <p:txBody>
          <a:bodyPr wrap="square">
            <a:spAutoFit/>
          </a:bodyPr>
          <a:lstStyle/>
          <a:p>
            <a:pPr marL="0" indent="0" algn="just" rtl="1">
              <a:buNone/>
            </a:pPr>
            <a:endParaRPr lang="en-US" sz="2400" dirty="0"/>
          </a:p>
          <a:p>
            <a:pPr marL="0" indent="0" algn="just" rtl="1">
              <a:lnSpc>
                <a:spcPct val="150000"/>
              </a:lnSpc>
              <a:buNone/>
            </a:pPr>
            <a:r>
              <a:rPr lang="he-IL" sz="2400" b="1" dirty="0" smtClean="0"/>
              <a:t>ד"ר </a:t>
            </a:r>
            <a:r>
              <a:rPr lang="he-IL" sz="2400" b="1" dirty="0"/>
              <a:t>חפצי </a:t>
            </a:r>
            <a:r>
              <a:rPr lang="he-IL" sz="2400" b="1" dirty="0" smtClean="0"/>
              <a:t>זוהר</a:t>
            </a:r>
          </a:p>
          <a:p>
            <a:pPr marL="342900" indent="-342900" algn="just" rtl="1">
              <a:lnSpc>
                <a:spcPct val="150000"/>
              </a:lnSpc>
              <a:buFont typeface="Arial" panose="020B0604020202020204" pitchFamily="34" charset="0"/>
              <a:buChar char="•"/>
            </a:pPr>
            <a:r>
              <a:rPr lang="he-IL" sz="2400" dirty="0" smtClean="0"/>
              <a:t>המצוינות </a:t>
            </a:r>
            <a:r>
              <a:rPr lang="he-IL" sz="2400" dirty="0"/>
              <a:t>היא אורח חיים וההצטיינות היא סטנדרטים המשתנים עפ"י סרגל מקומי, לאומי </a:t>
            </a:r>
            <a:r>
              <a:rPr lang="he-IL" sz="2400" dirty="0" smtClean="0"/>
              <a:t>ובינלאומי</a:t>
            </a:r>
          </a:p>
          <a:p>
            <a:pPr marL="342900" indent="-342900" algn="just" rtl="1">
              <a:lnSpc>
                <a:spcPct val="150000"/>
              </a:lnSpc>
              <a:buFont typeface="Arial" panose="020B0604020202020204" pitchFamily="34" charset="0"/>
              <a:buChar char="•"/>
            </a:pPr>
            <a:r>
              <a:rPr lang="he-IL" sz="2400" dirty="0" smtClean="0"/>
              <a:t>מצוינות הינה </a:t>
            </a:r>
            <a:r>
              <a:rPr lang="he-IL" sz="2400" dirty="0"/>
              <a:t>מצפן המכוון לתרבות </a:t>
            </a:r>
            <a:r>
              <a:rPr lang="he-IL" sz="2400" dirty="0" smtClean="0"/>
              <a:t>ארגונית</a:t>
            </a:r>
          </a:p>
          <a:p>
            <a:pPr marL="342900" indent="-342900" algn="just" rtl="1">
              <a:lnSpc>
                <a:spcPct val="150000"/>
              </a:lnSpc>
              <a:buFont typeface="Arial" panose="020B0604020202020204" pitchFamily="34" charset="0"/>
              <a:buChar char="•"/>
            </a:pPr>
            <a:r>
              <a:rPr lang="he-IL" sz="2400" dirty="0" smtClean="0"/>
              <a:t>המצוינות </a:t>
            </a:r>
            <a:r>
              <a:rPr lang="he-IL" sz="2400" dirty="0"/>
              <a:t>מטמיעה שפה ארגונית חדשה המאפשרת פיתוח דפוסי עבודה ועשייה הבאים לידי ביטוי במכלול תחומים ומתכנסת ליצירת תרבות של מצוינות שנמצאת בגרף עולה באופן </a:t>
            </a:r>
            <a:r>
              <a:rPr lang="he-IL" sz="2400" dirty="0" smtClean="0"/>
              <a:t>תמידי</a:t>
            </a:r>
          </a:p>
          <a:p>
            <a:pPr marL="342900" indent="-342900" algn="just" rtl="1">
              <a:lnSpc>
                <a:spcPct val="150000"/>
              </a:lnSpc>
              <a:buFont typeface="Arial" panose="020B0604020202020204" pitchFamily="34" charset="0"/>
              <a:buChar char="•"/>
            </a:pPr>
            <a:r>
              <a:rPr lang="he-IL" sz="2400" dirty="0" smtClean="0"/>
              <a:t>תרבות </a:t>
            </a:r>
            <a:r>
              <a:rPr lang="he-IL" sz="2400" dirty="0"/>
              <a:t>של מצוינות, מעוררת סקרנות </a:t>
            </a:r>
            <a:r>
              <a:rPr lang="he-IL" sz="2400" dirty="0" smtClean="0"/>
              <a:t>ויצירתיות, יוצרת </a:t>
            </a:r>
            <a:r>
              <a:rPr lang="he-IL" sz="2400" dirty="0"/>
              <a:t>אדוות, </a:t>
            </a:r>
            <a:r>
              <a:rPr lang="he-IL" sz="2400" dirty="0" smtClean="0"/>
              <a:t>ומדבקת</a:t>
            </a:r>
          </a:p>
          <a:p>
            <a:pPr algn="just" rtl="1">
              <a:lnSpc>
                <a:spcPct val="150000"/>
              </a:lnSpc>
            </a:pPr>
            <a:r>
              <a:rPr lang="he-IL" sz="2400" b="1" dirty="0"/>
              <a:t>ירדן בן חורין (אאוריקה 28)</a:t>
            </a:r>
          </a:p>
          <a:p>
            <a:pPr marL="342900" indent="-342900" algn="just" rtl="1">
              <a:lnSpc>
                <a:spcPct val="150000"/>
              </a:lnSpc>
              <a:buFont typeface="Arial" panose="020B0604020202020204" pitchFamily="34" charset="0"/>
              <a:buChar char="•"/>
            </a:pPr>
            <a:r>
              <a:rPr lang="he-IL" sz="2400" dirty="0" err="1"/>
              <a:t>מצויינות</a:t>
            </a:r>
            <a:r>
              <a:rPr lang="he-IL" sz="2400" dirty="0"/>
              <a:t> היא תוצר של </a:t>
            </a:r>
            <a:r>
              <a:rPr lang="he-IL" sz="2400" u="sng" dirty="0"/>
              <a:t>תהליך</a:t>
            </a:r>
            <a:r>
              <a:rPr lang="he-IL" sz="2400" dirty="0"/>
              <a:t> שבו כל שלב מתבצע בצורה הטובה ביותר</a:t>
            </a:r>
          </a:p>
          <a:p>
            <a:pPr marL="342900" indent="-342900" algn="just" rtl="1">
              <a:lnSpc>
                <a:spcPct val="150000"/>
              </a:lnSpc>
              <a:buFont typeface="Arial" panose="020B0604020202020204" pitchFamily="34" charset="0"/>
              <a:buChar char="•"/>
            </a:pPr>
            <a:r>
              <a:rPr lang="he-IL" sz="2400" dirty="0"/>
              <a:t>הכוח המניע אותה הוא עשייה איכותית ולא הרצון להיות ראשון </a:t>
            </a:r>
            <a:r>
              <a:rPr lang="he-IL" sz="2400" dirty="0" smtClean="0"/>
              <a:t>במרוץ</a:t>
            </a:r>
            <a:endParaRPr lang="en-US" sz="2400" dirty="0"/>
          </a:p>
        </p:txBody>
      </p:sp>
    </p:spTree>
    <p:extLst>
      <p:ext uri="{BB962C8B-B14F-4D97-AF65-F5344CB8AC3E}">
        <p14:creationId xmlns:p14="http://schemas.microsoft.com/office/powerpoint/2010/main" val="223813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tomer checklist survey exellent form for feedback satisfaction mark over application forms document with red pencil. Opinion question botton for filling checkmark for business Customer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52746"/>
          <a:stretch/>
        </p:blipFill>
        <p:spPr bwMode="auto">
          <a:xfrm>
            <a:off x="1" y="9237"/>
            <a:ext cx="33324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8A0501A-0C93-755B-F703-F1AC9D7AA34F}"/>
              </a:ext>
            </a:extLst>
          </p:cNvPr>
          <p:cNvPicPr>
            <a:picLocks noChangeAspect="1"/>
          </p:cNvPicPr>
          <p:nvPr/>
        </p:nvPicPr>
        <p:blipFill>
          <a:blip r:embed="rId3"/>
          <a:srcRect/>
          <a:stretch/>
        </p:blipFill>
        <p:spPr>
          <a:xfrm>
            <a:off x="894080" y="9237"/>
            <a:ext cx="11358880" cy="6858000"/>
          </a:xfrm>
          <a:prstGeom prst="rect">
            <a:avLst/>
          </a:prstGeom>
        </p:spPr>
      </p:pic>
      <p:sp>
        <p:nvSpPr>
          <p:cNvPr id="8" name="תיבת טקסט 2">
            <a:extLst>
              <a:ext uri="{FF2B5EF4-FFF2-40B4-BE49-F238E27FC236}">
                <a16:creationId xmlns:a16="http://schemas.microsoft.com/office/drawing/2014/main" id="{FF526F02-CF42-3A86-5217-16963E9AB9EF}"/>
              </a:ext>
            </a:extLst>
          </p:cNvPr>
          <p:cNvSpPr txBox="1"/>
          <p:nvPr/>
        </p:nvSpPr>
        <p:spPr>
          <a:xfrm>
            <a:off x="3642535" y="655639"/>
            <a:ext cx="8183638" cy="5428794"/>
          </a:xfrm>
          <a:prstGeom prst="rect">
            <a:avLst/>
          </a:prstGeom>
          <a:noFill/>
        </p:spPr>
        <p:txBody>
          <a:bodyPr wrap="square">
            <a:spAutoFit/>
          </a:bodyPr>
          <a:lstStyle/>
          <a:p>
            <a:pPr algn="just" rtl="1">
              <a:lnSpc>
                <a:spcPct val="106000"/>
              </a:lnSpc>
              <a:spcAft>
                <a:spcPts val="800"/>
              </a:spcAft>
            </a:pPr>
            <a:r>
              <a:rPr lang="he-IL" sz="2400" b="1" dirty="0">
                <a:solidFill>
                  <a:srgbClr val="0070C0"/>
                </a:solidFill>
              </a:rPr>
              <a:t>הצטיינות: </a:t>
            </a:r>
          </a:p>
          <a:p>
            <a:pPr marL="342900" indent="-342900" algn="just" rtl="1">
              <a:lnSpc>
                <a:spcPct val="150000"/>
              </a:lnSpc>
              <a:spcAft>
                <a:spcPts val="800"/>
              </a:spcAft>
              <a:buFont typeface="Arial" panose="020B0604020202020204" pitchFamily="34" charset="0"/>
              <a:buChar char="•"/>
            </a:pPr>
            <a:r>
              <a:rPr lang="he-IL" sz="2400" dirty="0" smtClean="0">
                <a:latin typeface="Calibri" panose="020F0502020204030204" pitchFamily="34" charset="0"/>
                <a:cs typeface="Arial" panose="020B0604020202020204" pitchFamily="34" charset="0"/>
              </a:rPr>
              <a:t>נמדדת </a:t>
            </a:r>
            <a:r>
              <a:rPr lang="he-IL" sz="2400" dirty="0">
                <a:latin typeface="Calibri" panose="020F0502020204030204" pitchFamily="34" charset="0"/>
                <a:cs typeface="Arial" panose="020B0604020202020204" pitchFamily="34" charset="0"/>
              </a:rPr>
              <a:t>בהשוואה לסביבה, </a:t>
            </a:r>
            <a:r>
              <a:rPr lang="he-IL" sz="2400" dirty="0" smtClean="0">
                <a:latin typeface="Calibri" panose="020F0502020204030204" pitchFamily="34" charset="0"/>
                <a:cs typeface="Arial" panose="020B0604020202020204" pitchFamily="34" charset="0"/>
              </a:rPr>
              <a:t>ובהשוואה לאחרים</a:t>
            </a:r>
          </a:p>
          <a:p>
            <a:pPr marL="342900" indent="-342900" algn="just" rtl="1">
              <a:lnSpc>
                <a:spcPct val="150000"/>
              </a:lnSpc>
              <a:spcAft>
                <a:spcPts val="800"/>
              </a:spcAft>
              <a:buFont typeface="Arial" panose="020B0604020202020204" pitchFamily="34" charset="0"/>
              <a:buChar char="•"/>
            </a:pPr>
            <a:r>
              <a:rPr lang="he-IL" sz="2400" dirty="0" smtClean="0">
                <a:latin typeface="Calibri" panose="020F0502020204030204" pitchFamily="34" charset="0"/>
                <a:cs typeface="Arial" panose="020B0604020202020204" pitchFamily="34" charset="0"/>
              </a:rPr>
              <a:t> מסתמכת על </a:t>
            </a:r>
            <a:r>
              <a:rPr lang="he-IL" sz="2400" dirty="0">
                <a:latin typeface="Calibri" panose="020F0502020204030204" pitchFamily="34" charset="0"/>
                <a:cs typeface="Arial" panose="020B0604020202020204" pitchFamily="34" charset="0"/>
              </a:rPr>
              <a:t>תרבות בחינה </a:t>
            </a:r>
            <a:r>
              <a:rPr lang="he-IL" sz="2400" dirty="0" smtClean="0">
                <a:latin typeface="Calibri" panose="020F0502020204030204" pitchFamily="34" charset="0"/>
                <a:cs typeface="Arial" panose="020B0604020202020204" pitchFamily="34" charset="0"/>
              </a:rPr>
              <a:t>ודרוג </a:t>
            </a:r>
          </a:p>
          <a:p>
            <a:pPr marL="342900" indent="-342900" algn="just" rtl="1">
              <a:lnSpc>
                <a:spcPct val="150000"/>
              </a:lnSpc>
              <a:spcAft>
                <a:spcPts val="800"/>
              </a:spcAft>
              <a:buFont typeface="Arial" panose="020B0604020202020204" pitchFamily="34" charset="0"/>
              <a:buChar char="•"/>
            </a:pPr>
            <a:r>
              <a:rPr lang="he-IL" sz="2400" dirty="0" smtClean="0">
                <a:latin typeface="Calibri" panose="020F0502020204030204" pitchFamily="34" charset="0"/>
                <a:ea typeface="Calibri" panose="020F0502020204030204" pitchFamily="34" charset="0"/>
              </a:rPr>
              <a:t>נמדדת </a:t>
            </a:r>
            <a:r>
              <a:rPr lang="he-IL" sz="2400" dirty="0">
                <a:latin typeface="Calibri" panose="020F0502020204030204" pitchFamily="34" charset="0"/>
                <a:ea typeface="Calibri" panose="020F0502020204030204" pitchFamily="34" charset="0"/>
              </a:rPr>
              <a:t>ביחס לקריטריונים חיצוניים, יחסית לנורמות חברתיות או להישגים המוערכים על ידי המדע, החברה, החינוך, התרבות, הספורט וכו</a:t>
            </a:r>
            <a:r>
              <a:rPr lang="he-IL" sz="2400" dirty="0" smtClean="0">
                <a:latin typeface="Calibri" panose="020F0502020204030204" pitchFamily="34" charset="0"/>
                <a:ea typeface="Calibri" panose="020F0502020204030204" pitchFamily="34" charset="0"/>
              </a:rPr>
              <a:t>'</a:t>
            </a:r>
          </a:p>
          <a:p>
            <a:pPr marL="342900" indent="-342900" algn="just" rtl="1">
              <a:lnSpc>
                <a:spcPct val="150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הצטיינות תלמידים באה לידי ביטוי בשילוב של יכולות בולטות במיוחד עם פוטנציאל לעשייה יוצאת </a:t>
            </a:r>
            <a:r>
              <a:rPr lang="he-IL" sz="2400" dirty="0" smtClean="0">
                <a:latin typeface="Calibri" panose="020F0502020204030204" pitchFamily="34" charset="0"/>
                <a:ea typeface="Calibri" panose="020F0502020204030204" pitchFamily="34" charset="0"/>
              </a:rPr>
              <a:t>דופן</a:t>
            </a:r>
            <a:endParaRPr lang="he-IL" sz="2400" dirty="0">
              <a:latin typeface="Calibri" panose="020F0502020204030204" pitchFamily="34" charset="0"/>
              <a:cs typeface="Arial" panose="020B0604020202020204" pitchFamily="34" charset="0"/>
            </a:endParaRPr>
          </a:p>
          <a:p>
            <a:pPr marL="342900" indent="-342900" algn="just" rtl="1">
              <a:lnSpc>
                <a:spcPct val="150000"/>
              </a:lnSpc>
              <a:spcAft>
                <a:spcPts val="800"/>
              </a:spcAft>
              <a:buFont typeface="Arial" panose="020B0604020202020204" pitchFamily="34" charset="0"/>
              <a:buChar char="•"/>
            </a:pPr>
            <a:r>
              <a:rPr lang="he-IL" sz="2400" dirty="0" smtClean="0">
                <a:latin typeface="Calibri" panose="020F0502020204030204" pitchFamily="34" charset="0"/>
                <a:cs typeface="Arial" panose="020B0604020202020204" pitchFamily="34" charset="0"/>
              </a:rPr>
              <a:t>כרוכה </a:t>
            </a:r>
            <a:r>
              <a:rPr lang="he-IL" sz="2400" dirty="0">
                <a:latin typeface="Calibri" panose="020F0502020204030204" pitchFamily="34" charset="0"/>
                <a:cs typeface="Arial" panose="020B0604020202020204" pitchFamily="34" charset="0"/>
              </a:rPr>
              <a:t>לעיתים </a:t>
            </a:r>
            <a:r>
              <a:rPr lang="he-IL" sz="2400" dirty="0" smtClean="0">
                <a:latin typeface="Calibri" panose="020F0502020204030204" pitchFamily="34" charset="0"/>
                <a:cs typeface="Arial" panose="020B0604020202020204" pitchFamily="34" charset="0"/>
              </a:rPr>
              <a:t>בתחרות</a:t>
            </a:r>
            <a:endParaRPr lang="he-IL"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14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8B25E-30F2-7432-0257-70F49ED0B1AD}"/>
              </a:ext>
            </a:extLst>
          </p:cNvPr>
          <p:cNvPicPr>
            <a:picLocks noChangeAspect="1"/>
          </p:cNvPicPr>
          <p:nvPr/>
        </p:nvPicPr>
        <p:blipFill rotWithShape="1">
          <a:blip r:embed="rId2"/>
          <a:srcRect l="16045"/>
          <a:stretch/>
        </p:blipFill>
        <p:spPr>
          <a:xfrm>
            <a:off x="0" y="-1"/>
            <a:ext cx="8627958" cy="6857999"/>
          </a:xfrm>
          <a:prstGeom prst="rect">
            <a:avLst/>
          </a:prstGeom>
        </p:spPr>
      </p:pic>
      <p:pic>
        <p:nvPicPr>
          <p:cNvPr id="2" name="תמונה 1"/>
          <p:cNvPicPr>
            <a:picLocks noChangeAspect="1"/>
          </p:cNvPicPr>
          <p:nvPr/>
        </p:nvPicPr>
        <p:blipFill rotWithShape="1">
          <a:blip r:embed="rId3"/>
          <a:srcRect l="21612" r="9717"/>
          <a:stretch/>
        </p:blipFill>
        <p:spPr>
          <a:xfrm>
            <a:off x="-47733" y="-3"/>
            <a:ext cx="4003040" cy="6858004"/>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4"/>
          <a:srcRect r="2120"/>
          <a:stretch/>
        </p:blipFill>
        <p:spPr>
          <a:xfrm>
            <a:off x="-47734" y="0"/>
            <a:ext cx="8775173" cy="6858000"/>
          </a:xfrm>
          <a:prstGeom prst="rect">
            <a:avLst/>
          </a:prstGeom>
        </p:spPr>
      </p:pic>
      <p:sp>
        <p:nvSpPr>
          <p:cNvPr id="4" name="Round Same Side Corner Rectangle 3">
            <a:extLst>
              <a:ext uri="{FF2B5EF4-FFF2-40B4-BE49-F238E27FC236}">
                <a16:creationId xmlns:a16="http://schemas.microsoft.com/office/drawing/2014/main" id="{E42AD58D-636F-1A73-FFC9-9E2AE8E47393}"/>
              </a:ext>
            </a:extLst>
          </p:cNvPr>
          <p:cNvSpPr/>
          <p:nvPr/>
        </p:nvSpPr>
        <p:spPr>
          <a:xfrm rot="16200000">
            <a:off x="7500640" y="-3545337"/>
            <a:ext cx="1146027" cy="8236693"/>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algn="ctr" defTabSz="914400" rtl="1" eaLnBrk="1" latinLnBrk="0" hangingPunct="1"/>
            <a:r>
              <a:rPr lang="he-IL" sz="3200" dirty="0"/>
              <a:t>האם יש דרכים לקדם </a:t>
            </a:r>
            <a:r>
              <a:rPr lang="he-IL" sz="3200" dirty="0" err="1"/>
              <a:t>מצויינות</a:t>
            </a:r>
            <a:r>
              <a:rPr lang="he-IL" sz="3200" dirty="0"/>
              <a:t>?</a:t>
            </a:r>
            <a:endParaRPr lang="en-IL" sz="3200" dirty="0"/>
          </a:p>
        </p:txBody>
      </p:sp>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5" name="תיבת טקסט 4">
            <a:extLst>
              <a:ext uri="{FF2B5EF4-FFF2-40B4-BE49-F238E27FC236}">
                <a16:creationId xmlns:a16="http://schemas.microsoft.com/office/drawing/2014/main" id="{97FDEAD3-FF71-7692-512D-337DE3A36891}"/>
              </a:ext>
            </a:extLst>
          </p:cNvPr>
          <p:cNvSpPr txBox="1"/>
          <p:nvPr/>
        </p:nvSpPr>
        <p:spPr>
          <a:xfrm>
            <a:off x="2255520" y="1466922"/>
            <a:ext cx="9575051" cy="2308324"/>
          </a:xfrm>
          <a:prstGeom prst="rect">
            <a:avLst/>
          </a:prstGeom>
          <a:noFill/>
        </p:spPr>
        <p:txBody>
          <a:bodyPr wrap="square">
            <a:spAutoFit/>
          </a:bodyPr>
          <a:lstStyle/>
          <a:p>
            <a:pPr marL="342900" lvl="0" indent="-342900" algn="r" rtl="1">
              <a:lnSpc>
                <a:spcPct val="150000"/>
              </a:lnSpc>
              <a:buFont typeface="Arial" panose="020B0604020202020204" pitchFamily="34" charset="0"/>
              <a:buChar char="•"/>
            </a:pPr>
            <a:r>
              <a:rPr lang="he-IL" sz="2400" b="1" dirty="0" smtClean="0">
                <a:solidFill>
                  <a:schemeClr val="accent1">
                    <a:lumMod val="75000"/>
                  </a:schemeClr>
                </a:solidFill>
              </a:rPr>
              <a:t>ברמת הצוות- פעולות שעל המוסד החינוכי לבצע</a:t>
            </a:r>
          </a:p>
          <a:p>
            <a:pPr marL="342900" lvl="0" indent="-342900" algn="r" rtl="1">
              <a:lnSpc>
                <a:spcPct val="150000"/>
              </a:lnSpc>
              <a:buFont typeface="Arial" panose="020B0604020202020204" pitchFamily="34" charset="0"/>
              <a:buChar char="•"/>
            </a:pPr>
            <a:r>
              <a:rPr lang="he-IL" sz="2400" b="1" dirty="0" smtClean="0">
                <a:solidFill>
                  <a:schemeClr val="accent1">
                    <a:lumMod val="75000"/>
                  </a:schemeClr>
                </a:solidFill>
              </a:rPr>
              <a:t>ברמת התלמיד (פעולות שעל המורה לבצע)</a:t>
            </a:r>
          </a:p>
          <a:p>
            <a:pPr marL="342900" lvl="0" indent="-342900" algn="r" rtl="1">
              <a:lnSpc>
                <a:spcPct val="150000"/>
              </a:lnSpc>
              <a:buFont typeface="Arial" panose="020B0604020202020204" pitchFamily="34" charset="0"/>
              <a:buChar char="•"/>
            </a:pPr>
            <a:r>
              <a:rPr lang="he-IL" sz="2400" b="1" dirty="0" smtClean="0">
                <a:solidFill>
                  <a:schemeClr val="accent1">
                    <a:lumMod val="75000"/>
                  </a:schemeClr>
                </a:solidFill>
              </a:rPr>
              <a:t>ברמת הארגון</a:t>
            </a:r>
          </a:p>
          <a:p>
            <a:pPr lvl="0" algn="r" rtl="1">
              <a:lnSpc>
                <a:spcPct val="150000"/>
              </a:lnSpc>
            </a:pPr>
            <a:endParaRPr lang="he-IL" sz="2400" b="1" dirty="0" smtClean="0">
              <a:solidFill>
                <a:schemeClr val="accent1">
                  <a:lumMod val="75000"/>
                </a:schemeClr>
              </a:solidFill>
            </a:endParaRPr>
          </a:p>
        </p:txBody>
      </p:sp>
    </p:spTree>
    <p:extLst>
      <p:ext uri="{BB962C8B-B14F-4D97-AF65-F5344CB8AC3E}">
        <p14:creationId xmlns:p14="http://schemas.microsoft.com/office/powerpoint/2010/main" val="21077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0" y="-1"/>
            <a:ext cx="5829300" cy="6858001"/>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230910" y="1"/>
            <a:ext cx="12509730"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5" name="תיבת טקסט 4">
            <a:extLst>
              <a:ext uri="{FF2B5EF4-FFF2-40B4-BE49-F238E27FC236}">
                <a16:creationId xmlns:a16="http://schemas.microsoft.com/office/drawing/2014/main" id="{97FDEAD3-FF71-7692-512D-337DE3A36891}"/>
              </a:ext>
            </a:extLst>
          </p:cNvPr>
          <p:cNvSpPr txBox="1"/>
          <p:nvPr/>
        </p:nvSpPr>
        <p:spPr>
          <a:xfrm>
            <a:off x="3850639" y="0"/>
            <a:ext cx="7956665" cy="7478970"/>
          </a:xfrm>
          <a:prstGeom prst="rect">
            <a:avLst/>
          </a:prstGeom>
          <a:noFill/>
        </p:spPr>
        <p:txBody>
          <a:bodyPr wrap="square">
            <a:spAutoFit/>
          </a:bodyPr>
          <a:lstStyle/>
          <a:p>
            <a:pPr algn="r" rtl="1">
              <a:lnSpc>
                <a:spcPct val="150000"/>
              </a:lnSpc>
            </a:pPr>
            <a:r>
              <a:rPr lang="he-IL" sz="2400" b="1" dirty="0" smtClean="0">
                <a:solidFill>
                  <a:schemeClr val="accent1">
                    <a:lumMod val="75000"/>
                  </a:schemeClr>
                </a:solidFill>
              </a:rPr>
              <a:t>צוות חינוכי (פעולות שעל המוסד החינוכי לבצע)</a:t>
            </a:r>
          </a:p>
          <a:p>
            <a:pPr marL="342900" lvl="0" indent="-342900" algn="r" rtl="1">
              <a:lnSpc>
                <a:spcPct val="150000"/>
              </a:lnSpc>
              <a:buFont typeface="Arial" panose="020B0604020202020204" pitchFamily="34" charset="0"/>
              <a:buChar char="•"/>
            </a:pPr>
            <a:r>
              <a:rPr lang="he-IL" sz="2400" dirty="0" smtClean="0"/>
              <a:t>בירור המושגים: </a:t>
            </a:r>
            <a:r>
              <a:rPr lang="he-IL" sz="2400" dirty="0" err="1" smtClean="0"/>
              <a:t>מצויינות</a:t>
            </a:r>
            <a:r>
              <a:rPr lang="he-IL" sz="2400" dirty="0" smtClean="0"/>
              <a:t> בתחום החינוך וההוראה, </a:t>
            </a:r>
            <a:r>
              <a:rPr lang="he-IL" sz="2400" dirty="0" err="1" smtClean="0"/>
              <a:t>מצויינות</a:t>
            </a:r>
            <a:r>
              <a:rPr lang="he-IL" sz="2400" dirty="0" smtClean="0"/>
              <a:t> מורים, כיצד </a:t>
            </a:r>
            <a:r>
              <a:rPr lang="he-IL" sz="2400" dirty="0" err="1" smtClean="0"/>
              <a:t>מצויינות</a:t>
            </a:r>
            <a:r>
              <a:rPr lang="he-IL" sz="2400" dirty="0" smtClean="0"/>
              <a:t> באה לידי ביטוי בתהליך לווי התלמידים</a:t>
            </a:r>
          </a:p>
          <a:p>
            <a:pPr marL="342900" indent="-342900" algn="r" rtl="1">
              <a:lnSpc>
                <a:spcPct val="150000"/>
              </a:lnSpc>
              <a:buFont typeface="Arial" panose="020B0604020202020204" pitchFamily="34" charset="0"/>
              <a:buChar char="•"/>
            </a:pPr>
            <a:r>
              <a:rPr lang="he-IL" sz="2400" dirty="0"/>
              <a:t>גיוס הצוות לתהליך כשותפים ומתן גיבוי מערכתי </a:t>
            </a:r>
            <a:endParaRPr lang="he-IL" sz="2400" dirty="0" smtClean="0"/>
          </a:p>
          <a:p>
            <a:pPr marL="342900" indent="-342900" algn="r" rtl="1">
              <a:lnSpc>
                <a:spcPct val="150000"/>
              </a:lnSpc>
              <a:buFont typeface="Arial" panose="020B0604020202020204" pitchFamily="34" charset="0"/>
              <a:buChar char="•"/>
            </a:pPr>
            <a:r>
              <a:rPr lang="he-IL" sz="2400" dirty="0" smtClean="0"/>
              <a:t>הקמת צוות מורים מעולה המוביל, מתכננן ומממש תכניות טיפוח </a:t>
            </a:r>
            <a:r>
              <a:rPr lang="he-IL" sz="2400" dirty="0" err="1" smtClean="0"/>
              <a:t>מצויינות</a:t>
            </a:r>
            <a:r>
              <a:rPr lang="he-IL" sz="2400" dirty="0" smtClean="0"/>
              <a:t> מורים</a:t>
            </a:r>
          </a:p>
          <a:p>
            <a:pPr marL="342900" indent="-342900" algn="r" rtl="1">
              <a:lnSpc>
                <a:spcPct val="150000"/>
              </a:lnSpc>
              <a:buFont typeface="Arial" panose="020B0604020202020204" pitchFamily="34" charset="0"/>
              <a:buChar char="•"/>
            </a:pPr>
            <a:r>
              <a:rPr lang="he-IL" sz="2400" dirty="0" smtClean="0"/>
              <a:t>לפעול </a:t>
            </a:r>
            <a:r>
              <a:rPr lang="he-IL" sz="2400" dirty="0"/>
              <a:t>להפצת רעיונות חינוכיים ופדגוגיים בקרב חברי </a:t>
            </a:r>
            <a:r>
              <a:rPr lang="he-IL" sz="2400" dirty="0" smtClean="0"/>
              <a:t>הצוות</a:t>
            </a:r>
          </a:p>
          <a:p>
            <a:pPr marL="342900" lvl="0" indent="-342900" algn="r" rtl="1">
              <a:lnSpc>
                <a:spcPct val="150000"/>
              </a:lnSpc>
              <a:buFont typeface="Arial" panose="020B0604020202020204" pitchFamily="34" charset="0"/>
              <a:buChar char="•"/>
            </a:pPr>
            <a:r>
              <a:rPr lang="he-IL" sz="2400" dirty="0" smtClean="0"/>
              <a:t>הקלה על מהלכים לקידום יוזמות ורעיונות והענקת תנאים לטיפוח </a:t>
            </a:r>
            <a:r>
              <a:rPr lang="he-IL" sz="2400" dirty="0" err="1" smtClean="0"/>
              <a:t>מצויינות</a:t>
            </a:r>
            <a:r>
              <a:rPr lang="he-IL" sz="2400" dirty="0" smtClean="0"/>
              <a:t> הצוות</a:t>
            </a:r>
          </a:p>
          <a:p>
            <a:pPr marL="342900" lvl="0" indent="-342900" algn="r" rtl="1">
              <a:lnSpc>
                <a:spcPct val="150000"/>
              </a:lnSpc>
              <a:buFont typeface="Arial" panose="020B0604020202020204" pitchFamily="34" charset="0"/>
              <a:buChar char="•"/>
            </a:pPr>
            <a:r>
              <a:rPr lang="he-IL" sz="2400" dirty="0" smtClean="0"/>
              <a:t>הגדלת נגישות חברי הצוות לתשתיות מטפחות  </a:t>
            </a:r>
            <a:r>
              <a:rPr lang="he-IL" sz="2400" dirty="0" err="1" smtClean="0"/>
              <a:t>מצויינות</a:t>
            </a:r>
            <a:r>
              <a:rPr lang="he-IL" sz="2400" dirty="0" smtClean="0"/>
              <a:t> (כנסים, כתבי עת, סיורים וכדומה)</a:t>
            </a:r>
          </a:p>
          <a:p>
            <a:pPr marL="342900" lvl="0" indent="-342900" algn="r" rtl="1">
              <a:lnSpc>
                <a:spcPct val="150000"/>
              </a:lnSpc>
              <a:buFont typeface="Arial" panose="020B0604020202020204" pitchFamily="34" charset="0"/>
              <a:buChar char="•"/>
            </a:pPr>
            <a:r>
              <a:rPr lang="he-IL" sz="2400" dirty="0" smtClean="0"/>
              <a:t>מתן הזדמנות לצוות החינוכי להציג תוצרי </a:t>
            </a:r>
            <a:r>
              <a:rPr lang="he-IL" sz="2400" dirty="0" err="1" smtClean="0"/>
              <a:t>מצויינות</a:t>
            </a:r>
            <a:endParaRPr lang="he-IL" sz="2400" dirty="0" smtClean="0"/>
          </a:p>
          <a:p>
            <a:pPr marL="342900" indent="-342900" algn="r" rtl="1">
              <a:buFont typeface="Arial" panose="020B0604020202020204" pitchFamily="34" charset="0"/>
              <a:buChar char="•"/>
            </a:pPr>
            <a:endParaRPr lang="he-IL" sz="2400" dirty="0">
              <a:latin typeface="Calibri" panose="020F0502020204030204" pitchFamily="34" charset="0"/>
            </a:endParaRPr>
          </a:p>
          <a:p>
            <a:pPr marL="342900" indent="-342900" algn="r" rtl="1">
              <a:buFont typeface="Arial" panose="020B0604020202020204" pitchFamily="34" charset="0"/>
              <a:buChar char="•"/>
            </a:pPr>
            <a:endParaRPr lang="he-IL" sz="2400" dirty="0"/>
          </a:p>
        </p:txBody>
      </p:sp>
    </p:spTree>
    <p:extLst>
      <p:ext uri="{BB962C8B-B14F-4D97-AF65-F5344CB8AC3E}">
        <p14:creationId xmlns:p14="http://schemas.microsoft.com/office/powerpoint/2010/main" val="158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8B25E-30F2-7432-0257-70F49ED0B1AD}"/>
              </a:ext>
            </a:extLst>
          </p:cNvPr>
          <p:cNvPicPr>
            <a:picLocks noChangeAspect="1"/>
          </p:cNvPicPr>
          <p:nvPr/>
        </p:nvPicPr>
        <p:blipFill rotWithShape="1">
          <a:blip r:embed="rId2"/>
          <a:srcRect l="16045"/>
          <a:stretch/>
        </p:blipFill>
        <p:spPr>
          <a:xfrm>
            <a:off x="0" y="-1"/>
            <a:ext cx="8627958" cy="6857999"/>
          </a:xfrm>
          <a:prstGeom prst="rect">
            <a:avLst/>
          </a:prstGeom>
        </p:spPr>
      </p:pic>
      <p:pic>
        <p:nvPicPr>
          <p:cNvPr id="2" name="תמונה 1"/>
          <p:cNvPicPr>
            <a:picLocks noChangeAspect="1"/>
          </p:cNvPicPr>
          <p:nvPr/>
        </p:nvPicPr>
        <p:blipFill rotWithShape="1">
          <a:blip r:embed="rId3"/>
          <a:srcRect l="21612" r="9717"/>
          <a:stretch/>
        </p:blipFill>
        <p:spPr>
          <a:xfrm>
            <a:off x="-47733" y="-3"/>
            <a:ext cx="4003040" cy="6858004"/>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4"/>
          <a:srcRect r="2120"/>
          <a:stretch/>
        </p:blipFill>
        <p:spPr>
          <a:xfrm>
            <a:off x="-47734" y="0"/>
            <a:ext cx="8775173"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5" name="תיבת טקסט 4">
            <a:extLst>
              <a:ext uri="{FF2B5EF4-FFF2-40B4-BE49-F238E27FC236}">
                <a16:creationId xmlns:a16="http://schemas.microsoft.com/office/drawing/2014/main" id="{97FDEAD3-FF71-7692-512D-337DE3A36891}"/>
              </a:ext>
            </a:extLst>
          </p:cNvPr>
          <p:cNvSpPr txBox="1"/>
          <p:nvPr/>
        </p:nvSpPr>
        <p:spPr>
          <a:xfrm>
            <a:off x="2002601" y="656284"/>
            <a:ext cx="9575051" cy="5032147"/>
          </a:xfrm>
          <a:prstGeom prst="rect">
            <a:avLst/>
          </a:prstGeom>
          <a:noFill/>
        </p:spPr>
        <p:txBody>
          <a:bodyPr wrap="square">
            <a:spAutoFit/>
          </a:bodyPr>
          <a:lstStyle/>
          <a:p>
            <a:pPr lvl="0" algn="r" rtl="1">
              <a:lnSpc>
                <a:spcPct val="150000"/>
              </a:lnSpc>
            </a:pPr>
            <a:r>
              <a:rPr lang="he-IL" sz="2400" b="1" dirty="0" smtClean="0">
                <a:solidFill>
                  <a:schemeClr val="accent1">
                    <a:lumMod val="75000"/>
                  </a:schemeClr>
                </a:solidFill>
              </a:rPr>
              <a:t>ברמת הפרט (פעולות שעל המורה לבצע)</a:t>
            </a:r>
          </a:p>
          <a:p>
            <a:pPr lvl="0" algn="r" rtl="1">
              <a:lnSpc>
                <a:spcPct val="150000"/>
              </a:lnSpc>
            </a:pPr>
            <a:r>
              <a:rPr lang="he-IL" sz="2200" b="1" dirty="0"/>
              <a:t>כללי</a:t>
            </a:r>
          </a:p>
          <a:p>
            <a:pPr marL="342900" indent="-342900" algn="r" rtl="1">
              <a:lnSpc>
                <a:spcPct val="150000"/>
              </a:lnSpc>
              <a:buFont typeface="Arial" panose="020B0604020202020204" pitchFamily="34" charset="0"/>
              <a:buChar char="•"/>
            </a:pPr>
            <a:r>
              <a:rPr lang="he-IL" sz="2400" dirty="0" smtClean="0"/>
              <a:t>התמקדות בייחוד שיש בכל תלמיד, בדבר בו הוא </a:t>
            </a:r>
            <a:r>
              <a:rPr lang="he-IL" sz="2400" u="sng" dirty="0" smtClean="0"/>
              <a:t>שונה</a:t>
            </a:r>
            <a:r>
              <a:rPr lang="he-IL" sz="2400" dirty="0" smtClean="0"/>
              <a:t> מאחרים</a:t>
            </a:r>
          </a:p>
          <a:p>
            <a:pPr marL="342900" indent="-342900" algn="r" rtl="1">
              <a:lnSpc>
                <a:spcPct val="150000"/>
              </a:lnSpc>
              <a:buFont typeface="Arial" panose="020B0604020202020204" pitchFamily="34" charset="0"/>
              <a:buChar char="•"/>
            </a:pPr>
            <a:r>
              <a:rPr lang="he-IL" sz="2400" dirty="0" smtClean="0"/>
              <a:t>טיפוח </a:t>
            </a:r>
            <a:r>
              <a:rPr lang="he-IL" sz="2400" dirty="0"/>
              <a:t>תפיסה לפיה </a:t>
            </a:r>
            <a:r>
              <a:rPr lang="he-IL" sz="2400" dirty="0" err="1"/>
              <a:t>המצויינות</a:t>
            </a:r>
            <a:r>
              <a:rPr lang="he-IL" sz="2400" dirty="0"/>
              <a:t> היא תהליך בו ההישג הוא הסוף אך לא </a:t>
            </a:r>
            <a:r>
              <a:rPr lang="he-IL" sz="2400" dirty="0" smtClean="0"/>
              <a:t>המטרה</a:t>
            </a:r>
          </a:p>
          <a:p>
            <a:pPr marL="342900" indent="-342900" algn="r" rtl="1">
              <a:lnSpc>
                <a:spcPct val="150000"/>
              </a:lnSpc>
              <a:buFont typeface="Arial" panose="020B0604020202020204" pitchFamily="34" charset="0"/>
              <a:buChar char="•"/>
            </a:pPr>
            <a:r>
              <a:rPr lang="he-IL" sz="2400" dirty="0"/>
              <a:t>התייחסות </a:t>
            </a:r>
            <a:r>
              <a:rPr lang="he-IL" sz="2400" dirty="0" err="1" smtClean="0"/>
              <a:t>למצויינות</a:t>
            </a:r>
            <a:r>
              <a:rPr lang="he-IL" sz="2400" dirty="0" smtClean="0"/>
              <a:t> בדעת בד בבד עם מצוינות לערכים</a:t>
            </a:r>
          </a:p>
          <a:p>
            <a:pPr marL="342900" indent="-342900" algn="r" rtl="1">
              <a:lnSpc>
                <a:spcPct val="150000"/>
              </a:lnSpc>
              <a:buFont typeface="Arial" panose="020B0604020202020204" pitchFamily="34" charset="0"/>
              <a:buChar char="•"/>
            </a:pPr>
            <a:r>
              <a:rPr lang="he-IL" sz="2400" dirty="0" smtClean="0"/>
              <a:t>הכרות מעמיקה עם הערכים</a:t>
            </a:r>
            <a:r>
              <a:rPr lang="he-IL" sz="2400" dirty="0"/>
              <a:t>, </a:t>
            </a:r>
            <a:r>
              <a:rPr lang="he-IL" sz="2400" dirty="0" smtClean="0"/>
              <a:t>ההרגלים</a:t>
            </a:r>
            <a:r>
              <a:rPr lang="he-IL" sz="2400" dirty="0"/>
              <a:t>, </a:t>
            </a:r>
            <a:r>
              <a:rPr lang="he-IL" sz="2400" dirty="0" smtClean="0"/>
              <a:t>הנטיות</a:t>
            </a:r>
            <a:r>
              <a:rPr lang="he-IL" sz="2400" dirty="0"/>
              <a:t>, </a:t>
            </a:r>
            <a:r>
              <a:rPr lang="he-IL" sz="2400" dirty="0" smtClean="0"/>
              <a:t>היכולות של התלמיד במטרה להובילו לאיתור </a:t>
            </a:r>
            <a:r>
              <a:rPr lang="he-IL" sz="2400" dirty="0" err="1" smtClean="0"/>
              <a:t>חוזקותיו</a:t>
            </a:r>
            <a:r>
              <a:rPr lang="he-IL" sz="2400" dirty="0" smtClean="0"/>
              <a:t> ולהתמדה בשאיפה למצוינות בתחומי החוזק</a:t>
            </a:r>
          </a:p>
          <a:p>
            <a:pPr marL="342900" indent="-342900" algn="r" rtl="1">
              <a:lnSpc>
                <a:spcPct val="150000"/>
              </a:lnSpc>
              <a:buFont typeface="Arial" panose="020B0604020202020204" pitchFamily="34" charset="0"/>
              <a:buChar char="•"/>
            </a:pPr>
            <a:r>
              <a:rPr lang="he-IL" sz="2400" dirty="0"/>
              <a:t>שימוש בשפה ובמושגים קשורים </a:t>
            </a:r>
            <a:r>
              <a:rPr lang="he-IL" sz="2400" dirty="0" err="1"/>
              <a:t>במצויינות</a:t>
            </a:r>
            <a:r>
              <a:rPr lang="he-IL" sz="2400" dirty="0"/>
              <a:t> והטמעתם בקרב </a:t>
            </a:r>
            <a:r>
              <a:rPr lang="he-IL" sz="2400" dirty="0" smtClean="0"/>
              <a:t>הלומדים</a:t>
            </a:r>
          </a:p>
          <a:p>
            <a:pPr marL="342900" indent="-342900" algn="r" rtl="1">
              <a:lnSpc>
                <a:spcPct val="150000"/>
              </a:lnSpc>
              <a:buFont typeface="Arial" panose="020B0604020202020204" pitchFamily="34" charset="0"/>
              <a:buChar char="•"/>
            </a:pPr>
            <a:r>
              <a:rPr lang="he-IL" sz="2400" dirty="0">
                <a:latin typeface="Calibri" panose="020F0502020204030204" pitchFamily="34" charset="0"/>
              </a:rPr>
              <a:t>השקעה במעגלי ההשפעה של התלמידים מתוך הבנה של התרומה </a:t>
            </a:r>
            <a:r>
              <a:rPr lang="he-IL" sz="2400" dirty="0" smtClean="0">
                <a:latin typeface="Calibri" panose="020F0502020204030204" pitchFamily="34" charset="0"/>
              </a:rPr>
              <a:t>הדדית</a:t>
            </a:r>
            <a:endParaRPr lang="he-IL" sz="2400" b="1" dirty="0" smtClean="0">
              <a:latin typeface="Calibri" panose="020F0502020204030204" pitchFamily="34" charset="0"/>
            </a:endParaRPr>
          </a:p>
        </p:txBody>
      </p:sp>
    </p:spTree>
    <p:extLst>
      <p:ext uri="{BB962C8B-B14F-4D97-AF65-F5344CB8AC3E}">
        <p14:creationId xmlns:p14="http://schemas.microsoft.com/office/powerpoint/2010/main" val="129307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8B25E-30F2-7432-0257-70F49ED0B1AD}"/>
              </a:ext>
            </a:extLst>
          </p:cNvPr>
          <p:cNvPicPr>
            <a:picLocks noChangeAspect="1"/>
          </p:cNvPicPr>
          <p:nvPr/>
        </p:nvPicPr>
        <p:blipFill rotWithShape="1">
          <a:blip r:embed="rId2"/>
          <a:srcRect l="16045"/>
          <a:stretch/>
        </p:blipFill>
        <p:spPr>
          <a:xfrm>
            <a:off x="0" y="-1"/>
            <a:ext cx="8627958" cy="6857999"/>
          </a:xfrm>
          <a:prstGeom prst="rect">
            <a:avLst/>
          </a:prstGeom>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0" y="1"/>
            <a:ext cx="9876817"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5" name="תיבת טקסט 4">
            <a:extLst>
              <a:ext uri="{FF2B5EF4-FFF2-40B4-BE49-F238E27FC236}">
                <a16:creationId xmlns:a16="http://schemas.microsoft.com/office/drawing/2014/main" id="{97FDEAD3-FF71-7692-512D-337DE3A36891}"/>
              </a:ext>
            </a:extLst>
          </p:cNvPr>
          <p:cNvSpPr txBox="1"/>
          <p:nvPr/>
        </p:nvSpPr>
        <p:spPr>
          <a:xfrm>
            <a:off x="2308698" y="-1"/>
            <a:ext cx="9643793" cy="7109639"/>
          </a:xfrm>
          <a:prstGeom prst="rect">
            <a:avLst/>
          </a:prstGeom>
          <a:noFill/>
        </p:spPr>
        <p:txBody>
          <a:bodyPr wrap="square">
            <a:spAutoFit/>
          </a:bodyPr>
          <a:lstStyle/>
          <a:p>
            <a:pPr algn="r" rtl="1"/>
            <a:r>
              <a:rPr lang="he-IL" sz="2400" b="1" dirty="0" smtClean="0">
                <a:latin typeface="Calibri" panose="020F0502020204030204" pitchFamily="34" charset="0"/>
              </a:rPr>
              <a:t>פדגוגיה</a:t>
            </a:r>
            <a:endParaRPr lang="he-IL" sz="2400" b="1" dirty="0">
              <a:latin typeface="Calibri" panose="020F0502020204030204" pitchFamily="34" charset="0"/>
            </a:endParaRPr>
          </a:p>
          <a:p>
            <a:pPr marL="342900" indent="-342900" algn="r" rtl="1">
              <a:lnSpc>
                <a:spcPct val="150000"/>
              </a:lnSpc>
              <a:buFont typeface="Arial" panose="020B0604020202020204" pitchFamily="34" charset="0"/>
              <a:buChar char="•"/>
            </a:pPr>
            <a:r>
              <a:rPr lang="he-IL" sz="2400" dirty="0" smtClean="0"/>
              <a:t>הוראה המקדמת למידה </a:t>
            </a:r>
            <a:r>
              <a:rPr lang="he-IL" sz="2400" dirty="0"/>
              <a:t>רב תחומית ובינתחומית</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הוראה מאתגרת</a:t>
            </a:r>
            <a:r>
              <a:rPr lang="he-IL" sz="2400" dirty="0">
                <a:latin typeface="Calibri" panose="020F0502020204030204" pitchFamily="34" charset="0"/>
              </a:rPr>
              <a:t>, </a:t>
            </a:r>
            <a:r>
              <a:rPr lang="he-IL" sz="2400" dirty="0" err="1">
                <a:latin typeface="Calibri" panose="020F0502020204030204" pitchFamily="34" charset="0"/>
              </a:rPr>
              <a:t>חוויתית</a:t>
            </a:r>
            <a:r>
              <a:rPr lang="he-IL" sz="2400" dirty="0">
                <a:latin typeface="Calibri" panose="020F0502020204030204" pitchFamily="34" charset="0"/>
              </a:rPr>
              <a:t> </a:t>
            </a:r>
            <a:r>
              <a:rPr lang="he-IL" sz="2400" dirty="0" smtClean="0">
                <a:latin typeface="Calibri" panose="020F0502020204030204" pitchFamily="34" charset="0"/>
              </a:rPr>
              <a:t>ורלוונטית</a:t>
            </a:r>
            <a:endParaRPr lang="he-IL" sz="2200" dirty="0" smtClean="0"/>
          </a:p>
          <a:p>
            <a:pPr marL="342900" indent="-342900" algn="r" rtl="1">
              <a:lnSpc>
                <a:spcPct val="150000"/>
              </a:lnSpc>
              <a:buFont typeface="Arial" panose="020B0604020202020204" pitchFamily="34" charset="0"/>
              <a:buChar char="•"/>
            </a:pPr>
            <a:r>
              <a:rPr lang="he-IL" sz="2400" dirty="0" smtClean="0"/>
              <a:t>השקעה </a:t>
            </a:r>
            <a:r>
              <a:rPr lang="he-IL" sz="2400" dirty="0"/>
              <a:t>ברכישת ידע בתחום דעת ספציפי בו בחר התלמיד להצטיין עד לרמה של מומחה</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עידוד להעמקה בתחום </a:t>
            </a:r>
            <a:r>
              <a:rPr lang="he-IL" sz="2400" dirty="0">
                <a:latin typeface="Calibri" panose="020F0502020204030204" pitchFamily="34" charset="0"/>
              </a:rPr>
              <a:t>הדעת ובנושא </a:t>
            </a:r>
            <a:r>
              <a:rPr lang="he-IL" sz="2400" dirty="0" smtClean="0">
                <a:latin typeface="Calibri" panose="020F0502020204030204" pitchFamily="34" charset="0"/>
              </a:rPr>
              <a:t>נבחר</a:t>
            </a:r>
          </a:p>
          <a:p>
            <a:pPr marL="342900" indent="-342900" algn="r" rtl="1">
              <a:lnSpc>
                <a:spcPct val="150000"/>
              </a:lnSpc>
              <a:buFont typeface="Arial" panose="020B0604020202020204" pitchFamily="34" charset="0"/>
              <a:buChar char="•"/>
            </a:pPr>
            <a:r>
              <a:rPr lang="he-IL" sz="2400" dirty="0" smtClean="0"/>
              <a:t>הבניית </a:t>
            </a:r>
            <a:r>
              <a:rPr lang="he-IL" sz="2400" dirty="0"/>
              <a:t>ידע </a:t>
            </a:r>
            <a:r>
              <a:rPr lang="he-IL" sz="2400" dirty="0" smtClean="0"/>
              <a:t>רחב המעורר סקרנות</a:t>
            </a:r>
          </a:p>
          <a:p>
            <a:pPr marL="342900" indent="-342900" algn="r" rtl="1">
              <a:lnSpc>
                <a:spcPct val="150000"/>
              </a:lnSpc>
              <a:buFont typeface="Arial" panose="020B0604020202020204" pitchFamily="34" charset="0"/>
              <a:buChar char="•"/>
            </a:pPr>
            <a:r>
              <a:rPr lang="he-IL" sz="2400" dirty="0" smtClean="0"/>
              <a:t>חתירה ליצירת ידע חדש, מקורי וליצירתיות באמצעות התבוננות מזוויות חדשות</a:t>
            </a:r>
          </a:p>
          <a:p>
            <a:pPr algn="r" rtl="1">
              <a:lnSpc>
                <a:spcPct val="150000"/>
              </a:lnSpc>
            </a:pPr>
            <a:r>
              <a:rPr lang="he-IL" sz="2400" b="1" dirty="0"/>
              <a:t>טיפוח ערכים</a:t>
            </a:r>
            <a:endParaRPr lang="he-IL" sz="2400" dirty="0"/>
          </a:p>
          <a:p>
            <a:pPr marL="342900" lvl="0" indent="-342900" algn="r" rtl="1">
              <a:lnSpc>
                <a:spcPct val="150000"/>
              </a:lnSpc>
              <a:buFont typeface="Arial" panose="020B0604020202020204" pitchFamily="34" charset="0"/>
              <a:buChar char="•"/>
            </a:pPr>
            <a:r>
              <a:rPr lang="he-IL" sz="2400" dirty="0"/>
              <a:t>טיפוח הנטייה והשאיפה לעשות כל דבר בדרך הטובה ביותר</a:t>
            </a:r>
          </a:p>
          <a:p>
            <a:pPr marL="342900" lvl="0" indent="-342900" algn="r" rtl="1">
              <a:lnSpc>
                <a:spcPct val="150000"/>
              </a:lnSpc>
              <a:buFont typeface="Arial" panose="020B0604020202020204" pitchFamily="34" charset="0"/>
              <a:buChar char="•"/>
            </a:pPr>
            <a:r>
              <a:rPr lang="he-IL" sz="2400" dirty="0"/>
              <a:t>קידום החינוך לערכים של תרומה לחברה ולקהילה, כחלק מתפיסה חברתית ערכית של עזרה הדדית, שיתוף פעולה</a:t>
            </a:r>
          </a:p>
          <a:p>
            <a:pPr marL="342900" indent="-342900" algn="r" rtl="1">
              <a:lnSpc>
                <a:spcPct val="150000"/>
              </a:lnSpc>
              <a:buFont typeface="Arial" panose="020B0604020202020204" pitchFamily="34" charset="0"/>
              <a:buChar char="•"/>
            </a:pPr>
            <a:endParaRPr lang="he-IL" sz="2400" dirty="0" smtClean="0"/>
          </a:p>
        </p:txBody>
      </p:sp>
    </p:spTree>
    <p:extLst>
      <p:ext uri="{BB962C8B-B14F-4D97-AF65-F5344CB8AC3E}">
        <p14:creationId xmlns:p14="http://schemas.microsoft.com/office/powerpoint/2010/main" val="83484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F526F02-CF42-3A86-5217-16963E9AB9EF}"/>
              </a:ext>
            </a:extLst>
          </p:cNvPr>
          <p:cNvSpPr txBox="1"/>
          <p:nvPr/>
        </p:nvSpPr>
        <p:spPr>
          <a:xfrm>
            <a:off x="4015409" y="2013107"/>
            <a:ext cx="7779026" cy="1292662"/>
          </a:xfrm>
          <a:prstGeom prst="rect">
            <a:avLst/>
          </a:prstGeom>
          <a:noFill/>
        </p:spPr>
        <p:txBody>
          <a:bodyPr wrap="square">
            <a:spAutoFit/>
          </a:bodyPr>
          <a:lstStyle/>
          <a:p>
            <a:pPr algn="r"/>
            <a:r>
              <a:rPr lang="he-IL" sz="2400" b="1" dirty="0">
                <a:solidFill>
                  <a:srgbClr val="0070C0"/>
                </a:solidFill>
              </a:rPr>
              <a:t>מיצוי: </a:t>
            </a:r>
          </a:p>
          <a:p>
            <a:pPr marL="0" indent="0" algn="r">
              <a:buNone/>
            </a:pPr>
            <a:r>
              <a:rPr lang="he-IL" dirty="0"/>
              <a:t> הפקה של כל מה שניתן מהכישרונות, יכולת החשיבה והעשייה של </a:t>
            </a:r>
            <a:r>
              <a:rPr lang="he-IL" dirty="0" smtClean="0"/>
              <a:t>האדם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he-IL" dirty="0"/>
          </a:p>
          <a:p>
            <a:pPr marL="0" indent="0" algn="r">
              <a:buNone/>
            </a:pPr>
            <a:endParaRPr lang="en-US" dirty="0"/>
          </a:p>
        </p:txBody>
      </p:sp>
      <p:pic>
        <p:nvPicPr>
          <p:cNvPr id="2050" name="Picture 2" descr="Customer experience feedback rate satisfaction experience 5 star rating wood blocks Customer experience feedback rate satisfaction experience five star rating placing wooden blocks on blue background Feedback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9861" t="-1865" r="-3021" b="1865"/>
          <a:stretch/>
        </p:blipFill>
        <p:spPr bwMode="auto">
          <a:xfrm>
            <a:off x="1" y="-152400"/>
            <a:ext cx="4114676" cy="7234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8A0501A-0C93-755B-F703-F1AC9D7AA34F}"/>
              </a:ext>
            </a:extLst>
          </p:cNvPr>
          <p:cNvPicPr>
            <a:picLocks noChangeAspect="1"/>
          </p:cNvPicPr>
          <p:nvPr/>
        </p:nvPicPr>
        <p:blipFill>
          <a:blip r:embed="rId3"/>
          <a:srcRect/>
          <a:stretch/>
        </p:blipFill>
        <p:spPr>
          <a:xfrm>
            <a:off x="1751160" y="64655"/>
            <a:ext cx="10307781" cy="7017022"/>
          </a:xfrm>
          <a:prstGeom prst="rect">
            <a:avLst/>
          </a:prstGeom>
        </p:spPr>
      </p:pic>
      <p:sp>
        <p:nvSpPr>
          <p:cNvPr id="8" name="Round Same Side Corner Rectangle 5">
            <a:extLst>
              <a:ext uri="{FF2B5EF4-FFF2-40B4-BE49-F238E27FC236}">
                <a16:creationId xmlns:a16="http://schemas.microsoft.com/office/drawing/2014/main" id="{A564BC46-3F1E-F955-364F-2C863B45F973}"/>
              </a:ext>
            </a:extLst>
          </p:cNvPr>
          <p:cNvSpPr/>
          <p:nvPr/>
        </p:nvSpPr>
        <p:spPr>
          <a:xfrm rot="16200000">
            <a:off x="8037200" y="-2944646"/>
            <a:ext cx="1210154" cy="7099446"/>
          </a:xfrm>
          <a:prstGeom prst="round2SameRect">
            <a:avLst>
              <a:gd name="adj1" fmla="val 49225"/>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algn="ctr" defTabSz="914400" rtl="1" eaLnBrk="1" latinLnBrk="0" hangingPunct="1"/>
            <a:r>
              <a:rPr lang="he-IL" sz="4800" dirty="0"/>
              <a:t>הגדרות</a:t>
            </a:r>
            <a:endParaRPr lang="en-IL" dirty="0"/>
          </a:p>
        </p:txBody>
      </p:sp>
      <p:sp>
        <p:nvSpPr>
          <p:cNvPr id="9" name="תיבת טקסט 2">
            <a:extLst>
              <a:ext uri="{FF2B5EF4-FFF2-40B4-BE49-F238E27FC236}">
                <a16:creationId xmlns:a16="http://schemas.microsoft.com/office/drawing/2014/main" id="{FF526F02-CF42-3A86-5217-16963E9AB9EF}"/>
              </a:ext>
            </a:extLst>
          </p:cNvPr>
          <p:cNvSpPr txBox="1"/>
          <p:nvPr/>
        </p:nvSpPr>
        <p:spPr>
          <a:xfrm>
            <a:off x="4315706" y="1542996"/>
            <a:ext cx="7779026" cy="5355312"/>
          </a:xfrm>
          <a:prstGeom prst="rect">
            <a:avLst/>
          </a:prstGeom>
          <a:noFill/>
        </p:spPr>
        <p:txBody>
          <a:bodyPr wrap="square">
            <a:spAutoFit/>
          </a:bodyPr>
          <a:lstStyle/>
          <a:p>
            <a:pPr algn="r">
              <a:lnSpc>
                <a:spcPct val="150000"/>
              </a:lnSpc>
            </a:pPr>
            <a:r>
              <a:rPr lang="he-IL" sz="2400" b="1" dirty="0">
                <a:solidFill>
                  <a:srgbClr val="0070C0"/>
                </a:solidFill>
              </a:rPr>
              <a:t>מיצוי: </a:t>
            </a:r>
          </a:p>
          <a:p>
            <a:pPr marL="285750" indent="-285750" algn="just" rtl="1">
              <a:lnSpc>
                <a:spcPct val="150000"/>
              </a:lnSpc>
              <a:buFont typeface="Arial" panose="020B0604020202020204" pitchFamily="34" charset="0"/>
              <a:buChar char="•"/>
            </a:pPr>
            <a:r>
              <a:rPr lang="he-IL" dirty="0"/>
              <a:t> </a:t>
            </a:r>
            <a:r>
              <a:rPr lang="he-IL" sz="2400" dirty="0"/>
              <a:t>הפקה של כל מה שניתן מהכישרונות, יכולת החשיבה והעשייה של </a:t>
            </a:r>
            <a:r>
              <a:rPr lang="he-IL" sz="2400" dirty="0" smtClean="0"/>
              <a:t>הפרט</a:t>
            </a:r>
          </a:p>
          <a:p>
            <a:pPr marL="285750" indent="-285750" algn="just" rtl="1">
              <a:lnSpc>
                <a:spcPct val="150000"/>
              </a:lnSpc>
              <a:buFont typeface="Arial" panose="020B0604020202020204" pitchFamily="34" charset="0"/>
              <a:buChar char="•"/>
            </a:pPr>
            <a:r>
              <a:rPr lang="he-IL" sz="2400" dirty="0" smtClean="0"/>
              <a:t>להכיר </a:t>
            </a:r>
            <a:r>
              <a:rPr lang="he-IL" sz="2400" dirty="0"/>
              <a:t>בכישרון המיוחד </a:t>
            </a:r>
            <a:r>
              <a:rPr lang="he-IL" sz="2400" dirty="0" smtClean="0"/>
              <a:t>שלך, לפעול </a:t>
            </a:r>
            <a:r>
              <a:rPr lang="he-IL" sz="2400" dirty="0"/>
              <a:t>להגשמתו בצורה הטובה </a:t>
            </a:r>
            <a:r>
              <a:rPr lang="he-IL" sz="2400" dirty="0" smtClean="0"/>
              <a:t>ביותר, לחוש מסוגלות עצמית</a:t>
            </a:r>
          </a:p>
          <a:p>
            <a:pPr marL="285750" indent="-285750" algn="just" rtl="1">
              <a:lnSpc>
                <a:spcPct val="150000"/>
              </a:lnSpc>
              <a:buFont typeface="Arial" panose="020B0604020202020204" pitchFamily="34" charset="0"/>
              <a:buChar char="•"/>
            </a:pPr>
            <a:r>
              <a:rPr lang="he-IL" sz="2400" dirty="0" smtClean="0"/>
              <a:t>מצב בו הפרט עומד אל </a:t>
            </a:r>
            <a:r>
              <a:rPr lang="he-IL" sz="2400" dirty="0"/>
              <a:t>מול הפוטנציאל </a:t>
            </a:r>
            <a:r>
              <a:rPr lang="he-IL" sz="2400" dirty="0" smtClean="0"/>
              <a:t>האישי, </a:t>
            </a:r>
            <a:r>
              <a:rPr lang="he-IL" sz="2400" dirty="0"/>
              <a:t>כישוריו וכישרונותיו </a:t>
            </a:r>
            <a:r>
              <a:rPr lang="he-IL" sz="2400" dirty="0" smtClean="0"/>
              <a:t>הייחודיים, מכיר בהם ופועל להגשמתם</a:t>
            </a:r>
          </a:p>
          <a:p>
            <a:pPr marL="285750" indent="-285750" algn="just" rtl="1">
              <a:lnSpc>
                <a:spcPct val="150000"/>
              </a:lnSpc>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buNone/>
            </a:pPr>
            <a:endParaRPr lang="he-IL" dirty="0"/>
          </a:p>
          <a:p>
            <a:pPr marL="0" indent="0" algn="just">
              <a:lnSpc>
                <a:spcPct val="150000"/>
              </a:lnSpc>
              <a:buNone/>
            </a:pPr>
            <a:endParaRPr lang="en-US" dirty="0"/>
          </a:p>
        </p:txBody>
      </p:sp>
    </p:spTree>
    <p:extLst>
      <p:ext uri="{BB962C8B-B14F-4D97-AF65-F5344CB8AC3E}">
        <p14:creationId xmlns:p14="http://schemas.microsoft.com/office/powerpoint/2010/main" val="7822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ooks of  Training And Development In Front Grey Wall Books of training, development  and skills are sitting on top of each other. The books have unique texts on their spines related to training  subject. skills learning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0"/>
            <a:ext cx="58293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0" y="0"/>
            <a:ext cx="10942319"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9" name="תיבת טקסט 4">
            <a:extLst>
              <a:ext uri="{FF2B5EF4-FFF2-40B4-BE49-F238E27FC236}">
                <a16:creationId xmlns:a16="http://schemas.microsoft.com/office/drawing/2014/main" id="{97FDEAD3-FF71-7692-512D-337DE3A36891}"/>
              </a:ext>
            </a:extLst>
          </p:cNvPr>
          <p:cNvSpPr txBox="1"/>
          <p:nvPr/>
        </p:nvSpPr>
        <p:spPr>
          <a:xfrm>
            <a:off x="3003028" y="131910"/>
            <a:ext cx="8670811" cy="7755969"/>
          </a:xfrm>
          <a:prstGeom prst="rect">
            <a:avLst/>
          </a:prstGeom>
          <a:noFill/>
        </p:spPr>
        <p:txBody>
          <a:bodyPr wrap="square">
            <a:spAutoFit/>
          </a:bodyPr>
          <a:lstStyle/>
          <a:p>
            <a:pPr algn="r" rtl="1">
              <a:lnSpc>
                <a:spcPct val="150000"/>
              </a:lnSpc>
            </a:pPr>
            <a:r>
              <a:rPr lang="he-IL" sz="2400" b="1" dirty="0" smtClean="0"/>
              <a:t>פיתוח מיומנויות</a:t>
            </a:r>
          </a:p>
          <a:p>
            <a:pPr marL="342900" indent="-342900" algn="r" rtl="1">
              <a:lnSpc>
                <a:spcPct val="150000"/>
              </a:lnSpc>
              <a:buFont typeface="Arial" panose="020B0604020202020204" pitchFamily="34" charset="0"/>
              <a:buChar char="•"/>
            </a:pPr>
            <a:r>
              <a:rPr lang="he-IL" sz="2400" dirty="0"/>
              <a:t>שכלול יכולות </a:t>
            </a:r>
            <a:r>
              <a:rPr lang="he-IL" sz="2400" dirty="0" err="1"/>
              <a:t>קוגנטיביות</a:t>
            </a:r>
            <a:r>
              <a:rPr lang="he-IL" sz="2400" dirty="0"/>
              <a:t> מסדר גבוה : יצירתיות, פתרון בעיות, מוכוונות עצמית ללמידה, יכולת להבין תחום </a:t>
            </a:r>
            <a:r>
              <a:rPr lang="he-IL" sz="2400" dirty="0" err="1"/>
              <a:t>מסויים</a:t>
            </a:r>
            <a:r>
              <a:rPr lang="he-IL" sz="2400" dirty="0"/>
              <a:t> לעומק, יכולת לחשוב בתנאי אי וודאות, יכולת ללמוד ולהתפתח באופן </a:t>
            </a:r>
            <a:r>
              <a:rPr lang="he-IL" sz="2400" dirty="0" smtClean="0"/>
              <a:t>מתמיד</a:t>
            </a:r>
          </a:p>
          <a:p>
            <a:pPr marL="342900" indent="-342900" algn="r" rtl="1">
              <a:lnSpc>
                <a:spcPct val="150000"/>
              </a:lnSpc>
              <a:buFont typeface="Arial" panose="020B0604020202020204" pitchFamily="34" charset="0"/>
              <a:buChar char="•"/>
            </a:pPr>
            <a:r>
              <a:rPr lang="he-IL" sz="2400" dirty="0"/>
              <a:t>טיפוח </a:t>
            </a:r>
            <a:r>
              <a:rPr lang="he-IL" sz="2400" dirty="0" smtClean="0"/>
              <a:t>מיומנויות והרגלים כגון</a:t>
            </a:r>
            <a:r>
              <a:rPr lang="he-IL" sz="2400" dirty="0"/>
              <a:t>: התמדה, יסודיות, סקרנות, חיפוש אתגרים, יוזמה </a:t>
            </a:r>
            <a:r>
              <a:rPr lang="he-IL" sz="2400" dirty="0" smtClean="0"/>
              <a:t>אישית</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פיתוח </a:t>
            </a:r>
            <a:r>
              <a:rPr lang="he-IL" sz="2400" dirty="0">
                <a:latin typeface="Calibri" panose="020F0502020204030204" pitchFamily="34" charset="0"/>
              </a:rPr>
              <a:t>מחויבות התלמיד לעצמו, לחבריו לכיתה ולסביבה</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העמקת </a:t>
            </a:r>
            <a:r>
              <a:rPr lang="he-IL" sz="2400" dirty="0">
                <a:latin typeface="Calibri" panose="020F0502020204030204" pitchFamily="34" charset="0"/>
              </a:rPr>
              <a:t>מיומנויות </a:t>
            </a:r>
            <a:r>
              <a:rPr lang="he-IL" sz="2400" dirty="0" smtClean="0">
                <a:latin typeface="Calibri" panose="020F0502020204030204" pitchFamily="34" charset="0"/>
              </a:rPr>
              <a:t>עמידה </a:t>
            </a:r>
            <a:r>
              <a:rPr lang="he-IL" sz="2400" dirty="0">
                <a:latin typeface="Calibri" panose="020F0502020204030204" pitchFamily="34" charset="0"/>
              </a:rPr>
              <a:t>מול </a:t>
            </a:r>
            <a:r>
              <a:rPr lang="he-IL" sz="2400" dirty="0" smtClean="0">
                <a:latin typeface="Calibri" panose="020F0502020204030204" pitchFamily="34" charset="0"/>
              </a:rPr>
              <a:t>קהל, פרזנטציה, קבלת משוב ורפלקציה</a:t>
            </a:r>
            <a:endParaRPr lang="he-IL" sz="2400" dirty="0">
              <a:latin typeface="Calibri" panose="020F0502020204030204" pitchFamily="34" charset="0"/>
            </a:endParaRP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פיתוח </a:t>
            </a:r>
            <a:r>
              <a:rPr lang="he-IL" sz="2400" dirty="0">
                <a:latin typeface="Calibri" panose="020F0502020204030204" pitchFamily="34" charset="0"/>
              </a:rPr>
              <a:t>מיומנויות אישיות </a:t>
            </a:r>
            <a:r>
              <a:rPr lang="he-IL" sz="2400" dirty="0" smtClean="0">
                <a:latin typeface="Calibri" panose="020F0502020204030204" pitchFamily="34" charset="0"/>
              </a:rPr>
              <a:t>של עבודת </a:t>
            </a:r>
            <a:r>
              <a:rPr lang="he-IL" sz="2400" dirty="0">
                <a:latin typeface="Calibri" panose="020F0502020204030204" pitchFamily="34" charset="0"/>
              </a:rPr>
              <a:t>צוות, ביצוע משימה, תקשורת </a:t>
            </a:r>
            <a:r>
              <a:rPr lang="he-IL" sz="2400" dirty="0" smtClean="0">
                <a:latin typeface="Calibri" panose="020F0502020204030204" pitchFamily="34" charset="0"/>
              </a:rPr>
              <a:t>בינאישית, </a:t>
            </a:r>
            <a:r>
              <a:rPr lang="he-IL" sz="2400" dirty="0">
                <a:latin typeface="Calibri" panose="020F0502020204030204" pitchFamily="34" charset="0"/>
              </a:rPr>
              <a:t>הבעה בכתב </a:t>
            </a:r>
            <a:r>
              <a:rPr lang="he-IL" sz="2400" dirty="0" smtClean="0">
                <a:latin typeface="Calibri" panose="020F0502020204030204" pitchFamily="34" charset="0"/>
              </a:rPr>
              <a:t>ובע"פ, קבלת </a:t>
            </a:r>
            <a:r>
              <a:rPr lang="he-IL" sz="2400" dirty="0">
                <a:latin typeface="Calibri" panose="020F0502020204030204" pitchFamily="34" charset="0"/>
              </a:rPr>
              <a:t>החלטות, ניהול זמן, </a:t>
            </a:r>
            <a:r>
              <a:rPr lang="he-IL" sz="2400" dirty="0" smtClean="0">
                <a:latin typeface="Calibri" panose="020F0502020204030204" pitchFamily="34" charset="0"/>
              </a:rPr>
              <a:t>למידה עצמית</a:t>
            </a:r>
            <a:endParaRPr lang="he-IL" sz="2400" dirty="0">
              <a:latin typeface="Calibri" panose="020F0502020204030204" pitchFamily="34" charset="0"/>
            </a:endParaRPr>
          </a:p>
          <a:p>
            <a:pPr algn="r" rtl="1">
              <a:lnSpc>
                <a:spcPct val="150000"/>
              </a:lnSpc>
            </a:pPr>
            <a:endParaRPr lang="he-IL" sz="2400" dirty="0"/>
          </a:p>
          <a:p>
            <a:pPr marL="342900" indent="-342900" algn="r" rtl="1">
              <a:lnSpc>
                <a:spcPct val="150000"/>
              </a:lnSpc>
              <a:buFont typeface="Arial" panose="020B0604020202020204" pitchFamily="34" charset="0"/>
              <a:buChar char="•"/>
            </a:pPr>
            <a:endParaRPr lang="he-IL" sz="2200" dirty="0"/>
          </a:p>
          <a:p>
            <a:pPr lvl="0" algn="r" rtl="1">
              <a:lnSpc>
                <a:spcPct val="150000"/>
              </a:lnSpc>
            </a:pPr>
            <a:endParaRPr lang="he-IL" sz="2200" dirty="0" smtClean="0"/>
          </a:p>
        </p:txBody>
      </p:sp>
    </p:spTree>
    <p:extLst>
      <p:ext uri="{BB962C8B-B14F-4D97-AF65-F5344CB8AC3E}">
        <p14:creationId xmlns:p14="http://schemas.microsoft.com/office/powerpoint/2010/main" val="101147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of a blue metal lockers along a nondescript hallway in a typical US High School. No identifiable information included and nobody in the hall. Photo of a blue metal lockers along a nondescript hallway in a typical US High School. No identifiable information included and nobody in the hall. school stock pictures, royalty-free photos &amp;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47582"/>
          <a:stretch/>
        </p:blipFill>
        <p:spPr bwMode="auto">
          <a:xfrm>
            <a:off x="-24015" y="-2"/>
            <a:ext cx="3055620" cy="68579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220750" y="-2"/>
            <a:ext cx="11136632"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5" name="תיבת טקסט 4">
            <a:extLst>
              <a:ext uri="{FF2B5EF4-FFF2-40B4-BE49-F238E27FC236}">
                <a16:creationId xmlns:a16="http://schemas.microsoft.com/office/drawing/2014/main" id="{97FDEAD3-FF71-7692-512D-337DE3A36891}"/>
              </a:ext>
            </a:extLst>
          </p:cNvPr>
          <p:cNvSpPr txBox="1"/>
          <p:nvPr/>
        </p:nvSpPr>
        <p:spPr>
          <a:xfrm>
            <a:off x="2993505" y="568630"/>
            <a:ext cx="8793479" cy="6694140"/>
          </a:xfrm>
          <a:prstGeom prst="rect">
            <a:avLst/>
          </a:prstGeom>
          <a:noFill/>
        </p:spPr>
        <p:txBody>
          <a:bodyPr wrap="square">
            <a:spAutoFit/>
          </a:bodyPr>
          <a:lstStyle/>
          <a:p>
            <a:pPr algn="r" rtl="1">
              <a:lnSpc>
                <a:spcPct val="150000"/>
              </a:lnSpc>
            </a:pPr>
            <a:r>
              <a:rPr lang="he-IL" sz="2400" b="1" dirty="0">
                <a:solidFill>
                  <a:schemeClr val="accent1">
                    <a:lumMod val="75000"/>
                  </a:schemeClr>
                </a:solidFill>
              </a:rPr>
              <a:t>ברמת </a:t>
            </a:r>
            <a:r>
              <a:rPr lang="he-IL" sz="2400" b="1" dirty="0" smtClean="0">
                <a:solidFill>
                  <a:schemeClr val="accent1">
                    <a:lumMod val="75000"/>
                  </a:schemeClr>
                </a:solidFill>
              </a:rPr>
              <a:t>המוסד החינוכי </a:t>
            </a:r>
          </a:p>
          <a:p>
            <a:pPr marL="342900" indent="-342900" algn="r" rtl="1">
              <a:lnSpc>
                <a:spcPct val="150000"/>
              </a:lnSpc>
              <a:buFont typeface="Arial" panose="020B0604020202020204" pitchFamily="34" charset="0"/>
              <a:buChar char="•"/>
            </a:pPr>
            <a:r>
              <a:rPr lang="he-IL" sz="2400" dirty="0" smtClean="0"/>
              <a:t>אפשור רמות </a:t>
            </a:r>
            <a:r>
              <a:rPr lang="he-IL" sz="2400" dirty="0"/>
              <a:t>שונות של </a:t>
            </a:r>
            <a:r>
              <a:rPr lang="he-IL" sz="2400" dirty="0" err="1"/>
              <a:t>מצויינות</a:t>
            </a:r>
            <a:r>
              <a:rPr lang="he-IL" sz="2400" dirty="0"/>
              <a:t>: בסיסית, רגילה, גבוהה כך שתינתן הזדמנות לתלמידים ומורים לממש את מצוינותם בהיקף הנכון </a:t>
            </a:r>
            <a:r>
              <a:rPr lang="he-IL" sz="2400" dirty="0" smtClean="0"/>
              <a:t>עבורם </a:t>
            </a:r>
            <a:endParaRPr lang="en-US" sz="2400" dirty="0"/>
          </a:p>
          <a:p>
            <a:pPr marL="342900" lvl="0" indent="-342900" algn="r" rtl="1">
              <a:lnSpc>
                <a:spcPct val="150000"/>
              </a:lnSpc>
              <a:buFont typeface="Arial" panose="020B0604020202020204" pitchFamily="34" charset="0"/>
              <a:buChar char="•"/>
            </a:pPr>
            <a:r>
              <a:rPr lang="he-IL" sz="2400" dirty="0"/>
              <a:t>ראיית המקום, האזור ומשאביהם כמרחב חינוכי להזדמנות ללמידה</a:t>
            </a:r>
            <a:endParaRPr lang="en-US" sz="2400" dirty="0"/>
          </a:p>
          <a:p>
            <a:pPr marL="342900" lvl="0" indent="-342900" algn="r" rtl="1">
              <a:lnSpc>
                <a:spcPct val="150000"/>
              </a:lnSpc>
              <a:buFont typeface="Arial" panose="020B0604020202020204" pitchFamily="34" charset="0"/>
              <a:buChar char="•"/>
            </a:pPr>
            <a:r>
              <a:rPr lang="he-IL" sz="2400" dirty="0"/>
              <a:t>השקעה בתשתיות אנושיות פיזיות ופדגוגיות תוך איגום משאבים </a:t>
            </a:r>
            <a:endParaRPr lang="he-IL" sz="2400" dirty="0" smtClean="0"/>
          </a:p>
          <a:p>
            <a:pPr marL="342900" lvl="0" indent="-342900" algn="r" rtl="1">
              <a:lnSpc>
                <a:spcPct val="150000"/>
              </a:lnSpc>
              <a:buFont typeface="Arial" panose="020B0604020202020204" pitchFamily="34" charset="0"/>
              <a:buChar char="•"/>
            </a:pPr>
            <a:r>
              <a:rPr lang="he-IL" sz="2400" dirty="0" smtClean="0"/>
              <a:t>תכנון </a:t>
            </a:r>
            <a:r>
              <a:rPr lang="he-IL" sz="2400" dirty="0"/>
              <a:t>מערכתי ארוך טווח והצבת יעדים מוגדרים ומדידים</a:t>
            </a:r>
            <a:endParaRPr lang="en-US" sz="2400" dirty="0"/>
          </a:p>
          <a:p>
            <a:pPr marL="342900" indent="-342900" algn="r" rtl="1">
              <a:lnSpc>
                <a:spcPct val="150000"/>
              </a:lnSpc>
              <a:buFont typeface="Arial" panose="020B0604020202020204" pitchFamily="34" charset="0"/>
              <a:buChar char="•"/>
            </a:pPr>
            <a:r>
              <a:rPr lang="he-IL" sz="2400" dirty="0"/>
              <a:t>ליווי, הדרכה והנחיה בהובלת הרשויות ומשרד החינוך ועם כל </a:t>
            </a:r>
            <a:r>
              <a:rPr lang="he-IL" sz="2400" dirty="0" smtClean="0"/>
              <a:t>השותפים</a:t>
            </a:r>
          </a:p>
          <a:p>
            <a:pPr marL="342900" indent="-342900" algn="r" rtl="1">
              <a:lnSpc>
                <a:spcPct val="150000"/>
              </a:lnSpc>
              <a:buFont typeface="Arial" panose="020B0604020202020204" pitchFamily="34" charset="0"/>
              <a:buChar char="•"/>
            </a:pPr>
            <a:r>
              <a:rPr lang="he-IL" sz="2400" dirty="0" smtClean="0"/>
              <a:t>בניית תשתית </a:t>
            </a:r>
            <a:r>
              <a:rPr lang="he-IL" sz="2400" dirty="0"/>
              <a:t>וקשרי גומלין עם גורמים המעודדים </a:t>
            </a:r>
            <a:r>
              <a:rPr lang="he-IL" sz="2400" dirty="0" err="1"/>
              <a:t>מצויינות</a:t>
            </a:r>
            <a:r>
              <a:rPr lang="he-IL" sz="2400" dirty="0"/>
              <a:t> (אקדמיה תעשייה וכו</a:t>
            </a:r>
            <a:r>
              <a:rPr lang="he-IL" sz="2400" dirty="0" smtClean="0"/>
              <a:t>')</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 </a:t>
            </a:r>
            <a:r>
              <a:rPr lang="he-IL" sz="2400" dirty="0" err="1">
                <a:latin typeface="Calibri" panose="020F0502020204030204" pitchFamily="34" charset="0"/>
              </a:rPr>
              <a:t>סינכרון</a:t>
            </a:r>
            <a:r>
              <a:rPr lang="he-IL" sz="2400" dirty="0">
                <a:latin typeface="Calibri" panose="020F0502020204030204" pitchFamily="34" charset="0"/>
              </a:rPr>
              <a:t> המערכת הייעוצית, החברתית והפדגוגית לטובת מאמץ </a:t>
            </a:r>
            <a:r>
              <a:rPr lang="he-IL" sz="2400" dirty="0" smtClean="0">
                <a:latin typeface="Calibri" panose="020F0502020204030204" pitchFamily="34" charset="0"/>
              </a:rPr>
              <a:t>משותף</a:t>
            </a:r>
          </a:p>
          <a:p>
            <a:pPr algn="r" rtl="1">
              <a:lnSpc>
                <a:spcPct val="150000"/>
              </a:lnSpc>
            </a:pPr>
            <a:endParaRPr lang="he-IL" sz="2400" dirty="0">
              <a:latin typeface="Calibri" panose="020F0502020204030204" pitchFamily="34" charset="0"/>
            </a:endParaRPr>
          </a:p>
          <a:p>
            <a:pPr marL="342900" indent="-342900" algn="r" rtl="1">
              <a:lnSpc>
                <a:spcPct val="150000"/>
              </a:lnSpc>
              <a:buFont typeface="Arial" panose="020B0604020202020204" pitchFamily="34" charset="0"/>
              <a:buChar char="•"/>
            </a:pPr>
            <a:endParaRPr lang="he-IL" sz="2200" dirty="0"/>
          </a:p>
        </p:txBody>
      </p:sp>
    </p:spTree>
    <p:extLst>
      <p:ext uri="{BB962C8B-B14F-4D97-AF65-F5344CB8AC3E}">
        <p14:creationId xmlns:p14="http://schemas.microsoft.com/office/powerpoint/2010/main" val="23333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of a blue metal lockers along a nondescript hallway in a typical US High School. No identifiable information included and nobody in the hall. Photo of a blue metal lockers along a nondescript hallway in a typical US High School. No identifiable information included and nobody in the hall. school stock pictures, royalty-free photos &amp;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47582"/>
          <a:stretch/>
        </p:blipFill>
        <p:spPr bwMode="auto">
          <a:xfrm>
            <a:off x="-24015" y="-2"/>
            <a:ext cx="3055620" cy="68579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220750" y="-2"/>
            <a:ext cx="11136632"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6" name="תיבת טקסט 4">
            <a:extLst>
              <a:ext uri="{FF2B5EF4-FFF2-40B4-BE49-F238E27FC236}">
                <a16:creationId xmlns:a16="http://schemas.microsoft.com/office/drawing/2014/main" id="{97FDEAD3-FF71-7692-512D-337DE3A36891}"/>
              </a:ext>
            </a:extLst>
          </p:cNvPr>
          <p:cNvSpPr txBox="1"/>
          <p:nvPr/>
        </p:nvSpPr>
        <p:spPr>
          <a:xfrm>
            <a:off x="3035421" y="1189922"/>
            <a:ext cx="8793479" cy="4478149"/>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ea typeface="Calibri" panose="020F0502020204030204" pitchFamily="34" charset="0"/>
              </a:rPr>
              <a:t>בניית </a:t>
            </a:r>
            <a:r>
              <a:rPr lang="he-IL" sz="2400" dirty="0">
                <a:latin typeface="Calibri" panose="020F0502020204030204" pitchFamily="34" charset="0"/>
                <a:ea typeface="Calibri" panose="020F0502020204030204" pitchFamily="34" charset="0"/>
              </a:rPr>
              <a:t>מערכת שעות המאפשרת </a:t>
            </a:r>
            <a:r>
              <a:rPr lang="he-IL" sz="2400" dirty="0" smtClean="0">
                <a:latin typeface="Calibri" panose="020F0502020204030204" pitchFamily="34" charset="0"/>
                <a:ea typeface="Calibri" panose="020F0502020204030204" pitchFamily="34" charset="0"/>
              </a:rPr>
              <a:t>קיום ויישום פלטפורמות מעודדות </a:t>
            </a:r>
            <a:r>
              <a:rPr lang="he-IL" sz="2400" dirty="0" err="1" smtClean="0">
                <a:latin typeface="Calibri" panose="020F0502020204030204" pitchFamily="34" charset="0"/>
                <a:ea typeface="Calibri" panose="020F0502020204030204" pitchFamily="34" charset="0"/>
              </a:rPr>
              <a:t>מצויינות</a:t>
            </a:r>
            <a:r>
              <a:rPr lang="he-IL" sz="2400" dirty="0" smtClean="0">
                <a:latin typeface="Calibri" panose="020F0502020204030204" pitchFamily="34" charset="0"/>
                <a:ea typeface="Calibri" panose="020F0502020204030204" pitchFamily="34" charset="0"/>
              </a:rPr>
              <a:t>, הן בקרב התלמידים והן בקרב הצוות החינוכי (ארגון למידה על-פי תחומי עניין ובחירה, סדנאות, זמן לעבודת עומק </a:t>
            </a:r>
            <a:r>
              <a:rPr lang="he-IL" sz="2400" dirty="0" err="1" smtClean="0">
                <a:latin typeface="Calibri" panose="020F0502020204030204" pitchFamily="34" charset="0"/>
                <a:ea typeface="Calibri" panose="020F0502020204030204" pitchFamily="34" charset="0"/>
              </a:rPr>
              <a:t>צוותית</a:t>
            </a:r>
            <a:r>
              <a:rPr lang="he-IL" sz="2400" dirty="0" smtClean="0">
                <a:latin typeface="Calibri" panose="020F0502020204030204" pitchFamily="34" charset="0"/>
                <a:ea typeface="Calibri" panose="020F0502020204030204" pitchFamily="34" charset="0"/>
              </a:rPr>
              <a:t>, זמן מורה להעמקת הידע בתחומי </a:t>
            </a:r>
            <a:r>
              <a:rPr lang="he-IL" sz="2400" dirty="0" err="1" smtClean="0">
                <a:latin typeface="Calibri" panose="020F0502020204030204" pitchFamily="34" charset="0"/>
                <a:ea typeface="Calibri" panose="020F0502020204030204" pitchFamily="34" charset="0"/>
              </a:rPr>
              <a:t>מצויינותצ</a:t>
            </a:r>
            <a:r>
              <a:rPr lang="he-IL" sz="2400" dirty="0" smtClean="0">
                <a:latin typeface="Calibri" panose="020F0502020204030204" pitchFamily="34" charset="0"/>
                <a:ea typeface="Calibri" panose="020F0502020204030204" pitchFamily="34" charset="0"/>
              </a:rPr>
              <a:t> התלמידים, זמן מורה לבניית תכניות עבודה מותאמות, זמן מורה להיכרות מעמיקה וכו')</a:t>
            </a:r>
          </a:p>
          <a:p>
            <a:pPr marL="342900" indent="-342900" algn="r" rtl="1">
              <a:lnSpc>
                <a:spcPct val="150000"/>
              </a:lnSpc>
              <a:buFont typeface="Arial" panose="020B0604020202020204" pitchFamily="34" charset="0"/>
              <a:buChar char="•"/>
            </a:pPr>
            <a:r>
              <a:rPr lang="he-IL" sz="2400" dirty="0" smtClean="0">
                <a:latin typeface="Calibri" panose="020F0502020204030204" pitchFamily="34" charset="0"/>
              </a:rPr>
              <a:t>הקמת סביבות למידה מעוררות סקרנות ועניין (חממות, חדר מייקרים, מרחבי סקרנות, פינת חי, סדנאות אמנות ויצירה וכדומה)</a:t>
            </a:r>
            <a:endParaRPr lang="he-IL" sz="2400" dirty="0">
              <a:latin typeface="Calibri" panose="020F0502020204030204" pitchFamily="34" charset="0"/>
            </a:endParaRPr>
          </a:p>
          <a:p>
            <a:pPr marL="342900" indent="-342900" algn="r" rtl="1">
              <a:lnSpc>
                <a:spcPct val="150000"/>
              </a:lnSpc>
              <a:buFont typeface="Arial" panose="020B0604020202020204" pitchFamily="34" charset="0"/>
              <a:buChar char="•"/>
            </a:pPr>
            <a:endParaRPr lang="he-IL" sz="2200" dirty="0"/>
          </a:p>
        </p:txBody>
      </p:sp>
    </p:spTree>
    <p:extLst>
      <p:ext uri="{BB962C8B-B14F-4D97-AF65-F5344CB8AC3E}">
        <p14:creationId xmlns:p14="http://schemas.microsoft.com/office/powerpoint/2010/main" val="413016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ound Same Side Corner Rectangle 5">
            <a:extLst>
              <a:ext uri="{FF2B5EF4-FFF2-40B4-BE49-F238E27FC236}">
                <a16:creationId xmlns:a16="http://schemas.microsoft.com/office/drawing/2014/main" id="{844893BC-611A-5C91-A401-D26B08895074}"/>
              </a:ext>
            </a:extLst>
          </p:cNvPr>
          <p:cNvSpPr/>
          <p:nvPr/>
        </p:nvSpPr>
        <p:spPr>
          <a:xfrm rot="16200000">
            <a:off x="6172562" y="-4012514"/>
            <a:ext cx="1146027"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a:t>הצעות לפעולות שיקדמו </a:t>
            </a:r>
            <a:r>
              <a:rPr lang="he-IL" sz="3600" dirty="0" err="1"/>
              <a:t>מצויינות</a:t>
            </a:r>
            <a:endParaRPr lang="he-IL" sz="3600" dirty="0"/>
          </a:p>
          <a:p>
            <a:pPr algn="r"/>
            <a:r>
              <a:rPr lang="he-IL" sz="3600" dirty="0"/>
              <a:t> (ישימות, </a:t>
            </a:r>
            <a:r>
              <a:rPr lang="he-IL" sz="3600" dirty="0" err="1"/>
              <a:t>סקלביליות</a:t>
            </a:r>
            <a:r>
              <a:rPr lang="he-IL" sz="3600" dirty="0"/>
              <a:t>, "קצה אל קצה, שותפות) </a:t>
            </a:r>
          </a:p>
        </p:txBody>
      </p:sp>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3" name="TextBox 2"/>
          <p:cNvSpPr txBox="1"/>
          <p:nvPr/>
        </p:nvSpPr>
        <p:spPr>
          <a:xfrm>
            <a:off x="1100831" y="3429000"/>
            <a:ext cx="10662082" cy="1477328"/>
          </a:xfrm>
          <a:prstGeom prst="rect">
            <a:avLst/>
          </a:prstGeom>
          <a:noFill/>
        </p:spPr>
        <p:txBody>
          <a:bodyPr wrap="square" rtlCol="1">
            <a:spAutoFit/>
          </a:bodyPr>
          <a:lstStyle/>
          <a:p>
            <a:endParaRPr lang="he-IL" dirty="0" smtClean="0"/>
          </a:p>
          <a:p>
            <a:r>
              <a:rPr lang="he-IL" dirty="0" smtClean="0"/>
              <a:t> </a:t>
            </a:r>
          </a:p>
          <a:p>
            <a:r>
              <a:rPr lang="he-IL" dirty="0" smtClean="0"/>
              <a:t> </a:t>
            </a:r>
          </a:p>
          <a:p>
            <a:endParaRPr lang="he-IL" dirty="0" smtClean="0"/>
          </a:p>
          <a:p>
            <a:endParaRPr lang="he-IL" dirty="0"/>
          </a:p>
        </p:txBody>
      </p:sp>
    </p:spTree>
    <p:extLst>
      <p:ext uri="{BB962C8B-B14F-4D97-AF65-F5344CB8AC3E}">
        <p14:creationId xmlns:p14="http://schemas.microsoft.com/office/powerpoint/2010/main" val="275166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3BE640-9667-2EAA-13C5-F2A9DD3FBA5F}"/>
              </a:ext>
            </a:extLst>
          </p:cNvPr>
          <p:cNvPicPr>
            <a:picLocks noChangeAspect="1"/>
          </p:cNvPicPr>
          <p:nvPr/>
        </p:nvPicPr>
        <p:blipFill rotWithShape="1">
          <a:blip r:embed="rId2"/>
          <a:srcRect l="15005" r="9918"/>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C687BD4-947F-52FC-98FA-703518FE53FD}"/>
              </a:ext>
            </a:extLst>
          </p:cNvPr>
          <p:cNvSpPr/>
          <p:nvPr/>
        </p:nvSpPr>
        <p:spPr>
          <a:xfrm>
            <a:off x="9843911" y="0"/>
            <a:ext cx="2348089" cy="6858000"/>
          </a:xfrm>
          <a:prstGeom prst="rect">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34038"/>
          <a:stretch/>
        </p:blipFill>
        <p:spPr>
          <a:xfrm>
            <a:off x="4580090" y="1"/>
            <a:ext cx="6437865" cy="6858000"/>
          </a:xfrm>
          <a:prstGeom prst="rect">
            <a:avLst/>
          </a:prstGeom>
        </p:spPr>
      </p:pic>
      <p:sp>
        <p:nvSpPr>
          <p:cNvPr id="6" name="Round Same Side Corner Rectangle 5">
            <a:extLst>
              <a:ext uri="{FF2B5EF4-FFF2-40B4-BE49-F238E27FC236}">
                <a16:creationId xmlns:a16="http://schemas.microsoft.com/office/drawing/2014/main" id="{F76FBA01-03F2-CD4B-0422-EDA28601A9D9}"/>
              </a:ext>
            </a:extLst>
          </p:cNvPr>
          <p:cNvSpPr/>
          <p:nvPr/>
        </p:nvSpPr>
        <p:spPr>
          <a:xfrm rot="16200000">
            <a:off x="9445195" y="-1111884"/>
            <a:ext cx="1146027" cy="434758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TextBox 9">
            <a:extLst>
              <a:ext uri="{FF2B5EF4-FFF2-40B4-BE49-F238E27FC236}">
                <a16:creationId xmlns:a16="http://schemas.microsoft.com/office/drawing/2014/main" id="{F71F4CF8-9943-6A32-A84D-49D785472DB8}"/>
              </a:ext>
            </a:extLst>
          </p:cNvPr>
          <p:cNvSpPr txBox="1"/>
          <p:nvPr/>
        </p:nvSpPr>
        <p:spPr>
          <a:xfrm>
            <a:off x="7974634" y="2123817"/>
            <a:ext cx="3825086" cy="1154162"/>
          </a:xfrm>
          <a:prstGeom prst="rect">
            <a:avLst/>
          </a:prstGeom>
          <a:noFill/>
        </p:spPr>
        <p:txBody>
          <a:bodyPr wrap="none" rtlCol="0">
            <a:spAutoFit/>
          </a:bodyPr>
          <a:lstStyle/>
          <a:p>
            <a:pPr algn="r" rtl="1"/>
            <a:r>
              <a:rPr lang="he-IL" sz="6900" b="1" dirty="0">
                <a:solidFill>
                  <a:schemeClr val="bg1"/>
                </a:solidFill>
                <a:latin typeface="Assistant" pitchFamily="2" charset="-79"/>
                <a:cs typeface="Assistant" pitchFamily="2" charset="-79"/>
              </a:rPr>
              <a:t>תודה רבה!</a:t>
            </a:r>
            <a:endParaRPr lang="en-IL" sz="6900" b="1" dirty="0">
              <a:solidFill>
                <a:schemeClr val="bg1"/>
              </a:solidFill>
              <a:latin typeface="Assistant" pitchFamily="2" charset="-79"/>
              <a:cs typeface="Assistant" pitchFamily="2" charset="-79"/>
            </a:endParaRPr>
          </a:p>
        </p:txBody>
      </p:sp>
      <p:pic>
        <p:nvPicPr>
          <p:cNvPr id="14" name="Picture 13">
            <a:extLst>
              <a:ext uri="{FF2B5EF4-FFF2-40B4-BE49-F238E27FC236}">
                <a16:creationId xmlns:a16="http://schemas.microsoft.com/office/drawing/2014/main" id="{7B70F767-7AF7-8DE8-0DDE-E32E7D23B1BB}"/>
              </a:ext>
            </a:extLst>
          </p:cNvPr>
          <p:cNvPicPr>
            <a:picLocks noChangeAspect="1"/>
          </p:cNvPicPr>
          <p:nvPr/>
        </p:nvPicPr>
        <p:blipFill rotWithShape="1">
          <a:blip r:embed="rId4"/>
          <a:srcRect r="36678" b="34916"/>
          <a:stretch/>
        </p:blipFill>
        <p:spPr>
          <a:xfrm>
            <a:off x="9495597" y="4086550"/>
            <a:ext cx="2696404" cy="2771450"/>
          </a:xfrm>
          <a:prstGeom prst="rect">
            <a:avLst/>
          </a:prstGeom>
        </p:spPr>
      </p:pic>
      <p:sp>
        <p:nvSpPr>
          <p:cNvPr id="15" name="Oval 14">
            <a:extLst>
              <a:ext uri="{FF2B5EF4-FFF2-40B4-BE49-F238E27FC236}">
                <a16:creationId xmlns:a16="http://schemas.microsoft.com/office/drawing/2014/main" id="{978E21F3-DF5C-C563-B82A-9616AFC1DAFD}"/>
              </a:ext>
            </a:extLst>
          </p:cNvPr>
          <p:cNvSpPr/>
          <p:nvPr/>
        </p:nvSpPr>
        <p:spPr>
          <a:xfrm>
            <a:off x="9344334" y="6198755"/>
            <a:ext cx="268659" cy="268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2" name="Picture 1">
            <a:extLst>
              <a:ext uri="{FF2B5EF4-FFF2-40B4-BE49-F238E27FC236}">
                <a16:creationId xmlns:a16="http://schemas.microsoft.com/office/drawing/2014/main" id="{CA23689F-6A92-AC7E-1EF1-DE3EFC409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204" y="688468"/>
            <a:ext cx="632199" cy="799545"/>
          </a:xfrm>
          <a:prstGeom prst="rect">
            <a:avLst/>
          </a:prstGeom>
        </p:spPr>
      </p:pic>
      <p:sp>
        <p:nvSpPr>
          <p:cNvPr id="5" name="TextBox 4">
            <a:extLst>
              <a:ext uri="{FF2B5EF4-FFF2-40B4-BE49-F238E27FC236}">
                <a16:creationId xmlns:a16="http://schemas.microsoft.com/office/drawing/2014/main" id="{70C91174-D4A6-00A2-BB72-8DFA39174431}"/>
              </a:ext>
            </a:extLst>
          </p:cNvPr>
          <p:cNvSpPr txBox="1"/>
          <p:nvPr/>
        </p:nvSpPr>
        <p:spPr>
          <a:xfrm>
            <a:off x="9423290" y="848104"/>
            <a:ext cx="1688477" cy="523220"/>
          </a:xfrm>
          <a:prstGeom prst="rect">
            <a:avLst/>
          </a:prstGeom>
          <a:noFill/>
        </p:spPr>
        <p:txBody>
          <a:bodyPr wrap="square" rtlCol="1">
            <a:spAutoFit/>
          </a:bodyPr>
          <a:lstStyle/>
          <a:p>
            <a:pPr algn="r"/>
            <a:r>
              <a:rPr lang="he-IL" sz="1400" dirty="0">
                <a:solidFill>
                  <a:schemeClr val="tx1">
                    <a:lumMod val="65000"/>
                    <a:lumOff val="35000"/>
                  </a:schemeClr>
                </a:solidFill>
                <a:latin typeface="Assistant" pitchFamily="2" charset="-79"/>
                <a:cs typeface="Assistant" pitchFamily="2" charset="-79"/>
              </a:rPr>
              <a:t>משרד החינוך</a:t>
            </a:r>
          </a:p>
          <a:p>
            <a:pPr algn="r"/>
            <a:r>
              <a:rPr lang="he-IL" sz="1400" dirty="0" err="1">
                <a:solidFill>
                  <a:schemeClr val="tx1">
                    <a:lumMod val="65000"/>
                    <a:lumOff val="35000"/>
                  </a:schemeClr>
                </a:solidFill>
                <a:latin typeface="Assistant" pitchFamily="2" charset="-79"/>
                <a:cs typeface="Assistant" pitchFamily="2" charset="-79"/>
              </a:rPr>
              <a:t>המינהל</a:t>
            </a:r>
            <a:r>
              <a:rPr lang="he-IL" sz="1400" dirty="0">
                <a:solidFill>
                  <a:schemeClr val="tx1">
                    <a:lumMod val="65000"/>
                    <a:lumOff val="35000"/>
                  </a:schemeClr>
                </a:solidFill>
                <a:latin typeface="Assistant" pitchFamily="2" charset="-79"/>
                <a:cs typeface="Assistant" pitchFamily="2" charset="-79"/>
              </a:rPr>
              <a:t> הפדגוגי</a:t>
            </a:r>
          </a:p>
        </p:txBody>
      </p:sp>
    </p:spTree>
    <p:extLst>
      <p:ext uri="{BB962C8B-B14F-4D97-AF65-F5344CB8AC3E}">
        <p14:creationId xmlns:p14="http://schemas.microsoft.com/office/powerpoint/2010/main" val="40484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rot="5400000">
            <a:off x="-1600200" y="1600201"/>
            <a:ext cx="6858000" cy="3657600"/>
          </a:xfrm>
          <a:prstGeom prst="rect">
            <a:avLst/>
          </a:prstGeom>
        </p:spPr>
      </p:pic>
      <p:pic>
        <p:nvPicPr>
          <p:cNvPr id="11" name="Picture 10">
            <a:extLst>
              <a:ext uri="{FF2B5EF4-FFF2-40B4-BE49-F238E27FC236}">
                <a16:creationId xmlns:a16="http://schemas.microsoft.com/office/drawing/2014/main" id="{68A0501A-0C93-755B-F703-F1AC9D7AA34F}"/>
              </a:ext>
            </a:extLst>
          </p:cNvPr>
          <p:cNvPicPr>
            <a:picLocks noChangeAspect="1"/>
          </p:cNvPicPr>
          <p:nvPr/>
        </p:nvPicPr>
        <p:blipFill>
          <a:blip r:embed="rId3"/>
          <a:srcRect/>
          <a:stretch/>
        </p:blipFill>
        <p:spPr>
          <a:xfrm>
            <a:off x="1524000" y="0"/>
            <a:ext cx="10668000" cy="7017022"/>
          </a:xfrm>
          <a:prstGeom prst="rect">
            <a:avLst/>
          </a:prstGeom>
        </p:spPr>
      </p:pic>
      <p:sp>
        <p:nvSpPr>
          <p:cNvPr id="3" name="תיבת טקסט 2">
            <a:extLst>
              <a:ext uri="{FF2B5EF4-FFF2-40B4-BE49-F238E27FC236}">
                <a16:creationId xmlns:a16="http://schemas.microsoft.com/office/drawing/2014/main" id="{FF526F02-CF42-3A86-5217-16963E9AB9EF}"/>
              </a:ext>
            </a:extLst>
          </p:cNvPr>
          <p:cNvSpPr txBox="1"/>
          <p:nvPr/>
        </p:nvSpPr>
        <p:spPr>
          <a:xfrm>
            <a:off x="4145280" y="247680"/>
            <a:ext cx="7650079" cy="5924699"/>
          </a:xfrm>
          <a:prstGeom prst="rect">
            <a:avLst/>
          </a:prstGeom>
          <a:noFill/>
        </p:spPr>
        <p:txBody>
          <a:bodyPr wrap="square">
            <a:spAutoFit/>
          </a:bodyPr>
          <a:lstStyle/>
          <a:p>
            <a:pPr marL="0" indent="0" algn="just" rtl="1">
              <a:buNone/>
            </a:pPr>
            <a:r>
              <a:rPr lang="he-IL" sz="2800" b="1" dirty="0" err="1" smtClean="0">
                <a:solidFill>
                  <a:srgbClr val="0070C0"/>
                </a:solidFill>
              </a:rPr>
              <a:t>מצויינות</a:t>
            </a:r>
            <a:r>
              <a:rPr lang="he-IL" sz="2800" b="1" dirty="0" smtClean="0">
                <a:solidFill>
                  <a:srgbClr val="0070C0"/>
                </a:solidFill>
              </a:rPr>
              <a:t>:</a:t>
            </a:r>
            <a:endParaRPr lang="he-IL" sz="2800" b="1" dirty="0">
              <a:solidFill>
                <a:srgbClr val="0070C0"/>
              </a:solidFill>
            </a:endParaRPr>
          </a:p>
          <a:p>
            <a:pPr marL="285750" indent="-285750" algn="just" rtl="1">
              <a:lnSpc>
                <a:spcPct val="150000"/>
              </a:lnSpc>
              <a:buFont typeface="Arial" panose="020B0604020202020204" pitchFamily="34" charset="0"/>
              <a:buChar char="•"/>
            </a:pPr>
            <a:r>
              <a:rPr lang="he-IL" sz="2400" dirty="0"/>
              <a:t>מ</a:t>
            </a:r>
            <a:r>
              <a:rPr lang="he-IL" sz="2400" dirty="0" smtClean="0"/>
              <a:t>כלול </a:t>
            </a:r>
            <a:r>
              <a:rPr lang="he-IL" sz="2400" dirty="0"/>
              <a:t>ההתנהגויות והפעולות החותרות להשתפרות מתמדת </a:t>
            </a:r>
            <a:r>
              <a:rPr lang="he-IL" sz="2400" dirty="0" smtClean="0"/>
              <a:t>ומאפשרות </a:t>
            </a:r>
            <a:r>
              <a:rPr lang="he-IL" sz="2400" dirty="0"/>
              <a:t>מיצוי הפוטנציאל האישי </a:t>
            </a:r>
            <a:endParaRPr lang="he-IL" sz="2400" dirty="0" smtClean="0"/>
          </a:p>
          <a:p>
            <a:pPr marL="285750" indent="-285750" algn="just" rtl="1">
              <a:lnSpc>
                <a:spcPct val="150000"/>
              </a:lnSpc>
              <a:buFont typeface="Arial" panose="020B0604020202020204" pitchFamily="34" charset="0"/>
              <a:buChar char="•"/>
            </a:pPr>
            <a:r>
              <a:rPr lang="he-IL" sz="2400" dirty="0" smtClean="0"/>
              <a:t>אורח </a:t>
            </a:r>
            <a:r>
              <a:rPr lang="he-IL" sz="2400" dirty="0"/>
              <a:t>חיים </a:t>
            </a:r>
            <a:r>
              <a:rPr lang="he-IL" sz="2400" dirty="0" smtClean="0"/>
              <a:t>בו הפרט שואף </a:t>
            </a:r>
            <a:r>
              <a:rPr lang="he-IL" sz="2400" dirty="0"/>
              <a:t>לעשות את המיטב שביכולתו מתוך מוטיבציה פנימית ותפיסת המצוינות כערך בכל תחומי </a:t>
            </a:r>
            <a:r>
              <a:rPr lang="he-IL" sz="2400" dirty="0" smtClean="0"/>
              <a:t>החיים </a:t>
            </a:r>
          </a:p>
          <a:p>
            <a:pPr marL="285750" indent="-285750" algn="just" rtl="1">
              <a:lnSpc>
                <a:spcPct val="150000"/>
              </a:lnSpc>
              <a:buFont typeface="Arial" panose="020B0604020202020204" pitchFamily="34" charset="0"/>
              <a:buChar char="•"/>
            </a:pPr>
            <a:r>
              <a:rPr lang="he-IL" sz="2400" dirty="0" smtClean="0">
                <a:ea typeface="Calibri" panose="020F0502020204030204" pitchFamily="34" charset="0"/>
              </a:rPr>
              <a:t>מחויבות </a:t>
            </a:r>
            <a:r>
              <a:rPr lang="he-IL" sz="2400" dirty="0">
                <a:ea typeface="Calibri" panose="020F0502020204030204" pitchFamily="34" charset="0"/>
              </a:rPr>
              <a:t>להתמדה ולהצלחה, אל מול עצמך, מתוך עצמך ובעזרת הסובבים אותך, והמשאבים העומדים </a:t>
            </a:r>
            <a:r>
              <a:rPr lang="he-IL" sz="2400" dirty="0" smtClean="0">
                <a:ea typeface="Calibri" panose="020F0502020204030204" pitchFamily="34" charset="0"/>
              </a:rPr>
              <a:t>לרשותך </a:t>
            </a:r>
          </a:p>
          <a:p>
            <a:pPr marL="285750" indent="-285750" algn="just" rtl="1">
              <a:lnSpc>
                <a:spcPct val="150000"/>
              </a:lnSpc>
              <a:buFont typeface="Arial" panose="020B0604020202020204" pitchFamily="34" charset="0"/>
              <a:buChar char="•"/>
            </a:pPr>
            <a:endParaRPr lang="he-IL" sz="2400" b="1" dirty="0" smtClean="0">
              <a:solidFill>
                <a:srgbClr val="0070C0"/>
              </a:solidFill>
              <a:latin typeface="Calibri" panose="020F0502020204030204" pitchFamily="34" charset="0"/>
              <a:ea typeface="Calibri" panose="020F0502020204030204" pitchFamily="34" charset="0"/>
            </a:endParaRPr>
          </a:p>
          <a:p>
            <a:pPr algn="ctr" rtl="1">
              <a:lnSpc>
                <a:spcPct val="150000"/>
              </a:lnSpc>
            </a:pPr>
            <a:r>
              <a:rPr lang="he-IL" sz="2400" dirty="0" smtClean="0">
                <a:solidFill>
                  <a:srgbClr val="0070C0"/>
                </a:solidFill>
                <a:latin typeface="Calibri" panose="020F0502020204030204" pitchFamily="34" charset="0"/>
                <a:ea typeface="Calibri" panose="020F0502020204030204" pitchFamily="34" charset="0"/>
              </a:rPr>
              <a:t>"</a:t>
            </a:r>
            <a:r>
              <a:rPr lang="he-IL" sz="2400" dirty="0">
                <a:solidFill>
                  <a:srgbClr val="0070C0"/>
                </a:solidFill>
                <a:latin typeface="Calibri" panose="020F0502020204030204" pitchFamily="34" charset="0"/>
                <a:ea typeface="Calibri" panose="020F0502020204030204" pitchFamily="34" charset="0"/>
              </a:rPr>
              <a:t>זכור תמיד כי ההחלטה שלך להצליח </a:t>
            </a:r>
            <a:r>
              <a:rPr lang="he-IL" sz="2400" dirty="0" smtClean="0">
                <a:solidFill>
                  <a:srgbClr val="0070C0"/>
                </a:solidFill>
                <a:latin typeface="Calibri" panose="020F0502020204030204" pitchFamily="34" charset="0"/>
                <a:ea typeface="Calibri" panose="020F0502020204030204" pitchFamily="34" charset="0"/>
              </a:rPr>
              <a:t>חשובה </a:t>
            </a:r>
            <a:r>
              <a:rPr lang="he-IL" sz="2400" dirty="0">
                <a:solidFill>
                  <a:srgbClr val="0070C0"/>
                </a:solidFill>
                <a:latin typeface="Calibri" panose="020F0502020204030204" pitchFamily="34" charset="0"/>
                <a:ea typeface="Calibri" panose="020F0502020204030204" pitchFamily="34" charset="0"/>
              </a:rPr>
              <a:t>יותר מכל דבר שתעשה על מנת להגשים אותה" </a:t>
            </a:r>
            <a:r>
              <a:rPr lang="he-IL" sz="2400" dirty="0" smtClean="0">
                <a:solidFill>
                  <a:srgbClr val="0070C0"/>
                </a:solidFill>
                <a:latin typeface="Calibri" panose="020F0502020204030204" pitchFamily="34" charset="0"/>
                <a:ea typeface="Calibri" panose="020F0502020204030204" pitchFamily="34" charset="0"/>
              </a:rPr>
              <a:t> </a:t>
            </a:r>
            <a:r>
              <a:rPr lang="he-IL" sz="2000" dirty="0" smtClean="0">
                <a:latin typeface="Calibri" panose="020F0502020204030204" pitchFamily="34" charset="0"/>
                <a:ea typeface="Calibri" panose="020F0502020204030204" pitchFamily="34" charset="0"/>
              </a:rPr>
              <a:t>(אברהם לינקולן)</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73616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 putting virtual quality assurance and arrow which print screen on wooden cube for quality enhancement of  guarantee product and ISO service concept. Improvement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41426"/>
          <a:stretch/>
        </p:blipFill>
        <p:spPr bwMode="auto">
          <a:xfrm>
            <a:off x="14296" y="0"/>
            <a:ext cx="57130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8A0501A-0C93-755B-F703-F1AC9D7AA34F}"/>
              </a:ext>
            </a:extLst>
          </p:cNvPr>
          <p:cNvPicPr>
            <a:picLocks noChangeAspect="1"/>
          </p:cNvPicPr>
          <p:nvPr/>
        </p:nvPicPr>
        <p:blipFill>
          <a:blip r:embed="rId3"/>
          <a:srcRect/>
          <a:stretch/>
        </p:blipFill>
        <p:spPr>
          <a:xfrm>
            <a:off x="1920240" y="0"/>
            <a:ext cx="9773920" cy="6858000"/>
          </a:xfrm>
          <a:prstGeom prst="rect">
            <a:avLst/>
          </a:prstGeom>
        </p:spPr>
      </p:pic>
      <p:sp>
        <p:nvSpPr>
          <p:cNvPr id="8" name="Round Same Side Corner Rectangle 5">
            <a:extLst>
              <a:ext uri="{FF2B5EF4-FFF2-40B4-BE49-F238E27FC236}">
                <a16:creationId xmlns:a16="http://schemas.microsoft.com/office/drawing/2014/main" id="{A564BC46-3F1E-F955-364F-2C863B45F973}"/>
              </a:ext>
            </a:extLst>
          </p:cNvPr>
          <p:cNvSpPr/>
          <p:nvPr/>
        </p:nvSpPr>
        <p:spPr>
          <a:xfrm rot="16200000">
            <a:off x="8037200" y="-2944646"/>
            <a:ext cx="1210154" cy="7099446"/>
          </a:xfrm>
          <a:prstGeom prst="round2SameRect">
            <a:avLst>
              <a:gd name="adj1" fmla="val 49225"/>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algn="ctr" defTabSz="914400" rtl="1" eaLnBrk="1" latinLnBrk="0" hangingPunct="1"/>
            <a:r>
              <a:rPr lang="he-IL" sz="4800" dirty="0" err="1" smtClean="0"/>
              <a:t>מצויינות</a:t>
            </a:r>
            <a:r>
              <a:rPr lang="he-IL" sz="4800" dirty="0" smtClean="0"/>
              <a:t>- מאפיינים ויתרונות</a:t>
            </a:r>
            <a:endParaRPr lang="en-IL" dirty="0"/>
          </a:p>
        </p:txBody>
      </p:sp>
      <p:sp>
        <p:nvSpPr>
          <p:cNvPr id="3" name="תיבת טקסט 2">
            <a:extLst>
              <a:ext uri="{FF2B5EF4-FFF2-40B4-BE49-F238E27FC236}">
                <a16:creationId xmlns:a16="http://schemas.microsoft.com/office/drawing/2014/main" id="{FF526F02-CF42-3A86-5217-16963E9AB9EF}"/>
              </a:ext>
            </a:extLst>
          </p:cNvPr>
          <p:cNvSpPr txBox="1"/>
          <p:nvPr/>
        </p:nvSpPr>
        <p:spPr>
          <a:xfrm>
            <a:off x="4153894" y="1523188"/>
            <a:ext cx="7779026" cy="3564245"/>
          </a:xfrm>
          <a:prstGeom prst="rect">
            <a:avLst/>
          </a:prstGeom>
          <a:noFill/>
        </p:spPr>
        <p:txBody>
          <a:bodyPr wrap="square">
            <a:spAutoFit/>
          </a:bodyPr>
          <a:lstStyle/>
          <a:p>
            <a:pPr marL="285750" indent="-285750" algn="just" rtl="1">
              <a:lnSpc>
                <a:spcPct val="150000"/>
              </a:lnSpc>
              <a:spcAft>
                <a:spcPts val="800"/>
              </a:spcAft>
              <a:buFont typeface="Arial" panose="020B0604020202020204" pitchFamily="34" charset="0"/>
              <a:buChar char="•"/>
            </a:pPr>
            <a:r>
              <a:rPr lang="he-IL" sz="2400" dirty="0" smtClean="0">
                <a:effectLst/>
                <a:ea typeface="Calibri" panose="020F0502020204030204" pitchFamily="34" charset="0"/>
                <a:cs typeface="Arial" panose="020B0604020202020204" pitchFamily="34" charset="0"/>
              </a:rPr>
              <a:t>המצוינות </a:t>
            </a:r>
            <a:r>
              <a:rPr lang="he-IL" sz="2400" b="1" dirty="0">
                <a:effectLst/>
                <a:ea typeface="Calibri" panose="020F0502020204030204" pitchFamily="34" charset="0"/>
                <a:cs typeface="Arial" panose="020B0604020202020204" pitchFamily="34" charset="0"/>
              </a:rPr>
              <a:t>פונה לכולם </a:t>
            </a:r>
            <a:r>
              <a:rPr lang="he-IL" sz="2400" dirty="0">
                <a:effectLst/>
                <a:ea typeface="Calibri" panose="020F0502020204030204" pitchFamily="34" charset="0"/>
                <a:cs typeface="Arial" panose="020B0604020202020204" pitchFamily="34" charset="0"/>
              </a:rPr>
              <a:t>מאחר </a:t>
            </a:r>
            <a:r>
              <a:rPr lang="he-IL" sz="2400" dirty="0" smtClean="0">
                <a:effectLst/>
                <a:ea typeface="Calibri" panose="020F0502020204030204" pitchFamily="34" charset="0"/>
                <a:cs typeface="Arial" panose="020B0604020202020204" pitchFamily="34" charset="0"/>
              </a:rPr>
              <a:t>שלכולם </a:t>
            </a:r>
            <a:r>
              <a:rPr lang="he-IL" sz="2400" dirty="0">
                <a:effectLst/>
                <a:ea typeface="Calibri" panose="020F0502020204030204" pitchFamily="34" charset="0"/>
                <a:cs typeface="Arial" panose="020B0604020202020204" pitchFamily="34" charset="0"/>
              </a:rPr>
              <a:t>יש </a:t>
            </a:r>
            <a:r>
              <a:rPr lang="he-IL" sz="2400" dirty="0" smtClean="0">
                <a:effectLst/>
                <a:ea typeface="Calibri" panose="020F0502020204030204" pitchFamily="34" charset="0"/>
                <a:cs typeface="Arial" panose="020B0604020202020204" pitchFamily="34" charset="0"/>
              </a:rPr>
              <a:t>יכולת </a:t>
            </a:r>
            <a:r>
              <a:rPr lang="he-IL" sz="2400" dirty="0">
                <a:effectLst/>
                <a:ea typeface="Calibri" panose="020F0502020204030204" pitchFamily="34" charset="0"/>
                <a:cs typeface="Arial" panose="020B0604020202020204" pitchFamily="34" charset="0"/>
              </a:rPr>
              <a:t>להשתפר, לפתח את </a:t>
            </a:r>
            <a:r>
              <a:rPr lang="he-IL" sz="2400" dirty="0" smtClean="0">
                <a:effectLst/>
                <a:ea typeface="Calibri" panose="020F0502020204030204" pitchFamily="34" charset="0"/>
                <a:cs typeface="Arial" panose="020B0604020202020204" pitchFamily="34" charset="0"/>
              </a:rPr>
              <a:t>יכולותיהם, </a:t>
            </a:r>
            <a:r>
              <a:rPr lang="he-IL" sz="2400" dirty="0">
                <a:effectLst/>
                <a:ea typeface="Calibri" panose="020F0502020204030204" pitchFamily="34" charset="0"/>
                <a:cs typeface="Arial" panose="020B0604020202020204" pitchFamily="34" charset="0"/>
              </a:rPr>
              <a:t>לשאוף גבוה, להעמיק ידע ויכולות ולהרחיב תהליכי גילוי, חקירה והתנסות</a:t>
            </a:r>
            <a:r>
              <a:rPr lang="he-IL" sz="2400" dirty="0" smtClean="0">
                <a:effectLst/>
                <a:ea typeface="Calibri" panose="020F0502020204030204" pitchFamily="34" charset="0"/>
                <a:cs typeface="Arial" panose="020B0604020202020204" pitchFamily="34" charset="0"/>
              </a:rPr>
              <a:t>.</a:t>
            </a:r>
          </a:p>
          <a:p>
            <a:pPr marL="285750" indent="-285750" algn="just" rtl="1">
              <a:lnSpc>
                <a:spcPct val="150000"/>
              </a:lnSpc>
              <a:spcAft>
                <a:spcPts val="800"/>
              </a:spcAft>
              <a:buFont typeface="Arial" panose="020B0604020202020204" pitchFamily="34" charset="0"/>
              <a:buChar char="•"/>
            </a:pPr>
            <a:r>
              <a:rPr lang="he-IL" sz="2400" b="1" dirty="0" smtClean="0">
                <a:effectLst/>
                <a:ea typeface="Calibri" panose="020F0502020204030204" pitchFamily="34" charset="0"/>
                <a:cs typeface="Arial" panose="020B0604020202020204" pitchFamily="34" charset="0"/>
              </a:rPr>
              <a:t>תהליך </a:t>
            </a:r>
            <a:r>
              <a:rPr lang="he-IL" sz="2400" b="1" dirty="0">
                <a:effectLst/>
                <a:ea typeface="Calibri" panose="020F0502020204030204" pitchFamily="34" charset="0"/>
                <a:cs typeface="Arial" panose="020B0604020202020204" pitchFamily="34" charset="0"/>
              </a:rPr>
              <a:t>השגת היעד חשוב לא פחות מהתוצר הסופי </a:t>
            </a:r>
            <a:r>
              <a:rPr lang="he-IL" sz="2400" dirty="0">
                <a:effectLst/>
                <a:ea typeface="Calibri" panose="020F0502020204030204" pitchFamily="34" charset="0"/>
                <a:cs typeface="Arial" panose="020B0604020202020204" pitchFamily="34" charset="0"/>
              </a:rPr>
              <a:t>והוא מהווה מרכיב מהותי בידיעה איך </a:t>
            </a:r>
            <a:r>
              <a:rPr lang="he-IL" sz="2400" dirty="0" smtClean="0">
                <a:effectLst/>
                <a:ea typeface="Calibri" panose="020F0502020204030204" pitchFamily="34" charset="0"/>
                <a:cs typeface="Arial" panose="020B0604020202020204" pitchFamily="34" charset="0"/>
              </a:rPr>
              <a:t>ללמוד</a:t>
            </a:r>
          </a:p>
          <a:p>
            <a:pPr marL="0" indent="0" algn="just" rtl="1">
              <a:lnSpc>
                <a:spcPct val="150000"/>
              </a:lnSpc>
              <a:buNone/>
            </a:pPr>
            <a:endParaRPr lang="en-US" sz="2400" dirty="0"/>
          </a:p>
        </p:txBody>
      </p:sp>
    </p:spTree>
    <p:extLst>
      <p:ext uri="{BB962C8B-B14F-4D97-AF65-F5344CB8AC3E}">
        <p14:creationId xmlns:p14="http://schemas.microsoft.com/office/powerpoint/2010/main" val="37821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27189"/>
          <a:stretch/>
        </p:blipFill>
        <p:spPr>
          <a:xfrm>
            <a:off x="0" y="0"/>
            <a:ext cx="4244340" cy="7101840"/>
          </a:xfrm>
          <a:prstGeom prst="rect">
            <a:avLst/>
          </a:prstGeom>
        </p:spPr>
      </p:pic>
      <p:pic>
        <p:nvPicPr>
          <p:cNvPr id="11" name="Picture 10">
            <a:extLst>
              <a:ext uri="{FF2B5EF4-FFF2-40B4-BE49-F238E27FC236}">
                <a16:creationId xmlns:a16="http://schemas.microsoft.com/office/drawing/2014/main" id="{68A0501A-0C93-755B-F703-F1AC9D7AA34F}"/>
              </a:ext>
            </a:extLst>
          </p:cNvPr>
          <p:cNvPicPr>
            <a:picLocks noChangeAspect="1"/>
          </p:cNvPicPr>
          <p:nvPr/>
        </p:nvPicPr>
        <p:blipFill>
          <a:blip r:embed="rId3"/>
          <a:srcRect/>
          <a:stretch/>
        </p:blipFill>
        <p:spPr>
          <a:xfrm>
            <a:off x="1524000" y="0"/>
            <a:ext cx="10668000" cy="7017022"/>
          </a:xfrm>
          <a:prstGeom prst="rect">
            <a:avLst/>
          </a:prstGeom>
        </p:spPr>
      </p:pic>
      <p:sp>
        <p:nvSpPr>
          <p:cNvPr id="3" name="תיבת טקסט 2">
            <a:extLst>
              <a:ext uri="{FF2B5EF4-FFF2-40B4-BE49-F238E27FC236}">
                <a16:creationId xmlns:a16="http://schemas.microsoft.com/office/drawing/2014/main" id="{FF526F02-CF42-3A86-5217-16963E9AB9EF}"/>
              </a:ext>
            </a:extLst>
          </p:cNvPr>
          <p:cNvSpPr txBox="1"/>
          <p:nvPr/>
        </p:nvSpPr>
        <p:spPr>
          <a:xfrm>
            <a:off x="4238006" y="590707"/>
            <a:ext cx="7779026" cy="5226239"/>
          </a:xfrm>
          <a:prstGeom prst="rect">
            <a:avLst/>
          </a:prstGeom>
          <a:noFill/>
        </p:spPr>
        <p:txBody>
          <a:bodyPr wrap="square">
            <a:spAutoFit/>
          </a:bodyPr>
          <a:lstStyle/>
          <a:p>
            <a:pPr marL="285750" indent="-285750" algn="just" rtl="1">
              <a:lnSpc>
                <a:spcPct val="150000"/>
              </a:lnSpc>
              <a:spcAft>
                <a:spcPts val="800"/>
              </a:spcAft>
              <a:buFont typeface="Arial" panose="020B0604020202020204" pitchFamily="34" charset="0"/>
              <a:buChar char="•"/>
            </a:pPr>
            <a:r>
              <a:rPr lang="he-IL" sz="2400" b="1" dirty="0" smtClean="0">
                <a:effectLst/>
                <a:ea typeface="Calibri" panose="020F0502020204030204" pitchFamily="34" charset="0"/>
                <a:cs typeface="Arial" panose="020B0604020202020204" pitchFamily="34" charset="0"/>
              </a:rPr>
              <a:t>למצוינות </a:t>
            </a:r>
            <a:r>
              <a:rPr lang="he-IL" sz="2400" b="1" dirty="0">
                <a:effectLst/>
                <a:ea typeface="Calibri" panose="020F0502020204030204" pitchFamily="34" charset="0"/>
                <a:cs typeface="Arial" panose="020B0604020202020204" pitchFamily="34" charset="0"/>
              </a:rPr>
              <a:t>אין סולם הערכה אובייקטיבי </a:t>
            </a:r>
            <a:r>
              <a:rPr lang="he-IL" sz="2400" dirty="0">
                <a:effectLst/>
                <a:ea typeface="Calibri" panose="020F0502020204030204" pitchFamily="34" charset="0"/>
                <a:cs typeface="Arial" panose="020B0604020202020204" pitchFamily="34" charset="0"/>
              </a:rPr>
              <a:t>ואין לה צורך בהשוואה לאחרים. היא מציגה את מקומו של אדם ביחס להשגת מטרה שהציב לעצמו, היא תלויה רק באדם עצמו ובמידה שבה מיצה את </a:t>
            </a:r>
            <a:r>
              <a:rPr lang="he-IL" sz="2400" dirty="0" smtClean="0">
                <a:effectLst/>
                <a:ea typeface="Calibri" panose="020F0502020204030204" pitchFamily="34" charset="0"/>
                <a:cs typeface="Arial" panose="020B0604020202020204" pitchFamily="34" charset="0"/>
              </a:rPr>
              <a:t>יכולותיו</a:t>
            </a:r>
          </a:p>
          <a:p>
            <a:pPr marL="285750" indent="-285750" algn="just" rtl="1">
              <a:lnSpc>
                <a:spcPct val="150000"/>
              </a:lnSpc>
              <a:spcAft>
                <a:spcPts val="800"/>
              </a:spcAft>
              <a:buFont typeface="Arial" panose="020B0604020202020204" pitchFamily="34" charset="0"/>
              <a:buChar char="•"/>
            </a:pPr>
            <a:r>
              <a:rPr lang="he-IL" sz="2400" dirty="0" smtClean="0">
                <a:effectLst/>
                <a:ea typeface="Calibri" panose="020F0502020204030204" pitchFamily="34" charset="0"/>
                <a:cs typeface="Arial" panose="020B0604020202020204" pitchFamily="34" charset="0"/>
              </a:rPr>
              <a:t>כאשר </a:t>
            </a:r>
            <a:r>
              <a:rPr lang="he-IL" sz="2400" dirty="0">
                <a:effectLst/>
                <a:ea typeface="Calibri" panose="020F0502020204030204" pitchFamily="34" charset="0"/>
                <a:cs typeface="Arial" panose="020B0604020202020204" pitchFamily="34" charset="0"/>
              </a:rPr>
              <a:t>תהליך הלמידה יאפשר לכל תלמיד ותלמידה ללמוד מתוך עניין וסקרנות ולהתפתח בהתאם לכישוריהם, הלמידה תקבל איכות חדשה, והפערים יקבלו </a:t>
            </a:r>
            <a:r>
              <a:rPr lang="he-IL" sz="2400" b="1" dirty="0">
                <a:effectLst/>
                <a:ea typeface="Calibri" panose="020F0502020204030204" pitchFamily="34" charset="0"/>
                <a:cs typeface="Arial" panose="020B0604020202020204" pitchFamily="34" charset="0"/>
              </a:rPr>
              <a:t>משמעות אישית שמובנה פערים אישיים שהתלמיד יכול ורוצה </a:t>
            </a:r>
            <a:r>
              <a:rPr lang="he-IL" sz="2400" b="1" dirty="0" smtClean="0">
                <a:effectLst/>
                <a:ea typeface="Calibri" panose="020F0502020204030204" pitchFamily="34" charset="0"/>
                <a:cs typeface="Arial" panose="020B0604020202020204" pitchFamily="34" charset="0"/>
              </a:rPr>
              <a:t>לצמצם</a:t>
            </a:r>
            <a:endParaRPr lang="he-IL" sz="2400" b="1" dirty="0"/>
          </a:p>
          <a:p>
            <a:pPr marL="0" indent="0" algn="just" rtl="1">
              <a:lnSpc>
                <a:spcPct val="150000"/>
              </a:lnSpc>
              <a:buNone/>
            </a:pPr>
            <a:endParaRPr lang="en-US" sz="2400" dirty="0"/>
          </a:p>
        </p:txBody>
      </p:sp>
    </p:spTree>
    <p:extLst>
      <p:ext uri="{BB962C8B-B14F-4D97-AF65-F5344CB8AC3E}">
        <p14:creationId xmlns:p14="http://schemas.microsoft.com/office/powerpoint/2010/main" val="21466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uman hand holding green environmental tree ESG icon Society and Governance sustainable environmental concept of the world human hand holding green environmental tree ESG icon Society and Governance sustainable environmental concept of the world principles stock pictures, royalty-free photos &amp;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29455"/>
          <a:stretch/>
        </p:blipFill>
        <p:spPr bwMode="auto">
          <a:xfrm>
            <a:off x="-86761" y="0"/>
            <a:ext cx="38967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A8F936-FA23-66A5-BAC7-0BD8A0E94A6B}"/>
              </a:ext>
            </a:extLst>
          </p:cNvPr>
          <p:cNvPicPr>
            <a:picLocks noChangeAspect="1"/>
          </p:cNvPicPr>
          <p:nvPr/>
        </p:nvPicPr>
        <p:blipFill rotWithShape="1">
          <a:blip r:embed="rId3"/>
          <a:srcRect r="2120"/>
          <a:stretch/>
        </p:blipFill>
        <p:spPr>
          <a:xfrm>
            <a:off x="0" y="0"/>
            <a:ext cx="12100560" cy="6858000"/>
          </a:xfrm>
          <a:prstGeom prst="rect">
            <a:avLst/>
          </a:prstGeom>
        </p:spPr>
      </p:pic>
      <p:sp>
        <p:nvSpPr>
          <p:cNvPr id="3" name="TextBox 2">
            <a:extLst>
              <a:ext uri="{FF2B5EF4-FFF2-40B4-BE49-F238E27FC236}">
                <a16:creationId xmlns:a16="http://schemas.microsoft.com/office/drawing/2014/main" id="{56910E5E-124E-0E38-E04F-43DD5B9CBA8A}"/>
              </a:ext>
            </a:extLst>
          </p:cNvPr>
          <p:cNvSpPr txBox="1"/>
          <p:nvPr/>
        </p:nvSpPr>
        <p:spPr>
          <a:xfrm>
            <a:off x="4756436" y="953254"/>
            <a:ext cx="266420" cy="584775"/>
          </a:xfrm>
          <a:prstGeom prst="rect">
            <a:avLst/>
          </a:prstGeom>
          <a:noFill/>
        </p:spPr>
        <p:txBody>
          <a:bodyPr wrap="none" rtlCol="0">
            <a:spAutoFit/>
          </a:bodyPr>
          <a:lstStyle/>
          <a:p>
            <a:pPr>
              <a:lnSpc>
                <a:spcPct val="100000"/>
              </a:lnSpc>
            </a:pPr>
            <a:r>
              <a:rPr lang="he-IL" sz="3200" b="1" dirty="0">
                <a:solidFill>
                  <a:schemeClr val="bg1"/>
                </a:solidFill>
                <a:latin typeface="Assistant" pitchFamily="2" charset="-79"/>
                <a:cs typeface="Assistant" pitchFamily="2" charset="-79"/>
              </a:rPr>
              <a:t> </a:t>
            </a:r>
            <a:endParaRPr lang="he-IL" sz="2800" b="1" dirty="0">
              <a:solidFill>
                <a:schemeClr val="bg1"/>
              </a:solidFill>
              <a:latin typeface="Assistant" pitchFamily="2" charset="-79"/>
              <a:cs typeface="Assistant" pitchFamily="2" charset="-79"/>
            </a:endParaRPr>
          </a:p>
        </p:txBody>
      </p:sp>
      <p:sp>
        <p:nvSpPr>
          <p:cNvPr id="6" name="Round Same Side Corner Rectangle 5">
            <a:extLst>
              <a:ext uri="{FF2B5EF4-FFF2-40B4-BE49-F238E27FC236}">
                <a16:creationId xmlns:a16="http://schemas.microsoft.com/office/drawing/2014/main" id="{F76FBA01-03F2-CD4B-0422-EDA28601A9D9}"/>
              </a:ext>
            </a:extLst>
          </p:cNvPr>
          <p:cNvSpPr/>
          <p:nvPr/>
        </p:nvSpPr>
        <p:spPr>
          <a:xfrm rot="16200000">
            <a:off x="7696780" y="-3349193"/>
            <a:ext cx="1146027" cy="7844413"/>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algn="ctr" defTabSz="914400" rtl="1" eaLnBrk="1" latinLnBrk="0" hangingPunct="1"/>
            <a:r>
              <a:rPr lang="he-IL" sz="3600" dirty="0"/>
              <a:t>עקרונות</a:t>
            </a:r>
            <a:endParaRPr lang="en-IL" sz="3600" dirty="0"/>
          </a:p>
        </p:txBody>
      </p:sp>
      <p:sp>
        <p:nvSpPr>
          <p:cNvPr id="9" name="תיבת טקסט 2">
            <a:extLst>
              <a:ext uri="{FF2B5EF4-FFF2-40B4-BE49-F238E27FC236}">
                <a16:creationId xmlns:a16="http://schemas.microsoft.com/office/drawing/2014/main" id="{190DA080-59BA-7127-5DB5-A99A84703647}"/>
              </a:ext>
            </a:extLst>
          </p:cNvPr>
          <p:cNvSpPr txBox="1"/>
          <p:nvPr/>
        </p:nvSpPr>
        <p:spPr>
          <a:xfrm>
            <a:off x="3357586" y="1362931"/>
            <a:ext cx="8507896" cy="3416320"/>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smtClean="0"/>
              <a:t>מיקוד ב: תלמידים, צוותי החינוך, המוסד החינוכי, הרשות</a:t>
            </a:r>
            <a:endParaRPr lang="he-IL" sz="2400" dirty="0"/>
          </a:p>
          <a:p>
            <a:pPr marL="342900" indent="-342900" algn="r" rtl="1">
              <a:lnSpc>
                <a:spcPct val="150000"/>
              </a:lnSpc>
              <a:buFont typeface="Arial" panose="020B0604020202020204" pitchFamily="34" charset="0"/>
              <a:buChar char="•"/>
            </a:pPr>
            <a:r>
              <a:rPr lang="he-IL" sz="2400" dirty="0"/>
              <a:t>מצוינות </a:t>
            </a:r>
            <a:r>
              <a:rPr lang="he-IL" sz="2400" dirty="0" smtClean="0"/>
              <a:t>היא דרך </a:t>
            </a:r>
            <a:r>
              <a:rPr lang="he-IL" sz="2400" dirty="0"/>
              <a:t>חיים ולא </a:t>
            </a:r>
            <a:r>
              <a:rPr lang="he-IL" sz="2400" dirty="0" err="1" smtClean="0"/>
              <a:t>תוכנית</a:t>
            </a:r>
            <a:r>
              <a:rPr lang="he-IL" sz="2400" dirty="0" smtClean="0"/>
              <a:t> חולפת – המלצה לשנתיים כשלב ביסוס</a:t>
            </a:r>
            <a:endParaRPr lang="he-IL" sz="2400" dirty="0"/>
          </a:p>
          <a:p>
            <a:pPr marL="342900" indent="-342900" algn="r" rtl="1">
              <a:lnSpc>
                <a:spcPct val="150000"/>
              </a:lnSpc>
              <a:buFont typeface="Arial" panose="020B0604020202020204" pitchFamily="34" charset="0"/>
              <a:buChar char="•"/>
            </a:pPr>
            <a:r>
              <a:rPr lang="he-IL" sz="2400" dirty="0"/>
              <a:t>התייחסות </a:t>
            </a:r>
            <a:r>
              <a:rPr lang="he-IL" sz="2400" dirty="0" err="1"/>
              <a:t>למצויינות</a:t>
            </a:r>
            <a:r>
              <a:rPr lang="he-IL" sz="2400" dirty="0"/>
              <a:t> </a:t>
            </a:r>
            <a:r>
              <a:rPr lang="he-IL" sz="2400" dirty="0" smtClean="0"/>
              <a:t>תהיה בהיבטים</a:t>
            </a:r>
            <a:r>
              <a:rPr lang="he-IL" sz="2400" dirty="0"/>
              <a:t>: </a:t>
            </a:r>
            <a:r>
              <a:rPr lang="he-IL" sz="2400" dirty="0" smtClean="0"/>
              <a:t>ערכיים, חברתיים ולימודיים</a:t>
            </a:r>
          </a:p>
          <a:p>
            <a:pPr marL="342900" indent="-342900" algn="r" rtl="1">
              <a:lnSpc>
                <a:spcPct val="150000"/>
              </a:lnSpc>
              <a:buFont typeface="Arial" panose="020B0604020202020204" pitchFamily="34" charset="0"/>
              <a:buChar char="•"/>
            </a:pPr>
            <a:r>
              <a:rPr lang="he-IL" sz="2400" dirty="0">
                <a:latin typeface="Calibri" panose="020F0502020204030204" pitchFamily="34" charset="0"/>
              </a:rPr>
              <a:t>מרחב משותף </a:t>
            </a:r>
            <a:r>
              <a:rPr lang="he-IL" sz="2400" dirty="0" smtClean="0">
                <a:latin typeface="Calibri" panose="020F0502020204030204" pitchFamily="34" charset="0"/>
              </a:rPr>
              <a:t>לפיתוח מצוינות של מערכת החינוך </a:t>
            </a:r>
            <a:r>
              <a:rPr lang="he-IL" sz="2400" dirty="0">
                <a:latin typeface="Calibri" panose="020F0502020204030204" pitchFamily="34" charset="0"/>
              </a:rPr>
              <a:t>הפורמלית, החינוך </a:t>
            </a:r>
            <a:r>
              <a:rPr lang="he-IL" sz="2400" dirty="0" smtClean="0">
                <a:latin typeface="Calibri" panose="020F0502020204030204" pitchFamily="34" charset="0"/>
              </a:rPr>
              <a:t>הבלתי פורמאלי, </a:t>
            </a:r>
            <a:r>
              <a:rPr lang="he-IL" sz="2400" dirty="0">
                <a:latin typeface="Calibri" panose="020F0502020204030204" pitchFamily="34" charset="0"/>
              </a:rPr>
              <a:t>האקדמיה, </a:t>
            </a:r>
            <a:r>
              <a:rPr lang="he-IL" sz="2400" dirty="0" smtClean="0">
                <a:latin typeface="Calibri" panose="020F0502020204030204" pitchFamily="34" charset="0"/>
              </a:rPr>
              <a:t>מגזר שלישי, רשויות</a:t>
            </a:r>
            <a:endParaRPr lang="he-IL" sz="2800" dirty="0"/>
          </a:p>
        </p:txBody>
      </p:sp>
    </p:spTree>
    <p:extLst>
      <p:ext uri="{BB962C8B-B14F-4D97-AF65-F5344CB8AC3E}">
        <p14:creationId xmlns:p14="http://schemas.microsoft.com/office/powerpoint/2010/main" val="9465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5">
            <a:extLst>
              <a:ext uri="{FF2B5EF4-FFF2-40B4-BE49-F238E27FC236}">
                <a16:creationId xmlns:a16="http://schemas.microsoft.com/office/drawing/2014/main" id="{844893BC-611A-5C91-A401-D26B08895074}"/>
              </a:ext>
            </a:extLst>
          </p:cNvPr>
          <p:cNvSpPr/>
          <p:nvPr/>
        </p:nvSpPr>
        <p:spPr>
          <a:xfrm rot="16200000">
            <a:off x="6172562" y="-4012514"/>
            <a:ext cx="1146027"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a:t>מהי תמונת העתיד? </a:t>
            </a:r>
          </a:p>
        </p:txBody>
      </p:sp>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2" name="תיבת טקסט 1">
            <a:extLst>
              <a:ext uri="{FF2B5EF4-FFF2-40B4-BE49-F238E27FC236}">
                <a16:creationId xmlns:a16="http://schemas.microsoft.com/office/drawing/2014/main" id="{416EC454-C4AB-36A5-65E4-68D74B6926EA}"/>
              </a:ext>
            </a:extLst>
          </p:cNvPr>
          <p:cNvSpPr txBox="1"/>
          <p:nvPr/>
        </p:nvSpPr>
        <p:spPr>
          <a:xfrm>
            <a:off x="1087762" y="1418986"/>
            <a:ext cx="10428378" cy="7140416"/>
          </a:xfrm>
          <a:prstGeom prst="rect">
            <a:avLst/>
          </a:prstGeom>
          <a:noFill/>
        </p:spPr>
        <p:txBody>
          <a:bodyPr wrap="square" rtlCol="1">
            <a:spAutoFit/>
          </a:bodyPr>
          <a:lstStyle/>
          <a:p>
            <a:pPr marL="285750" lvl="0" indent="-285750" algn="r" rtl="1">
              <a:lnSpc>
                <a:spcPct val="150000"/>
              </a:lnSpc>
              <a:buFont typeface="Arial" panose="020B0604020202020204" pitchFamily="34" charset="0"/>
              <a:buChar char="•"/>
              <a:defRPr/>
            </a:pPr>
            <a:r>
              <a:rPr lang="he-IL" sz="2000" dirty="0" smtClean="0">
                <a:latin typeface="Calibri" panose="020F0502020204030204" pitchFamily="34" charset="0"/>
                <a:ea typeface="Calibri" panose="020F0502020204030204" pitchFamily="34" charset="0"/>
                <a:cs typeface="Calibri" panose="020F0502020204030204" pitchFamily="34" charset="0"/>
              </a:rPr>
              <a:t>מוסדות חינוך מקיימים תהליכים המקדמים </a:t>
            </a:r>
            <a:r>
              <a:rPr lang="he-IL" sz="2000" dirty="0">
                <a:latin typeface="Calibri" panose="020F0502020204030204" pitchFamily="34" charset="0"/>
                <a:ea typeface="Calibri" panose="020F0502020204030204" pitchFamily="34" charset="0"/>
                <a:cs typeface="Calibri" panose="020F0502020204030204" pitchFamily="34" charset="0"/>
              </a:rPr>
              <a:t>מצוינות </a:t>
            </a:r>
            <a:r>
              <a:rPr lang="he-IL" sz="2000" dirty="0" smtClean="0">
                <a:latin typeface="Calibri" panose="020F0502020204030204" pitchFamily="34" charset="0"/>
                <a:ea typeface="Calibri" panose="020F0502020204030204" pitchFamily="34" charset="0"/>
                <a:cs typeface="Calibri" panose="020F0502020204030204" pitchFamily="34" charset="0"/>
              </a:rPr>
              <a:t>באמצעות ארגון </a:t>
            </a:r>
            <a:r>
              <a:rPr lang="he-IL" sz="2000" dirty="0">
                <a:latin typeface="Calibri" panose="020F0502020204030204" pitchFamily="34" charset="0"/>
                <a:ea typeface="Calibri" panose="020F0502020204030204" pitchFamily="34" charset="0"/>
                <a:cs typeface="Calibri" panose="020F0502020204030204" pitchFamily="34" charset="0"/>
              </a:rPr>
              <a:t>הלמידה, </a:t>
            </a:r>
            <a:r>
              <a:rPr lang="he-IL" sz="2000" dirty="0" smtClean="0">
                <a:latin typeface="Calibri" panose="020F0502020204030204" pitchFamily="34" charset="0"/>
                <a:ea typeface="Calibri" panose="020F0502020204030204" pitchFamily="34" charset="0"/>
                <a:cs typeface="Calibri" panose="020F0502020204030204" pitchFamily="34" charset="0"/>
              </a:rPr>
              <a:t>למידה רגשית </a:t>
            </a:r>
            <a:r>
              <a:rPr lang="he-IL" sz="2000" dirty="0">
                <a:latin typeface="Calibri" panose="020F0502020204030204" pitchFamily="34" charset="0"/>
                <a:ea typeface="Calibri" panose="020F0502020204030204" pitchFamily="34" charset="0"/>
                <a:cs typeface="Calibri" panose="020F0502020204030204" pitchFamily="34" charset="0"/>
              </a:rPr>
              <a:t>חברתית ותכניות פדגוגיות </a:t>
            </a:r>
            <a:r>
              <a:rPr lang="he-IL" sz="2000" dirty="0" smtClean="0">
                <a:latin typeface="Calibri" panose="020F0502020204030204" pitchFamily="34" charset="0"/>
                <a:ea typeface="Calibri" panose="020F0502020204030204" pitchFamily="34" charset="0"/>
                <a:cs typeface="Calibri" panose="020F0502020204030204" pitchFamily="34" charset="0"/>
              </a:rPr>
              <a:t>מותאמות</a:t>
            </a:r>
          </a:p>
          <a:p>
            <a:pPr marL="285750" indent="-285750" algn="r" rtl="1">
              <a:lnSpc>
                <a:spcPct val="150000"/>
              </a:lnSpc>
              <a:buFont typeface="Arial" panose="020B0604020202020204" pitchFamily="34" charset="0"/>
              <a:buChar char="•"/>
              <a:defRPr/>
            </a:pPr>
            <a:r>
              <a:rPr lang="he-IL" sz="2000" dirty="0" smtClean="0"/>
              <a:t>מוסדות חינוך מטפחים מסוגלות </a:t>
            </a:r>
            <a:r>
              <a:rPr lang="he-IL" sz="2000" dirty="0"/>
              <a:t>אישית </a:t>
            </a:r>
            <a:r>
              <a:rPr lang="he-IL" sz="2000" dirty="0" smtClean="0"/>
              <a:t>והלך </a:t>
            </a:r>
            <a:r>
              <a:rPr lang="he-IL" sz="2000" dirty="0"/>
              <a:t>רוח של </a:t>
            </a:r>
            <a:r>
              <a:rPr lang="he-IL" sz="2000" dirty="0" err="1" smtClean="0"/>
              <a:t>מצויינות</a:t>
            </a:r>
            <a:r>
              <a:rPr lang="he-IL" sz="2000" dirty="0" smtClean="0"/>
              <a:t> במגוון מרחבי העשייה הפדגוגית והחברתית</a:t>
            </a:r>
            <a:endParaRPr lang="he-IL" sz="2000" dirty="0">
              <a:latin typeface="Calibri" panose="020F0502020204030204" pitchFamily="34" charset="0"/>
              <a:ea typeface="Calibri" panose="020F0502020204030204" pitchFamily="34" charset="0"/>
              <a:cs typeface="Calibri" panose="020F0502020204030204" pitchFamily="34" charset="0"/>
            </a:endParaRPr>
          </a:p>
          <a:p>
            <a:pPr marL="285750" indent="-285750" algn="r" rtl="1">
              <a:lnSpc>
                <a:spcPct val="150000"/>
              </a:lnSpc>
              <a:buFont typeface="Arial" panose="020B0604020202020204" pitchFamily="34" charset="0"/>
              <a:buChar char="•"/>
              <a:defRPr/>
            </a:pPr>
            <a:r>
              <a:rPr lang="he-IL" sz="2000" dirty="0" smtClean="0"/>
              <a:t>מוסדות חינוך פועלים </a:t>
            </a:r>
            <a:r>
              <a:rPr lang="he-IL" sz="2000" dirty="0"/>
              <a:t>מתוך תפיסה </a:t>
            </a:r>
            <a:r>
              <a:rPr lang="he-IL" sz="2000" dirty="0" smtClean="0"/>
              <a:t>כל </a:t>
            </a:r>
            <a:r>
              <a:rPr lang="he-IL" sz="2000" dirty="0"/>
              <a:t>לכל </a:t>
            </a:r>
            <a:r>
              <a:rPr lang="he-IL" sz="2000" dirty="0" smtClean="0"/>
              <a:t>חברי הצוות ולתלמידים יכולות</a:t>
            </a:r>
            <a:r>
              <a:rPr lang="he-IL" sz="2000" dirty="0"/>
              <a:t>, </a:t>
            </a:r>
            <a:r>
              <a:rPr lang="he-IL" sz="2000" dirty="0" err="1"/>
              <a:t>חוזקות</a:t>
            </a:r>
            <a:r>
              <a:rPr lang="he-IL" sz="2000" dirty="0"/>
              <a:t> ופוטנציאל להגשמה, </a:t>
            </a:r>
            <a:r>
              <a:rPr lang="he-IL" sz="2000" dirty="0" smtClean="0">
                <a:latin typeface="Calibri" panose="020F0502020204030204" pitchFamily="34" charset="0"/>
                <a:ea typeface="Calibri" panose="020F0502020204030204" pitchFamily="34" charset="0"/>
                <a:cs typeface="Calibri" panose="020F0502020204030204" pitchFamily="34" charset="0"/>
              </a:rPr>
              <a:t>מכירים </a:t>
            </a:r>
            <a:r>
              <a:rPr lang="he-IL" sz="2000" dirty="0">
                <a:latin typeface="Calibri" panose="020F0502020204030204" pitchFamily="34" charset="0"/>
                <a:ea typeface="Calibri" panose="020F0502020204030204" pitchFamily="34" charset="0"/>
                <a:cs typeface="Calibri" panose="020F0502020204030204" pitchFamily="34" charset="0"/>
              </a:rPr>
              <a:t>בחזקותיהם </a:t>
            </a:r>
            <a:r>
              <a:rPr lang="he-IL" sz="2000" dirty="0" smtClean="0">
                <a:latin typeface="Calibri" panose="020F0502020204030204" pitchFamily="34" charset="0"/>
                <a:ea typeface="Calibri" panose="020F0502020204030204" pitchFamily="34" charset="0"/>
                <a:cs typeface="Calibri" panose="020F0502020204030204" pitchFamily="34" charset="0"/>
              </a:rPr>
              <a:t>ופועלים להעצמתם</a:t>
            </a:r>
          </a:p>
          <a:p>
            <a:pPr marL="285750" indent="-285750" algn="r" rtl="1">
              <a:lnSpc>
                <a:spcPct val="150000"/>
              </a:lnSpc>
              <a:buFont typeface="Arial" panose="020B0604020202020204" pitchFamily="34" charset="0"/>
              <a:buChar char="•"/>
              <a:defRPr/>
            </a:pPr>
            <a:r>
              <a:rPr lang="he-IL" sz="2000" dirty="0" smtClean="0">
                <a:latin typeface="Calibri" panose="020F0502020204030204" pitchFamily="34" charset="0"/>
                <a:ea typeface="Calibri" panose="020F0502020204030204" pitchFamily="34" charset="0"/>
                <a:cs typeface="Calibri" panose="020F0502020204030204" pitchFamily="34" charset="0"/>
              </a:rPr>
              <a:t>לכל איש צוות ולכל תלמיד קיים מענה </a:t>
            </a:r>
            <a:r>
              <a:rPr lang="he-IL" sz="2000" dirty="0">
                <a:latin typeface="Calibri" panose="020F0502020204030204" pitchFamily="34" charset="0"/>
                <a:ea typeface="Calibri" panose="020F0502020204030204" pitchFamily="34" charset="0"/>
                <a:cs typeface="Calibri" panose="020F0502020204030204" pitchFamily="34" charset="0"/>
              </a:rPr>
              <a:t>לסקרנות, כשרון </a:t>
            </a:r>
            <a:r>
              <a:rPr lang="he-IL" sz="2000" dirty="0" smtClean="0">
                <a:latin typeface="Calibri" panose="020F0502020204030204" pitchFamily="34" charset="0"/>
                <a:ea typeface="Calibri" panose="020F0502020204030204" pitchFamily="34" charset="0"/>
                <a:cs typeface="Calibri" panose="020F0502020204030204" pitchFamily="34" charset="0"/>
              </a:rPr>
              <a:t>וייחודיות </a:t>
            </a:r>
            <a:r>
              <a:rPr lang="he-IL" sz="2000" dirty="0">
                <a:latin typeface="Calibri" panose="020F0502020204030204" pitchFamily="34" charset="0"/>
                <a:ea typeface="Calibri" panose="020F0502020204030204" pitchFamily="34" charset="0"/>
                <a:cs typeface="Calibri" panose="020F0502020204030204" pitchFamily="34" charset="0"/>
              </a:rPr>
              <a:t>במגוון תחומי הדעת </a:t>
            </a:r>
            <a:r>
              <a:rPr lang="he-IL" sz="2000" dirty="0" smtClean="0">
                <a:latin typeface="Calibri" panose="020F0502020204030204" pitchFamily="34" charset="0"/>
                <a:ea typeface="Calibri" panose="020F0502020204030204" pitchFamily="34" charset="0"/>
                <a:cs typeface="Calibri" panose="020F0502020204030204" pitchFamily="34" charset="0"/>
              </a:rPr>
              <a:t>והיצירה </a:t>
            </a:r>
          </a:p>
          <a:p>
            <a:pPr marL="285750" indent="-285750" algn="r" rtl="1">
              <a:lnSpc>
                <a:spcPct val="150000"/>
              </a:lnSpc>
              <a:buFont typeface="Arial" panose="020B0604020202020204" pitchFamily="34" charset="0"/>
              <a:buChar char="•"/>
            </a:pPr>
            <a:r>
              <a:rPr lang="he-IL" sz="2000" dirty="0" smtClean="0">
                <a:ea typeface="Calibri" panose="020F0502020204030204" pitchFamily="34" charset="0"/>
              </a:rPr>
              <a:t>תלמידים </a:t>
            </a:r>
            <a:r>
              <a:rPr lang="he-IL" sz="2000" dirty="0">
                <a:ea typeface="Calibri" panose="020F0502020204030204" pitchFamily="34" charset="0"/>
              </a:rPr>
              <a:t>מגלים סקרנות, פתיחות ללמידה, עניין והתלהבות. לומדים במטרה לדעת ולהתפתח, </a:t>
            </a:r>
            <a:r>
              <a:rPr lang="he-IL" sz="2000" dirty="0" smtClean="0">
                <a:ea typeface="Calibri" panose="020F0502020204030204" pitchFamily="34" charset="0"/>
              </a:rPr>
              <a:t>מכירים בחשיבות הניסוי והטעייה, פוגשים אתגרים וחוקרים </a:t>
            </a:r>
          </a:p>
          <a:p>
            <a:pPr marL="285750" indent="-285750" algn="r" rtl="1">
              <a:lnSpc>
                <a:spcPct val="150000"/>
              </a:lnSpc>
              <a:buFont typeface="Arial" panose="020B0604020202020204" pitchFamily="34" charset="0"/>
              <a:buChar char="•"/>
            </a:pPr>
            <a:r>
              <a:rPr lang="he-IL" sz="2000" dirty="0" smtClean="0">
                <a:ea typeface="Calibri" panose="020F0502020204030204" pitchFamily="34" charset="0"/>
              </a:rPr>
              <a:t>תלמידים וצוותי חינוך בעלי מיומנויות </a:t>
            </a:r>
            <a:r>
              <a:rPr lang="he-IL" sz="2000" dirty="0">
                <a:ea typeface="Calibri" panose="020F0502020204030204" pitchFamily="34" charset="0"/>
              </a:rPr>
              <a:t>תוך אישיות ובין אישיות המקדמות </a:t>
            </a:r>
            <a:r>
              <a:rPr lang="he-IL" sz="2000" dirty="0" err="1" smtClean="0">
                <a:ea typeface="Calibri" panose="020F0502020204030204" pitchFamily="34" charset="0"/>
              </a:rPr>
              <a:t>מצויינות</a:t>
            </a:r>
            <a:r>
              <a:rPr lang="he-IL" sz="2000" dirty="0" smtClean="0">
                <a:ea typeface="Calibri" panose="020F0502020204030204" pitchFamily="34" charset="0"/>
              </a:rPr>
              <a:t> </a:t>
            </a:r>
            <a:endParaRPr lang="he-IL" sz="2000" dirty="0">
              <a:ea typeface="Calibri" panose="020F0502020204030204" pitchFamily="34" charset="0"/>
            </a:endParaRPr>
          </a:p>
          <a:p>
            <a:pPr marL="285750" indent="-285750" algn="r" rtl="1">
              <a:lnSpc>
                <a:spcPct val="150000"/>
              </a:lnSpc>
              <a:buFont typeface="Arial" panose="020B0604020202020204" pitchFamily="34" charset="0"/>
              <a:buChar char="•"/>
              <a:defRPr/>
            </a:pPr>
            <a:endParaRPr lang="he-IL" sz="2000" dirty="0"/>
          </a:p>
          <a:p>
            <a:pPr lvl="0" algn="r" rtl="1">
              <a:defRPr/>
            </a:pPr>
            <a:endParaRPr lang="he-IL" sz="2000" dirty="0"/>
          </a:p>
          <a:p>
            <a:pPr algn="r" rtl="1">
              <a:lnSpc>
                <a:spcPct val="150000"/>
              </a:lnSpc>
            </a:pPr>
            <a:r>
              <a:rPr lang="en-US" dirty="0">
                <a:ea typeface="Calibri" panose="020F0502020204030204" pitchFamily="34" charset="0"/>
                <a:cs typeface="Arial" panose="020B0604020202020204" pitchFamily="34" charset="0"/>
              </a:rPr>
              <a:t/>
            </a:r>
            <a:br>
              <a:rPr lang="en-US" dirty="0">
                <a:ea typeface="Calibri" panose="020F0502020204030204" pitchFamily="34" charset="0"/>
                <a:cs typeface="Arial" panose="020B0604020202020204" pitchFamily="34" charset="0"/>
              </a:rPr>
            </a:br>
            <a:endParaRPr lang="he-IL" dirty="0">
              <a:ea typeface="Calibri" panose="020F0502020204030204" pitchFamily="34" charset="0"/>
            </a:endParaRPr>
          </a:p>
          <a:p>
            <a:pPr marL="285750" indent="-285750" algn="r" rtl="1">
              <a:lnSpc>
                <a:spcPct val="150000"/>
              </a:lnSpc>
              <a:buFont typeface="Arial" panose="020B0604020202020204" pitchFamily="34" charset="0"/>
              <a:buChar char="•"/>
            </a:pPr>
            <a:endParaRPr lang="he-IL" dirty="0" smtClean="0">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623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5">
            <a:extLst>
              <a:ext uri="{FF2B5EF4-FFF2-40B4-BE49-F238E27FC236}">
                <a16:creationId xmlns:a16="http://schemas.microsoft.com/office/drawing/2014/main" id="{844893BC-611A-5C91-A401-D26B08895074}"/>
              </a:ext>
            </a:extLst>
          </p:cNvPr>
          <p:cNvSpPr/>
          <p:nvPr/>
        </p:nvSpPr>
        <p:spPr>
          <a:xfrm rot="16200000">
            <a:off x="6172562" y="-4012514"/>
            <a:ext cx="1146027"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a:t>כיצד נדע שהצלחנו? </a:t>
            </a:r>
          </a:p>
        </p:txBody>
      </p:sp>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2" name="תיבת טקסט 1">
            <a:extLst>
              <a:ext uri="{FF2B5EF4-FFF2-40B4-BE49-F238E27FC236}">
                <a16:creationId xmlns:a16="http://schemas.microsoft.com/office/drawing/2014/main" id="{8B247399-40B1-096B-713E-37800F180360}"/>
              </a:ext>
            </a:extLst>
          </p:cNvPr>
          <p:cNvSpPr txBox="1"/>
          <p:nvPr/>
        </p:nvSpPr>
        <p:spPr>
          <a:xfrm>
            <a:off x="986994" y="1531244"/>
            <a:ext cx="10428378" cy="7155805"/>
          </a:xfrm>
          <a:prstGeom prst="rect">
            <a:avLst/>
          </a:prstGeom>
          <a:noFill/>
        </p:spPr>
        <p:txBody>
          <a:bodyPr wrap="square" rtlCol="1">
            <a:spAutoFit/>
          </a:bodyPr>
          <a:lstStyle/>
          <a:p>
            <a:pPr algn="r" rtl="1">
              <a:lnSpc>
                <a:spcPct val="150000"/>
              </a:lnSpc>
            </a:pPr>
            <a:r>
              <a:rPr lang="he-IL" b="1" dirty="0" smtClean="0">
                <a:latin typeface="Calibri" panose="020F0502020204030204" pitchFamily="34" charset="0"/>
                <a:ea typeface="Calibri" panose="020F0502020204030204" pitchFamily="34" charset="0"/>
                <a:cs typeface="Calibri" panose="020F0502020204030204" pitchFamily="34" charset="0"/>
              </a:rPr>
              <a:t>גיל רך</a:t>
            </a:r>
          </a:p>
          <a:p>
            <a:pPr marL="285750" indent="-285750" algn="r" rtl="1">
              <a:lnSpc>
                <a:spcPct val="150000"/>
              </a:lnSpc>
              <a:buFont typeface="Arial" panose="020B0604020202020204" pitchFamily="34" charset="0"/>
              <a:buChar char="•"/>
            </a:pPr>
            <a:r>
              <a:rPr lang="he-IL" dirty="0" smtClean="0">
                <a:latin typeface="Calibri" panose="020F0502020204030204" pitchFamily="34" charset="0"/>
                <a:ea typeface="Calibri" panose="020F0502020204030204" pitchFamily="34" charset="0"/>
                <a:cs typeface="Calibri" panose="020F0502020204030204" pitchFamily="34" charset="0"/>
              </a:rPr>
              <a:t>ב 70% מהגנים מתקיימת פגישה אישית עם ילדים </a:t>
            </a:r>
          </a:p>
          <a:p>
            <a:pPr marL="285750" indent="-285750" algn="r" rtl="1">
              <a:lnSpc>
                <a:spcPct val="150000"/>
              </a:lnSpc>
              <a:buFont typeface="Arial" panose="020B0604020202020204" pitchFamily="34" charset="0"/>
              <a:buChar char="•"/>
            </a:pPr>
            <a:r>
              <a:rPr lang="he-IL" dirty="0" smtClean="0">
                <a:latin typeface="Calibri" panose="020F0502020204030204" pitchFamily="34" charset="0"/>
                <a:ea typeface="Calibri" panose="020F0502020204030204" pitchFamily="34" charset="0"/>
                <a:cs typeface="Calibri" panose="020F0502020204030204" pitchFamily="34" charset="0"/>
              </a:rPr>
              <a:t>ב 70% מהגנים מתקיימות ישיבות צוות לתכנון העשייה החינוכית</a:t>
            </a:r>
            <a:endParaRPr lang="he-IL" dirty="0">
              <a:latin typeface="Calibri" panose="020F0502020204030204" pitchFamily="34" charset="0"/>
              <a:ea typeface="Calibri" panose="020F0502020204030204" pitchFamily="34" charset="0"/>
              <a:cs typeface="Calibri" panose="020F0502020204030204" pitchFamily="34" charset="0"/>
            </a:endParaRPr>
          </a:p>
          <a:p>
            <a:pPr marL="285750" indent="-285750" algn="r" rtl="1">
              <a:lnSpc>
                <a:spcPct val="150000"/>
              </a:lnSpc>
              <a:buFont typeface="Arial" panose="020B0604020202020204" pitchFamily="34" charset="0"/>
              <a:buChar char="•"/>
            </a:pPr>
            <a:r>
              <a:rPr lang="he-IL" dirty="0" smtClean="0">
                <a:latin typeface="Calibri" panose="020F0502020204030204" pitchFamily="34" charset="0"/>
                <a:ea typeface="Calibri" panose="020F0502020204030204" pitchFamily="34" charset="0"/>
                <a:cs typeface="Calibri" panose="020F0502020204030204" pitchFamily="34" charset="0"/>
              </a:rPr>
              <a:t>ב 60% מהגנים מיושם העוגן ביטוי אישי באמצעות הרכיבים: ארגון מרחב, ניהול זמן ותוכן</a:t>
            </a:r>
          </a:p>
          <a:p>
            <a:pPr marL="285750" indent="-285750" algn="r" rtl="1">
              <a:lnSpc>
                <a:spcPct val="150000"/>
              </a:lnSpc>
              <a:buFont typeface="Arial" panose="020B0604020202020204" pitchFamily="34" charset="0"/>
              <a:buChar char="•"/>
            </a:pPr>
            <a:r>
              <a:rPr lang="he-IL" dirty="0" smtClean="0">
                <a:latin typeface="Calibri" panose="020F0502020204030204" pitchFamily="34" charset="0"/>
                <a:ea typeface="Calibri" panose="020F0502020204030204" pitchFamily="34" charset="0"/>
                <a:cs typeface="Calibri" panose="020F0502020204030204" pitchFamily="34" charset="0"/>
              </a:rPr>
              <a:t>70% מהמפקחות מאפשרות במה </a:t>
            </a:r>
            <a:r>
              <a:rPr lang="he-IL" dirty="0" err="1" smtClean="0">
                <a:latin typeface="Calibri" panose="020F0502020204030204" pitchFamily="34" charset="0"/>
                <a:ea typeface="Calibri" panose="020F0502020204030204" pitchFamily="34" charset="0"/>
                <a:cs typeface="Calibri" panose="020F0502020204030204" pitchFamily="34" charset="0"/>
              </a:rPr>
              <a:t>למצויינות</a:t>
            </a:r>
            <a:r>
              <a:rPr lang="he-IL" dirty="0" smtClean="0">
                <a:latin typeface="Calibri" panose="020F0502020204030204" pitchFamily="34" charset="0"/>
                <a:ea typeface="Calibri" panose="020F0502020204030204" pitchFamily="34" charset="0"/>
                <a:cs typeface="Calibri" panose="020F0502020204030204" pitchFamily="34" charset="0"/>
              </a:rPr>
              <a:t> בקרב הצוותים החינוכיים</a:t>
            </a:r>
          </a:p>
          <a:p>
            <a:pPr algn="r" rtl="1">
              <a:lnSpc>
                <a:spcPct val="150000"/>
              </a:lnSpc>
            </a:pPr>
            <a:r>
              <a:rPr lang="he-IL" b="1" dirty="0" smtClean="0">
                <a:latin typeface="Calibri" panose="020F0502020204030204" pitchFamily="34" charset="0"/>
                <a:ea typeface="Calibri" panose="020F0502020204030204" pitchFamily="34" charset="0"/>
                <a:cs typeface="Calibri" panose="020F0502020204030204" pitchFamily="34" charset="0"/>
              </a:rPr>
              <a:t>בתי ספר</a:t>
            </a:r>
          </a:p>
          <a:p>
            <a:pPr marL="342900" indent="-342900" algn="r" rtl="1">
              <a:lnSpc>
                <a:spcPct val="150000"/>
              </a:lnSpc>
              <a:buFont typeface="Arial" panose="020B0604020202020204" pitchFamily="34" charset="0"/>
              <a:buChar char="•"/>
            </a:pPr>
            <a:r>
              <a:rPr lang="he-IL" dirty="0"/>
              <a:t>דיווח תלמידים ומורים על רמות גבוהות של תחושת מסוגלות עצמית </a:t>
            </a:r>
            <a:r>
              <a:rPr lang="he-IL" dirty="0" smtClean="0"/>
              <a:t>ורווחה </a:t>
            </a:r>
            <a:r>
              <a:rPr lang="he-IL" dirty="0"/>
              <a:t>נפשית</a:t>
            </a:r>
          </a:p>
          <a:p>
            <a:pPr marL="342900" indent="-342900" algn="r" rtl="1">
              <a:lnSpc>
                <a:spcPct val="150000"/>
              </a:lnSpc>
              <a:buFont typeface="Arial" panose="020B0604020202020204" pitchFamily="34" charset="0"/>
              <a:buChar char="•"/>
            </a:pPr>
            <a:r>
              <a:rPr lang="he-IL" dirty="0"/>
              <a:t>דיווח תלמידים על רמות נמוכות של סטרס הנובע מעומס ומתחרותיות</a:t>
            </a:r>
          </a:p>
          <a:p>
            <a:pPr marL="342900" indent="-342900" algn="r" rtl="1">
              <a:lnSpc>
                <a:spcPct val="150000"/>
              </a:lnSpc>
              <a:buFont typeface="Arial" panose="020B0604020202020204" pitchFamily="34" charset="0"/>
              <a:buChar char="•"/>
            </a:pPr>
            <a:r>
              <a:rPr lang="he-IL" dirty="0"/>
              <a:t>תפיסות חיוביות של ביה"ס ע"י התלמידים</a:t>
            </a:r>
          </a:p>
          <a:p>
            <a:pPr marL="285750" indent="-285750" algn="r" rtl="1" fontAlgn="t">
              <a:lnSpc>
                <a:spcPct val="150000"/>
              </a:lnSpc>
              <a:buFont typeface="Arial" panose="020B0604020202020204" pitchFamily="34" charset="0"/>
              <a:buChar char="•"/>
            </a:pPr>
            <a:r>
              <a:rPr lang="he-IL" dirty="0"/>
              <a:t>עלייה בתוצאות מדדי האקלים והסביבה הפדגוגית</a:t>
            </a:r>
            <a:r>
              <a:rPr lang="he-IL" dirty="0" smtClean="0"/>
              <a:t>.</a:t>
            </a:r>
          </a:p>
          <a:p>
            <a:pPr marL="285750" indent="-285750" algn="r" rtl="1">
              <a:lnSpc>
                <a:spcPct val="150000"/>
              </a:lnSpc>
              <a:buFont typeface="Arial" panose="020B0604020202020204" pitchFamily="34" charset="0"/>
              <a:buChar char="•"/>
            </a:pPr>
            <a:r>
              <a:rPr lang="he-IL" dirty="0" smtClean="0"/>
              <a:t>עליה </a:t>
            </a:r>
            <a:r>
              <a:rPr lang="he-IL" dirty="0"/>
              <a:t>במספר תחומי הדעת בהם הוכנסו שינוים / תוספות לתכנית הלימודית – תכניות ודרכי למידה המעודדות סקרנות, חשיבה מסדר גבוה, יצירתיות, אתגר, תכני העמקה (מכוונים למצוינות בתחום) </a:t>
            </a:r>
          </a:p>
          <a:p>
            <a:pPr marL="342900" indent="-342900" algn="r" rtl="1">
              <a:lnSpc>
                <a:spcPct val="150000"/>
              </a:lnSpc>
              <a:buFontTx/>
              <a:buChar char="-"/>
            </a:pPr>
            <a:endParaRPr lang="he-IL" dirty="0"/>
          </a:p>
          <a:p>
            <a:pPr algn="r" rtl="1">
              <a:lnSpc>
                <a:spcPct val="150000"/>
              </a:lnSpc>
            </a:pPr>
            <a:endParaRPr lang="he-IL" dirty="0" smtClean="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79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F5578233-A5C4-8FBC-A35D-A780F339C46D}"/>
              </a:ext>
            </a:extLst>
          </p:cNvPr>
          <p:cNvSpPr txBox="1"/>
          <p:nvPr/>
        </p:nvSpPr>
        <p:spPr>
          <a:xfrm>
            <a:off x="3299791" y="3244334"/>
            <a:ext cx="6096000" cy="369332"/>
          </a:xfrm>
          <a:prstGeom prst="rect">
            <a:avLst/>
          </a:prstGeom>
          <a:noFill/>
        </p:spPr>
        <p:txBody>
          <a:bodyPr wrap="square">
            <a:spAutoFit/>
          </a:bodyPr>
          <a:lstStyle/>
          <a:p>
            <a:endParaRPr lang="he-IL" dirty="0"/>
          </a:p>
        </p:txBody>
      </p:sp>
      <p:sp>
        <p:nvSpPr>
          <p:cNvPr id="2" name="תיבת טקסט 1">
            <a:extLst>
              <a:ext uri="{FF2B5EF4-FFF2-40B4-BE49-F238E27FC236}">
                <a16:creationId xmlns:a16="http://schemas.microsoft.com/office/drawing/2014/main" id="{6857D40B-BB29-466D-5CD7-14EC3307B4CF}"/>
              </a:ext>
            </a:extLst>
          </p:cNvPr>
          <p:cNvSpPr txBox="1"/>
          <p:nvPr/>
        </p:nvSpPr>
        <p:spPr>
          <a:xfrm>
            <a:off x="986996" y="1152105"/>
            <a:ext cx="10428378" cy="5586145"/>
          </a:xfrm>
          <a:prstGeom prst="rect">
            <a:avLst/>
          </a:prstGeom>
          <a:noFill/>
        </p:spPr>
        <p:txBody>
          <a:bodyPr wrap="square" rtlCol="1">
            <a:spAutoFit/>
          </a:bodyPr>
          <a:lstStyle/>
          <a:p>
            <a:pPr marL="514350" indent="-514350" algn="r" rtl="1">
              <a:lnSpc>
                <a:spcPct val="150000"/>
              </a:lnSpc>
              <a:buFont typeface="Arial" panose="020B0604020202020204" pitchFamily="34" charset="0"/>
              <a:buChar char="•"/>
            </a:pPr>
            <a:r>
              <a:rPr lang="he-IL" sz="2000" dirty="0" smtClean="0"/>
              <a:t>הקמת </a:t>
            </a:r>
            <a:r>
              <a:rPr lang="he-IL" sz="2000" dirty="0"/>
              <a:t>מרחבי </a:t>
            </a:r>
            <a:r>
              <a:rPr lang="he-IL" sz="2000" dirty="0" err="1"/>
              <a:t>מצויינות</a:t>
            </a:r>
            <a:r>
              <a:rPr lang="he-IL" sz="2000" dirty="0"/>
              <a:t> </a:t>
            </a:r>
            <a:r>
              <a:rPr lang="he-IL" sz="2000" dirty="0" smtClean="0"/>
              <a:t>מוסדיים</a:t>
            </a:r>
          </a:p>
          <a:p>
            <a:pPr marL="514350" indent="-514350" algn="r" rtl="1">
              <a:lnSpc>
                <a:spcPct val="150000"/>
              </a:lnSpc>
              <a:buFont typeface="Arial" panose="020B0604020202020204" pitchFamily="34" charset="0"/>
              <a:buChar char="•"/>
            </a:pPr>
            <a:r>
              <a:rPr lang="he-IL" sz="2000" dirty="0" smtClean="0"/>
              <a:t>שיתוף פעולה עם </a:t>
            </a:r>
            <a:r>
              <a:rPr lang="he-IL" sz="2000" dirty="0" err="1" smtClean="0"/>
              <a:t>סלת"א</a:t>
            </a:r>
            <a:r>
              <a:rPr lang="he-IL" sz="2000" dirty="0" smtClean="0"/>
              <a:t> לקידום </a:t>
            </a:r>
            <a:r>
              <a:rPr lang="he-IL" sz="2000" dirty="0"/>
              <a:t>מופעי אמנות במיקוד על </a:t>
            </a:r>
            <a:r>
              <a:rPr lang="he-IL" sz="2000" dirty="0" err="1" smtClean="0"/>
              <a:t>מצויינות</a:t>
            </a:r>
            <a:endParaRPr lang="he-IL" sz="2000" dirty="0"/>
          </a:p>
          <a:p>
            <a:pPr marL="514350" indent="-514350" algn="r" rtl="1">
              <a:lnSpc>
                <a:spcPct val="150000"/>
              </a:lnSpc>
              <a:buFont typeface="Arial" panose="020B0604020202020204" pitchFamily="34" charset="0"/>
              <a:buChar char="•"/>
            </a:pPr>
            <a:r>
              <a:rPr lang="he-IL" sz="2000" dirty="0" smtClean="0"/>
              <a:t>הקמת אתר </a:t>
            </a:r>
            <a:r>
              <a:rPr lang="he-IL" sz="2000" dirty="0"/>
              <a:t>ייעודי </a:t>
            </a:r>
            <a:r>
              <a:rPr lang="he-IL" sz="2000" dirty="0" smtClean="0"/>
              <a:t>לשימוש הצוותים החינוכיים המכיל כלים, חומרים, מחקרים וקולות מהשטח פיתוח מקצועי ולווי </a:t>
            </a:r>
            <a:r>
              <a:rPr lang="he-IL" sz="2000" dirty="0"/>
              <a:t>ל</a:t>
            </a:r>
            <a:r>
              <a:rPr lang="he-IL" sz="2000" dirty="0" smtClean="0"/>
              <a:t>צוותי </a:t>
            </a:r>
            <a:r>
              <a:rPr lang="he-IL" sz="2000" dirty="0"/>
              <a:t>חינוך ובעלי תפקידים שעוסקים בתהליכי מצוינות </a:t>
            </a:r>
            <a:endParaRPr lang="he-IL" sz="2000" dirty="0" smtClean="0"/>
          </a:p>
          <a:p>
            <a:pPr marL="514350" indent="-514350" algn="r" rtl="1">
              <a:lnSpc>
                <a:spcPct val="150000"/>
              </a:lnSpc>
              <a:buFont typeface="Arial" panose="020B0604020202020204" pitchFamily="34" charset="0"/>
              <a:buChar char="•"/>
            </a:pPr>
            <a:r>
              <a:rPr lang="he-IL" sz="2000" dirty="0" err="1" smtClean="0"/>
              <a:t>וובינרים</a:t>
            </a:r>
            <a:r>
              <a:rPr lang="he-IL" sz="2000" dirty="0" smtClean="0"/>
              <a:t> </a:t>
            </a:r>
          </a:p>
          <a:p>
            <a:pPr marL="514350" indent="-514350" algn="r" rtl="1">
              <a:lnSpc>
                <a:spcPct val="150000"/>
              </a:lnSpc>
              <a:buFont typeface="Arial" panose="020B0604020202020204" pitchFamily="34" charset="0"/>
              <a:buChar char="•"/>
            </a:pPr>
            <a:r>
              <a:rPr lang="he-IL" sz="2000" dirty="0">
                <a:latin typeface="Calibri" panose="020F0502020204030204" pitchFamily="34" charset="0"/>
                <a:ea typeface="Calibri" panose="020F0502020204030204" pitchFamily="34" charset="0"/>
                <a:cs typeface="Calibri" panose="020F0502020204030204" pitchFamily="34" charset="0"/>
              </a:rPr>
              <a:t>חילוץ דגמים ממוסדות חינוך המקיימים מהלכים לקידום </a:t>
            </a:r>
            <a:r>
              <a:rPr lang="he-IL" sz="2000" dirty="0" smtClean="0">
                <a:latin typeface="Calibri" panose="020F0502020204030204" pitchFamily="34" charset="0"/>
                <a:ea typeface="Calibri" panose="020F0502020204030204" pitchFamily="34" charset="0"/>
                <a:cs typeface="Calibri" panose="020F0502020204030204" pitchFamily="34" charset="0"/>
              </a:rPr>
              <a:t>מצוינות</a:t>
            </a:r>
            <a:r>
              <a:rPr lang="he-IL" sz="2000" dirty="0">
                <a:latin typeface="Calibri" panose="020F0502020204030204" pitchFamily="34" charset="0"/>
                <a:ea typeface="Calibri" panose="020F0502020204030204" pitchFamily="34" charset="0"/>
                <a:cs typeface="Calibri" panose="020F0502020204030204" pitchFamily="34" charset="0"/>
              </a:rPr>
              <a:t> </a:t>
            </a:r>
            <a:r>
              <a:rPr lang="he-IL" sz="2000" dirty="0" smtClean="0">
                <a:latin typeface="Calibri" panose="020F0502020204030204" pitchFamily="34" charset="0"/>
                <a:ea typeface="Calibri" panose="020F0502020204030204" pitchFamily="34" charset="0"/>
                <a:cs typeface="Calibri" panose="020F0502020204030204" pitchFamily="34" charset="0"/>
              </a:rPr>
              <a:t>והפצתם</a:t>
            </a:r>
            <a:endParaRPr lang="he-IL" sz="2000" dirty="0" smtClean="0"/>
          </a:p>
          <a:p>
            <a:pPr marL="514350" indent="-514350" algn="r" rtl="1">
              <a:lnSpc>
                <a:spcPct val="150000"/>
              </a:lnSpc>
              <a:buFont typeface="Arial" panose="020B0604020202020204" pitchFamily="34" charset="0"/>
              <a:buChar char="•"/>
            </a:pPr>
            <a:r>
              <a:rPr lang="he-IL" sz="2000" dirty="0" smtClean="0"/>
              <a:t>יצירת </a:t>
            </a:r>
            <a:r>
              <a:rPr lang="he-IL" sz="2000" dirty="0"/>
              <a:t>שיתופי פעולה עם </a:t>
            </a:r>
            <a:r>
              <a:rPr lang="he-IL" sz="2000" dirty="0" err="1"/>
              <a:t>תוכניות</a:t>
            </a:r>
            <a:r>
              <a:rPr lang="he-IL" sz="2000" dirty="0"/>
              <a:t> מוכחות מהעולם העוסקות ב-</a:t>
            </a:r>
            <a:r>
              <a:rPr lang="en-US" sz="2000" dirty="0"/>
              <a:t>Growth </a:t>
            </a:r>
            <a:r>
              <a:rPr lang="en-US" sz="2000" dirty="0" smtClean="0"/>
              <a:t>Mindset</a:t>
            </a:r>
            <a:endParaRPr lang="he-IL" sz="2000" dirty="0" smtClean="0"/>
          </a:p>
          <a:p>
            <a:pPr algn="r" rtl="1">
              <a:lnSpc>
                <a:spcPct val="150000"/>
              </a:lnSpc>
            </a:pPr>
            <a:r>
              <a:rPr lang="he-IL" sz="2000" b="1" dirty="0" smtClean="0">
                <a:latin typeface="Calibri" panose="020F0502020204030204" pitchFamily="34" charset="0"/>
                <a:ea typeface="Calibri" panose="020F0502020204030204" pitchFamily="34" charset="0"/>
                <a:cs typeface="Calibri" panose="020F0502020204030204" pitchFamily="34" charset="0"/>
              </a:rPr>
              <a:t>בגן ילדים</a:t>
            </a:r>
          </a:p>
          <a:p>
            <a:pPr marL="514350" indent="-514350" algn="r" rtl="1">
              <a:lnSpc>
                <a:spcPct val="150000"/>
              </a:lnSpc>
              <a:buFont typeface="Arial" panose="020B0604020202020204" pitchFamily="34" charset="0"/>
              <a:buChar char="•"/>
            </a:pPr>
            <a:r>
              <a:rPr lang="he-IL" sz="2000" dirty="0"/>
              <a:t>במה חמה לצוותים חינוכיים – במפגשי הפיקוח </a:t>
            </a:r>
          </a:p>
          <a:p>
            <a:pPr marL="514350" indent="-514350" algn="r" rtl="1">
              <a:lnSpc>
                <a:spcPct val="150000"/>
              </a:lnSpc>
              <a:buFont typeface="Arial" panose="020B0604020202020204" pitchFamily="34" charset="0"/>
              <a:buChar char="•"/>
            </a:pPr>
            <a:r>
              <a:rPr lang="he-IL" sz="2000" dirty="0"/>
              <a:t>במה חמה למפקחות – במפגשים ארציים </a:t>
            </a:r>
          </a:p>
          <a:p>
            <a:pPr marL="514350" indent="-514350" algn="r" rtl="1">
              <a:lnSpc>
                <a:spcPct val="150000"/>
              </a:lnSpc>
              <a:buFont typeface="Arial" panose="020B0604020202020204" pitchFamily="34" charset="0"/>
              <a:buChar char="•"/>
            </a:pPr>
            <a:r>
              <a:rPr lang="he-IL" sz="2000" dirty="0"/>
              <a:t>פגישה אישית – פיתוח  </a:t>
            </a:r>
            <a:r>
              <a:rPr lang="he-IL" sz="2000" dirty="0" err="1"/>
              <a:t>פרקטיקות</a:t>
            </a:r>
            <a:r>
              <a:rPr lang="he-IL" sz="2000" dirty="0"/>
              <a:t> למפגש אישי בגן</a:t>
            </a:r>
          </a:p>
          <a:p>
            <a:pPr algn="r">
              <a:lnSpc>
                <a:spcPct val="150000"/>
              </a:lnSpc>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4" name="Round Same Side Corner Rectangle 5">
            <a:extLst>
              <a:ext uri="{FF2B5EF4-FFF2-40B4-BE49-F238E27FC236}">
                <a16:creationId xmlns:a16="http://schemas.microsoft.com/office/drawing/2014/main" id="{844893BC-611A-5C91-A401-D26B08895074}"/>
              </a:ext>
            </a:extLst>
          </p:cNvPr>
          <p:cNvSpPr/>
          <p:nvPr/>
        </p:nvSpPr>
        <p:spPr>
          <a:xfrm rot="16200000">
            <a:off x="6393864" y="-4190206"/>
            <a:ext cx="703424" cy="9541129"/>
          </a:xfrm>
          <a:prstGeom prst="round2SameRect">
            <a:avLst>
              <a:gd name="adj1" fmla="val 50000"/>
              <a:gd name="adj2" fmla="val 0"/>
            </a:avLst>
          </a:prstGeom>
          <a:solidFill>
            <a:srgbClr val="43A2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he-IL" sz="3600" dirty="0" smtClean="0"/>
              <a:t>פעילויות לקידום </a:t>
            </a:r>
            <a:r>
              <a:rPr lang="he-IL" sz="3600" dirty="0" err="1" smtClean="0"/>
              <a:t>המצויינות</a:t>
            </a:r>
            <a:endParaRPr lang="he-IL" sz="3600" dirty="0"/>
          </a:p>
        </p:txBody>
      </p:sp>
    </p:spTree>
    <p:extLst>
      <p:ext uri="{BB962C8B-B14F-4D97-AF65-F5344CB8AC3E}">
        <p14:creationId xmlns:p14="http://schemas.microsoft.com/office/powerpoint/2010/main" val="318336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1465</Words>
  <Application>Microsoft Office PowerPoint</Application>
  <PresentationFormat>מסך רחב</PresentationFormat>
  <Paragraphs>156</Paragraphs>
  <Slides>24</Slides>
  <Notes>0</Notes>
  <HiddenSlides>1</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24</vt:i4>
      </vt:variant>
    </vt:vector>
  </HeadingPairs>
  <TitlesOfParts>
    <vt:vector size="30" baseType="lpstr">
      <vt:lpstr>Times New Roman</vt:lpstr>
      <vt:lpstr>Arial</vt:lpstr>
      <vt:lpstr>Calibri Light</vt:lpstr>
      <vt:lpstr>Assistant</vt:lpstr>
      <vt:lpstr>Calibri</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yaron malenboim</dc:creator>
  <cp:lastModifiedBy>ורד מנשה</cp:lastModifiedBy>
  <cp:revision>140</cp:revision>
  <dcterms:created xsi:type="dcterms:W3CDTF">2022-12-06T09:07:43Z</dcterms:created>
  <dcterms:modified xsi:type="dcterms:W3CDTF">2024-03-31T12:56:45Z</dcterms:modified>
</cp:coreProperties>
</file>