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0" r:id="rId1"/>
  </p:sldMasterIdLst>
  <p:handoutMasterIdLst>
    <p:handoutMasterId r:id="rId11"/>
  </p:handoutMasterIdLst>
  <p:sldIdLst>
    <p:sldId id="256" r:id="rId2"/>
    <p:sldId id="257" r:id="rId3"/>
    <p:sldId id="272" r:id="rId4"/>
    <p:sldId id="273" r:id="rId5"/>
    <p:sldId id="278" r:id="rId6"/>
    <p:sldId id="274" r:id="rId7"/>
    <p:sldId id="275" r:id="rId8"/>
    <p:sldId id="276" r:id="rId9"/>
    <p:sldId id="277" r:id="rId10"/>
  </p:sldIdLst>
  <p:sldSz cx="12192000" cy="6858000"/>
  <p:notesSz cx="6858000" cy="9926638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D0C74BF-1921-4282-B890-1528F4294B40}" type="datetimeFigureOut">
              <a:rPr lang="he-IL" smtClean="0"/>
              <a:t>כ"ה/חשון/תשפ"א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4CD9A62-CC94-4A23-96C7-294C354743E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4185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86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32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46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he-IL" smtClean="0"/>
              <a:t>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3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67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41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21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57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5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5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1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06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4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2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80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61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4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63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22058" y="3424037"/>
            <a:ext cx="8825658" cy="2677648"/>
          </a:xfrm>
        </p:spPr>
        <p:txBody>
          <a:bodyPr/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דו"ח הצוות הבין-משרדי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לבחינת המדיניות בנוגע לאיסור על צריכת קנאביס בישראל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dirty="0"/>
              <a:t/>
            </a:r>
            <a:br>
              <a:rPr lang="he-IL" dirty="0"/>
            </a:br>
            <a:r>
              <a:rPr lang="he-IL" sz="1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חשוון </a:t>
            </a:r>
            <a:r>
              <a:rPr lang="he-IL" sz="1800" b="1" u="sng" dirty="0" err="1">
                <a:latin typeface="David" panose="020E0502060401010101" pitchFamily="34" charset="-79"/>
                <a:cs typeface="David" panose="020E0502060401010101" pitchFamily="34" charset="-79"/>
              </a:rPr>
              <a:t>התשפ"א</a:t>
            </a:r>
            <a:r>
              <a:rPr lang="he-IL" sz="1800" b="1" u="sng" dirty="0">
                <a:latin typeface="David" panose="020E0502060401010101" pitchFamily="34" charset="-79"/>
                <a:cs typeface="David" panose="020E0502060401010101" pitchFamily="34" charset="-79"/>
              </a:rPr>
              <a:t> (נובמבר 2020)</a:t>
            </a:r>
            <a:r>
              <a:rPr lang="he-IL" sz="1800" b="1" u="sng" dirty="0"/>
              <a:t/>
            </a:r>
            <a:br>
              <a:rPr lang="he-IL" sz="1800" b="1" u="sng" dirty="0"/>
            </a:br>
            <a:endParaRPr lang="he-IL" sz="1800" b="1" u="sng" dirty="0"/>
          </a:p>
        </p:txBody>
      </p:sp>
    </p:spTree>
    <p:extLst>
      <p:ext uri="{BB962C8B-B14F-4D97-AF65-F5344CB8AC3E}">
        <p14:creationId xmlns:p14="http://schemas.microsoft.com/office/powerpoint/2010/main" val="546732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12" y="1326594"/>
            <a:ext cx="8761413" cy="706964"/>
          </a:xfrm>
        </p:spPr>
        <p:txBody>
          <a:bodyPr/>
          <a:lstStyle/>
          <a:p>
            <a:pPr algn="ctr"/>
            <a:r>
              <a:rPr lang="he-IL" sz="54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עבודת הצוות הבין-משרדי</a:t>
            </a:r>
            <a:r>
              <a:rPr lang="he-IL" sz="5400" dirty="0" smtClean="0"/>
              <a:t/>
            </a:r>
            <a:br>
              <a:rPr lang="he-IL" sz="5400" dirty="0" smtClean="0"/>
            </a:br>
            <a:endParaRPr lang="he-IL" sz="54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33138" y="2603500"/>
            <a:ext cx="11020926" cy="34163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e-IL" sz="2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חברי </a:t>
            </a:r>
            <a:r>
              <a:rPr lang="he-IL" sz="2800" b="1" u="sng" dirty="0">
                <a:latin typeface="David" panose="020E0502060401010101" pitchFamily="34" charset="-79"/>
                <a:cs typeface="David" panose="020E0502060401010101" pitchFamily="34" charset="-79"/>
              </a:rPr>
              <a:t>הצוות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: שני נציגי ציבור, וכן חברים מהמשטרה, משרדי החינוך, הבריאות,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העבודה, הרווחה והשירותים החברתיים,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האוצר, המשרד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לחיזוק וקידום קהילתי ומשרד המשפטים. </a:t>
            </a:r>
          </a:p>
          <a:p>
            <a:pPr algn="just"/>
            <a:r>
              <a:rPr lang="he-IL" sz="2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פעילות הצוות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21 ישיבות, הצוות שמע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מומחים מתחומי המדע והמחקר, בריאות הנפש, התמכרויות,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משפט פלילי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ומשפט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בין-לאומי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, קרימינולוגיה, רווחה, אכיפת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החוק, בני נוער,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אנשי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כוחות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הביטחון, נציגי מגזר שלישי, ומומחים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מקולורדו ומקנדה, לרבות יו"ר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צוות המשימה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הקנדי.</a:t>
            </a:r>
          </a:p>
          <a:p>
            <a:pPr algn="just"/>
            <a:r>
              <a:rPr lang="he-IL" sz="2800" b="1" u="sng" dirty="0">
                <a:latin typeface="David" panose="020E0502060401010101" pitchFamily="34" charset="-79"/>
                <a:cs typeface="David" panose="020E0502060401010101" pitchFamily="34" charset="-79"/>
              </a:rPr>
              <a:t>שיתוף הציבור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: 4 קולות קוראים, ומפגשים עם בני נוער ועם מטופלים בכפר איזון.</a:t>
            </a:r>
          </a:p>
          <a:p>
            <a:pPr marL="0" indent="0" algn="just">
              <a:buNone/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96328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5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עבודת הצוות הבין-משרדי</a:t>
            </a:r>
            <a:endParaRPr lang="he-IL" sz="54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3348" y="2603499"/>
            <a:ext cx="11181348" cy="42545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הנימוקים בבסיס הקריאה לשינוי המצב הקיים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השימוש הנרחב בציבור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היעדר הצדקה לאיסור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השלכות השימוש בכלי הפלילי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עיקר החששות מביטול האיסור הפלילי</a:t>
            </a:r>
            <a:endParaRPr lang="he-IL" sz="24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חשש לפגיעה בבריאות הציבור ובביטחונו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חשש להגדלת כוחם של גורמי פשיעה וחיזוק השוק השחור</a:t>
            </a:r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5313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5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עבודת הצוות הבין-משרדי</a:t>
            </a:r>
            <a:endParaRPr lang="he-IL" sz="54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45354" y="2277979"/>
            <a:ext cx="11165383" cy="4580021"/>
          </a:xfrm>
        </p:spPr>
        <p:txBody>
          <a:bodyPr>
            <a:normAutofit lnSpcReduction="10000"/>
          </a:bodyPr>
          <a:lstStyle/>
          <a:p>
            <a:pPr algn="just"/>
            <a:r>
              <a:rPr lang="he-IL" sz="2600" b="1" u="sng" dirty="0">
                <a:latin typeface="David" panose="020E0502060401010101" pitchFamily="34" charset="-79"/>
                <a:cs typeface="David" panose="020E0502060401010101" pitchFamily="34" charset="-79"/>
              </a:rPr>
              <a:t>נושאים שבהם דן </a:t>
            </a:r>
            <a:r>
              <a:rPr lang="he-IL" sz="26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הצוות</a:t>
            </a:r>
            <a:endParaRPr 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בריאות, לרבות פיזית ונפשית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, כולל: התמכרויות והתחום הפסיכיאטרי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החשש שקנאביס ישמש כ"סם שער"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ש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יוביל לשימוש בסמים אחרים.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השפעות על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קטינים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גיל השימוש; שאלת ההפללה; חינוך והסברה ורגולציה למניעת שימוש.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השפעות על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פשיעה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ארגוני פשיעה ושוק שחור.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ההשפעה על בעלי תפקידים מסוימים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שיח עם צה"ל (תביעה וסנגוריה צבאית והמשטרה הצבאית), שירות בתי-הסוהר, המשטרה, רשות הכבאות והרשות להגנת עדים.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תעבורה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החשש לעליה במספר תאונות הדרכים ובעיית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הפער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שבין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הזמן שבו החומר משפיע על הנהיגה לבין הזמן שהוא או שרידיו נמצאים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בגוף. 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מחויבויות בין-לאומיות של ישראל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58608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5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עבודת הצוות הבין-משרדי</a:t>
            </a:r>
            <a:endParaRPr lang="he-IL" sz="54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45354" y="2277979"/>
            <a:ext cx="11165383" cy="4580021"/>
          </a:xfrm>
        </p:spPr>
        <p:txBody>
          <a:bodyPr>
            <a:normAutofit/>
          </a:bodyPr>
          <a:lstStyle/>
          <a:p>
            <a:pPr algn="just"/>
            <a:r>
              <a:rPr lang="he-IL" sz="2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לגבי כל אחד מהנושאים, הצוות בחן את:</a:t>
            </a:r>
          </a:p>
          <a:p>
            <a:pPr lvl="1" algn="just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התשתית הרלוונטית לקבל החלטה</a:t>
            </a:r>
          </a:p>
          <a:p>
            <a:pPr lvl="1" algn="just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ההשפעה של כל אחד מהמודלים האפשריים - הפללה, אי הפללה, ואסדרה</a:t>
            </a:r>
          </a:p>
          <a:p>
            <a:pPr lvl="1" algn="just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מידת היכולת לנקוט במדיניות ובאמצעים שאינם מפלילים צרכנים של קנאביס, כדי לתת מענה לחששות ולצמצם נזקים</a:t>
            </a:r>
          </a:p>
          <a:p>
            <a:pPr marL="457200" lvl="1" indent="0" algn="just">
              <a:buNone/>
            </a:pPr>
            <a:endParaRPr lang="he-IL" sz="2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 algn="just">
              <a:buNone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עוד בחת הצוות את:</a:t>
            </a:r>
            <a:endParaRPr lang="he-IL" sz="2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ההצדקה לאיסור הפלילי</a:t>
            </a:r>
          </a:p>
          <a:p>
            <a:pPr lvl="1" algn="just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ההשלכות השליליות של הכלי הפלילי ומידת האפקטיביות שלו בהשגת מטרתו </a:t>
            </a:r>
            <a:endParaRPr lang="he-IL" sz="2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 algn="just">
              <a:buNone/>
            </a:pPr>
            <a:endParaRPr lang="he-IL" sz="2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endParaRPr lang="he-IL" sz="2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endParaRPr lang="he-IL" sz="2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96269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54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מסקנות </a:t>
            </a:r>
            <a:r>
              <a:rPr lang="he-IL" sz="5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הצוות הבין-משרדי</a:t>
            </a:r>
            <a:endParaRPr lang="he-IL" sz="54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3348" y="2470484"/>
            <a:ext cx="11213432" cy="423511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he-IL" sz="2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he-IL" sz="2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מרבית חברי הצוות סברו שהיתרונות בקידום לגליזציה עולים על החסרונות ונראה שיש באסדרה </a:t>
            </a:r>
            <a:r>
              <a:rPr lang="he-IL" sz="2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נכונה, מלאה ומדויקת, כדי </a:t>
            </a:r>
            <a:r>
              <a:rPr lang="he-IL" sz="2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לענות על החששות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e-IL" sz="2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העדפת </a:t>
            </a:r>
            <a:r>
              <a:rPr lang="he-IL" sz="2600" b="1" dirty="0">
                <a:latin typeface="David" panose="020E0502060401010101" pitchFamily="34" charset="-79"/>
                <a:cs typeface="David" panose="020E0502060401010101" pitchFamily="34" charset="-79"/>
              </a:rPr>
              <a:t>אסדרה מלאה על פני אי </a:t>
            </a:r>
            <a:r>
              <a:rPr lang="he-IL" sz="2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הפללה</a:t>
            </a:r>
            <a:endParaRPr lang="he-IL" sz="26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he-IL" sz="2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הבטחת זמן מספק לקיום תהליך הכנה מדוקדק ויסודי</a:t>
            </a: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: היערכות מיטבית של הרשויות </a:t>
            </a: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והגופים </a:t>
            </a: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השונים להסדר חדש, </a:t>
            </a: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והקצאת </a:t>
            </a: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משאבים </a:t>
            </a: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למתן מענה </a:t>
            </a: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בתחומי החינוך, ההסברה, </a:t>
            </a: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הטיפול,, הבריאות, הנפש, </a:t>
            </a: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והבטחת תכניות מניעה.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e-IL" sz="2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מחקר מלווה</a:t>
            </a: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: עוד בטרם שינוי חקיקה, במטרה לאמוד את תוצאות השינוי בזמן אמת ולטווח הרחוק, ולהגיב להן בהתאם</a:t>
            </a: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</a:p>
          <a:p>
            <a:pPr marL="0" indent="0" algn="just">
              <a:buNone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25493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5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המלצות הצוות הבין-משרדי</a:t>
            </a:r>
            <a:endParaRPr lang="he-IL" sz="54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81264" y="2438400"/>
            <a:ext cx="11181348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e-IL" sz="26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תקופת הביניים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: היעדר שינוי החוק בתקופת הביניים שבין החקיקה החדשה ועד כניסתה לתוקף.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קטינים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: הימנעות מהפללה; המלצת רוב חברי הצוות – היתר מכירה לאנשים מגיל 21 ומעלה; ליווי שינוי החקיקה בהסברה וחינוך, לרבות להורים; שיתוף פעולה בנושא בין הגופים, התכניות והמענים, לרבות הטיפוליים; חיזוק של המענה הטיפולי שאינו תלוי בהליך פלילי.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מניעת חיזוק השוק השחור וצמצומו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: גיבוש רגולציה המאזנת בין הצורך למנוע זליגה לקטינים לבין הצורך למנוע כללים מכבידים שיכולים להיתרגם למחירים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גבוהים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כמות החזקה לשימוש עצמי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: המשך דיון.     </a:t>
            </a:r>
          </a:p>
          <a:p>
            <a:pPr>
              <a:buFont typeface="Wingdings" panose="05000000000000000000" pitchFamily="2" charset="2"/>
              <a:buChar char="ü"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81666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5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המלצות הצוות הבין-משרדי</a:t>
            </a:r>
            <a:endParaRPr lang="he-IL" sz="54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81264" y="2438400"/>
            <a:ext cx="11181348" cy="4419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he-IL" sz="26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גידול ביתי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: איסור בשלב הראשון; בחינת אפשרות בשלב השני, לאחר צבירת ניסיון בשוק.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תעבורה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: דיון המשך; הסברה מדויקת על השפעת השימוש בקנאביס על נהיגה, על הסיכונים הכרוכים בערבוב חומרים משני תודעה והיערכות של גורמי אכיפת חוק בנושא.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היערכות מותאמת לחברות שונות בישראל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: התייחסות לצרכי ואתגרי החברה הערבית והחרדית.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הקמת רגולטור ממשלתי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: סטנדרטיזציה, פיקוח ואכיפה של שוק הקנאביס.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רגולציית ייצור, מכירה ושיווק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: תיקבע בתקנות ותוסדר כאמור בהיבטים כדלקמן - </a:t>
            </a:r>
          </a:p>
          <a:p>
            <a:pPr marL="0" indent="0" algn="just">
              <a:buNone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- ייצור, מכירה ושיווק תחת פיקוח הדוק ובכפוף לעמידה בדרישות רישוי. </a:t>
            </a:r>
          </a:p>
          <a:p>
            <a:pPr>
              <a:buFont typeface="Wingdings" panose="05000000000000000000" pitchFamily="2" charset="2"/>
              <a:buChar char="ü"/>
            </a:pP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Font typeface="Wingdings" panose="05000000000000000000" pitchFamily="2" charset="2"/>
              <a:buChar char="ü"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46559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5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המלצות הצוות הבין-משרדי</a:t>
            </a:r>
            <a:endParaRPr lang="he-IL" sz="54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81264" y="2438400"/>
            <a:ext cx="11181348" cy="44196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ייצור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, מכירה ושיווק - המשך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</a:p>
          <a:p>
            <a:pPr>
              <a:buFontTx/>
              <a:buChar char="-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קנייה בהצגת תעודת זהות.</a:t>
            </a:r>
          </a:p>
          <a:p>
            <a:pPr>
              <a:buFontTx/>
              <a:buChar char="-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היתר מכירה לתיירים; איסור על הכנסת והוצאת קנאביס מגבולות המדינה. </a:t>
            </a:r>
          </a:p>
          <a:p>
            <a:pPr>
              <a:buFontTx/>
              <a:buChar char="-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מיקום החנויות ייקבע בהמשך, בשים לב לשיקולים כגון הרחקת חנויות מקרבת מוסדות חינוך.</a:t>
            </a:r>
          </a:p>
          <a:p>
            <a:pPr>
              <a:buFontTx/>
              <a:buChar char="-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חנויות מורשות יורשו להציע גם שירותי משלוח. </a:t>
            </a:r>
          </a:p>
          <a:p>
            <a:pPr>
              <a:buFontTx/>
              <a:buChar char="-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איסור על מוצרים הדומים בחיצוניותם לממתקים; קביעת רגולציה האוסרת על אריזות אטרקטיביות לקטינים. </a:t>
            </a:r>
          </a:p>
          <a:p>
            <a:pPr>
              <a:buFontTx/>
              <a:buChar char="-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איסור פרסום על קנאביס ומוצריו, בפרט בעיתונות הכתובת וברשתות החברתיות. </a:t>
            </a:r>
          </a:p>
          <a:p>
            <a:pPr>
              <a:buFontTx/>
              <a:buChar char="-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איסור גורף על שימוש במקומות ציבוריים בשלב הראשון; בהמשך תיבחן הסמכת רשויות מקומיות להטיל מגבלות או להקל בשטחיהן, בכפוף לאופי האוכלוסייה ורצון התושבים. </a:t>
            </a:r>
          </a:p>
          <a:p>
            <a:pPr>
              <a:buFontTx/>
              <a:buChar char="-"/>
            </a:pP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FontTx/>
              <a:buChar char="-"/>
            </a:pP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Font typeface="Wingdings" panose="05000000000000000000" pitchFamily="2" charset="2"/>
              <a:buChar char="ü"/>
            </a:pP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Font typeface="Wingdings" panose="05000000000000000000" pitchFamily="2" charset="2"/>
              <a:buChar char="ü"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68585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34209"/>
  <p:tag name="AS_OS" val="Microsoft Windows NT 6.2.9200.0"/>
  <p:tag name="AS_RELEASE_DATE" val="2020.02.14"/>
  <p:tag name="AS_TITLE" val="Aspose.Slides for .NET 2.0"/>
  <p:tag name="AS_VERSION" val="20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נים - חדר ישיבות">
  <a:themeElements>
    <a:clrScheme name="יונים - חדר ישיבות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יונים - חדר ישיבות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יונים - חדר ישיבות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180</TotalTime>
  <Words>727</Words>
  <Application>Microsoft Office PowerPoint</Application>
  <PresentationFormat>מסך רחב</PresentationFormat>
  <Paragraphs>74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7" baseType="lpstr">
      <vt:lpstr>Arial</vt:lpstr>
      <vt:lpstr>Calibri</vt:lpstr>
      <vt:lpstr>Century Gothic</vt:lpstr>
      <vt:lpstr>David</vt:lpstr>
      <vt:lpstr>Times New Roman</vt:lpstr>
      <vt:lpstr>Wingdings</vt:lpstr>
      <vt:lpstr>Wingdings 3</vt:lpstr>
      <vt:lpstr>יונים - חדר ישיבות</vt:lpstr>
      <vt:lpstr>דו"ח הצוות הבין-משרדי לבחינת המדיניות בנוגע לאיסור על צריכת קנאביס בישראל  חשוון התשפ"א (נובמבר 2020) </vt:lpstr>
      <vt:lpstr>עבודת הצוות הבין-משרדי </vt:lpstr>
      <vt:lpstr>עבודת הצוות הבין-משרדי</vt:lpstr>
      <vt:lpstr>עבודת הצוות הבין-משרדי</vt:lpstr>
      <vt:lpstr>עבודת הצוות הבין-משרדי</vt:lpstr>
      <vt:lpstr>מסקנות הצוות הבין-משרדי</vt:lpstr>
      <vt:lpstr>המלצות הצוות הבין-משרדי</vt:lpstr>
      <vt:lpstr>המלצות הצוות הבין-משרדי</vt:lpstr>
      <vt:lpstr>המלצות הצוות הבין-משרדי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דו"ח הצוות הבין-משרדי לבחינת המדיניות בנוגע לאיסור על צריכת קנאביס בישראל  חשוון התשפ"א (נובמבר 2020)</dc:title>
  <dc:creator>Michal Klein</dc:creator>
  <cp:lastModifiedBy>Muhammad Sarahne</cp:lastModifiedBy>
  <cp:revision>27</cp:revision>
  <cp:lastPrinted>2020-11-12T10:05:25Z</cp:lastPrinted>
  <dcterms:created xsi:type="dcterms:W3CDTF">2020-11-11T14:49:17Z</dcterms:created>
  <dcterms:modified xsi:type="dcterms:W3CDTF">2020-11-12T10:07:56Z</dcterms:modified>
</cp:coreProperties>
</file>