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bookmarkIdSeed="2">
  <p:sldMasterIdLst>
    <p:sldMasterId id="2147483673" r:id="rId4"/>
  </p:sldMasterIdLst>
  <p:notesMasterIdLst>
    <p:notesMasterId r:id="rId31"/>
  </p:notesMasterIdLst>
  <p:handoutMasterIdLst>
    <p:handoutMasterId r:id="rId32"/>
  </p:handoutMasterIdLst>
  <p:sldIdLst>
    <p:sldId id="689" r:id="rId5"/>
    <p:sldId id="690" r:id="rId6"/>
    <p:sldId id="722" r:id="rId7"/>
    <p:sldId id="723" r:id="rId8"/>
    <p:sldId id="671" r:id="rId9"/>
    <p:sldId id="640" r:id="rId10"/>
    <p:sldId id="642" r:id="rId11"/>
    <p:sldId id="645" r:id="rId12"/>
    <p:sldId id="648" r:id="rId13"/>
    <p:sldId id="688" r:id="rId14"/>
    <p:sldId id="697" r:id="rId15"/>
    <p:sldId id="707" r:id="rId16"/>
    <p:sldId id="708" r:id="rId17"/>
    <p:sldId id="731" r:id="rId18"/>
    <p:sldId id="709" r:id="rId19"/>
    <p:sldId id="711" r:id="rId20"/>
    <p:sldId id="714" r:id="rId21"/>
    <p:sldId id="715" r:id="rId22"/>
    <p:sldId id="716" r:id="rId23"/>
    <p:sldId id="718" r:id="rId24"/>
    <p:sldId id="719" r:id="rId25"/>
    <p:sldId id="726" r:id="rId26"/>
    <p:sldId id="727" r:id="rId27"/>
    <p:sldId id="728" r:id="rId28"/>
    <p:sldId id="720" r:id="rId29"/>
    <p:sldId id="694" r:id="rId30"/>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E707"/>
    <a:srgbClr val="3E6491"/>
    <a:srgbClr val="27F927"/>
    <a:srgbClr val="E4B3B2"/>
    <a:srgbClr val="CE7A78"/>
    <a:srgbClr val="E1AAA9"/>
    <a:srgbClr val="BC4744"/>
    <a:srgbClr val="FFFF99"/>
    <a:srgbClr val="4A76AC"/>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סגנון בהיר 2 - הדגשה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7853C-536D-4A76-A0AE-DD22124D55A5}" styleName="סגנון ערכת נושא 1 - הדגשה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330" autoAdjust="0"/>
    <p:restoredTop sz="88303" autoAdjust="0"/>
  </p:normalViewPr>
  <p:slideViewPr>
    <p:cSldViewPr>
      <p:cViewPr varScale="1">
        <p:scale>
          <a:sx n="117" d="100"/>
          <a:sy n="117" d="100"/>
        </p:scale>
        <p:origin x="160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88"/>
    </p:cViewPr>
  </p:sorterViewPr>
  <p:notesViewPr>
    <p:cSldViewPr>
      <p:cViewPr varScale="1">
        <p:scale>
          <a:sx n="79" d="100"/>
          <a:sy n="79" d="100"/>
        </p:scale>
        <p:origin x="-391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C1022-C19E-4C99-8E0D-E8091AB54708}" type="doc">
      <dgm:prSet loTypeId="urn:microsoft.com/office/officeart/2005/8/layout/vList3" loCatId="picture" qsTypeId="urn:microsoft.com/office/officeart/2005/8/quickstyle/3d1" qsCatId="3D" csTypeId="urn:microsoft.com/office/officeart/2005/8/colors/accent1_2" csCatId="accent1" phldr="1"/>
      <dgm:spPr/>
      <dgm:t>
        <a:bodyPr/>
        <a:lstStyle/>
        <a:p>
          <a:pPr rtl="1"/>
          <a:endParaRPr lang="he-IL"/>
        </a:p>
      </dgm:t>
    </dgm:pt>
    <dgm:pt modelId="{8E206BD7-74A0-49D7-8801-1E8B5076E7F0}">
      <dgm:prSet phldrT="[טקסט]" custT="1"/>
      <dgm:spPr>
        <a:solidFill>
          <a:schemeClr val="accent5">
            <a:lumMod val="75000"/>
          </a:schemeClr>
        </a:solidFill>
      </dgm:spPr>
      <dgm:t>
        <a:bodyPr/>
        <a:lstStyle/>
        <a:p>
          <a:pPr algn="r" rtl="1"/>
          <a:r>
            <a:rPr lang="he-IL" sz="2400" b="1" i="1" dirty="0" smtClean="0"/>
            <a:t>מבוא – רקע, תכנית עבודה, </a:t>
          </a:r>
          <a:r>
            <a:rPr lang="he-IL" sz="2400" b="1" i="1" dirty="0" smtClean="0">
              <a:solidFill>
                <a:schemeClr val="bg1"/>
              </a:solidFill>
            </a:rPr>
            <a:t>מתודולוגיה</a:t>
          </a:r>
          <a:endParaRPr lang="he-IL" sz="2400" b="1" dirty="0">
            <a:solidFill>
              <a:schemeClr val="bg1"/>
            </a:solidFill>
          </a:endParaRPr>
        </a:p>
      </dgm:t>
    </dgm:pt>
    <dgm:pt modelId="{B0E85FD2-95F4-442A-8A86-B586350FEB74}" type="parTrans" cxnId="{B2510EB1-0023-480F-94C1-79F60F9BF473}">
      <dgm:prSet/>
      <dgm:spPr/>
      <dgm:t>
        <a:bodyPr/>
        <a:lstStyle/>
        <a:p>
          <a:pPr rtl="1"/>
          <a:endParaRPr lang="he-IL"/>
        </a:p>
      </dgm:t>
    </dgm:pt>
    <dgm:pt modelId="{0449868F-BA00-403B-B631-3A3CF54A8875}" type="sibTrans" cxnId="{B2510EB1-0023-480F-94C1-79F60F9BF473}">
      <dgm:prSet/>
      <dgm:spPr/>
      <dgm:t>
        <a:bodyPr/>
        <a:lstStyle/>
        <a:p>
          <a:pPr rtl="1"/>
          <a:endParaRPr lang="he-IL"/>
        </a:p>
      </dgm:t>
    </dgm:pt>
    <dgm:pt modelId="{4F2A4BAF-BCDD-4255-82E9-F4EE9ADF0FC3}">
      <dgm:prSet custT="1"/>
      <dgm:spPr>
        <a:solidFill>
          <a:schemeClr val="accent5">
            <a:lumMod val="75000"/>
          </a:schemeClr>
        </a:solidFill>
      </dgm:spPr>
      <dgm:t>
        <a:bodyPr/>
        <a:lstStyle/>
        <a:p>
          <a:pPr algn="just" rtl="1"/>
          <a:r>
            <a:rPr lang="he-IL" sz="2400" b="1" i="1" dirty="0" smtClean="0"/>
            <a:t>תובנות מהמצב הקיים</a:t>
          </a:r>
          <a:endParaRPr lang="he-IL" sz="2400" b="1" i="1" dirty="0"/>
        </a:p>
      </dgm:t>
    </dgm:pt>
    <dgm:pt modelId="{9E4683CD-B13E-4914-8892-1E879BF7E474}" type="parTrans" cxnId="{5E278C48-A792-4C63-83A6-6AF5FE1DBB11}">
      <dgm:prSet/>
      <dgm:spPr/>
      <dgm:t>
        <a:bodyPr/>
        <a:lstStyle/>
        <a:p>
          <a:pPr rtl="1"/>
          <a:endParaRPr lang="he-IL"/>
        </a:p>
      </dgm:t>
    </dgm:pt>
    <dgm:pt modelId="{BA856B6D-93BC-4E8E-AD99-FB2FF40A2006}" type="sibTrans" cxnId="{5E278C48-A792-4C63-83A6-6AF5FE1DBB11}">
      <dgm:prSet/>
      <dgm:spPr/>
      <dgm:t>
        <a:bodyPr/>
        <a:lstStyle/>
        <a:p>
          <a:pPr rtl="1"/>
          <a:endParaRPr lang="he-IL"/>
        </a:p>
      </dgm:t>
    </dgm:pt>
    <dgm:pt modelId="{FA5FFC17-A3AF-4DE0-B8C3-6803608291DC}">
      <dgm:prSet custT="1"/>
      <dgm:spPr>
        <a:solidFill>
          <a:schemeClr val="accent5">
            <a:lumMod val="75000"/>
          </a:schemeClr>
        </a:solidFill>
      </dgm:spPr>
      <dgm:t>
        <a:bodyPr/>
        <a:lstStyle/>
        <a:p>
          <a:pPr algn="r" rtl="1"/>
          <a:r>
            <a:rPr lang="he-IL" sz="2400" b="1" i="1" dirty="0" smtClean="0"/>
            <a:t>סקירת שוק – "מניסיונם של אחרים"</a:t>
          </a:r>
          <a:endParaRPr lang="he-IL" sz="2400" b="1" i="1" dirty="0"/>
        </a:p>
      </dgm:t>
    </dgm:pt>
    <dgm:pt modelId="{AB5E96D9-4207-435B-97A9-946283B69112}" type="parTrans" cxnId="{6494DFAE-9BC2-4B09-ABD1-7AB4F458A99C}">
      <dgm:prSet/>
      <dgm:spPr/>
      <dgm:t>
        <a:bodyPr/>
        <a:lstStyle/>
        <a:p>
          <a:endParaRPr lang="en-US"/>
        </a:p>
      </dgm:t>
    </dgm:pt>
    <dgm:pt modelId="{005F5A87-D7D6-4F8C-9054-39B9228EB1B3}" type="sibTrans" cxnId="{6494DFAE-9BC2-4B09-ABD1-7AB4F458A99C}">
      <dgm:prSet/>
      <dgm:spPr/>
      <dgm:t>
        <a:bodyPr/>
        <a:lstStyle/>
        <a:p>
          <a:endParaRPr lang="en-US"/>
        </a:p>
      </dgm:t>
    </dgm:pt>
    <dgm:pt modelId="{9FFD409A-2B63-439E-990B-270457C2EB33}">
      <dgm:prSet custT="1"/>
      <dgm:spPr>
        <a:solidFill>
          <a:schemeClr val="accent5">
            <a:lumMod val="75000"/>
          </a:schemeClr>
        </a:solidFill>
      </dgm:spPr>
      <dgm:t>
        <a:bodyPr/>
        <a:lstStyle/>
        <a:p>
          <a:pPr algn="r" rtl="1"/>
          <a:r>
            <a:rPr lang="he-IL" sz="2400" b="1" i="1" dirty="0" smtClean="0"/>
            <a:t>חלופות להמשך – מיפוי, ניתוח והמלצה</a:t>
          </a:r>
          <a:endParaRPr lang="he-IL" sz="2400" b="1" i="1" dirty="0"/>
        </a:p>
      </dgm:t>
    </dgm:pt>
    <dgm:pt modelId="{C9A1EC6F-73E6-4E16-A088-3091EA72BC3A}" type="parTrans" cxnId="{C9B97EA1-AB1A-465D-BAA7-C6B3DCC09262}">
      <dgm:prSet/>
      <dgm:spPr/>
      <dgm:t>
        <a:bodyPr/>
        <a:lstStyle/>
        <a:p>
          <a:endParaRPr lang="en-US"/>
        </a:p>
      </dgm:t>
    </dgm:pt>
    <dgm:pt modelId="{4CA3295A-E21D-4567-AD90-278F19324A4F}" type="sibTrans" cxnId="{C9B97EA1-AB1A-465D-BAA7-C6B3DCC09262}">
      <dgm:prSet/>
      <dgm:spPr/>
      <dgm:t>
        <a:bodyPr/>
        <a:lstStyle/>
        <a:p>
          <a:endParaRPr lang="en-US"/>
        </a:p>
      </dgm:t>
    </dgm:pt>
    <dgm:pt modelId="{BDBED335-6A78-4D7A-9F5F-E6FB6C1CBD28}">
      <dgm:prSet custT="1"/>
      <dgm:spPr>
        <a:solidFill>
          <a:schemeClr val="accent5">
            <a:lumMod val="75000"/>
          </a:schemeClr>
        </a:solidFill>
      </dgm:spPr>
      <dgm:t>
        <a:bodyPr/>
        <a:lstStyle/>
        <a:p>
          <a:pPr algn="r" rtl="1"/>
          <a:r>
            <a:rPr lang="he-IL" sz="2400" b="1" i="1" dirty="0" smtClean="0"/>
            <a:t>המלצות בהיבטים ניהוליים, טכנולוגיים ותקציביים</a:t>
          </a:r>
          <a:endParaRPr lang="he-IL" sz="2400" b="1" i="1" dirty="0"/>
        </a:p>
      </dgm:t>
    </dgm:pt>
    <dgm:pt modelId="{1292DC71-7BF8-41B9-AB6B-58B02D81230F}" type="parTrans" cxnId="{BDDFAC4E-46A6-4F76-A399-5D22214919BD}">
      <dgm:prSet/>
      <dgm:spPr/>
      <dgm:t>
        <a:bodyPr/>
        <a:lstStyle/>
        <a:p>
          <a:pPr rtl="1"/>
          <a:endParaRPr lang="he-IL"/>
        </a:p>
      </dgm:t>
    </dgm:pt>
    <dgm:pt modelId="{99862DED-0675-4CB1-BDA2-9C6129632E76}" type="sibTrans" cxnId="{BDDFAC4E-46A6-4F76-A399-5D22214919BD}">
      <dgm:prSet/>
      <dgm:spPr/>
      <dgm:t>
        <a:bodyPr/>
        <a:lstStyle/>
        <a:p>
          <a:pPr rtl="1"/>
          <a:endParaRPr lang="he-IL"/>
        </a:p>
      </dgm:t>
    </dgm:pt>
    <dgm:pt modelId="{54C8BAA4-6A87-4119-A7EC-F50295919B77}">
      <dgm:prSet custT="1"/>
      <dgm:spPr>
        <a:solidFill>
          <a:schemeClr val="accent5">
            <a:lumMod val="75000"/>
          </a:schemeClr>
        </a:solidFill>
      </dgm:spPr>
      <dgm:t>
        <a:bodyPr/>
        <a:lstStyle/>
        <a:p>
          <a:pPr algn="r" rtl="1"/>
          <a:r>
            <a:rPr lang="he-IL" sz="2400" b="1" i="1" dirty="0" smtClean="0"/>
            <a:t>הצעה להמשך פעילות</a:t>
          </a:r>
          <a:endParaRPr lang="he-IL" sz="2400" b="1" i="1" dirty="0"/>
        </a:p>
      </dgm:t>
    </dgm:pt>
    <dgm:pt modelId="{A51AA464-161D-42AC-978B-BD24B3157D0D}" type="parTrans" cxnId="{3B579317-BA0E-45D3-9C67-EC9AEE6A2B1E}">
      <dgm:prSet/>
      <dgm:spPr/>
      <dgm:t>
        <a:bodyPr/>
        <a:lstStyle/>
        <a:p>
          <a:pPr rtl="1"/>
          <a:endParaRPr lang="he-IL"/>
        </a:p>
      </dgm:t>
    </dgm:pt>
    <dgm:pt modelId="{1020EF91-5352-49AC-917B-D9942EA09801}" type="sibTrans" cxnId="{3B579317-BA0E-45D3-9C67-EC9AEE6A2B1E}">
      <dgm:prSet/>
      <dgm:spPr/>
      <dgm:t>
        <a:bodyPr/>
        <a:lstStyle/>
        <a:p>
          <a:pPr rtl="1"/>
          <a:endParaRPr lang="he-IL"/>
        </a:p>
      </dgm:t>
    </dgm:pt>
    <dgm:pt modelId="{EEE16DA7-2577-4464-BC52-056671369662}" type="pres">
      <dgm:prSet presAssocID="{683C1022-C19E-4C99-8E0D-E8091AB54708}" presName="linearFlow" presStyleCnt="0">
        <dgm:presLayoutVars>
          <dgm:dir val="rev"/>
          <dgm:resizeHandles val="exact"/>
        </dgm:presLayoutVars>
      </dgm:prSet>
      <dgm:spPr/>
      <dgm:t>
        <a:bodyPr/>
        <a:lstStyle/>
        <a:p>
          <a:pPr rtl="1"/>
          <a:endParaRPr lang="he-IL"/>
        </a:p>
      </dgm:t>
    </dgm:pt>
    <dgm:pt modelId="{D85D569C-C591-48FA-9ADB-DDED47BFD7EA}" type="pres">
      <dgm:prSet presAssocID="{8E206BD7-74A0-49D7-8801-1E8B5076E7F0}" presName="composite" presStyleCnt="0"/>
      <dgm:spPr/>
    </dgm:pt>
    <dgm:pt modelId="{3150CF31-F0C2-4079-8516-EA5E0B3A1D98}" type="pres">
      <dgm:prSet presAssocID="{8E206BD7-74A0-49D7-8801-1E8B5076E7F0}" presName="imgShp" presStyleLbl="fgImgPlace1" presStyleIdx="0" presStyleCnt="6"/>
      <dgm:spPr/>
    </dgm:pt>
    <dgm:pt modelId="{DF390D9F-8E7B-4CD2-89EE-1F26E138AE79}" type="pres">
      <dgm:prSet presAssocID="{8E206BD7-74A0-49D7-8801-1E8B5076E7F0}" presName="txShp" presStyleLbl="node1" presStyleIdx="0" presStyleCnt="6">
        <dgm:presLayoutVars>
          <dgm:bulletEnabled val="1"/>
        </dgm:presLayoutVars>
      </dgm:prSet>
      <dgm:spPr/>
      <dgm:t>
        <a:bodyPr/>
        <a:lstStyle/>
        <a:p>
          <a:pPr rtl="1"/>
          <a:endParaRPr lang="he-IL"/>
        </a:p>
      </dgm:t>
    </dgm:pt>
    <dgm:pt modelId="{1A168A1A-3D36-4BA1-8A45-C9790C11F700}" type="pres">
      <dgm:prSet presAssocID="{0449868F-BA00-403B-B631-3A3CF54A8875}" presName="spacing" presStyleCnt="0"/>
      <dgm:spPr/>
    </dgm:pt>
    <dgm:pt modelId="{36211AC7-EFEF-4AFF-AED1-1CA290695507}" type="pres">
      <dgm:prSet presAssocID="{4F2A4BAF-BCDD-4255-82E9-F4EE9ADF0FC3}" presName="composite" presStyleCnt="0"/>
      <dgm:spPr/>
    </dgm:pt>
    <dgm:pt modelId="{47B97E11-4F69-4609-A375-89F3A2991099}" type="pres">
      <dgm:prSet presAssocID="{4F2A4BAF-BCDD-4255-82E9-F4EE9ADF0FC3}" presName="imgShp" presStyleLbl="fgImgPlace1" presStyleIdx="1" presStyleCnt="6"/>
      <dgm:spPr/>
    </dgm:pt>
    <dgm:pt modelId="{319BE942-2881-42D3-A83F-00256A30D56B}" type="pres">
      <dgm:prSet presAssocID="{4F2A4BAF-BCDD-4255-82E9-F4EE9ADF0FC3}" presName="txShp" presStyleLbl="node1" presStyleIdx="1" presStyleCnt="6">
        <dgm:presLayoutVars>
          <dgm:bulletEnabled val="1"/>
        </dgm:presLayoutVars>
      </dgm:prSet>
      <dgm:spPr/>
      <dgm:t>
        <a:bodyPr/>
        <a:lstStyle/>
        <a:p>
          <a:pPr rtl="1"/>
          <a:endParaRPr lang="he-IL"/>
        </a:p>
      </dgm:t>
    </dgm:pt>
    <dgm:pt modelId="{A95107C1-8962-4609-8064-18E1F4C4E950}" type="pres">
      <dgm:prSet presAssocID="{BA856B6D-93BC-4E8E-AD99-FB2FF40A2006}" presName="spacing" presStyleCnt="0"/>
      <dgm:spPr/>
    </dgm:pt>
    <dgm:pt modelId="{45313956-F0CD-425F-AD30-1DFE663C951D}" type="pres">
      <dgm:prSet presAssocID="{FA5FFC17-A3AF-4DE0-B8C3-6803608291DC}" presName="composite" presStyleCnt="0"/>
      <dgm:spPr/>
    </dgm:pt>
    <dgm:pt modelId="{89629074-DFF4-49B7-B91E-AFC43314626E}" type="pres">
      <dgm:prSet presAssocID="{FA5FFC17-A3AF-4DE0-B8C3-6803608291DC}" presName="imgShp" presStyleLbl="fgImgPlace1" presStyleIdx="2" presStyleCnt="6" custLinFactNeighborX="1100" custLinFactNeighborY="11915"/>
      <dgm:spPr/>
    </dgm:pt>
    <dgm:pt modelId="{F10E95AC-3EEF-4064-B8C1-440DBEB2F7BD}" type="pres">
      <dgm:prSet presAssocID="{FA5FFC17-A3AF-4DE0-B8C3-6803608291DC}" presName="txShp" presStyleLbl="node1" presStyleIdx="2" presStyleCnt="6">
        <dgm:presLayoutVars>
          <dgm:bulletEnabled val="1"/>
        </dgm:presLayoutVars>
      </dgm:prSet>
      <dgm:spPr/>
      <dgm:t>
        <a:bodyPr/>
        <a:lstStyle/>
        <a:p>
          <a:pPr rtl="1"/>
          <a:endParaRPr lang="he-IL"/>
        </a:p>
      </dgm:t>
    </dgm:pt>
    <dgm:pt modelId="{4FE151A7-BC84-4AB4-84A5-2974EB5BEFD2}" type="pres">
      <dgm:prSet presAssocID="{005F5A87-D7D6-4F8C-9054-39B9228EB1B3}" presName="spacing" presStyleCnt="0"/>
      <dgm:spPr/>
    </dgm:pt>
    <dgm:pt modelId="{915B701C-86A9-488D-93C7-C9B35209C8A8}" type="pres">
      <dgm:prSet presAssocID="{9FFD409A-2B63-439E-990B-270457C2EB33}" presName="composite" presStyleCnt="0"/>
      <dgm:spPr/>
    </dgm:pt>
    <dgm:pt modelId="{96355118-B452-4B97-ADDA-4888EDA26B21}" type="pres">
      <dgm:prSet presAssocID="{9FFD409A-2B63-439E-990B-270457C2EB33}" presName="imgShp" presStyleLbl="fgImgPlace1" presStyleIdx="3" presStyleCnt="6" custLinFactNeighborX="2361" custLinFactNeighborY="16052"/>
      <dgm:spPr/>
    </dgm:pt>
    <dgm:pt modelId="{CAEB1423-4615-42B2-AD6B-D118E742611E}" type="pres">
      <dgm:prSet presAssocID="{9FFD409A-2B63-439E-990B-270457C2EB33}" presName="txShp" presStyleLbl="node1" presStyleIdx="3" presStyleCnt="6">
        <dgm:presLayoutVars>
          <dgm:bulletEnabled val="1"/>
        </dgm:presLayoutVars>
      </dgm:prSet>
      <dgm:spPr/>
      <dgm:t>
        <a:bodyPr/>
        <a:lstStyle/>
        <a:p>
          <a:pPr rtl="1"/>
          <a:endParaRPr lang="he-IL"/>
        </a:p>
      </dgm:t>
    </dgm:pt>
    <dgm:pt modelId="{90DEA673-1717-4342-B614-5CD4F95E6A1A}" type="pres">
      <dgm:prSet presAssocID="{4CA3295A-E21D-4567-AD90-278F19324A4F}" presName="spacing" presStyleCnt="0"/>
      <dgm:spPr/>
    </dgm:pt>
    <dgm:pt modelId="{E0E90774-D040-495C-8CA3-94344E900835}" type="pres">
      <dgm:prSet presAssocID="{BDBED335-6A78-4D7A-9F5F-E6FB6C1CBD28}" presName="composite" presStyleCnt="0"/>
      <dgm:spPr/>
    </dgm:pt>
    <dgm:pt modelId="{094DCD6D-CD3E-4F55-A986-F61D6A9C517A}" type="pres">
      <dgm:prSet presAssocID="{BDBED335-6A78-4D7A-9F5F-E6FB6C1CBD28}" presName="imgShp" presStyleLbl="fgImgPlace1" presStyleIdx="4" presStyleCnt="6"/>
      <dgm:spPr/>
    </dgm:pt>
    <dgm:pt modelId="{178E1220-E95D-4579-A977-38B7D2B31588}" type="pres">
      <dgm:prSet presAssocID="{BDBED335-6A78-4D7A-9F5F-E6FB6C1CBD28}" presName="txShp" presStyleLbl="node1" presStyleIdx="4" presStyleCnt="6" custLinFactNeighborX="-345" custLinFactNeighborY="-2089">
        <dgm:presLayoutVars>
          <dgm:bulletEnabled val="1"/>
        </dgm:presLayoutVars>
      </dgm:prSet>
      <dgm:spPr/>
      <dgm:t>
        <a:bodyPr/>
        <a:lstStyle/>
        <a:p>
          <a:pPr rtl="1"/>
          <a:endParaRPr lang="he-IL"/>
        </a:p>
      </dgm:t>
    </dgm:pt>
    <dgm:pt modelId="{D267B139-D0EA-456A-9054-2DD2C8AAC933}" type="pres">
      <dgm:prSet presAssocID="{99862DED-0675-4CB1-BDA2-9C6129632E76}" presName="spacing" presStyleCnt="0"/>
      <dgm:spPr/>
    </dgm:pt>
    <dgm:pt modelId="{8FC58B72-ACF3-4DA9-81C1-34463C4AE899}" type="pres">
      <dgm:prSet presAssocID="{54C8BAA4-6A87-4119-A7EC-F50295919B77}" presName="composite" presStyleCnt="0"/>
      <dgm:spPr/>
    </dgm:pt>
    <dgm:pt modelId="{FF200F50-08C8-4754-B5A2-FCC207742D0B}" type="pres">
      <dgm:prSet presAssocID="{54C8BAA4-6A87-4119-A7EC-F50295919B77}" presName="imgShp" presStyleLbl="fgImgPlace1" presStyleIdx="5" presStyleCnt="6"/>
      <dgm:spPr/>
    </dgm:pt>
    <dgm:pt modelId="{F90D802C-0A27-4740-97D3-9BEF9D99231A}" type="pres">
      <dgm:prSet presAssocID="{54C8BAA4-6A87-4119-A7EC-F50295919B77}" presName="txShp" presStyleLbl="node1" presStyleIdx="5" presStyleCnt="6" custLinFactNeighborX="-345" custLinFactNeighborY="-2089">
        <dgm:presLayoutVars>
          <dgm:bulletEnabled val="1"/>
        </dgm:presLayoutVars>
      </dgm:prSet>
      <dgm:spPr/>
      <dgm:t>
        <a:bodyPr/>
        <a:lstStyle/>
        <a:p>
          <a:pPr rtl="1"/>
          <a:endParaRPr lang="he-IL"/>
        </a:p>
      </dgm:t>
    </dgm:pt>
  </dgm:ptLst>
  <dgm:cxnLst>
    <dgm:cxn modelId="{C200A554-4930-4E1E-B117-04B3AE389230}" type="presOf" srcId="{BDBED335-6A78-4D7A-9F5F-E6FB6C1CBD28}" destId="{178E1220-E95D-4579-A977-38B7D2B31588}" srcOrd="0" destOrd="0" presId="urn:microsoft.com/office/officeart/2005/8/layout/vList3"/>
    <dgm:cxn modelId="{07234DD2-88F0-4199-B2C1-90BD2E963D72}" type="presOf" srcId="{8E206BD7-74A0-49D7-8801-1E8B5076E7F0}" destId="{DF390D9F-8E7B-4CD2-89EE-1F26E138AE79}" srcOrd="0" destOrd="0" presId="urn:microsoft.com/office/officeart/2005/8/layout/vList3"/>
    <dgm:cxn modelId="{5E278C48-A792-4C63-83A6-6AF5FE1DBB11}" srcId="{683C1022-C19E-4C99-8E0D-E8091AB54708}" destId="{4F2A4BAF-BCDD-4255-82E9-F4EE9ADF0FC3}" srcOrd="1" destOrd="0" parTransId="{9E4683CD-B13E-4914-8892-1E879BF7E474}" sibTransId="{BA856B6D-93BC-4E8E-AD99-FB2FF40A2006}"/>
    <dgm:cxn modelId="{D3CBEFD0-E703-485F-86B1-A9800DE1D776}" type="presOf" srcId="{683C1022-C19E-4C99-8E0D-E8091AB54708}" destId="{EEE16DA7-2577-4464-BC52-056671369662}" srcOrd="0" destOrd="0" presId="urn:microsoft.com/office/officeart/2005/8/layout/vList3"/>
    <dgm:cxn modelId="{BDDFAC4E-46A6-4F76-A399-5D22214919BD}" srcId="{683C1022-C19E-4C99-8E0D-E8091AB54708}" destId="{BDBED335-6A78-4D7A-9F5F-E6FB6C1CBD28}" srcOrd="4" destOrd="0" parTransId="{1292DC71-7BF8-41B9-AB6B-58B02D81230F}" sibTransId="{99862DED-0675-4CB1-BDA2-9C6129632E76}"/>
    <dgm:cxn modelId="{C52B896E-2FE0-49D3-BC2A-8CF5E0522E9A}" type="presOf" srcId="{4F2A4BAF-BCDD-4255-82E9-F4EE9ADF0FC3}" destId="{319BE942-2881-42D3-A83F-00256A30D56B}" srcOrd="0" destOrd="0" presId="urn:microsoft.com/office/officeart/2005/8/layout/vList3"/>
    <dgm:cxn modelId="{DD397B31-BBE3-443F-9E1D-7102FAF85FB4}" type="presOf" srcId="{9FFD409A-2B63-439E-990B-270457C2EB33}" destId="{CAEB1423-4615-42B2-AD6B-D118E742611E}" srcOrd="0" destOrd="0" presId="urn:microsoft.com/office/officeart/2005/8/layout/vList3"/>
    <dgm:cxn modelId="{E6C3CFA7-D2A6-489C-9463-96C306569DC8}" type="presOf" srcId="{54C8BAA4-6A87-4119-A7EC-F50295919B77}" destId="{F90D802C-0A27-4740-97D3-9BEF9D99231A}" srcOrd="0" destOrd="0" presId="urn:microsoft.com/office/officeart/2005/8/layout/vList3"/>
    <dgm:cxn modelId="{C9B97EA1-AB1A-465D-BAA7-C6B3DCC09262}" srcId="{683C1022-C19E-4C99-8E0D-E8091AB54708}" destId="{9FFD409A-2B63-439E-990B-270457C2EB33}" srcOrd="3" destOrd="0" parTransId="{C9A1EC6F-73E6-4E16-A088-3091EA72BC3A}" sibTransId="{4CA3295A-E21D-4567-AD90-278F19324A4F}"/>
    <dgm:cxn modelId="{3B579317-BA0E-45D3-9C67-EC9AEE6A2B1E}" srcId="{683C1022-C19E-4C99-8E0D-E8091AB54708}" destId="{54C8BAA4-6A87-4119-A7EC-F50295919B77}" srcOrd="5" destOrd="0" parTransId="{A51AA464-161D-42AC-978B-BD24B3157D0D}" sibTransId="{1020EF91-5352-49AC-917B-D9942EA09801}"/>
    <dgm:cxn modelId="{6494DFAE-9BC2-4B09-ABD1-7AB4F458A99C}" srcId="{683C1022-C19E-4C99-8E0D-E8091AB54708}" destId="{FA5FFC17-A3AF-4DE0-B8C3-6803608291DC}" srcOrd="2" destOrd="0" parTransId="{AB5E96D9-4207-435B-97A9-946283B69112}" sibTransId="{005F5A87-D7D6-4F8C-9054-39B9228EB1B3}"/>
    <dgm:cxn modelId="{A352C1C3-D05D-43F2-A870-CE4341AE89DB}" type="presOf" srcId="{FA5FFC17-A3AF-4DE0-B8C3-6803608291DC}" destId="{F10E95AC-3EEF-4064-B8C1-440DBEB2F7BD}" srcOrd="0" destOrd="0" presId="urn:microsoft.com/office/officeart/2005/8/layout/vList3"/>
    <dgm:cxn modelId="{B2510EB1-0023-480F-94C1-79F60F9BF473}" srcId="{683C1022-C19E-4C99-8E0D-E8091AB54708}" destId="{8E206BD7-74A0-49D7-8801-1E8B5076E7F0}" srcOrd="0" destOrd="0" parTransId="{B0E85FD2-95F4-442A-8A86-B586350FEB74}" sibTransId="{0449868F-BA00-403B-B631-3A3CF54A8875}"/>
    <dgm:cxn modelId="{AE154202-2565-4B1C-8CCB-C220E5DD6CE6}" type="presParOf" srcId="{EEE16DA7-2577-4464-BC52-056671369662}" destId="{D85D569C-C591-48FA-9ADB-DDED47BFD7EA}" srcOrd="0" destOrd="0" presId="urn:microsoft.com/office/officeart/2005/8/layout/vList3"/>
    <dgm:cxn modelId="{14469A8F-4F5D-4351-803F-1CB5349FDE0F}" type="presParOf" srcId="{D85D569C-C591-48FA-9ADB-DDED47BFD7EA}" destId="{3150CF31-F0C2-4079-8516-EA5E0B3A1D98}" srcOrd="0" destOrd="0" presId="urn:microsoft.com/office/officeart/2005/8/layout/vList3"/>
    <dgm:cxn modelId="{F404ACAB-0866-475F-AF4B-433D8E8F61AA}" type="presParOf" srcId="{D85D569C-C591-48FA-9ADB-DDED47BFD7EA}" destId="{DF390D9F-8E7B-4CD2-89EE-1F26E138AE79}" srcOrd="1" destOrd="0" presId="urn:microsoft.com/office/officeart/2005/8/layout/vList3"/>
    <dgm:cxn modelId="{89499BF7-508B-4528-B56C-6A876A38F0A6}" type="presParOf" srcId="{EEE16DA7-2577-4464-BC52-056671369662}" destId="{1A168A1A-3D36-4BA1-8A45-C9790C11F700}" srcOrd="1" destOrd="0" presId="urn:microsoft.com/office/officeart/2005/8/layout/vList3"/>
    <dgm:cxn modelId="{EA598D68-768E-4CDD-81AE-074D0EE077ED}" type="presParOf" srcId="{EEE16DA7-2577-4464-BC52-056671369662}" destId="{36211AC7-EFEF-4AFF-AED1-1CA290695507}" srcOrd="2" destOrd="0" presId="urn:microsoft.com/office/officeart/2005/8/layout/vList3"/>
    <dgm:cxn modelId="{D687F1D4-99DD-42C9-A3D0-74219814340C}" type="presParOf" srcId="{36211AC7-EFEF-4AFF-AED1-1CA290695507}" destId="{47B97E11-4F69-4609-A375-89F3A2991099}" srcOrd="0" destOrd="0" presId="urn:microsoft.com/office/officeart/2005/8/layout/vList3"/>
    <dgm:cxn modelId="{9CA27253-3C5F-4447-AF2C-F32286E00E3B}" type="presParOf" srcId="{36211AC7-EFEF-4AFF-AED1-1CA290695507}" destId="{319BE942-2881-42D3-A83F-00256A30D56B}" srcOrd="1" destOrd="0" presId="urn:microsoft.com/office/officeart/2005/8/layout/vList3"/>
    <dgm:cxn modelId="{CB400E45-30B4-4CDA-B052-C323B9FC3B77}" type="presParOf" srcId="{EEE16DA7-2577-4464-BC52-056671369662}" destId="{A95107C1-8962-4609-8064-18E1F4C4E950}" srcOrd="3" destOrd="0" presId="urn:microsoft.com/office/officeart/2005/8/layout/vList3"/>
    <dgm:cxn modelId="{9B7A5679-00CD-4E99-983C-08D7125AB5AD}" type="presParOf" srcId="{EEE16DA7-2577-4464-BC52-056671369662}" destId="{45313956-F0CD-425F-AD30-1DFE663C951D}" srcOrd="4" destOrd="0" presId="urn:microsoft.com/office/officeart/2005/8/layout/vList3"/>
    <dgm:cxn modelId="{75326BE0-10BA-46A0-8CD2-59EB7CA46327}" type="presParOf" srcId="{45313956-F0CD-425F-AD30-1DFE663C951D}" destId="{89629074-DFF4-49B7-B91E-AFC43314626E}" srcOrd="0" destOrd="0" presId="urn:microsoft.com/office/officeart/2005/8/layout/vList3"/>
    <dgm:cxn modelId="{D2C16151-8F9A-4555-82F1-70AE926AD713}" type="presParOf" srcId="{45313956-F0CD-425F-AD30-1DFE663C951D}" destId="{F10E95AC-3EEF-4064-B8C1-440DBEB2F7BD}" srcOrd="1" destOrd="0" presId="urn:microsoft.com/office/officeart/2005/8/layout/vList3"/>
    <dgm:cxn modelId="{F44307AF-8C18-4F9C-8D8D-2D621EB70AF8}" type="presParOf" srcId="{EEE16DA7-2577-4464-BC52-056671369662}" destId="{4FE151A7-BC84-4AB4-84A5-2974EB5BEFD2}" srcOrd="5" destOrd="0" presId="urn:microsoft.com/office/officeart/2005/8/layout/vList3"/>
    <dgm:cxn modelId="{80AF722D-959F-445A-BDC8-ABCDDB0BCA06}" type="presParOf" srcId="{EEE16DA7-2577-4464-BC52-056671369662}" destId="{915B701C-86A9-488D-93C7-C9B35209C8A8}" srcOrd="6" destOrd="0" presId="urn:microsoft.com/office/officeart/2005/8/layout/vList3"/>
    <dgm:cxn modelId="{68C6D154-015A-41DF-B8C7-5DE8E240CE97}" type="presParOf" srcId="{915B701C-86A9-488D-93C7-C9B35209C8A8}" destId="{96355118-B452-4B97-ADDA-4888EDA26B21}" srcOrd="0" destOrd="0" presId="urn:microsoft.com/office/officeart/2005/8/layout/vList3"/>
    <dgm:cxn modelId="{247320B9-461D-4B9C-8747-9ABA832B5BD3}" type="presParOf" srcId="{915B701C-86A9-488D-93C7-C9B35209C8A8}" destId="{CAEB1423-4615-42B2-AD6B-D118E742611E}" srcOrd="1" destOrd="0" presId="urn:microsoft.com/office/officeart/2005/8/layout/vList3"/>
    <dgm:cxn modelId="{37CFFDD1-B1E1-4644-B24F-FECDFD251ED7}" type="presParOf" srcId="{EEE16DA7-2577-4464-BC52-056671369662}" destId="{90DEA673-1717-4342-B614-5CD4F95E6A1A}" srcOrd="7" destOrd="0" presId="urn:microsoft.com/office/officeart/2005/8/layout/vList3"/>
    <dgm:cxn modelId="{9E4A808A-694C-4B8B-BB99-35FFC4D82C76}" type="presParOf" srcId="{EEE16DA7-2577-4464-BC52-056671369662}" destId="{E0E90774-D040-495C-8CA3-94344E900835}" srcOrd="8" destOrd="0" presId="urn:microsoft.com/office/officeart/2005/8/layout/vList3"/>
    <dgm:cxn modelId="{17F923E7-3DF4-4ADC-8127-4DA71F61FCEE}" type="presParOf" srcId="{E0E90774-D040-495C-8CA3-94344E900835}" destId="{094DCD6D-CD3E-4F55-A986-F61D6A9C517A}" srcOrd="0" destOrd="0" presId="urn:microsoft.com/office/officeart/2005/8/layout/vList3"/>
    <dgm:cxn modelId="{77C262D2-6337-408B-9DCF-628C8C124CD8}" type="presParOf" srcId="{E0E90774-D040-495C-8CA3-94344E900835}" destId="{178E1220-E95D-4579-A977-38B7D2B31588}" srcOrd="1" destOrd="0" presId="urn:microsoft.com/office/officeart/2005/8/layout/vList3"/>
    <dgm:cxn modelId="{4FFD0D33-9A61-4481-9291-B11284AC9650}" type="presParOf" srcId="{EEE16DA7-2577-4464-BC52-056671369662}" destId="{D267B139-D0EA-456A-9054-2DD2C8AAC933}" srcOrd="9" destOrd="0" presId="urn:microsoft.com/office/officeart/2005/8/layout/vList3"/>
    <dgm:cxn modelId="{32D7D0E9-8228-449F-B6DA-391AAD033C35}" type="presParOf" srcId="{EEE16DA7-2577-4464-BC52-056671369662}" destId="{8FC58B72-ACF3-4DA9-81C1-34463C4AE899}" srcOrd="10" destOrd="0" presId="urn:microsoft.com/office/officeart/2005/8/layout/vList3"/>
    <dgm:cxn modelId="{46414E3D-39E2-4F0E-83FD-F8B6C5586F3E}" type="presParOf" srcId="{8FC58B72-ACF3-4DA9-81C1-34463C4AE899}" destId="{FF200F50-08C8-4754-B5A2-FCC207742D0B}" srcOrd="0" destOrd="0" presId="urn:microsoft.com/office/officeart/2005/8/layout/vList3"/>
    <dgm:cxn modelId="{ADB59755-EA21-49A3-9B27-4D05966C9877}" type="presParOf" srcId="{8FC58B72-ACF3-4DA9-81C1-34463C4AE899}" destId="{F90D802C-0A27-4740-97D3-9BEF9D99231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383" y="0"/>
            <a:ext cx="2946292" cy="496650"/>
          </a:xfrm>
          <a:prstGeom prst="rect">
            <a:avLst/>
          </a:prstGeom>
        </p:spPr>
        <p:txBody>
          <a:bodyPr vert="horz" lIns="91276" tIns="45637" rIns="91276" bIns="45637" rtlCol="1"/>
          <a:lstStyle>
            <a:lvl1pPr algn="r">
              <a:defRPr sz="1200"/>
            </a:lvl1pPr>
          </a:lstStyle>
          <a:p>
            <a:endParaRPr lang="he-IL"/>
          </a:p>
        </p:txBody>
      </p:sp>
      <p:sp>
        <p:nvSpPr>
          <p:cNvPr id="3" name="מציין מיקום של תאריך 2"/>
          <p:cNvSpPr>
            <a:spLocks noGrp="1"/>
          </p:cNvSpPr>
          <p:nvPr>
            <p:ph type="dt" sz="quarter" idx="1"/>
          </p:nvPr>
        </p:nvSpPr>
        <p:spPr>
          <a:xfrm>
            <a:off x="1583" y="0"/>
            <a:ext cx="2946292" cy="496650"/>
          </a:xfrm>
          <a:prstGeom prst="rect">
            <a:avLst/>
          </a:prstGeom>
        </p:spPr>
        <p:txBody>
          <a:bodyPr vert="horz" lIns="91276" tIns="45637" rIns="91276" bIns="45637" rtlCol="1"/>
          <a:lstStyle>
            <a:lvl1pPr algn="l">
              <a:defRPr sz="1200"/>
            </a:lvl1pPr>
          </a:lstStyle>
          <a:p>
            <a:fld id="{90581119-A800-4AF2-B86E-D92D8890FC4C}" type="datetimeFigureOut">
              <a:rPr lang="he-IL" smtClean="0"/>
              <a:t>ט'/שבט/תשע"ח</a:t>
            </a:fld>
            <a:endParaRPr lang="he-IL"/>
          </a:p>
        </p:txBody>
      </p:sp>
      <p:sp>
        <p:nvSpPr>
          <p:cNvPr id="4" name="מציין מיקום של כותרת תחתונה 3"/>
          <p:cNvSpPr>
            <a:spLocks noGrp="1"/>
          </p:cNvSpPr>
          <p:nvPr>
            <p:ph type="ftr" sz="quarter" idx="2"/>
          </p:nvPr>
        </p:nvSpPr>
        <p:spPr>
          <a:xfrm>
            <a:off x="3851383" y="9428402"/>
            <a:ext cx="2946292" cy="496650"/>
          </a:xfrm>
          <a:prstGeom prst="rect">
            <a:avLst/>
          </a:prstGeom>
        </p:spPr>
        <p:txBody>
          <a:bodyPr vert="horz" lIns="91276" tIns="45637" rIns="91276" bIns="45637"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3" y="9428402"/>
            <a:ext cx="2946292" cy="496650"/>
          </a:xfrm>
          <a:prstGeom prst="rect">
            <a:avLst/>
          </a:prstGeom>
        </p:spPr>
        <p:txBody>
          <a:bodyPr vert="horz" lIns="91276" tIns="45637" rIns="91276" bIns="45637" rtlCol="1" anchor="b"/>
          <a:lstStyle>
            <a:lvl1pPr algn="l">
              <a:defRPr sz="1200"/>
            </a:lvl1pPr>
          </a:lstStyle>
          <a:p>
            <a:fld id="{ED2FFE9C-AF93-45C1-9BF5-E212EA88D78D}" type="slidenum">
              <a:rPr lang="he-IL" smtClean="0"/>
              <a:t>‹#›</a:t>
            </a:fld>
            <a:endParaRPr lang="he-IL"/>
          </a:p>
        </p:txBody>
      </p:sp>
    </p:spTree>
    <p:extLst>
      <p:ext uri="{BB962C8B-B14F-4D97-AF65-F5344CB8AC3E}">
        <p14:creationId xmlns:p14="http://schemas.microsoft.com/office/powerpoint/2010/main" val="395852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7" y="0"/>
            <a:ext cx="2945659" cy="496332"/>
          </a:xfrm>
          <a:prstGeom prst="rect">
            <a:avLst/>
          </a:prstGeom>
        </p:spPr>
        <p:txBody>
          <a:bodyPr vert="horz" lIns="91276" tIns="45637" rIns="91276" bIns="45637" rtlCol="1"/>
          <a:lstStyle>
            <a:lvl1pPr algn="r">
              <a:defRPr sz="1200"/>
            </a:lvl1pPr>
          </a:lstStyle>
          <a:p>
            <a:endParaRPr lang="he-IL"/>
          </a:p>
        </p:txBody>
      </p:sp>
      <p:sp>
        <p:nvSpPr>
          <p:cNvPr id="3" name="מציין מיקום של תאריך 2"/>
          <p:cNvSpPr>
            <a:spLocks noGrp="1"/>
          </p:cNvSpPr>
          <p:nvPr>
            <p:ph type="dt" idx="1"/>
          </p:nvPr>
        </p:nvSpPr>
        <p:spPr>
          <a:xfrm>
            <a:off x="1575" y="0"/>
            <a:ext cx="2945659" cy="496332"/>
          </a:xfrm>
          <a:prstGeom prst="rect">
            <a:avLst/>
          </a:prstGeom>
        </p:spPr>
        <p:txBody>
          <a:bodyPr vert="horz" lIns="91276" tIns="45637" rIns="91276" bIns="45637" rtlCol="1"/>
          <a:lstStyle>
            <a:lvl1pPr algn="l">
              <a:defRPr sz="1200"/>
            </a:lvl1pPr>
          </a:lstStyle>
          <a:p>
            <a:fld id="{11F9837D-432D-4440-8AD4-4CAA4347D58E}" type="datetimeFigureOut">
              <a:rPr lang="he-IL" smtClean="0"/>
              <a:t>ט'/שבט/תשע"ח</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76" tIns="45637" rIns="91276" bIns="45637" rtlCol="1" anchor="ctr"/>
          <a:lstStyle/>
          <a:p>
            <a:endParaRPr lang="he-IL"/>
          </a:p>
        </p:txBody>
      </p:sp>
      <p:sp>
        <p:nvSpPr>
          <p:cNvPr id="5" name="מציין מיקום של הערות 4"/>
          <p:cNvSpPr>
            <a:spLocks noGrp="1"/>
          </p:cNvSpPr>
          <p:nvPr>
            <p:ph type="body" sz="quarter" idx="3"/>
          </p:nvPr>
        </p:nvSpPr>
        <p:spPr>
          <a:xfrm>
            <a:off x="679768" y="4715153"/>
            <a:ext cx="5438140" cy="4466987"/>
          </a:xfrm>
          <a:prstGeom prst="rect">
            <a:avLst/>
          </a:prstGeom>
        </p:spPr>
        <p:txBody>
          <a:bodyPr vert="horz" lIns="91276" tIns="45637" rIns="91276" bIns="45637" rtlCol="1"/>
          <a:lstStyle/>
          <a:p>
            <a:pPr lvl="0"/>
            <a:r>
              <a:rPr lang="he-IL" dirty="0"/>
              <a:t>בעבר היה ידני</a:t>
            </a:r>
          </a:p>
          <a:p>
            <a:pPr lvl="0"/>
            <a:r>
              <a:rPr lang="he-IL" dirty="0"/>
              <a:t>לא טופלו כל המקררים </a:t>
            </a:r>
          </a:p>
          <a:p>
            <a:pPr lvl="0"/>
            <a:r>
              <a:rPr lang="he-IL" dirty="0"/>
              <a:t>מינואר קלטנו </a:t>
            </a:r>
            <a:r>
              <a:rPr lang="he-IL" dirty="0" err="1"/>
              <a:t>מלאטי</a:t>
            </a:r>
            <a:r>
              <a:rPr lang="he-IL" dirty="0"/>
              <a:t> של 10 שנים אחורנית </a:t>
            </a:r>
          </a:p>
        </p:txBody>
      </p:sp>
      <p:sp>
        <p:nvSpPr>
          <p:cNvPr id="6" name="מציין מיקום של כותרת תחתונה 5"/>
          <p:cNvSpPr>
            <a:spLocks noGrp="1"/>
          </p:cNvSpPr>
          <p:nvPr>
            <p:ph type="ftr" sz="quarter" idx="4"/>
          </p:nvPr>
        </p:nvSpPr>
        <p:spPr>
          <a:xfrm>
            <a:off x="3852017" y="9428583"/>
            <a:ext cx="2945659" cy="496332"/>
          </a:xfrm>
          <a:prstGeom prst="rect">
            <a:avLst/>
          </a:prstGeom>
        </p:spPr>
        <p:txBody>
          <a:bodyPr vert="horz" lIns="91276" tIns="45637" rIns="91276" bIns="45637"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5" y="9428583"/>
            <a:ext cx="2945659" cy="496332"/>
          </a:xfrm>
          <a:prstGeom prst="rect">
            <a:avLst/>
          </a:prstGeom>
        </p:spPr>
        <p:txBody>
          <a:bodyPr vert="horz" lIns="91276" tIns="45637" rIns="91276" bIns="45637" rtlCol="1" anchor="b"/>
          <a:lstStyle>
            <a:lvl1pPr algn="l">
              <a:defRPr sz="1200"/>
            </a:lvl1pPr>
          </a:lstStyle>
          <a:p>
            <a:fld id="{235766D4-EF0C-4782-B87C-1D24360F912F}" type="slidenum">
              <a:rPr lang="he-IL" smtClean="0"/>
              <a:t>‹#›</a:t>
            </a:fld>
            <a:endParaRPr lang="he-IL"/>
          </a:p>
        </p:txBody>
      </p:sp>
    </p:spTree>
    <p:extLst>
      <p:ext uri="{BB962C8B-B14F-4D97-AF65-F5344CB8AC3E}">
        <p14:creationId xmlns:p14="http://schemas.microsoft.com/office/powerpoint/2010/main" val="7299161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baseline="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235766D4-EF0C-4782-B87C-1D24360F912F}" type="slidenum">
              <a:rPr lang="he-IL" smtClean="0">
                <a:solidFill>
                  <a:prstClr val="black"/>
                </a:solidFill>
              </a:rPr>
              <a:pPr/>
              <a:t>1</a:t>
            </a:fld>
            <a:endParaRPr lang="he-IL">
              <a:solidFill>
                <a:prstClr val="black"/>
              </a:solidFill>
            </a:endParaRPr>
          </a:p>
        </p:txBody>
      </p:sp>
    </p:spTree>
    <p:extLst>
      <p:ext uri="{BB962C8B-B14F-4D97-AF65-F5344CB8AC3E}">
        <p14:creationId xmlns:p14="http://schemas.microsoft.com/office/powerpoint/2010/main" val="79036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235766D4-EF0C-4782-B87C-1D24360F912F}" type="slidenum">
              <a:rPr lang="he-IL" smtClean="0">
                <a:solidFill>
                  <a:prstClr val="black"/>
                </a:solidFill>
              </a:rPr>
              <a:pPr/>
              <a:t>26</a:t>
            </a:fld>
            <a:endParaRPr lang="he-IL">
              <a:solidFill>
                <a:prstClr val="black"/>
              </a:solidFill>
            </a:endParaRPr>
          </a:p>
        </p:txBody>
      </p:sp>
    </p:spTree>
    <p:extLst>
      <p:ext uri="{BB962C8B-B14F-4D97-AF65-F5344CB8AC3E}">
        <p14:creationId xmlns:p14="http://schemas.microsoft.com/office/powerpoint/2010/main" val="319792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143000" y="1122363"/>
            <a:ext cx="6858000" cy="2387600"/>
          </a:xfrm>
        </p:spPr>
        <p:txBody>
          <a:bodyPr anchor="b"/>
          <a:lstStyle>
            <a:lvl1pPr algn="ctr">
              <a:defRPr sz="45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72405318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117694069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43675" y="365125"/>
            <a:ext cx="1971675"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28650" y="365125"/>
            <a:ext cx="5800725"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226732186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שקופית כותרת">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5540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שקופית כותר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657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32440" y="6391783"/>
            <a:ext cx="514658" cy="365125"/>
          </a:xfrm>
          <a:prstGeom prst="rect">
            <a:avLst/>
          </a:prstGeom>
        </p:spPr>
        <p:txBody>
          <a:bodyPr/>
          <a:lstStyle/>
          <a:p>
            <a:fld id="{5A27636E-5F9B-4D72-9BD3-27BF5C04991A}" type="slidenum">
              <a:rPr lang="he-IL" smtClean="0"/>
              <a:pPr/>
              <a:t>‹#›</a:t>
            </a:fld>
            <a:endParaRPr lang="he-IL"/>
          </a:p>
        </p:txBody>
      </p:sp>
      <p:sp>
        <p:nvSpPr>
          <p:cNvPr id="7" name="Subtitle 2"/>
          <p:cNvSpPr>
            <a:spLocks noGrp="1"/>
          </p:cNvSpPr>
          <p:nvPr>
            <p:ph type="subTitle" idx="1"/>
          </p:nvPr>
        </p:nvSpPr>
        <p:spPr>
          <a:xfrm>
            <a:off x="128690" y="5589240"/>
            <a:ext cx="8939594" cy="432048"/>
          </a:xfrm>
          <a:prstGeom prst="rect">
            <a:avLst/>
          </a:prstGeom>
        </p:spPr>
        <p:txBody>
          <a:bodyPr/>
          <a:lstStyle>
            <a:lvl1pPr marL="0" indent="0" algn="ctr">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e-IL"/>
          </a:p>
        </p:txBody>
      </p:sp>
      <p:sp>
        <p:nvSpPr>
          <p:cNvPr id="5" name="Title 1"/>
          <p:cNvSpPr>
            <a:spLocks noGrp="1"/>
          </p:cNvSpPr>
          <p:nvPr>
            <p:ph type="title"/>
          </p:nvPr>
        </p:nvSpPr>
        <p:spPr>
          <a:xfrm>
            <a:off x="107504" y="7450"/>
            <a:ext cx="8939594" cy="432048"/>
          </a:xfrm>
          <a:prstGeom prst="rect">
            <a:avLst/>
          </a:prstGeom>
        </p:spPr>
        <p:txBody>
          <a:bodyPr/>
          <a:lstStyle>
            <a:lvl1pPr algn="r">
              <a:defRPr sz="2800">
                <a:solidFill>
                  <a:srgbClr val="002060"/>
                </a:solidFill>
                <a:cs typeface="+mn-cs"/>
              </a:defRPr>
            </a:lvl1pPr>
          </a:lstStyle>
          <a:p>
            <a:r>
              <a:rPr lang="en-US" dirty="0"/>
              <a:t>Click to edit Master title style</a:t>
            </a:r>
            <a:endParaRPr lang="he-IL" dirty="0"/>
          </a:p>
        </p:txBody>
      </p:sp>
    </p:spTree>
    <p:extLst>
      <p:ext uri="{BB962C8B-B14F-4D97-AF65-F5344CB8AC3E}">
        <p14:creationId xmlns:p14="http://schemas.microsoft.com/office/powerpoint/2010/main" val="58836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134680687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623888" y="1709739"/>
            <a:ext cx="7886700" cy="2852737"/>
          </a:xfrm>
        </p:spPr>
        <p:txBody>
          <a:bodyPr anchor="b"/>
          <a:lstStyle>
            <a:lvl1pPr>
              <a:defRPr sz="45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1074294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28650" y="1825625"/>
            <a:ext cx="38862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29150" y="1825625"/>
            <a:ext cx="38862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350487523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29841" y="365126"/>
            <a:ext cx="78867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629842" y="2505075"/>
            <a:ext cx="3868340"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29150" y="2505075"/>
            <a:ext cx="3887391"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377563871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2318407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41408497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29841" y="457200"/>
            <a:ext cx="2949178" cy="1600200"/>
          </a:xfrm>
        </p:spPr>
        <p:txBody>
          <a:bodyPr anchor="b"/>
          <a:lstStyle>
            <a:lvl1pPr>
              <a:defRPr sz="24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6002784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29841" y="457200"/>
            <a:ext cx="2949178" cy="1600200"/>
          </a:xfrm>
        </p:spPr>
        <p:txBody>
          <a:bodyPr anchor="b"/>
          <a:lstStyle>
            <a:lvl1pPr>
              <a:defRPr sz="24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e-IL"/>
          </a:p>
        </p:txBody>
      </p:sp>
      <p:sp>
        <p:nvSpPr>
          <p:cNvPr id="4" name="מציין מיקום טקסט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078613E-D485-4B7A-9577-A9966AC3F1D1}" type="datetimeFigureOut">
              <a:rPr lang="he-IL" smtClean="0"/>
              <a:t>ט'/שבט/תשע"ח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BBB12B7-9CBB-49FE-8F35-95ACFCB38287}" type="slidenum">
              <a:rPr lang="he-IL" smtClean="0"/>
              <a:t>‹#›</a:t>
            </a:fld>
            <a:endParaRPr lang="he-IL"/>
          </a:p>
        </p:txBody>
      </p:sp>
    </p:spTree>
    <p:extLst>
      <p:ext uri="{BB962C8B-B14F-4D97-AF65-F5344CB8AC3E}">
        <p14:creationId xmlns:p14="http://schemas.microsoft.com/office/powerpoint/2010/main" val="32266380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28650" y="365126"/>
            <a:ext cx="78867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457950" y="6356351"/>
            <a:ext cx="20574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D078613E-D485-4B7A-9577-A9966AC3F1D1}" type="datetimeFigureOut">
              <a:rPr lang="he-IL" smtClean="0"/>
              <a:t>ט'/שבט/תשע"ח</a:t>
            </a:fld>
            <a:endParaRPr lang="he-IL"/>
          </a:p>
        </p:txBody>
      </p:sp>
      <p:sp>
        <p:nvSpPr>
          <p:cNvPr id="5" name="מציין מיקום של כותרת תחתונה 4"/>
          <p:cNvSpPr>
            <a:spLocks noGrp="1"/>
          </p:cNvSpPr>
          <p:nvPr>
            <p:ph type="ftr" sz="quarter" idx="3"/>
          </p:nvPr>
        </p:nvSpPr>
        <p:spPr>
          <a:xfrm>
            <a:off x="3028950" y="6356351"/>
            <a:ext cx="30861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28650" y="6356351"/>
            <a:ext cx="20574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FBBB12B7-9CBB-49FE-8F35-95ACFCB38287}" type="slidenum">
              <a:rPr lang="he-IL" smtClean="0"/>
              <a:t>‹#›</a:t>
            </a:fld>
            <a:endParaRPr lang="he-IL"/>
          </a:p>
        </p:txBody>
      </p:sp>
      <p:sp>
        <p:nvSpPr>
          <p:cNvPr id="7" name="אליפסה 6"/>
          <p:cNvSpPr/>
          <p:nvPr userDrawn="1"/>
        </p:nvSpPr>
        <p:spPr>
          <a:xfrm>
            <a:off x="182498" y="19323"/>
            <a:ext cx="1684762" cy="923365"/>
          </a:xfrm>
          <a:prstGeom prst="ellipse">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8" name="Picture 4" descr="ביטוח לאומי"/>
          <p:cNvPicPr>
            <a:picLocks noChangeAspect="1" noChangeArrowheads="1"/>
          </p:cNvPicPr>
          <p:nvPr userDrawn="1"/>
        </p:nvPicPr>
        <p:blipFill>
          <a:blip r:embed="rId16"/>
          <a:srcRect/>
          <a:stretch>
            <a:fillRect/>
          </a:stretch>
        </p:blipFill>
        <p:spPr bwMode="auto">
          <a:xfrm>
            <a:off x="611560" y="53291"/>
            <a:ext cx="883794" cy="889397"/>
          </a:xfrm>
          <a:prstGeom prst="rect">
            <a:avLst/>
          </a:prstGeom>
          <a:noFill/>
          <a:ln w="9525">
            <a:noFill/>
            <a:miter lim="800000"/>
            <a:headEnd/>
            <a:tailEnd/>
          </a:ln>
        </p:spPr>
      </p:pic>
    </p:spTree>
    <p:extLst>
      <p:ext uri="{BB962C8B-B14F-4D97-AF65-F5344CB8AC3E}">
        <p14:creationId xmlns:p14="http://schemas.microsoft.com/office/powerpoint/2010/main" val="296477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hf hdr="0" ftr="0" dt="0"/>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89000">
              <a:schemeClr val="accent1">
                <a:tint val="44500"/>
                <a:satMod val="160000"/>
                <a:alpha val="78000"/>
                <a:lumMod val="0"/>
                <a:lumOff val="10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cxnSp>
        <p:nvCxnSpPr>
          <p:cNvPr id="16" name="מחבר ישר 15"/>
          <p:cNvCxnSpPr/>
          <p:nvPr/>
        </p:nvCxnSpPr>
        <p:spPr>
          <a:xfrm flipH="1">
            <a:off x="0" y="1196752"/>
            <a:ext cx="9144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מלבן 5"/>
          <p:cNvSpPr/>
          <p:nvPr/>
        </p:nvSpPr>
        <p:spPr>
          <a:xfrm>
            <a:off x="899592" y="1714636"/>
            <a:ext cx="7502554" cy="2708434"/>
          </a:xfrm>
          <a:prstGeom prst="rect">
            <a:avLst/>
          </a:prstGeom>
          <a:solidFill>
            <a:schemeClr val="accent5">
              <a:lumMod val="75000"/>
            </a:schemeClr>
          </a:solidFill>
          <a:ln>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he-IL" sz="36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ייעוץ </a:t>
            </a:r>
            <a:r>
              <a:rPr lang="he-IL" sz="3600" b="1" dirty="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אסטרטגי לתכנית </a:t>
            </a:r>
            <a:r>
              <a:rPr lang="he-IL" sz="36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"תבל"</a:t>
            </a:r>
          </a:p>
          <a:p>
            <a:pPr algn="ctr"/>
            <a:r>
              <a:rPr lang="he-IL" sz="4800" b="1"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חוות דעת</a:t>
            </a:r>
            <a:endParaRPr lang="he-IL" sz="48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endParaRPr>
          </a:p>
          <a:p>
            <a:pPr algn="ctr"/>
            <a:r>
              <a:rPr lang="he-IL" sz="32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תובנות, חלופות והמלצות להמשך</a:t>
            </a:r>
          </a:p>
          <a:p>
            <a:pPr algn="ctr"/>
            <a:endParaRPr lang="he-IL" sz="5400" b="1" dirty="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
        <p:nvSpPr>
          <p:cNvPr id="7" name="מלבן 6"/>
          <p:cNvSpPr/>
          <p:nvPr/>
        </p:nvSpPr>
        <p:spPr>
          <a:xfrm>
            <a:off x="2134403" y="4940954"/>
            <a:ext cx="5158785" cy="461665"/>
          </a:xfrm>
          <a:prstGeom prst="rect">
            <a:avLst/>
          </a:prstGeom>
        </p:spPr>
        <p:txBody>
          <a:bodyPr wrap="none">
            <a:spAutoFit/>
          </a:bodyPr>
          <a:lstStyle/>
          <a:p>
            <a:pPr algn="ctr"/>
            <a:r>
              <a:rPr lang="he-IL" sz="2200">
                <a:ln w="10541" cmpd="sng">
                  <a:solidFill>
                    <a:srgbClr val="5B9BD5">
                      <a:shade val="88000"/>
                      <a:satMod val="110000"/>
                    </a:srgbClr>
                  </a:solidFill>
                  <a:prstDash val="solid"/>
                </a:ln>
                <a:gradFill>
                  <a:gsLst>
                    <a:gs pos="0">
                      <a:srgbClr val="5B9BD5">
                        <a:tint val="40000"/>
                        <a:satMod val="250000"/>
                      </a:srgbClr>
                    </a:gs>
                    <a:gs pos="9000">
                      <a:srgbClr val="5B9BD5">
                        <a:tint val="52000"/>
                        <a:satMod val="300000"/>
                      </a:srgbClr>
                    </a:gs>
                    <a:gs pos="50000">
                      <a:srgbClr val="5B9BD5">
                        <a:shade val="20000"/>
                        <a:satMod val="300000"/>
                      </a:srgbClr>
                    </a:gs>
                    <a:gs pos="79000">
                      <a:srgbClr val="5B9BD5">
                        <a:tint val="52000"/>
                        <a:satMod val="300000"/>
                      </a:srgbClr>
                    </a:gs>
                    <a:gs pos="100000">
                      <a:srgbClr val="5B9BD5">
                        <a:tint val="40000"/>
                        <a:satMod val="250000"/>
                      </a:srgbClr>
                    </a:gs>
                  </a:gsLst>
                  <a:lin ang="5400000"/>
                </a:gradFill>
                <a:latin typeface="Tahoma" panose="020B0604030504040204" pitchFamily="34" charset="0"/>
                <a:ea typeface="Tahoma" panose="020B0604030504040204" pitchFamily="34" charset="0"/>
                <a:cs typeface="Tahoma" panose="020B0604030504040204" pitchFamily="34" charset="0"/>
              </a:rPr>
              <a:t> </a:t>
            </a:r>
            <a:r>
              <a:rPr lang="he-IL" sz="2400" b="1" smtClean="0">
                <a:ln w="10541" cmpd="sng">
                  <a:solidFill>
                    <a:srgbClr val="5B9BD5">
                      <a:shade val="88000"/>
                      <a:satMod val="110000"/>
                    </a:srgbClr>
                  </a:solidFill>
                  <a:prstDash val="solid"/>
                </a:ln>
                <a:solidFill>
                  <a:srgbClr val="4472C4">
                    <a:lumMod val="75000"/>
                  </a:srgbClr>
                </a:solidFill>
                <a:latin typeface="Tahoma" panose="020B0604030504040204" pitchFamily="34" charset="0"/>
                <a:ea typeface="Tahoma" panose="020B0604030504040204" pitchFamily="34" charset="0"/>
                <a:cs typeface="Tahoma" panose="020B0604030504040204" pitchFamily="34" charset="0"/>
              </a:rPr>
              <a:t>ועדת כספים - 12 </a:t>
            </a:r>
            <a:r>
              <a:rPr lang="he-IL" sz="2400" b="1" dirty="0" smtClean="0">
                <a:ln w="10541" cmpd="sng">
                  <a:solidFill>
                    <a:srgbClr val="5B9BD5">
                      <a:shade val="88000"/>
                      <a:satMod val="110000"/>
                    </a:srgbClr>
                  </a:solidFill>
                  <a:prstDash val="solid"/>
                </a:ln>
                <a:solidFill>
                  <a:srgbClr val="4472C4">
                    <a:lumMod val="75000"/>
                  </a:srgbClr>
                </a:solidFill>
                <a:latin typeface="Tahoma" panose="020B0604030504040204" pitchFamily="34" charset="0"/>
                <a:ea typeface="Tahoma" panose="020B0604030504040204" pitchFamily="34" charset="0"/>
                <a:cs typeface="Tahoma" panose="020B0604030504040204" pitchFamily="34" charset="0"/>
              </a:rPr>
              <a:t>ספטמבר 2017</a:t>
            </a:r>
            <a:endParaRPr lang="he-IL" sz="2400" b="1" dirty="0">
              <a:ln w="10541" cmpd="sng">
                <a:solidFill>
                  <a:srgbClr val="5B9BD5">
                    <a:shade val="88000"/>
                    <a:satMod val="110000"/>
                  </a:srgbClr>
                </a:solidFill>
                <a:prstDash val="solid"/>
              </a:ln>
              <a:solidFill>
                <a:srgbClr val="4472C4">
                  <a:lumMod val="75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2070948" y="5589240"/>
            <a:ext cx="5112568" cy="461665"/>
          </a:xfrm>
          <a:prstGeom prst="rect">
            <a:avLst/>
          </a:prstGeom>
          <a:noFill/>
        </p:spPr>
        <p:txBody>
          <a:bodyPr wrap="square" rtlCol="1">
            <a:spAutoFit/>
          </a:bodyPr>
          <a:lstStyle/>
          <a:p>
            <a:r>
              <a:rPr lang="he-IL" sz="2400" dirty="0">
                <a:ln w="10541" cmpd="sng">
                  <a:solidFill>
                    <a:srgbClr val="5B9BD5">
                      <a:shade val="88000"/>
                      <a:satMod val="110000"/>
                    </a:srgbClr>
                  </a:solidFill>
                  <a:prstDash val="solid"/>
                </a:ln>
                <a:solidFill>
                  <a:srgbClr val="4472C4">
                    <a:lumMod val="75000"/>
                  </a:srgbClr>
                </a:solidFill>
                <a:latin typeface="Tahoma" panose="020B0604030504040204" pitchFamily="34" charset="0"/>
                <a:ea typeface="Tahoma" panose="020B0604030504040204" pitchFamily="34" charset="0"/>
                <a:cs typeface="Tahoma" panose="020B0604030504040204" pitchFamily="34" charset="0"/>
              </a:rPr>
              <a:t>איציק מלאך, אלי פרנק, דוד </a:t>
            </a:r>
            <a:r>
              <a:rPr lang="he-IL" sz="2400" dirty="0" err="1">
                <a:ln w="10541" cmpd="sng">
                  <a:solidFill>
                    <a:srgbClr val="5B9BD5">
                      <a:shade val="88000"/>
                      <a:satMod val="110000"/>
                    </a:srgbClr>
                  </a:solidFill>
                  <a:prstDash val="solid"/>
                </a:ln>
                <a:solidFill>
                  <a:srgbClr val="4472C4">
                    <a:lumMod val="75000"/>
                  </a:srgbClr>
                </a:solidFill>
                <a:latin typeface="Tahoma" panose="020B0604030504040204" pitchFamily="34" charset="0"/>
                <a:ea typeface="Tahoma" panose="020B0604030504040204" pitchFamily="34" charset="0"/>
                <a:cs typeface="Tahoma" panose="020B0604030504040204" pitchFamily="34" charset="0"/>
              </a:rPr>
              <a:t>טוביאס</a:t>
            </a:r>
            <a:endParaRPr lang="he-IL" sz="2400" dirty="0">
              <a:ln w="10541" cmpd="sng">
                <a:solidFill>
                  <a:srgbClr val="5B9BD5">
                    <a:shade val="88000"/>
                    <a:satMod val="110000"/>
                  </a:srgbClr>
                </a:solidFill>
                <a:prstDash val="solid"/>
              </a:ln>
              <a:solidFill>
                <a:srgbClr val="4472C4">
                  <a:lumMod val="75000"/>
                </a:srgb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2464985"/>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pPr/>
              <a:t>10</a:t>
            </a:fld>
            <a:endParaRPr lang="he-IL"/>
          </a:p>
        </p:txBody>
      </p:sp>
      <p:sp>
        <p:nvSpPr>
          <p:cNvPr id="7" name="Title 1"/>
          <p:cNvSpPr>
            <a:spLocks noGrp="1"/>
          </p:cNvSpPr>
          <p:nvPr>
            <p:ph type="title"/>
          </p:nvPr>
        </p:nvSpPr>
        <p:spPr>
          <a:xfrm>
            <a:off x="107504" y="43811"/>
            <a:ext cx="8939594" cy="792088"/>
          </a:xfrm>
        </p:spPr>
        <p:txBody>
          <a:bodyPr>
            <a:normAutofit/>
          </a:bodyPr>
          <a:lstStyle/>
          <a:p>
            <a:r>
              <a:rPr lang="he-IL" sz="3000" b="1" i="1" kern="0" dirty="0" smtClean="0">
                <a:latin typeface="+mn-lt"/>
                <a:ea typeface="+mn-ea"/>
              </a:rPr>
              <a:t>סקירת שוק – "מניסיונם של אחרים"</a:t>
            </a:r>
            <a:endParaRPr lang="he-IL" sz="3000" b="1" dirty="0"/>
          </a:p>
        </p:txBody>
      </p:sp>
      <p:sp>
        <p:nvSpPr>
          <p:cNvPr id="5" name="TextBox 4"/>
          <p:cNvSpPr txBox="1"/>
          <p:nvPr/>
        </p:nvSpPr>
        <p:spPr>
          <a:xfrm>
            <a:off x="1907704" y="628353"/>
            <a:ext cx="7127938" cy="576064"/>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lang="he-IL" sz="2000" b="1" dirty="0" smtClean="0"/>
              <a:t>הסיבות המרכזיות לכישלון פרויקטים והמפתחות להצלחה</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
        <p:nvSpPr>
          <p:cNvPr id="6" name="TextBox 5"/>
          <p:cNvSpPr txBox="1"/>
          <p:nvPr/>
        </p:nvSpPr>
        <p:spPr>
          <a:xfrm>
            <a:off x="697007" y="4378921"/>
            <a:ext cx="8338635" cy="1877437"/>
          </a:xfrm>
          <a:prstGeom prst="rect">
            <a:avLst/>
          </a:prstGeom>
          <a:solidFill>
            <a:schemeClr val="accent1">
              <a:lumMod val="60000"/>
              <a:lumOff val="40000"/>
            </a:schemeClr>
          </a:solidFill>
        </p:spPr>
        <p:txBody>
          <a:bodyPr wrap="square" rtlCol="1">
            <a:spAutoFit/>
          </a:bodyPr>
          <a:lstStyle/>
          <a:p>
            <a:r>
              <a:rPr lang="he-IL" sz="1600" b="1" u="sng" dirty="0" smtClean="0"/>
              <a:t>מסקנות מרכזיות</a:t>
            </a:r>
            <a:endParaRPr lang="he-IL" sz="1600" dirty="0" smtClean="0"/>
          </a:p>
          <a:p>
            <a:endParaRPr lang="he-IL" sz="1600" dirty="0" smtClean="0"/>
          </a:p>
          <a:p>
            <a:pPr marL="342900" indent="-342900">
              <a:buFontTx/>
              <a:buAutoNum type="arabicPeriod"/>
            </a:pPr>
            <a:r>
              <a:rPr lang="he-IL" sz="1400" b="1" dirty="0"/>
              <a:t>התכנות נמוכה מאוד להצלחה למגה-פרויקטים </a:t>
            </a:r>
            <a:r>
              <a:rPr lang="he-IL" sz="1400" b="1" dirty="0" smtClean="0"/>
              <a:t>מורכבים. השיטה </a:t>
            </a:r>
            <a:r>
              <a:rPr lang="he-IL" sz="1400" b="1" dirty="0"/>
              <a:t>הנכונה הינה מנות </a:t>
            </a:r>
            <a:r>
              <a:rPr lang="he-IL" sz="1400" b="1" dirty="0" smtClean="0"/>
              <a:t>קטנות </a:t>
            </a:r>
          </a:p>
          <a:p>
            <a:pPr marL="342900" indent="-342900">
              <a:buAutoNum type="arabicPeriod"/>
            </a:pPr>
            <a:endParaRPr lang="he-IL" sz="1400" b="1" dirty="0" smtClean="0"/>
          </a:p>
          <a:p>
            <a:pPr marL="342900" indent="-342900">
              <a:buAutoNum type="arabicPeriod"/>
            </a:pPr>
            <a:r>
              <a:rPr lang="he-IL" sz="1400" b="1" dirty="0" smtClean="0"/>
              <a:t>מיקור חוץ מלא של פרויקט מורכב אינו ערובה להצלחה. </a:t>
            </a:r>
          </a:p>
          <a:p>
            <a:pPr marL="342900" indent="-342900">
              <a:buAutoNum type="arabicPeriod"/>
            </a:pPr>
            <a:endParaRPr lang="he-IL" sz="1400" b="1" dirty="0"/>
          </a:p>
          <a:p>
            <a:pPr marL="342900" indent="-342900">
              <a:buAutoNum type="arabicPeriod"/>
            </a:pPr>
            <a:r>
              <a:rPr lang="he-IL" sz="1400" b="1" dirty="0" smtClean="0"/>
              <a:t>הגורם המרכזי המשפיע על הצלחה או כשלון של הפרויקט הוא </a:t>
            </a:r>
            <a:r>
              <a:rPr lang="he-IL" sz="1400" b="1" u="sng" dirty="0" smtClean="0"/>
              <a:t>ניהול</a:t>
            </a:r>
            <a:r>
              <a:rPr lang="he-IL" sz="1400" b="1" dirty="0" smtClean="0"/>
              <a:t>. </a:t>
            </a:r>
          </a:p>
          <a:p>
            <a:endParaRPr lang="he-IL" sz="1400" b="1" dirty="0"/>
          </a:p>
        </p:txBody>
      </p:sp>
      <p:sp>
        <p:nvSpPr>
          <p:cNvPr id="3" name="TextBox 2"/>
          <p:cNvSpPr txBox="1"/>
          <p:nvPr/>
        </p:nvSpPr>
        <p:spPr>
          <a:xfrm>
            <a:off x="1069379" y="1265739"/>
            <a:ext cx="7977719" cy="461665"/>
          </a:xfrm>
          <a:prstGeom prst="rect">
            <a:avLst/>
          </a:prstGeom>
          <a:noFill/>
        </p:spPr>
        <p:txBody>
          <a:bodyPr wrap="square" rtlCol="1">
            <a:spAutoFit/>
          </a:bodyPr>
          <a:lstStyle/>
          <a:p>
            <a:r>
              <a:rPr lang="he-IL" sz="1200" b="1" dirty="0" smtClean="0"/>
              <a:t>מקורות</a:t>
            </a:r>
            <a:r>
              <a:rPr lang="he-IL" sz="1200" dirty="0" smtClean="0"/>
              <a:t>: מחקרי שוק של החברות </a:t>
            </a:r>
            <a:r>
              <a:rPr lang="en-US" sz="1200" dirty="0" smtClean="0"/>
              <a:t>Gartner</a:t>
            </a:r>
            <a:r>
              <a:rPr lang="he-IL" sz="1200" dirty="0" smtClean="0"/>
              <a:t>, </a:t>
            </a:r>
            <a:r>
              <a:rPr lang="en-US" sz="1200" dirty="0" smtClean="0"/>
              <a:t>Standish Group</a:t>
            </a:r>
            <a:r>
              <a:rPr lang="he-IL" sz="1200" dirty="0" smtClean="0"/>
              <a:t> ו – </a:t>
            </a:r>
            <a:r>
              <a:rPr lang="en-US" sz="1200" dirty="0" smtClean="0"/>
              <a:t>IBM</a:t>
            </a:r>
            <a:r>
              <a:rPr lang="he-IL" sz="1200" dirty="0" smtClean="0"/>
              <a:t>, דו"ח ועדת </a:t>
            </a:r>
            <a:r>
              <a:rPr lang="he-IL" sz="1200" dirty="0" err="1" smtClean="0"/>
              <a:t>מנמ"רים</a:t>
            </a:r>
            <a:r>
              <a:rPr lang="he-IL" sz="1200" dirty="0" smtClean="0"/>
              <a:t> בממשלה, דו"ח </a:t>
            </a:r>
            <a:r>
              <a:rPr lang="en-US" sz="1200" dirty="0" smtClean="0"/>
              <a:t>EDS</a:t>
            </a:r>
            <a:r>
              <a:rPr lang="he-IL" sz="1200" dirty="0" smtClean="0"/>
              <a:t> לתחקיר כשלון פרויקט נכות כללית, פרויקט "שער עולמי" של המכס, פרויקט בנק יהב</a:t>
            </a:r>
            <a:endParaRPr lang="he-IL" sz="1600" dirty="0"/>
          </a:p>
        </p:txBody>
      </p:sp>
      <p:sp>
        <p:nvSpPr>
          <p:cNvPr id="8" name="TextBox 7"/>
          <p:cNvSpPr txBox="1"/>
          <p:nvPr/>
        </p:nvSpPr>
        <p:spPr>
          <a:xfrm>
            <a:off x="708463" y="1853729"/>
            <a:ext cx="8338635" cy="2277547"/>
          </a:xfrm>
          <a:prstGeom prst="rect">
            <a:avLst/>
          </a:prstGeom>
          <a:solidFill>
            <a:schemeClr val="accent1">
              <a:lumMod val="40000"/>
              <a:lumOff val="60000"/>
            </a:schemeClr>
          </a:solidFill>
        </p:spPr>
        <p:txBody>
          <a:bodyPr wrap="square" rtlCol="1">
            <a:spAutoFit/>
          </a:bodyPr>
          <a:lstStyle/>
          <a:p>
            <a:r>
              <a:rPr lang="he-IL" sz="1600" b="1" u="sng" dirty="0" smtClean="0"/>
              <a:t>הסיבות המרכזיות לכישלון </a:t>
            </a:r>
            <a:r>
              <a:rPr lang="he-IL" sz="1600" b="1" u="sng" dirty="0" err="1" smtClean="0"/>
              <a:t>פרויקטי</a:t>
            </a:r>
            <a:r>
              <a:rPr lang="he-IL" sz="1600" b="1" u="sng" dirty="0" smtClean="0"/>
              <a:t> </a:t>
            </a:r>
            <a:r>
              <a:rPr lang="en-US" sz="1600" b="1" u="sng" dirty="0" smtClean="0"/>
              <a:t>IT</a:t>
            </a:r>
            <a:r>
              <a:rPr lang="he-IL" sz="1600" b="1" u="sng" dirty="0" smtClean="0"/>
              <a:t> בכלל ובממשלות בפרט</a:t>
            </a:r>
          </a:p>
          <a:p>
            <a:endParaRPr lang="he-IL" sz="1600" b="1" u="sng" dirty="0" smtClean="0"/>
          </a:p>
          <a:p>
            <a:pPr marL="342900" indent="-342900">
              <a:buFontTx/>
              <a:buAutoNum type="arabicPeriod"/>
            </a:pPr>
            <a:r>
              <a:rPr lang="he-IL" sz="1200" dirty="0"/>
              <a:t>תכנון </a:t>
            </a:r>
            <a:r>
              <a:rPr lang="he-IL" sz="1200" dirty="0" smtClean="0"/>
              <a:t>לקוי</a:t>
            </a:r>
            <a:r>
              <a:rPr lang="he-IL" sz="1200" dirty="0"/>
              <a:t> </a:t>
            </a:r>
            <a:r>
              <a:rPr lang="he-IL" sz="1200" dirty="0" smtClean="0"/>
              <a:t>- פרויקטים יותר מדי גדולים, שאפתניים ומורכבים, עם מטרות, לוחות זמנים ותקציבים לא ריאליים</a:t>
            </a:r>
          </a:p>
          <a:p>
            <a:pPr marL="342900" indent="-342900">
              <a:buFontTx/>
              <a:buAutoNum type="arabicPeriod"/>
            </a:pPr>
            <a:r>
              <a:rPr lang="he-IL" sz="1200" dirty="0"/>
              <a:t>נ</a:t>
            </a:r>
            <a:r>
              <a:rPr lang="he-IL" sz="1200" dirty="0" smtClean="0"/>
              <a:t>יהול ומשילות לא מספקים – מעורבות לא מספקת של הנהלה בכירה, היעדר גורם ארגוני מוביל, היעדר אחריות אישית, פיקוח לא מספק של ועדות היגוי</a:t>
            </a:r>
          </a:p>
          <a:p>
            <a:pPr marL="342900" indent="-342900">
              <a:buAutoNum type="arabicPeriod"/>
            </a:pPr>
            <a:r>
              <a:rPr lang="he-IL" sz="1200" dirty="0" smtClean="0"/>
              <a:t>ניהול ופיקוח תקציבי לא מספק, "אובדן שליטה"</a:t>
            </a:r>
          </a:p>
          <a:p>
            <a:pPr marL="342900" indent="-342900">
              <a:buAutoNum type="arabicPeriod"/>
            </a:pPr>
            <a:r>
              <a:rPr lang="he-IL" sz="1200" dirty="0" smtClean="0"/>
              <a:t>היעדר "ניהול שינוי", "ניהול סיכונים" ו –"ניהול ביצועים" (בקרת ביצוע מול תכנון)</a:t>
            </a:r>
          </a:p>
          <a:p>
            <a:pPr marL="342900" indent="-342900">
              <a:buAutoNum type="arabicPeriod"/>
            </a:pPr>
            <a:r>
              <a:rPr lang="he-IL" sz="1200" dirty="0" smtClean="0"/>
              <a:t>תקשורת לקויה בין הגורמים המעורבים בפרויקט, ובפרט בין צוות הפרויקט ללקוחות. </a:t>
            </a:r>
          </a:p>
          <a:p>
            <a:pPr marL="342900" indent="-342900">
              <a:buAutoNum type="arabicPeriod"/>
            </a:pPr>
            <a:r>
              <a:rPr lang="he-IL" sz="1200" dirty="0" smtClean="0"/>
              <a:t>חוסר באופטימיזציה ומיקוד בצרכים </a:t>
            </a:r>
            <a:r>
              <a:rPr lang="he-IL" sz="1200" dirty="0" err="1" smtClean="0"/>
              <a:t>האמיתיים</a:t>
            </a:r>
            <a:r>
              <a:rPr lang="he-IL" sz="1200" dirty="0" smtClean="0"/>
              <a:t> של הארגון ודרישות המשתמשים. </a:t>
            </a:r>
          </a:p>
          <a:p>
            <a:pPr marL="342900" indent="-342900">
              <a:buAutoNum type="arabicPeriod"/>
            </a:pPr>
            <a:r>
              <a:rPr lang="he-IL" sz="1200" dirty="0" smtClean="0"/>
              <a:t>היערכות לא מתאימה בכניסה לתחומים חדשים (עסקיים או טכנולוגיים)</a:t>
            </a:r>
          </a:p>
          <a:p>
            <a:endParaRPr lang="he-IL" sz="1400" b="1" dirty="0"/>
          </a:p>
        </p:txBody>
      </p:sp>
    </p:spTree>
    <p:extLst>
      <p:ext uri="{BB962C8B-B14F-4D97-AF65-F5344CB8AC3E}">
        <p14:creationId xmlns:p14="http://schemas.microsoft.com/office/powerpoint/2010/main" val="623106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11</a:t>
            </a:fld>
            <a:endParaRPr lang="he-IL">
              <a:solidFill>
                <a:prstClr val="black">
                  <a:tint val="75000"/>
                </a:prstClr>
              </a:solidFill>
            </a:endParaRPr>
          </a:p>
        </p:txBody>
      </p:sp>
      <p:sp>
        <p:nvSpPr>
          <p:cNvPr id="7" name="Title 1"/>
          <p:cNvSpPr>
            <a:spLocks noGrp="1"/>
          </p:cNvSpPr>
          <p:nvPr>
            <p:ph type="title"/>
          </p:nvPr>
        </p:nvSpPr>
        <p:spPr>
          <a:xfrm>
            <a:off x="107503" y="-27384"/>
            <a:ext cx="8939594" cy="792088"/>
          </a:xfrm>
        </p:spPr>
        <p:txBody>
          <a:bodyPr/>
          <a:lstStyle/>
          <a:p>
            <a:r>
              <a:rPr lang="he-IL" sz="3600" b="1" i="1" kern="0" dirty="0" smtClean="0">
                <a:latin typeface="+mn-lt"/>
                <a:ea typeface="+mn-ea"/>
              </a:rPr>
              <a:t>מיפוי של חלופות להמשך "תבל"</a:t>
            </a:r>
            <a:endParaRPr lang="he-IL" sz="2400" b="1" dirty="0"/>
          </a:p>
        </p:txBody>
      </p:sp>
      <p:sp>
        <p:nvSpPr>
          <p:cNvPr id="5" name="TextBox 4"/>
          <p:cNvSpPr txBox="1"/>
          <p:nvPr/>
        </p:nvSpPr>
        <p:spPr>
          <a:xfrm>
            <a:off x="1835695" y="764704"/>
            <a:ext cx="7211402" cy="452226"/>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b="1" dirty="0" smtClean="0"/>
              <a:t>הנחות יסוד</a:t>
            </a:r>
            <a:endParaRPr lang="he-IL" b="1" dirty="0"/>
          </a:p>
        </p:txBody>
      </p:sp>
      <p:sp>
        <p:nvSpPr>
          <p:cNvPr id="4" name="TextBox 3"/>
          <p:cNvSpPr txBox="1"/>
          <p:nvPr/>
        </p:nvSpPr>
        <p:spPr>
          <a:xfrm>
            <a:off x="1170769" y="1313478"/>
            <a:ext cx="7848872" cy="4431983"/>
          </a:xfrm>
          <a:prstGeom prst="rect">
            <a:avLst/>
          </a:prstGeom>
          <a:noFill/>
        </p:spPr>
        <p:txBody>
          <a:bodyPr wrap="square" rtlCol="1">
            <a:spAutoFit/>
          </a:bodyPr>
          <a:lstStyle/>
          <a:p>
            <a:pPr marL="342900" indent="-342900">
              <a:buFontTx/>
              <a:buAutoNum type="arabicPeriod"/>
            </a:pPr>
            <a:r>
              <a:rPr lang="he-IL" sz="1400" dirty="0" smtClean="0">
                <a:solidFill>
                  <a:prstClr val="black"/>
                </a:solidFill>
              </a:rPr>
              <a:t>התכנית להמשך ביצוע מלא של "תבל", כפי שהוצגה על ידי </a:t>
            </a:r>
            <a:r>
              <a:rPr lang="he-IL" sz="1400" dirty="0" err="1" smtClean="0">
                <a:solidFill>
                  <a:prstClr val="black"/>
                </a:solidFill>
              </a:rPr>
              <a:t>תמ"מ</a:t>
            </a:r>
            <a:r>
              <a:rPr lang="he-IL" sz="1400" dirty="0" smtClean="0">
                <a:solidFill>
                  <a:prstClr val="black"/>
                </a:solidFill>
              </a:rPr>
              <a:t>, לסיום ב-2028 והגדלת תקציב </a:t>
            </a:r>
            <a:r>
              <a:rPr lang="he-IL" sz="1400" dirty="0" err="1" smtClean="0">
                <a:solidFill>
                  <a:prstClr val="black"/>
                </a:solidFill>
              </a:rPr>
              <a:t>לכ</a:t>
            </a:r>
            <a:r>
              <a:rPr lang="he-IL" sz="1400" dirty="0" smtClean="0">
                <a:solidFill>
                  <a:prstClr val="black"/>
                </a:solidFill>
              </a:rPr>
              <a:t> – 1.4 מיליארד שקל, נלמדה על ידינו. לאור עובדות העבר בתכנית ובניסיון שנצבר בתעשיה ובממשלה בפרויקטים גדולים אחרים, היא נמצאה למיטב שיפוטינו </a:t>
            </a:r>
            <a:r>
              <a:rPr lang="he-IL" sz="1400" dirty="0" err="1" smtClean="0">
                <a:solidFill>
                  <a:prstClr val="black"/>
                </a:solidFill>
              </a:rPr>
              <a:t>כאיננה</a:t>
            </a:r>
            <a:r>
              <a:rPr lang="he-IL" sz="1400" dirty="0" smtClean="0">
                <a:solidFill>
                  <a:prstClr val="black"/>
                </a:solidFill>
              </a:rPr>
              <a:t> ישימה למוסד, ועל כן נפסלה. </a:t>
            </a:r>
          </a:p>
          <a:p>
            <a:pPr marL="342900" indent="-342900">
              <a:buFontTx/>
              <a:buAutoNum type="arabicPeriod"/>
            </a:pPr>
            <a:endParaRPr lang="he-IL" sz="1400" dirty="0" smtClean="0">
              <a:solidFill>
                <a:prstClr val="black"/>
              </a:solidFill>
            </a:endParaRPr>
          </a:p>
          <a:p>
            <a:pPr marL="342900" indent="-342900">
              <a:buFontTx/>
              <a:buAutoNum type="arabicPeriod"/>
            </a:pPr>
            <a:r>
              <a:rPr lang="he-IL" sz="1400" dirty="0" smtClean="0"/>
              <a:t>המשך מימוש התכנית, בכל היקף וחלופה שתיבחר, מותנה, על מנת להבטיח הצלחה, בשינויים ניהוליים וארגוניים משמעותיים (הן </a:t>
            </a:r>
            <a:r>
              <a:rPr lang="he-IL" sz="1400" dirty="0" err="1" smtClean="0"/>
              <a:t>בתמ"מ</a:t>
            </a:r>
            <a:r>
              <a:rPr lang="he-IL" sz="1400" dirty="0" smtClean="0"/>
              <a:t> והן ברמת המוסד לביטוח לאומי לטובת התכנית). </a:t>
            </a:r>
            <a:endParaRPr lang="he-IL" sz="1400" dirty="0"/>
          </a:p>
          <a:p>
            <a:pPr marL="342900" indent="-342900">
              <a:buFontTx/>
              <a:buAutoNum type="arabicPeriod"/>
            </a:pPr>
            <a:endParaRPr lang="he-IL" sz="1400" dirty="0" smtClean="0"/>
          </a:p>
          <a:p>
            <a:pPr marL="342900" indent="-342900">
              <a:buFontTx/>
              <a:buAutoNum type="arabicPeriod"/>
            </a:pPr>
            <a:r>
              <a:rPr lang="he-IL" sz="1400" dirty="0" smtClean="0"/>
              <a:t>בכל החלופות להמשך התכנית, אנו מניחים מיזוג הדרגתי, בתהליך של "העברת המקל" מ-"תבל</a:t>
            </a:r>
            <a:r>
              <a:rPr lang="he-IL" sz="1400" dirty="0"/>
              <a:t>" </a:t>
            </a:r>
            <a:r>
              <a:rPr lang="he-IL" sz="1400" dirty="0" err="1" smtClean="0"/>
              <a:t>לתמ"מ</a:t>
            </a:r>
            <a:endParaRPr lang="he-IL" sz="1400" dirty="0" smtClean="0"/>
          </a:p>
          <a:p>
            <a:pPr marL="342900" indent="-342900">
              <a:buFontTx/>
              <a:buAutoNum type="arabicPeriod"/>
            </a:pPr>
            <a:endParaRPr lang="he-IL" sz="1400" dirty="0" smtClean="0"/>
          </a:p>
          <a:p>
            <a:pPr marL="342900" indent="-342900">
              <a:buFontTx/>
              <a:buAutoNum type="arabicPeriod"/>
            </a:pPr>
            <a:r>
              <a:rPr lang="he-IL" sz="1400" dirty="0" smtClean="0"/>
              <a:t>מערכות </a:t>
            </a:r>
            <a:r>
              <a:rPr lang="he-IL" sz="1400" dirty="0" err="1" smtClean="0"/>
              <a:t>הלגאסי</a:t>
            </a:r>
            <a:r>
              <a:rPr lang="he-IL" sz="1400" dirty="0" smtClean="0"/>
              <a:t> לא יכולות להמשיך ולשרת את המוסד לאורך זמן. </a:t>
            </a:r>
          </a:p>
          <a:p>
            <a:pPr marL="342900" indent="-342900">
              <a:buFontTx/>
              <a:buAutoNum type="arabicPeriod"/>
            </a:pPr>
            <a:endParaRPr lang="he-IL" sz="1400" dirty="0"/>
          </a:p>
          <a:p>
            <a:pPr marL="342900" indent="-342900">
              <a:buFontTx/>
              <a:buAutoNum type="arabicPeriod"/>
            </a:pPr>
            <a:r>
              <a:rPr lang="he-IL" sz="1400" dirty="0" smtClean="0"/>
              <a:t>מערכות </a:t>
            </a:r>
            <a:r>
              <a:rPr lang="he-IL" sz="1400" dirty="0" err="1" smtClean="0"/>
              <a:t>הלגאסי</a:t>
            </a:r>
            <a:r>
              <a:rPr lang="he-IL" sz="1400" dirty="0" smtClean="0"/>
              <a:t> שלא תיכללנה בחלופה שתיבחר, תטופלנה (מודרניזציה, שיפורי אינטגרציה, הסבות וכד') במסגרת </a:t>
            </a:r>
            <a:r>
              <a:rPr lang="he-IL" sz="1400" dirty="0"/>
              <a:t>עבודה שוטפת של </a:t>
            </a:r>
            <a:r>
              <a:rPr lang="he-IL" sz="1400" dirty="0" err="1"/>
              <a:t>תמ"מ</a:t>
            </a:r>
            <a:r>
              <a:rPr lang="he-IL" sz="1400" dirty="0"/>
              <a:t> על בסיס תקציב שוטף, </a:t>
            </a:r>
            <a:r>
              <a:rPr lang="he-IL" sz="1400" dirty="0" err="1"/>
              <a:t>תעדוף</a:t>
            </a:r>
            <a:r>
              <a:rPr lang="he-IL" sz="1400" dirty="0"/>
              <a:t> </a:t>
            </a:r>
            <a:r>
              <a:rPr lang="he-IL" sz="1400" dirty="0" smtClean="0"/>
              <a:t>עסקי/טכנולוגי </a:t>
            </a:r>
            <a:r>
              <a:rPr lang="he-IL" sz="1400" dirty="0"/>
              <a:t>והיתכנות של משאבים</a:t>
            </a:r>
            <a:r>
              <a:rPr lang="he-IL" sz="1400" dirty="0" smtClean="0"/>
              <a:t>.</a:t>
            </a:r>
            <a:endParaRPr lang="he-IL" sz="1600" dirty="0" smtClean="0"/>
          </a:p>
          <a:p>
            <a:pPr marL="342900" indent="-342900">
              <a:buFontTx/>
              <a:buAutoNum type="arabicPeriod"/>
            </a:pPr>
            <a:endParaRPr lang="he-IL" sz="1400" dirty="0" smtClean="0"/>
          </a:p>
          <a:p>
            <a:pPr marL="342900" indent="-342900">
              <a:buFontTx/>
              <a:buAutoNum type="arabicPeriod"/>
            </a:pPr>
            <a:r>
              <a:rPr lang="he-IL" sz="1400" dirty="0" smtClean="0"/>
              <a:t>ניתן להמשיך ולהתבסס על התשתיות שנבנו במסגרת "תבל", לרבות התשתיות האפליקטיביות שפותחו עצמאית ומוצרי התוכנה שנרכשו.</a:t>
            </a:r>
          </a:p>
          <a:p>
            <a:pPr marL="342900" indent="-342900">
              <a:buFontTx/>
              <a:buAutoNum type="arabicPeriod"/>
            </a:pPr>
            <a:endParaRPr lang="he-IL" sz="1400" dirty="0"/>
          </a:p>
          <a:p>
            <a:pPr marL="342900" indent="-342900">
              <a:buFontTx/>
              <a:buAutoNum type="arabicPeriod"/>
            </a:pPr>
            <a:r>
              <a:rPr lang="he-IL" sz="1400" dirty="0" smtClean="0"/>
              <a:t>המערכת לניהול ועדות רפואיות לנכות מעבודה עובדת בשטח (בתיקים ממופתחים), ועמדת סניפי נתניה ורמלה, שם היא פועלת, מינהל הגמלאות והלשכה הרפואית שאין לחזור לאחור . </a:t>
            </a:r>
          </a:p>
          <a:p>
            <a:endParaRPr lang="he-IL" sz="1600" dirty="0" smtClean="0">
              <a:solidFill>
                <a:prstClr val="black"/>
              </a:solidFill>
            </a:endParaRPr>
          </a:p>
        </p:txBody>
      </p:sp>
    </p:spTree>
    <p:extLst>
      <p:ext uri="{BB962C8B-B14F-4D97-AF65-F5344CB8AC3E}">
        <p14:creationId xmlns:p14="http://schemas.microsoft.com/office/powerpoint/2010/main" val="4177515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12</a:t>
            </a:fld>
            <a:endParaRPr lang="he-IL">
              <a:solidFill>
                <a:prstClr val="black">
                  <a:tint val="75000"/>
                </a:prstClr>
              </a:solidFill>
            </a:endParaRPr>
          </a:p>
        </p:txBody>
      </p:sp>
      <p:sp>
        <p:nvSpPr>
          <p:cNvPr id="7" name="Title 1"/>
          <p:cNvSpPr>
            <a:spLocks noGrp="1"/>
          </p:cNvSpPr>
          <p:nvPr>
            <p:ph type="title"/>
          </p:nvPr>
        </p:nvSpPr>
        <p:spPr>
          <a:xfrm>
            <a:off x="334130" y="137850"/>
            <a:ext cx="8712968" cy="341876"/>
          </a:xfrm>
        </p:spPr>
        <p:txBody>
          <a:bodyPr>
            <a:normAutofit fontScale="90000"/>
          </a:bodyPr>
          <a:lstStyle/>
          <a:p>
            <a:r>
              <a:rPr lang="he-IL" sz="3200" b="1" i="1" kern="0" dirty="0" smtClean="0">
                <a:latin typeface="+mn-lt"/>
                <a:ea typeface="+mn-ea"/>
              </a:rPr>
              <a:t>ניתוח החלופות להמשך "תבל"</a:t>
            </a:r>
            <a:endParaRPr lang="he-IL" sz="2000" b="1" dirty="0"/>
          </a:p>
        </p:txBody>
      </p:sp>
      <p:sp>
        <p:nvSpPr>
          <p:cNvPr id="5" name="TextBox 4"/>
          <p:cNvSpPr txBox="1"/>
          <p:nvPr/>
        </p:nvSpPr>
        <p:spPr>
          <a:xfrm>
            <a:off x="1790024" y="595807"/>
            <a:ext cx="7257074" cy="341368"/>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b="1" dirty="0" smtClean="0"/>
              <a:t>השוואת החלופות - ניתוח</a:t>
            </a:r>
            <a:endParaRPr lang="he-IL" b="1" dirty="0"/>
          </a:p>
        </p:txBody>
      </p:sp>
      <p:graphicFrame>
        <p:nvGraphicFramePr>
          <p:cNvPr id="4" name="טבלה 3"/>
          <p:cNvGraphicFramePr>
            <a:graphicFrameLocks noGrp="1"/>
          </p:cNvGraphicFramePr>
          <p:nvPr>
            <p:extLst>
              <p:ext uri="{D42A27DB-BD31-4B8C-83A1-F6EECF244321}">
                <p14:modId xmlns:p14="http://schemas.microsoft.com/office/powerpoint/2010/main" val="1160588047"/>
              </p:ext>
            </p:extLst>
          </p:nvPr>
        </p:nvGraphicFramePr>
        <p:xfrm>
          <a:off x="107504" y="1053256"/>
          <a:ext cx="8947571" cy="5674608"/>
        </p:xfrm>
        <a:graphic>
          <a:graphicData uri="http://schemas.openxmlformats.org/drawingml/2006/table">
            <a:tbl>
              <a:tblPr rtl="1" firstRow="1" bandRow="1">
                <a:tableStyleId>{7DF18680-E054-41AD-8BC1-D1AEF772440D}</a:tableStyleId>
              </a:tblPr>
              <a:tblGrid>
                <a:gridCol w="1398074"/>
                <a:gridCol w="1584449"/>
                <a:gridCol w="1491262"/>
                <a:gridCol w="1491262"/>
                <a:gridCol w="1491262"/>
                <a:gridCol w="1491262"/>
              </a:tblGrid>
              <a:tr h="0">
                <a:tc rowSpan="2">
                  <a:txBody>
                    <a:bodyPr/>
                    <a:lstStyle/>
                    <a:p>
                      <a:pPr algn="ctr" rtl="1"/>
                      <a:r>
                        <a:rPr lang="he-IL" sz="1400" dirty="0" smtClean="0"/>
                        <a:t>חלופה / קריטריון</a:t>
                      </a:r>
                      <a:endParaRPr lang="he-IL" sz="1400" dirty="0"/>
                    </a:p>
                  </a:txBody>
                  <a:tcPr/>
                </a:tc>
                <a:tc rowSpan="2">
                  <a:txBody>
                    <a:bodyPr/>
                    <a:lstStyle/>
                    <a:p>
                      <a:pPr marL="342900" indent="-342900" algn="ctr" rtl="1">
                        <a:buAutoNum type="arabicPeriod"/>
                      </a:pPr>
                      <a:r>
                        <a:rPr lang="he-IL" sz="1400" dirty="0" smtClean="0"/>
                        <a:t>גידור</a:t>
                      </a:r>
                    </a:p>
                    <a:p>
                      <a:pPr marL="0" indent="0" algn="ctr" rtl="1">
                        <a:buNone/>
                      </a:pPr>
                      <a:endParaRPr lang="he-IL" sz="1400" dirty="0"/>
                    </a:p>
                  </a:txBody>
                  <a:tcPr>
                    <a:solidFill>
                      <a:srgbClr val="7030A0"/>
                    </a:solidFill>
                  </a:tcPr>
                </a:tc>
                <a:tc gridSpan="2">
                  <a:txBody>
                    <a:bodyPr/>
                    <a:lstStyle/>
                    <a:p>
                      <a:pPr algn="ctr" rtl="1"/>
                      <a:r>
                        <a:rPr lang="he-IL" sz="1400" dirty="0" smtClean="0"/>
                        <a:t>2. מיקור</a:t>
                      </a:r>
                      <a:r>
                        <a:rPr lang="he-IL" sz="1400" baseline="0" dirty="0" smtClean="0"/>
                        <a:t> חוץ </a:t>
                      </a:r>
                      <a:endParaRPr lang="he-IL" sz="1400" dirty="0"/>
                    </a:p>
                  </a:txBody>
                  <a:tcPr/>
                </a:tc>
                <a:tc hMerge="1">
                  <a:txBody>
                    <a:bodyPr/>
                    <a:lstStyle/>
                    <a:p>
                      <a:pPr rtl="1"/>
                      <a:endParaRPr lang="he-IL" dirty="0"/>
                    </a:p>
                  </a:txBody>
                  <a:tcPr/>
                </a:tc>
                <a:tc gridSpan="2">
                  <a:txBody>
                    <a:bodyPr/>
                    <a:lstStyle/>
                    <a:p>
                      <a:pPr marL="0" algn="ctr" defTabSz="685800" rtl="1" eaLnBrk="1" latinLnBrk="0" hangingPunct="1"/>
                      <a:r>
                        <a:rPr lang="he-IL" sz="1400" kern="1200" dirty="0" smtClean="0">
                          <a:solidFill>
                            <a:schemeClr val="bg1"/>
                          </a:solidFill>
                          <a:latin typeface="+mn-lt"/>
                          <a:ea typeface="+mn-ea"/>
                          <a:cs typeface="+mn-cs"/>
                        </a:rPr>
                        <a:t>3. עצירה</a:t>
                      </a:r>
                      <a:endParaRPr lang="he-IL" sz="1400" kern="1200" dirty="0">
                        <a:solidFill>
                          <a:schemeClr val="bg1"/>
                        </a:solidFill>
                        <a:latin typeface="+mn-lt"/>
                        <a:ea typeface="+mn-ea"/>
                        <a:cs typeface="+mn-cs"/>
                      </a:endParaRPr>
                    </a:p>
                  </a:txBody>
                  <a:tcPr/>
                </a:tc>
                <a:tc hMerge="1">
                  <a:txBody>
                    <a:bodyPr/>
                    <a:lstStyle/>
                    <a:p>
                      <a:pPr marL="0" algn="r" defTabSz="685800" rtl="1" eaLnBrk="1" latinLnBrk="0" hangingPunct="1"/>
                      <a:endParaRPr lang="he-IL" sz="1350" kern="1200" dirty="0">
                        <a:solidFill>
                          <a:schemeClr val="dk1"/>
                        </a:solidFill>
                        <a:latin typeface="+mn-lt"/>
                        <a:ea typeface="+mn-ea"/>
                        <a:cs typeface="+mn-cs"/>
                      </a:endParaRPr>
                    </a:p>
                  </a:txBody>
                  <a:tcPr/>
                </a:tc>
              </a:tr>
              <a:tr h="263833">
                <a:tc vMerge="1">
                  <a:txBody>
                    <a:bodyPr/>
                    <a:lstStyle/>
                    <a:p>
                      <a:pPr rtl="1"/>
                      <a:endParaRPr lang="he-IL"/>
                    </a:p>
                  </a:txBody>
                  <a:tcPr/>
                </a:tc>
                <a:tc vMerge="1">
                  <a:txBody>
                    <a:bodyPr/>
                    <a:lstStyle/>
                    <a:p>
                      <a:pPr rtl="1"/>
                      <a:endParaRPr lang="he-IL"/>
                    </a:p>
                  </a:txBody>
                  <a:tcPr/>
                </a:tc>
                <a:tc>
                  <a:txBody>
                    <a:bodyPr/>
                    <a:lstStyle/>
                    <a:p>
                      <a:pPr algn="ctr" rtl="1"/>
                      <a:r>
                        <a:rPr lang="he-IL" sz="1200" b="1" dirty="0" smtClean="0">
                          <a:solidFill>
                            <a:schemeClr val="bg1"/>
                          </a:solidFill>
                        </a:rPr>
                        <a:t>2.1 חבילות</a:t>
                      </a:r>
                      <a:endParaRPr lang="he-IL" sz="1200" b="1" dirty="0">
                        <a:solidFill>
                          <a:schemeClr val="bg1"/>
                        </a:solidFill>
                      </a:endParaRPr>
                    </a:p>
                  </a:txBody>
                  <a:tcPr>
                    <a:solidFill>
                      <a:schemeClr val="accent5"/>
                    </a:solidFill>
                  </a:tcPr>
                </a:tc>
                <a:tc>
                  <a:txBody>
                    <a:bodyPr/>
                    <a:lstStyle/>
                    <a:p>
                      <a:pPr algn="ctr" rtl="1"/>
                      <a:r>
                        <a:rPr lang="he-IL" sz="1200" b="1" dirty="0" smtClean="0">
                          <a:solidFill>
                            <a:schemeClr val="bg1"/>
                          </a:solidFill>
                        </a:rPr>
                        <a:t>2.2 מלא</a:t>
                      </a:r>
                      <a:endParaRPr lang="he-IL" sz="1200" b="1" dirty="0">
                        <a:solidFill>
                          <a:schemeClr val="bg1"/>
                        </a:solidFill>
                      </a:endParaRPr>
                    </a:p>
                  </a:txBody>
                  <a:tcPr>
                    <a:solidFill>
                      <a:schemeClr val="accent5"/>
                    </a:solidFill>
                  </a:tcPr>
                </a:tc>
                <a:tc>
                  <a:txBody>
                    <a:bodyPr/>
                    <a:lstStyle/>
                    <a:p>
                      <a:pPr marL="0" algn="ctr" defTabSz="685800" rtl="1" eaLnBrk="1" latinLnBrk="0" hangingPunct="1"/>
                      <a:r>
                        <a:rPr lang="he-IL" sz="1200" b="1" kern="1200" dirty="0" smtClean="0">
                          <a:solidFill>
                            <a:schemeClr val="bg1"/>
                          </a:solidFill>
                          <a:latin typeface="+mn-lt"/>
                          <a:ea typeface="+mn-ea"/>
                          <a:cs typeface="+mn-cs"/>
                        </a:rPr>
                        <a:t>3.1</a:t>
                      </a:r>
                      <a:r>
                        <a:rPr lang="he-IL" sz="1200" b="1" kern="1200" baseline="0" dirty="0" smtClean="0">
                          <a:solidFill>
                            <a:schemeClr val="bg1"/>
                          </a:solidFill>
                          <a:latin typeface="+mn-lt"/>
                          <a:ea typeface="+mn-ea"/>
                          <a:cs typeface="+mn-cs"/>
                        </a:rPr>
                        <a:t> </a:t>
                      </a:r>
                      <a:r>
                        <a:rPr lang="he-IL" sz="1200" b="1" kern="1200" dirty="0" smtClean="0">
                          <a:solidFill>
                            <a:schemeClr val="bg1"/>
                          </a:solidFill>
                          <a:latin typeface="+mn-lt"/>
                          <a:ea typeface="+mn-ea"/>
                          <a:cs typeface="+mn-cs"/>
                        </a:rPr>
                        <a:t>כוללת</a:t>
                      </a:r>
                      <a:endParaRPr lang="he-IL" sz="1200" b="1" kern="1200" dirty="0">
                        <a:solidFill>
                          <a:schemeClr val="bg1"/>
                        </a:solidFill>
                        <a:latin typeface="+mn-lt"/>
                        <a:ea typeface="+mn-ea"/>
                        <a:cs typeface="+mn-cs"/>
                      </a:endParaRPr>
                    </a:p>
                  </a:txBody>
                  <a:tcPr>
                    <a:solidFill>
                      <a:schemeClr val="accent5"/>
                    </a:solidFill>
                  </a:tcPr>
                </a:tc>
                <a:tc>
                  <a:txBody>
                    <a:bodyPr/>
                    <a:lstStyle/>
                    <a:p>
                      <a:pPr marL="0" algn="ctr" defTabSz="685800" rtl="1" eaLnBrk="1" latinLnBrk="0" hangingPunct="1"/>
                      <a:r>
                        <a:rPr lang="he-IL" sz="1200" b="1" kern="1200" dirty="0" smtClean="0">
                          <a:solidFill>
                            <a:schemeClr val="bg1"/>
                          </a:solidFill>
                          <a:latin typeface="+mn-lt"/>
                          <a:ea typeface="+mn-ea"/>
                          <a:cs typeface="+mn-cs"/>
                        </a:rPr>
                        <a:t>3.2 השלמת נ"ע</a:t>
                      </a:r>
                      <a:endParaRPr lang="he-IL" sz="1200" b="1" kern="1200" dirty="0">
                        <a:solidFill>
                          <a:schemeClr val="bg1"/>
                        </a:solidFill>
                        <a:latin typeface="+mn-lt"/>
                        <a:ea typeface="+mn-ea"/>
                        <a:cs typeface="+mn-cs"/>
                      </a:endParaRPr>
                    </a:p>
                  </a:txBody>
                  <a:tcPr>
                    <a:solidFill>
                      <a:schemeClr val="accent5"/>
                    </a:solidFill>
                  </a:tcPr>
                </a:tc>
              </a:tr>
              <a:tr h="571638">
                <a:tc>
                  <a:txBody>
                    <a:bodyPr/>
                    <a:lstStyle/>
                    <a:p>
                      <a:pPr algn="r" rtl="1"/>
                      <a:r>
                        <a:rPr lang="he-IL" sz="1200" b="1" kern="1200" dirty="0" smtClean="0">
                          <a:solidFill>
                            <a:schemeClr val="bg1"/>
                          </a:solidFill>
                          <a:latin typeface="+mn-lt"/>
                          <a:ea typeface="+mn-ea"/>
                          <a:cs typeface="+mn-cs"/>
                        </a:rPr>
                        <a:t>תכולה</a:t>
                      </a:r>
                      <a:endParaRPr lang="he-IL" sz="1200" b="1" kern="1200" dirty="0">
                        <a:solidFill>
                          <a:schemeClr val="bg1"/>
                        </a:solidFill>
                        <a:latin typeface="+mn-lt"/>
                        <a:ea typeface="+mn-ea"/>
                        <a:cs typeface="+mn-cs"/>
                      </a:endParaRPr>
                    </a:p>
                  </a:txBody>
                  <a:tcPr anchor="ctr">
                    <a:solidFill>
                      <a:schemeClr val="accent5"/>
                    </a:solidFill>
                  </a:tcPr>
                </a:tc>
                <a:tc>
                  <a:txBody>
                    <a:bodyPr/>
                    <a:lstStyle/>
                    <a:p>
                      <a:pPr algn="r" rtl="1"/>
                      <a:r>
                        <a:rPr lang="he-IL" sz="1100" b="1" kern="1200" dirty="0" err="1" smtClean="0">
                          <a:solidFill>
                            <a:schemeClr val="bg1"/>
                          </a:solidFill>
                          <a:latin typeface="+mn-lt"/>
                          <a:ea typeface="+mn-ea"/>
                          <a:cs typeface="+mn-cs"/>
                        </a:rPr>
                        <a:t>נ"כ</a:t>
                      </a:r>
                      <a:r>
                        <a:rPr lang="he-IL" sz="1100" b="1" kern="1200" baseline="0" dirty="0" smtClean="0">
                          <a:solidFill>
                            <a:schemeClr val="bg1"/>
                          </a:solidFill>
                          <a:latin typeface="+mn-lt"/>
                          <a:ea typeface="+mn-ea"/>
                          <a:cs typeface="+mn-cs"/>
                        </a:rPr>
                        <a:t> </a:t>
                      </a:r>
                      <a:r>
                        <a:rPr lang="he-IL" sz="1100" b="1" kern="1200" baseline="0" dirty="0" err="1" smtClean="0">
                          <a:solidFill>
                            <a:schemeClr val="bg1"/>
                          </a:solidFill>
                          <a:latin typeface="+mn-lt"/>
                          <a:ea typeface="+mn-ea"/>
                          <a:cs typeface="+mn-cs"/>
                        </a:rPr>
                        <a:t>ושר"ם</a:t>
                      </a:r>
                      <a:r>
                        <a:rPr lang="he-IL" sz="1100" b="1" kern="1200" dirty="0" smtClean="0">
                          <a:solidFill>
                            <a:schemeClr val="bg1"/>
                          </a:solidFill>
                          <a:latin typeface="+mn-lt"/>
                          <a:ea typeface="+mn-ea"/>
                          <a:cs typeface="+mn-cs"/>
                        </a:rPr>
                        <a:t>, נ"ע, ועדות, </a:t>
                      </a:r>
                      <a:r>
                        <a:rPr lang="he-IL" sz="1100" b="1" kern="1200" dirty="0" err="1" smtClean="0">
                          <a:solidFill>
                            <a:schemeClr val="bg1"/>
                          </a:solidFill>
                          <a:latin typeface="+mn-lt"/>
                          <a:ea typeface="+mn-ea"/>
                          <a:cs typeface="+mn-cs"/>
                        </a:rPr>
                        <a:t>ד"פ</a:t>
                      </a:r>
                      <a:r>
                        <a:rPr lang="he-IL" sz="1100" b="1" kern="1200" dirty="0" smtClean="0">
                          <a:solidFill>
                            <a:schemeClr val="bg1"/>
                          </a:solidFill>
                          <a:latin typeface="+mn-lt"/>
                          <a:ea typeface="+mn-ea"/>
                          <a:cs typeface="+mn-cs"/>
                        </a:rPr>
                        <a:t>, ילד נכה, פוליו</a:t>
                      </a:r>
                      <a:r>
                        <a:rPr lang="he-IL" sz="1100" b="1" kern="1200" smtClean="0">
                          <a:solidFill>
                            <a:schemeClr val="bg1"/>
                          </a:solidFill>
                          <a:latin typeface="+mn-lt"/>
                          <a:ea typeface="+mn-ea"/>
                          <a:cs typeface="+mn-cs"/>
                        </a:rPr>
                        <a:t>, </a:t>
                      </a:r>
                      <a:r>
                        <a:rPr lang="en-US" sz="1100" b="1" kern="1200" smtClean="0">
                          <a:solidFill>
                            <a:schemeClr val="bg1"/>
                          </a:solidFill>
                          <a:latin typeface="+mn-lt"/>
                          <a:ea typeface="+mn-ea"/>
                          <a:cs typeface="+mn-cs"/>
                        </a:rPr>
                        <a:t>BI</a:t>
                      </a:r>
                      <a:r>
                        <a:rPr lang="he-IL" sz="1100" b="1" kern="1200" dirty="0" smtClean="0">
                          <a:solidFill>
                            <a:schemeClr val="bg1"/>
                          </a:solidFill>
                          <a:latin typeface="+mn-lt"/>
                          <a:ea typeface="+mn-ea"/>
                          <a:cs typeface="+mn-cs"/>
                        </a:rPr>
                        <a:t>, </a:t>
                      </a:r>
                      <a:r>
                        <a:rPr lang="he-IL" sz="1100" b="1" kern="1200" dirty="0" err="1" smtClean="0">
                          <a:solidFill>
                            <a:schemeClr val="bg1"/>
                          </a:solidFill>
                          <a:latin typeface="+mn-lt"/>
                          <a:ea typeface="+mn-ea"/>
                          <a:cs typeface="+mn-cs"/>
                        </a:rPr>
                        <a:t>דיגיטל</a:t>
                      </a:r>
                      <a:endParaRPr lang="he-IL" sz="1100" b="1" kern="1200" dirty="0">
                        <a:solidFill>
                          <a:schemeClr val="bg1"/>
                        </a:solidFill>
                        <a:latin typeface="+mn-lt"/>
                        <a:ea typeface="+mn-ea"/>
                        <a:cs typeface="+mn-cs"/>
                      </a:endParaRPr>
                    </a:p>
                  </a:txBody>
                  <a:tcPr anchor="ctr">
                    <a:solidFill>
                      <a:schemeClr val="accent5"/>
                    </a:solidFill>
                  </a:tcPr>
                </a:tc>
                <a:tc>
                  <a:txBody>
                    <a:bodyPr/>
                    <a:lstStyle/>
                    <a:p>
                      <a:pPr algn="ctr" rtl="1"/>
                      <a:r>
                        <a:rPr lang="he-IL" sz="1100" b="1" kern="1200" dirty="0" smtClean="0">
                          <a:solidFill>
                            <a:schemeClr val="bg1"/>
                          </a:solidFill>
                          <a:latin typeface="+mn-lt"/>
                          <a:ea typeface="+mn-ea"/>
                          <a:cs typeface="+mn-cs"/>
                        </a:rPr>
                        <a:t>בדומה ל - 1</a:t>
                      </a:r>
                      <a:endParaRPr lang="he-IL" sz="1100" b="1" kern="1200" dirty="0">
                        <a:solidFill>
                          <a:schemeClr val="bg1"/>
                        </a:solidFill>
                        <a:latin typeface="+mn-lt"/>
                        <a:ea typeface="+mn-ea"/>
                        <a:cs typeface="+mn-cs"/>
                      </a:endParaRPr>
                    </a:p>
                  </a:txBody>
                  <a:tcPr anchor="ctr">
                    <a:solidFill>
                      <a:schemeClr val="accent5"/>
                    </a:solidFill>
                  </a:tcPr>
                </a:tc>
                <a:tc>
                  <a:txBody>
                    <a:bodyPr/>
                    <a:lstStyle/>
                    <a:p>
                      <a:pPr algn="ctr" rtl="1"/>
                      <a:r>
                        <a:rPr lang="he-IL" sz="1100" b="1" kern="1200" dirty="0" smtClean="0">
                          <a:solidFill>
                            <a:schemeClr val="bg1"/>
                          </a:solidFill>
                          <a:latin typeface="+mn-lt"/>
                          <a:ea typeface="+mn-ea"/>
                          <a:cs typeface="+mn-cs"/>
                        </a:rPr>
                        <a:t>מלאה – על התכנית המקורית של "תבל"</a:t>
                      </a:r>
                      <a:endParaRPr lang="he-IL" sz="1100" b="1" kern="1200" dirty="0">
                        <a:solidFill>
                          <a:schemeClr val="bg1"/>
                        </a:solidFill>
                        <a:latin typeface="+mn-lt"/>
                        <a:ea typeface="+mn-ea"/>
                        <a:cs typeface="+mn-cs"/>
                      </a:endParaRPr>
                    </a:p>
                  </a:txBody>
                  <a:tcPr anchor="ctr">
                    <a:solidFill>
                      <a:schemeClr val="accent5"/>
                    </a:solidFill>
                  </a:tcPr>
                </a:tc>
                <a:tc>
                  <a:txBody>
                    <a:bodyPr/>
                    <a:lstStyle/>
                    <a:p>
                      <a:pPr algn="ctr" rtl="1"/>
                      <a:r>
                        <a:rPr lang="en-US" sz="1100" b="1" kern="1200" dirty="0" smtClean="0">
                          <a:solidFill>
                            <a:schemeClr val="bg1"/>
                          </a:solidFill>
                          <a:latin typeface="+mn-lt"/>
                          <a:ea typeface="+mn-ea"/>
                          <a:cs typeface="+mn-cs"/>
                        </a:rPr>
                        <a:t>NA</a:t>
                      </a:r>
                      <a:endParaRPr lang="he-IL" sz="1100" b="1" kern="1200" dirty="0">
                        <a:solidFill>
                          <a:schemeClr val="bg1"/>
                        </a:solidFill>
                        <a:latin typeface="+mn-lt"/>
                        <a:ea typeface="+mn-ea"/>
                        <a:cs typeface="+mn-cs"/>
                      </a:endParaRPr>
                    </a:p>
                  </a:txBody>
                  <a:tcPr anchor="ctr">
                    <a:solidFill>
                      <a:schemeClr val="accent5"/>
                    </a:solidFill>
                  </a:tcPr>
                </a:tc>
                <a:tc>
                  <a:txBody>
                    <a:bodyPr/>
                    <a:lstStyle/>
                    <a:p>
                      <a:pPr algn="ctr" rtl="1"/>
                      <a:r>
                        <a:rPr lang="he-IL" sz="1100" b="1" kern="1200" dirty="0" smtClean="0">
                          <a:solidFill>
                            <a:schemeClr val="bg1"/>
                          </a:solidFill>
                          <a:latin typeface="+mn-lt"/>
                          <a:ea typeface="+mn-ea"/>
                          <a:cs typeface="+mn-cs"/>
                        </a:rPr>
                        <a:t>ועדות נ"ע מלא</a:t>
                      </a:r>
                      <a:r>
                        <a:rPr lang="he-IL" sz="1100" b="1" kern="1200" baseline="0" dirty="0" smtClean="0">
                          <a:solidFill>
                            <a:schemeClr val="bg1"/>
                          </a:solidFill>
                          <a:latin typeface="+mn-lt"/>
                          <a:ea typeface="+mn-ea"/>
                          <a:cs typeface="+mn-cs"/>
                        </a:rPr>
                        <a:t> -</a:t>
                      </a:r>
                      <a:r>
                        <a:rPr lang="he-IL" sz="1100" b="1" kern="1200" dirty="0" smtClean="0">
                          <a:solidFill>
                            <a:schemeClr val="bg1"/>
                          </a:solidFill>
                          <a:latin typeface="+mn-lt"/>
                          <a:ea typeface="+mn-ea"/>
                          <a:cs typeface="+mn-cs"/>
                        </a:rPr>
                        <a:t>כולל פתיחת תיק ותשלומים</a:t>
                      </a:r>
                      <a:endParaRPr lang="he-IL" sz="1100" b="1" kern="1200" dirty="0">
                        <a:solidFill>
                          <a:schemeClr val="bg1"/>
                        </a:solidFill>
                        <a:latin typeface="+mn-lt"/>
                        <a:ea typeface="+mn-ea"/>
                        <a:cs typeface="+mn-cs"/>
                      </a:endParaRPr>
                    </a:p>
                  </a:txBody>
                  <a:tcPr anchor="ctr">
                    <a:solidFill>
                      <a:schemeClr val="accent5"/>
                    </a:solidFill>
                  </a:tcPr>
                </a:tc>
              </a:tr>
              <a:tr h="483065">
                <a:tc>
                  <a:txBody>
                    <a:bodyPr/>
                    <a:lstStyle/>
                    <a:p>
                      <a:pPr algn="r" rtl="1"/>
                      <a:r>
                        <a:rPr lang="he-IL" sz="1200" b="1" dirty="0" smtClean="0">
                          <a:solidFill>
                            <a:schemeClr val="bg1"/>
                          </a:solidFill>
                        </a:rPr>
                        <a:t>היתכנות טכנולוגית</a:t>
                      </a:r>
                      <a:endParaRPr lang="he-IL" sz="1200" b="1" dirty="0">
                        <a:solidFill>
                          <a:schemeClr val="bg1"/>
                        </a:solidFill>
                      </a:endParaRPr>
                    </a:p>
                  </a:txBody>
                  <a:tcPr anchor="ctr">
                    <a:solidFill>
                      <a:schemeClr val="accent1">
                        <a:lumMod val="50000"/>
                      </a:schemeClr>
                    </a:solidFill>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he-IL" sz="1100" b="0" kern="1200" dirty="0" smtClean="0">
                          <a:solidFill>
                            <a:schemeClr val="tx1"/>
                          </a:solidFill>
                          <a:latin typeface="+mn-lt"/>
                          <a:ea typeface="+mn-ea"/>
                          <a:cs typeface="+mn-cs"/>
                        </a:rPr>
                        <a:t>קיימת</a:t>
                      </a:r>
                      <a:r>
                        <a:rPr lang="he-IL" sz="1100" kern="1200" dirty="0" smtClean="0">
                          <a:solidFill>
                            <a:schemeClr val="tx1"/>
                          </a:solidFill>
                          <a:latin typeface="+mn-lt"/>
                          <a:ea typeface="+mn-ea"/>
                          <a:cs typeface="+mn-cs"/>
                        </a:rPr>
                        <a:t>. התשתיות האפליקטיביות</a:t>
                      </a:r>
                      <a:r>
                        <a:rPr lang="he-IL" sz="1100" kern="1200" baseline="0" dirty="0" smtClean="0">
                          <a:solidFill>
                            <a:schemeClr val="tx1"/>
                          </a:solidFill>
                          <a:latin typeface="+mn-lt"/>
                          <a:ea typeface="+mn-ea"/>
                          <a:cs typeface="+mn-cs"/>
                        </a:rPr>
                        <a:t> שפותחו מאפשרות</a:t>
                      </a:r>
                      <a:endParaRPr lang="he-IL" sz="1100" dirty="0" smtClean="0">
                        <a:solidFill>
                          <a:schemeClr val="tx1"/>
                        </a:solidFill>
                      </a:endParaRPr>
                    </a:p>
                  </a:txBody>
                  <a:tcPr>
                    <a:solidFill>
                      <a:schemeClr val="accent1"/>
                    </a:solidFill>
                  </a:tcPr>
                </a:tc>
                <a:tc>
                  <a:txBody>
                    <a:bodyPr/>
                    <a:lstStyle/>
                    <a:p>
                      <a:pPr algn="r" rtl="1"/>
                      <a:r>
                        <a:rPr lang="he-IL" sz="1100" dirty="0" smtClean="0">
                          <a:solidFill>
                            <a:schemeClr val="tx1"/>
                          </a:solidFill>
                        </a:rPr>
                        <a:t>קיימת. מחייב התאמות לארכיטקטורה "פתוחה"</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היתכנות</a:t>
                      </a:r>
                      <a:r>
                        <a:rPr lang="he-IL" sz="1100" baseline="0" dirty="0" smtClean="0">
                          <a:solidFill>
                            <a:schemeClr val="tx1"/>
                          </a:solidFill>
                        </a:rPr>
                        <a:t> נמוכה מאוד</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קיימת לתקופה קצובה של כ- 5-10 שנים (מעבר לזה</a:t>
                      </a:r>
                      <a:r>
                        <a:rPr lang="he-IL" sz="1100" baseline="0" dirty="0" smtClean="0">
                          <a:solidFill>
                            <a:schemeClr val="tx1"/>
                          </a:solidFill>
                        </a:rPr>
                        <a:t> -סיכון לשרידות </a:t>
                      </a:r>
                      <a:r>
                        <a:rPr lang="he-IL" sz="1100" baseline="0" dirty="0" err="1" smtClean="0">
                          <a:solidFill>
                            <a:schemeClr val="tx1"/>
                          </a:solidFill>
                        </a:rPr>
                        <a:t>הלגאסי</a:t>
                      </a:r>
                      <a:r>
                        <a:rPr lang="he-IL" sz="1100" baseline="0" dirty="0" smtClean="0">
                          <a:solidFill>
                            <a:schemeClr val="tx1"/>
                          </a:solidFill>
                        </a:rPr>
                        <a:t>)</a:t>
                      </a:r>
                      <a:endParaRPr lang="he-IL" sz="1100" dirty="0">
                        <a:solidFill>
                          <a:schemeClr val="tx1"/>
                        </a:solidFill>
                      </a:endParaRPr>
                    </a:p>
                  </a:txBody>
                  <a:tcPr>
                    <a:solidFill>
                      <a:schemeClr val="accent1"/>
                    </a:solidFill>
                  </a:tcPr>
                </a:tc>
                <a:tc>
                  <a:txBody>
                    <a:bodyPr/>
                    <a:lstStyle/>
                    <a:p>
                      <a:pPr marL="0" marR="0" indent="0" algn="r" defTabSz="685800" rtl="1" eaLnBrk="1" fontAlgn="auto" latinLnBrk="0" hangingPunct="1">
                        <a:lnSpc>
                          <a:spcPct val="100000"/>
                        </a:lnSpc>
                        <a:spcBef>
                          <a:spcPts val="0"/>
                        </a:spcBef>
                        <a:spcAft>
                          <a:spcPts val="0"/>
                        </a:spcAft>
                        <a:buClrTx/>
                        <a:buSzTx/>
                        <a:buFontTx/>
                        <a:buNone/>
                        <a:tabLst/>
                        <a:defRPr/>
                      </a:pPr>
                      <a:r>
                        <a:rPr lang="he-IL" sz="1100" dirty="0" smtClean="0">
                          <a:solidFill>
                            <a:schemeClr val="tx1"/>
                          </a:solidFill>
                        </a:rPr>
                        <a:t>קיימת לתקופה קצובה של כ- 5-10 שנים (מעבר לזה</a:t>
                      </a:r>
                      <a:r>
                        <a:rPr lang="he-IL" sz="1100" baseline="0" dirty="0" smtClean="0">
                          <a:solidFill>
                            <a:schemeClr val="tx1"/>
                          </a:solidFill>
                        </a:rPr>
                        <a:t> -סיכון לשרידות </a:t>
                      </a:r>
                      <a:r>
                        <a:rPr lang="he-IL" sz="1100" baseline="0" dirty="0" err="1" smtClean="0">
                          <a:solidFill>
                            <a:schemeClr val="tx1"/>
                          </a:solidFill>
                        </a:rPr>
                        <a:t>הלגאסי</a:t>
                      </a:r>
                      <a:r>
                        <a:rPr lang="he-IL" sz="1100" baseline="0" dirty="0" smtClean="0">
                          <a:solidFill>
                            <a:schemeClr val="tx1"/>
                          </a:solidFill>
                        </a:rPr>
                        <a:t>)</a:t>
                      </a:r>
                      <a:r>
                        <a:rPr lang="he-IL" sz="1100" dirty="0" smtClean="0">
                          <a:solidFill>
                            <a:schemeClr val="tx1"/>
                          </a:solidFill>
                        </a:rPr>
                        <a:t>; מערכת הועדות</a:t>
                      </a:r>
                      <a:r>
                        <a:rPr lang="he-IL" sz="1100" baseline="0" dirty="0" smtClean="0">
                          <a:solidFill>
                            <a:schemeClr val="tx1"/>
                          </a:solidFill>
                        </a:rPr>
                        <a:t> טובה</a:t>
                      </a:r>
                      <a:endParaRPr lang="he-IL" sz="1100" dirty="0">
                        <a:solidFill>
                          <a:schemeClr val="tx1"/>
                        </a:solidFill>
                      </a:endParaRPr>
                    </a:p>
                  </a:txBody>
                  <a:tcPr>
                    <a:solidFill>
                      <a:schemeClr val="accent1"/>
                    </a:solidFill>
                  </a:tcPr>
                </a:tc>
              </a:tr>
              <a:tr h="432048">
                <a:tc>
                  <a:txBody>
                    <a:bodyPr/>
                    <a:lstStyle/>
                    <a:p>
                      <a:pPr algn="r" rtl="1"/>
                      <a:r>
                        <a:rPr lang="he-IL" sz="1200" b="1" dirty="0" smtClean="0">
                          <a:solidFill>
                            <a:schemeClr val="bg1"/>
                          </a:solidFill>
                        </a:rPr>
                        <a:t>היתכנות ניהולית</a:t>
                      </a:r>
                      <a:endParaRPr lang="he-IL" sz="1200" b="1" dirty="0">
                        <a:solidFill>
                          <a:schemeClr val="bg1"/>
                        </a:solidFill>
                      </a:endParaRPr>
                    </a:p>
                  </a:txBody>
                  <a:tcPr anchor="ctr">
                    <a:solidFill>
                      <a:schemeClr val="accent1">
                        <a:lumMod val="50000"/>
                      </a:schemeClr>
                    </a:solidFill>
                  </a:tcPr>
                </a:tc>
                <a:tc>
                  <a:txBody>
                    <a:bodyPr/>
                    <a:lstStyle/>
                    <a:p>
                      <a:pPr algn="r" rtl="1"/>
                      <a:r>
                        <a:rPr lang="he-IL" sz="1100" dirty="0" smtClean="0">
                          <a:solidFill>
                            <a:schemeClr val="tx1"/>
                          </a:solidFill>
                        </a:rPr>
                        <a:t>קיימת. מותנה ב-"ספונסר" ומינהלת</a:t>
                      </a:r>
                    </a:p>
                  </a:txBody>
                  <a:tcPr>
                    <a:solidFill>
                      <a:schemeClr val="accent1"/>
                    </a:solidFill>
                  </a:tcPr>
                </a:tc>
                <a:tc>
                  <a:txBody>
                    <a:bodyPr/>
                    <a:lstStyle/>
                    <a:p>
                      <a:pPr algn="r" rtl="1"/>
                      <a:r>
                        <a:rPr lang="he-IL" sz="1100" dirty="0" smtClean="0">
                          <a:solidFill>
                            <a:schemeClr val="tx1"/>
                          </a:solidFill>
                        </a:rPr>
                        <a:t>קיימת. מחייב "ניהול ספקים"</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היתכנות נמוכה מאוד</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קיימת. יידרש מאמץ</a:t>
                      </a:r>
                      <a:r>
                        <a:rPr lang="he-IL" sz="1100" baseline="0" dirty="0" smtClean="0">
                          <a:solidFill>
                            <a:schemeClr val="tx1"/>
                          </a:solidFill>
                        </a:rPr>
                        <a:t> פנימי וחיצוני</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קיימת. מחייב נחישות</a:t>
                      </a:r>
                      <a:r>
                        <a:rPr lang="he-IL" sz="1100" baseline="0" dirty="0" smtClean="0">
                          <a:solidFill>
                            <a:schemeClr val="tx1"/>
                          </a:solidFill>
                        </a:rPr>
                        <a:t> בהטמעה</a:t>
                      </a:r>
                      <a:endParaRPr lang="he-IL" sz="1100" dirty="0">
                        <a:solidFill>
                          <a:schemeClr val="tx1"/>
                        </a:solidFill>
                      </a:endParaRPr>
                    </a:p>
                  </a:txBody>
                  <a:tcPr>
                    <a:solidFill>
                      <a:schemeClr val="accent1"/>
                    </a:solidFill>
                  </a:tcPr>
                </a:tc>
              </a:tr>
              <a:tr h="439721">
                <a:tc>
                  <a:txBody>
                    <a:bodyPr/>
                    <a:lstStyle/>
                    <a:p>
                      <a:pPr algn="r" rtl="1"/>
                      <a:r>
                        <a:rPr lang="he-IL" sz="1200" b="1" dirty="0" smtClean="0">
                          <a:solidFill>
                            <a:schemeClr val="bg1"/>
                          </a:solidFill>
                        </a:rPr>
                        <a:t>עדיפות לקוחות</a:t>
                      </a:r>
                      <a:endParaRPr lang="he-IL" sz="1200" b="1" dirty="0">
                        <a:solidFill>
                          <a:schemeClr val="bg1"/>
                        </a:solidFill>
                      </a:endParaRPr>
                    </a:p>
                  </a:txBody>
                  <a:tcPr anchor="ctr">
                    <a:solidFill>
                      <a:schemeClr val="accent1">
                        <a:lumMod val="50000"/>
                      </a:schemeClr>
                    </a:solidFill>
                  </a:tcPr>
                </a:tc>
                <a:tc>
                  <a:txBody>
                    <a:bodyPr/>
                    <a:lstStyle/>
                    <a:p>
                      <a:pPr algn="r" rtl="1"/>
                      <a:r>
                        <a:rPr lang="he-IL" sz="1100" dirty="0" smtClean="0">
                          <a:solidFill>
                            <a:schemeClr val="tx1"/>
                          </a:solidFill>
                        </a:rPr>
                        <a:t>תואם</a:t>
                      </a:r>
                      <a:r>
                        <a:rPr lang="he-IL" sz="1100" baseline="0" dirty="0" smtClean="0">
                          <a:solidFill>
                            <a:schemeClr val="tx1"/>
                          </a:solidFill>
                        </a:rPr>
                        <a:t> לעדיפות מרבית הלקוחות</a:t>
                      </a:r>
                      <a:endParaRPr lang="he-IL" sz="1100" dirty="0" smtClean="0">
                        <a:solidFill>
                          <a:schemeClr val="tx1"/>
                        </a:solidFill>
                      </a:endParaRPr>
                    </a:p>
                  </a:txBody>
                  <a:tcPr>
                    <a:solidFill>
                      <a:schemeClr val="accent1"/>
                    </a:solidFill>
                  </a:tcPr>
                </a:tc>
                <a:tc>
                  <a:txBody>
                    <a:bodyPr/>
                    <a:lstStyle/>
                    <a:p>
                      <a:pPr algn="r" rtl="1"/>
                      <a:r>
                        <a:rPr lang="he-IL" sz="1100" dirty="0" smtClean="0">
                          <a:solidFill>
                            <a:schemeClr val="tx1"/>
                          </a:solidFill>
                        </a:rPr>
                        <a:t>גמישות</a:t>
                      </a:r>
                      <a:r>
                        <a:rPr lang="he-IL" sz="1100" baseline="0" dirty="0" smtClean="0">
                          <a:solidFill>
                            <a:schemeClr val="tx1"/>
                          </a:solidFill>
                        </a:rPr>
                        <a:t> </a:t>
                      </a:r>
                      <a:r>
                        <a:rPr lang="he-IL" sz="1100" baseline="0" dirty="0" err="1" smtClean="0">
                          <a:solidFill>
                            <a:schemeClr val="tx1"/>
                          </a:solidFill>
                        </a:rPr>
                        <a:t>לתעדוף</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גמישות </a:t>
                      </a:r>
                      <a:r>
                        <a:rPr lang="he-IL" sz="1100" dirty="0" err="1" smtClean="0">
                          <a:solidFill>
                            <a:schemeClr val="tx1"/>
                          </a:solidFill>
                        </a:rPr>
                        <a:t>לתעדוף</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נוגד את עדיפות הסניפים,</a:t>
                      </a:r>
                      <a:r>
                        <a:rPr lang="he-IL" sz="1100" baseline="0" dirty="0" smtClean="0">
                          <a:solidFill>
                            <a:schemeClr val="tx1"/>
                          </a:solidFill>
                        </a:rPr>
                        <a:t> </a:t>
                      </a:r>
                      <a:r>
                        <a:rPr lang="he-IL" sz="1100" dirty="0" smtClean="0">
                          <a:solidFill>
                            <a:schemeClr val="tx1"/>
                          </a:solidFill>
                        </a:rPr>
                        <a:t>מ'</a:t>
                      </a:r>
                      <a:r>
                        <a:rPr lang="he-IL" sz="1100" baseline="0" dirty="0" smtClean="0">
                          <a:solidFill>
                            <a:schemeClr val="tx1"/>
                          </a:solidFill>
                        </a:rPr>
                        <a:t> </a:t>
                      </a:r>
                      <a:r>
                        <a:rPr lang="he-IL" sz="1100" dirty="0" smtClean="0">
                          <a:solidFill>
                            <a:schemeClr val="tx1"/>
                          </a:solidFill>
                        </a:rPr>
                        <a:t>גמלאות והלשכה הרפואית</a:t>
                      </a:r>
                      <a:endParaRPr lang="he-IL" sz="1100" dirty="0">
                        <a:solidFill>
                          <a:schemeClr val="tx1"/>
                        </a:solidFill>
                      </a:endParaRPr>
                    </a:p>
                  </a:txBody>
                  <a:tcPr>
                    <a:solidFill>
                      <a:schemeClr val="accent1"/>
                    </a:solidFill>
                  </a:tcPr>
                </a:tc>
                <a:tc>
                  <a:txBody>
                    <a:bodyPr/>
                    <a:lstStyle/>
                    <a:p>
                      <a:pPr algn="r" rtl="1"/>
                      <a:r>
                        <a:rPr lang="he-IL" sz="1100" dirty="0" smtClean="0">
                          <a:solidFill>
                            <a:schemeClr val="tx1"/>
                          </a:solidFill>
                        </a:rPr>
                        <a:t>תואם את רצון הסניפים, מ' גמלאות והלשכה הרפואית</a:t>
                      </a:r>
                      <a:r>
                        <a:rPr lang="he-IL" sz="1100" baseline="0" dirty="0" smtClean="0">
                          <a:solidFill>
                            <a:schemeClr val="tx1"/>
                          </a:solidFill>
                        </a:rPr>
                        <a:t> </a:t>
                      </a:r>
                      <a:endParaRPr lang="he-IL" sz="1100" dirty="0">
                        <a:solidFill>
                          <a:schemeClr val="tx1"/>
                        </a:solidFill>
                      </a:endParaRPr>
                    </a:p>
                  </a:txBody>
                  <a:tcPr>
                    <a:solidFill>
                      <a:schemeClr val="accent1"/>
                    </a:solidFill>
                  </a:tcPr>
                </a:tc>
              </a:tr>
              <a:tr h="473897">
                <a:tc>
                  <a:txBody>
                    <a:bodyPr/>
                    <a:lstStyle/>
                    <a:p>
                      <a:pPr algn="r" rtl="1"/>
                      <a:r>
                        <a:rPr lang="he-IL" sz="1200" b="1" dirty="0" smtClean="0">
                          <a:solidFill>
                            <a:schemeClr val="bg1"/>
                          </a:solidFill>
                        </a:rPr>
                        <a:t>יתרונות / הזדמנויות</a:t>
                      </a:r>
                      <a:endParaRPr lang="he-IL" sz="1200" b="1" dirty="0">
                        <a:solidFill>
                          <a:schemeClr val="bg1"/>
                        </a:solidFill>
                      </a:endParaRPr>
                    </a:p>
                  </a:txBody>
                  <a:tcPr anchor="ctr">
                    <a:solidFill>
                      <a:schemeClr val="accent2">
                        <a:lumMod val="75000"/>
                      </a:schemeClr>
                    </a:solidFill>
                  </a:tcPr>
                </a:tc>
                <a:tc>
                  <a:txBody>
                    <a:bodyPr/>
                    <a:lstStyle/>
                    <a:p>
                      <a:pPr algn="r" rtl="1"/>
                      <a:r>
                        <a:rPr lang="he-IL" sz="1100" baseline="0" dirty="0" smtClean="0">
                          <a:solidFill>
                            <a:schemeClr val="tx1"/>
                          </a:solidFill>
                        </a:rPr>
                        <a:t>ניצול נכסים והשקעות; תכנית בהיקף "נשלט"; תשתית טובה להמשך</a:t>
                      </a:r>
                    </a:p>
                  </a:txBody>
                  <a:tcPr>
                    <a:solidFill>
                      <a:schemeClr val="accent2">
                        <a:lumMod val="60000"/>
                        <a:lumOff val="40000"/>
                      </a:schemeClr>
                    </a:solidFill>
                  </a:tcPr>
                </a:tc>
                <a:tc>
                  <a:txBody>
                    <a:bodyPr/>
                    <a:lstStyle/>
                    <a:p>
                      <a:pPr algn="r" rtl="1"/>
                      <a:r>
                        <a:rPr lang="he-IL" sz="1100" dirty="0" smtClean="0">
                          <a:solidFill>
                            <a:schemeClr val="tx1"/>
                          </a:solidFill>
                        </a:rPr>
                        <a:t>ניצול השקעות ונכסים; </a:t>
                      </a:r>
                      <a:r>
                        <a:rPr lang="he-IL" sz="1100" dirty="0" err="1" smtClean="0">
                          <a:solidFill>
                            <a:schemeClr val="tx1"/>
                          </a:solidFill>
                        </a:rPr>
                        <a:t>מיקבול</a:t>
                      </a:r>
                      <a:r>
                        <a:rPr lang="he-IL" sz="1100" dirty="0" smtClean="0">
                          <a:solidFill>
                            <a:schemeClr val="tx1"/>
                          </a:solidFill>
                        </a:rPr>
                        <a:t> וקיצור לו"ז; הגברת שביעות רצון </a:t>
                      </a:r>
                      <a:endParaRPr lang="he-IL" sz="1100" dirty="0">
                        <a:solidFill>
                          <a:schemeClr val="tx1"/>
                        </a:solidFill>
                      </a:endParaRPr>
                    </a:p>
                  </a:txBody>
                  <a:tcPr>
                    <a:solidFill>
                      <a:schemeClr val="accent2">
                        <a:lumMod val="60000"/>
                        <a:lumOff val="40000"/>
                      </a:schemeClr>
                    </a:solidFill>
                  </a:tcPr>
                </a:tc>
                <a:tc>
                  <a:txBody>
                    <a:bodyPr/>
                    <a:lstStyle/>
                    <a:p>
                      <a:pPr algn="r" rtl="1"/>
                      <a:r>
                        <a:rPr lang="he-IL" sz="1100" dirty="0" smtClean="0">
                          <a:solidFill>
                            <a:schemeClr val="tx1"/>
                          </a:solidFill>
                        </a:rPr>
                        <a:t>מימוש מלא של "תבל"; אחריות ממוקדת לביצוע </a:t>
                      </a:r>
                      <a:endParaRPr lang="he-IL" sz="1100" dirty="0">
                        <a:solidFill>
                          <a:schemeClr val="tx1"/>
                        </a:solidFill>
                      </a:endParaRPr>
                    </a:p>
                  </a:txBody>
                  <a:tcPr>
                    <a:solidFill>
                      <a:schemeClr val="accent2">
                        <a:lumMod val="60000"/>
                        <a:lumOff val="40000"/>
                      </a:schemeClr>
                    </a:solidFill>
                  </a:tcPr>
                </a:tc>
                <a:tc>
                  <a:txBody>
                    <a:bodyPr/>
                    <a:lstStyle/>
                    <a:p>
                      <a:pPr algn="r" rtl="1"/>
                      <a:r>
                        <a:rPr lang="he-IL" sz="1100" dirty="0" smtClean="0">
                          <a:solidFill>
                            <a:schemeClr val="tx1"/>
                          </a:solidFill>
                        </a:rPr>
                        <a:t>עצירת ההשקעות בתכנית</a:t>
                      </a:r>
                      <a:endParaRPr lang="he-IL" sz="1100" dirty="0">
                        <a:solidFill>
                          <a:schemeClr val="tx1"/>
                        </a:solidFill>
                      </a:endParaRPr>
                    </a:p>
                  </a:txBody>
                  <a:tcPr>
                    <a:solidFill>
                      <a:schemeClr val="accent2">
                        <a:lumMod val="60000"/>
                        <a:lumOff val="40000"/>
                      </a:schemeClr>
                    </a:solidFill>
                  </a:tcPr>
                </a:tc>
                <a:tc>
                  <a:txBody>
                    <a:bodyPr/>
                    <a:lstStyle/>
                    <a:p>
                      <a:pPr algn="r" rtl="1"/>
                      <a:r>
                        <a:rPr lang="he-IL" sz="1100" dirty="0" smtClean="0">
                          <a:solidFill>
                            <a:schemeClr val="tx1"/>
                          </a:solidFill>
                        </a:rPr>
                        <a:t>ניצול השקעה שבוצעה; שיפור עבודת ועדות נ"ע</a:t>
                      </a:r>
                      <a:endParaRPr lang="he-IL" sz="1100" dirty="0">
                        <a:solidFill>
                          <a:schemeClr val="tx1"/>
                        </a:solidFill>
                      </a:endParaRPr>
                    </a:p>
                  </a:txBody>
                  <a:tcPr>
                    <a:solidFill>
                      <a:schemeClr val="accent2">
                        <a:lumMod val="60000"/>
                        <a:lumOff val="40000"/>
                      </a:schemeClr>
                    </a:solidFill>
                  </a:tcPr>
                </a:tc>
              </a:tr>
              <a:tr h="409881">
                <a:tc>
                  <a:txBody>
                    <a:bodyPr/>
                    <a:lstStyle/>
                    <a:p>
                      <a:pPr algn="r" rtl="1"/>
                      <a:r>
                        <a:rPr lang="he-IL" sz="1200" b="1" dirty="0" smtClean="0">
                          <a:solidFill>
                            <a:schemeClr val="bg1"/>
                          </a:solidFill>
                        </a:rPr>
                        <a:t>חסרונות / סיכונים</a:t>
                      </a:r>
                      <a:endParaRPr lang="he-IL" sz="1200" b="1" dirty="0">
                        <a:solidFill>
                          <a:schemeClr val="bg1"/>
                        </a:solidFill>
                      </a:endParaRPr>
                    </a:p>
                  </a:txBody>
                  <a:tcPr anchor="ctr">
                    <a:solidFill>
                      <a:schemeClr val="accent2">
                        <a:lumMod val="75000"/>
                      </a:schemeClr>
                    </a:solidFill>
                  </a:tcPr>
                </a:tc>
                <a:tc>
                  <a:txBody>
                    <a:bodyPr/>
                    <a:lstStyle/>
                    <a:p>
                      <a:pPr algn="r" rtl="1"/>
                      <a:r>
                        <a:rPr lang="he-IL" sz="1100" dirty="0" smtClean="0">
                          <a:solidFill>
                            <a:schemeClr val="tx1"/>
                          </a:solidFill>
                        </a:rPr>
                        <a:t>אי</a:t>
                      </a:r>
                      <a:r>
                        <a:rPr lang="he-IL" sz="1100" baseline="0" dirty="0" smtClean="0">
                          <a:solidFill>
                            <a:schemeClr val="tx1"/>
                          </a:solidFill>
                        </a:rPr>
                        <a:t> מימוש מלא; היעדר ספונסר ובקרה צמודה יהוו סיכון חוזר לחריגות</a:t>
                      </a:r>
                      <a:endParaRPr lang="he-IL" sz="1100" dirty="0" smtClean="0">
                        <a:solidFill>
                          <a:schemeClr val="tx1"/>
                        </a:solidFill>
                      </a:endParaRPr>
                    </a:p>
                  </a:txBody>
                  <a:tcPr>
                    <a:solidFill>
                      <a:schemeClr val="accent2">
                        <a:lumMod val="60000"/>
                        <a:lumOff val="40000"/>
                      </a:schemeClr>
                    </a:solidFill>
                  </a:tcPr>
                </a:tc>
                <a:tc>
                  <a:txBody>
                    <a:bodyPr/>
                    <a:lstStyle/>
                    <a:p>
                      <a:pPr algn="r" rtl="1"/>
                      <a:r>
                        <a:rPr lang="he-IL" sz="1100" dirty="0" smtClean="0">
                          <a:solidFill>
                            <a:schemeClr val="tx1"/>
                          </a:solidFill>
                        </a:rPr>
                        <a:t>העברת</a:t>
                      </a:r>
                      <a:r>
                        <a:rPr lang="he-IL" sz="1100" baseline="0" dirty="0" smtClean="0">
                          <a:solidFill>
                            <a:schemeClr val="tx1"/>
                          </a:solidFill>
                        </a:rPr>
                        <a:t> ידע; עקומת לימוד של ספקים; ארכיטקטורה "סגורה"; "ניהול ספקים"</a:t>
                      </a:r>
                      <a:endParaRPr lang="he-IL" sz="1100" dirty="0">
                        <a:solidFill>
                          <a:schemeClr val="tx1"/>
                        </a:solidFill>
                      </a:endParaRPr>
                    </a:p>
                  </a:txBody>
                  <a:tcPr>
                    <a:solidFill>
                      <a:schemeClr val="accent2">
                        <a:lumMod val="60000"/>
                        <a:lumOff val="40000"/>
                      </a:schemeClr>
                    </a:solidFill>
                  </a:tcPr>
                </a:tc>
                <a:tc>
                  <a:txBody>
                    <a:bodyPr/>
                    <a:lstStyle/>
                    <a:p>
                      <a:pPr algn="r" rtl="1"/>
                      <a:r>
                        <a:rPr lang="he-IL" sz="1100" dirty="0" smtClean="0">
                          <a:solidFill>
                            <a:schemeClr val="tx1"/>
                          </a:solidFill>
                        </a:rPr>
                        <a:t>גודל ומורכבות,</a:t>
                      </a:r>
                      <a:r>
                        <a:rPr lang="he-IL" sz="1100" baseline="0" dirty="0" smtClean="0">
                          <a:solidFill>
                            <a:schemeClr val="tx1"/>
                          </a:solidFill>
                        </a:rPr>
                        <a:t> </a:t>
                      </a:r>
                      <a:r>
                        <a:rPr lang="he-IL" sz="1100" dirty="0" smtClean="0">
                          <a:solidFill>
                            <a:schemeClr val="tx1"/>
                          </a:solidFill>
                        </a:rPr>
                        <a:t>זמן ארוך להתקשרות; תלות בספק לאורך</a:t>
                      </a:r>
                      <a:r>
                        <a:rPr lang="he-IL" sz="1100" baseline="0" dirty="0" smtClean="0">
                          <a:solidFill>
                            <a:schemeClr val="tx1"/>
                          </a:solidFill>
                        </a:rPr>
                        <a:t> זמן; נוגד תרבות ארגונית</a:t>
                      </a:r>
                      <a:endParaRPr lang="he-IL" sz="1100" dirty="0">
                        <a:solidFill>
                          <a:schemeClr val="tx1"/>
                        </a:solidFill>
                      </a:endParaRPr>
                    </a:p>
                  </a:txBody>
                  <a:tcPr>
                    <a:solidFill>
                      <a:schemeClr val="accent2">
                        <a:lumMod val="60000"/>
                        <a:lumOff val="40000"/>
                      </a:schemeClr>
                    </a:solidFill>
                  </a:tcPr>
                </a:tc>
                <a:tc>
                  <a:txBody>
                    <a:bodyPr/>
                    <a:lstStyle/>
                    <a:p>
                      <a:pPr algn="r" rtl="1"/>
                      <a:r>
                        <a:rPr lang="he-IL" sz="1100" dirty="0" smtClean="0">
                          <a:solidFill>
                            <a:schemeClr val="tx1"/>
                          </a:solidFill>
                        </a:rPr>
                        <a:t>ירידה לטמיון של כל ההשקעות; חזרה לאחור לעבודה ידנית בועדות נ"ע;</a:t>
                      </a:r>
                      <a:r>
                        <a:rPr lang="he-IL" sz="1100" baseline="0" dirty="0" smtClean="0">
                          <a:solidFill>
                            <a:schemeClr val="tx1"/>
                          </a:solidFill>
                        </a:rPr>
                        <a:t> אפקט שלילי; סיכון </a:t>
                      </a:r>
                      <a:r>
                        <a:rPr lang="he-IL" sz="1100" baseline="0" dirty="0" err="1" smtClean="0">
                          <a:solidFill>
                            <a:schemeClr val="tx1"/>
                          </a:solidFill>
                        </a:rPr>
                        <a:t>הלגאסי</a:t>
                      </a:r>
                      <a:endParaRPr lang="he-IL" sz="1100" dirty="0">
                        <a:solidFill>
                          <a:schemeClr val="tx1"/>
                        </a:solidFill>
                      </a:endParaRPr>
                    </a:p>
                  </a:txBody>
                  <a:tcPr>
                    <a:solidFill>
                      <a:schemeClr val="accent2">
                        <a:lumMod val="60000"/>
                        <a:lumOff val="40000"/>
                      </a:schemeClr>
                    </a:solidFill>
                  </a:tcPr>
                </a:tc>
                <a:tc>
                  <a:txBody>
                    <a:bodyPr/>
                    <a:lstStyle/>
                    <a:p>
                      <a:pPr algn="r" rtl="1"/>
                      <a:r>
                        <a:rPr lang="he-IL" sz="1100" dirty="0" smtClean="0">
                          <a:solidFill>
                            <a:schemeClr val="tx1"/>
                          </a:solidFill>
                        </a:rPr>
                        <a:t>תחזוקה של תשתיות מורכבת לטובת</a:t>
                      </a:r>
                      <a:r>
                        <a:rPr lang="he-IL" sz="1100" baseline="0" dirty="0" smtClean="0">
                          <a:solidFill>
                            <a:schemeClr val="tx1"/>
                          </a:solidFill>
                        </a:rPr>
                        <a:t> מערכת קטנה. אין מסה קריטית; דו קיום לאורך זמן</a:t>
                      </a:r>
                      <a:endParaRPr lang="he-IL" sz="1100" dirty="0">
                        <a:solidFill>
                          <a:schemeClr val="tx1"/>
                        </a:solidFill>
                      </a:endParaRPr>
                    </a:p>
                  </a:txBody>
                  <a:tcPr>
                    <a:solidFill>
                      <a:schemeClr val="accent2">
                        <a:lumMod val="60000"/>
                        <a:lumOff val="40000"/>
                      </a:schemeClr>
                    </a:solidFill>
                  </a:tcPr>
                </a:tc>
              </a:tr>
              <a:tr h="414632">
                <a:tc>
                  <a:txBody>
                    <a:bodyPr/>
                    <a:lstStyle/>
                    <a:p>
                      <a:pPr algn="r" rtl="1"/>
                      <a:r>
                        <a:rPr lang="he-IL" sz="1200" b="1" dirty="0" smtClean="0">
                          <a:solidFill>
                            <a:schemeClr val="bg1"/>
                          </a:solidFill>
                        </a:rPr>
                        <a:t>לוח</a:t>
                      </a:r>
                      <a:r>
                        <a:rPr lang="he-IL" sz="1200" b="1" baseline="0" dirty="0" smtClean="0">
                          <a:solidFill>
                            <a:schemeClr val="bg1"/>
                          </a:solidFill>
                        </a:rPr>
                        <a:t> זמנים</a:t>
                      </a:r>
                      <a:endParaRPr lang="he-IL" sz="1200" b="1" dirty="0">
                        <a:solidFill>
                          <a:schemeClr val="bg1"/>
                        </a:solidFill>
                      </a:endParaRPr>
                    </a:p>
                  </a:txBody>
                  <a:tcPr anchor="ctr">
                    <a:solidFill>
                      <a:schemeClr val="accent6">
                        <a:lumMod val="75000"/>
                      </a:schemeClr>
                    </a:solidFill>
                  </a:tcPr>
                </a:tc>
                <a:tc>
                  <a:txBody>
                    <a:bodyPr/>
                    <a:lstStyle/>
                    <a:p>
                      <a:pPr algn="r" rtl="1"/>
                      <a:r>
                        <a:rPr lang="he-IL" sz="1100" b="0" dirty="0" smtClean="0">
                          <a:solidFill>
                            <a:schemeClr val="tx1"/>
                          </a:solidFill>
                        </a:rPr>
                        <a:t>הערכה – 6/2020</a:t>
                      </a:r>
                    </a:p>
                    <a:p>
                      <a:pPr algn="r" rtl="1"/>
                      <a:r>
                        <a:rPr lang="he-IL" sz="1100" b="0" dirty="0" smtClean="0">
                          <a:solidFill>
                            <a:schemeClr val="tx1"/>
                          </a:solidFill>
                        </a:rPr>
                        <a:t>יעד</a:t>
                      </a:r>
                      <a:r>
                        <a:rPr lang="he-IL" sz="1100" b="0" baseline="0" dirty="0" smtClean="0">
                          <a:solidFill>
                            <a:schemeClr val="tx1"/>
                          </a:solidFill>
                        </a:rPr>
                        <a:t> ריאלי – 12/2019</a:t>
                      </a:r>
                      <a:endParaRPr lang="he-IL" sz="1100" b="0"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קצר יותר מפיתוח</a:t>
                      </a:r>
                      <a:r>
                        <a:rPr lang="he-IL" sz="1100" b="0" baseline="0" dirty="0" smtClean="0">
                          <a:solidFill>
                            <a:schemeClr val="tx1"/>
                          </a:solidFill>
                        </a:rPr>
                        <a:t> עצמי</a:t>
                      </a:r>
                      <a:endParaRPr lang="he-IL" sz="1100" b="0"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ארוך מאוד</a:t>
                      </a:r>
                      <a:endParaRPr lang="he-IL" sz="1100" b="1"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תהליך סגירה של מספר חודשים</a:t>
                      </a:r>
                      <a:endParaRPr lang="he-IL" sz="1100" b="0"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12/2018</a:t>
                      </a:r>
                      <a:endParaRPr lang="he-IL" sz="1100" b="0" dirty="0">
                        <a:solidFill>
                          <a:schemeClr val="tx1"/>
                        </a:solidFill>
                      </a:endParaRPr>
                    </a:p>
                  </a:txBody>
                  <a:tcPr>
                    <a:solidFill>
                      <a:schemeClr val="accent6">
                        <a:lumMod val="60000"/>
                        <a:lumOff val="40000"/>
                      </a:schemeClr>
                    </a:solidFill>
                  </a:tcPr>
                </a:tc>
              </a:tr>
              <a:tr h="414632">
                <a:tc>
                  <a:txBody>
                    <a:bodyPr/>
                    <a:lstStyle/>
                    <a:p>
                      <a:pPr algn="r" rtl="1"/>
                      <a:r>
                        <a:rPr lang="he-IL" sz="1200" b="1" dirty="0" smtClean="0">
                          <a:solidFill>
                            <a:schemeClr val="bg1"/>
                          </a:solidFill>
                        </a:rPr>
                        <a:t>עלות</a:t>
                      </a:r>
                      <a:endParaRPr lang="he-IL" sz="1200" b="1" dirty="0">
                        <a:solidFill>
                          <a:schemeClr val="bg1"/>
                        </a:solidFill>
                      </a:endParaRPr>
                    </a:p>
                  </a:txBody>
                  <a:tcPr anchor="ctr">
                    <a:solidFill>
                      <a:schemeClr val="accent6">
                        <a:lumMod val="75000"/>
                      </a:schemeClr>
                    </a:solidFill>
                  </a:tcPr>
                </a:tc>
                <a:tc>
                  <a:txBody>
                    <a:bodyPr/>
                    <a:lstStyle/>
                    <a:p>
                      <a:pPr algn="r" rtl="1"/>
                      <a:r>
                        <a:rPr lang="he-IL" sz="1100" b="0" dirty="0" smtClean="0">
                          <a:solidFill>
                            <a:schemeClr val="tx1"/>
                          </a:solidFill>
                        </a:rPr>
                        <a:t>הערכה – 198 מ' ש'</a:t>
                      </a:r>
                    </a:p>
                    <a:p>
                      <a:pPr algn="r" rtl="1"/>
                      <a:r>
                        <a:rPr lang="he-IL" sz="1100" b="0" dirty="0" smtClean="0">
                          <a:solidFill>
                            <a:schemeClr val="tx1"/>
                          </a:solidFill>
                        </a:rPr>
                        <a:t>יעד ריאלי – 135-150 מ' ש' לכל היותר</a:t>
                      </a:r>
                      <a:endParaRPr lang="he-IL" sz="1100" b="0"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נמוכה יותר מפיתוח עצמי</a:t>
                      </a:r>
                      <a:endParaRPr lang="he-IL" sz="1100" b="0"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גבוהה</a:t>
                      </a:r>
                      <a:r>
                        <a:rPr lang="he-IL" sz="1100" b="0" baseline="0" dirty="0" smtClean="0">
                          <a:solidFill>
                            <a:schemeClr val="tx1"/>
                          </a:solidFill>
                        </a:rPr>
                        <a:t> מאוד (מאות מיליונים)</a:t>
                      </a:r>
                      <a:endParaRPr lang="he-IL" sz="1100" b="0"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עלויות עצירה</a:t>
                      </a:r>
                      <a:endParaRPr lang="he-IL" sz="1100" b="0" dirty="0">
                        <a:solidFill>
                          <a:schemeClr val="tx1"/>
                        </a:solidFill>
                      </a:endParaRPr>
                    </a:p>
                  </a:txBody>
                  <a:tcPr>
                    <a:solidFill>
                      <a:schemeClr val="accent6">
                        <a:lumMod val="60000"/>
                        <a:lumOff val="40000"/>
                      </a:schemeClr>
                    </a:solidFill>
                  </a:tcPr>
                </a:tc>
                <a:tc>
                  <a:txBody>
                    <a:bodyPr/>
                    <a:lstStyle/>
                    <a:p>
                      <a:pPr algn="r" rtl="1"/>
                      <a:r>
                        <a:rPr lang="he-IL" sz="1100" b="0" dirty="0" smtClean="0">
                          <a:solidFill>
                            <a:schemeClr val="tx1"/>
                          </a:solidFill>
                        </a:rPr>
                        <a:t>22-27 מ' ש' לכל היותר</a:t>
                      </a:r>
                      <a:endParaRPr lang="he-IL" sz="1100" b="0" dirty="0">
                        <a:solidFill>
                          <a:schemeClr val="tx1"/>
                        </a:solidFill>
                      </a:endParaRPr>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val="407097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13</a:t>
            </a:fld>
            <a:endParaRPr lang="he-IL">
              <a:solidFill>
                <a:prstClr val="black">
                  <a:tint val="75000"/>
                </a:prstClr>
              </a:solidFill>
            </a:endParaRPr>
          </a:p>
        </p:txBody>
      </p:sp>
      <p:sp>
        <p:nvSpPr>
          <p:cNvPr id="7" name="Title 1"/>
          <p:cNvSpPr>
            <a:spLocks noGrp="1"/>
          </p:cNvSpPr>
          <p:nvPr>
            <p:ph type="title"/>
          </p:nvPr>
        </p:nvSpPr>
        <p:spPr>
          <a:xfrm>
            <a:off x="107504" y="44624"/>
            <a:ext cx="8939594" cy="792088"/>
          </a:xfrm>
        </p:spPr>
        <p:txBody>
          <a:bodyPr>
            <a:normAutofit/>
          </a:bodyPr>
          <a:lstStyle/>
          <a:p>
            <a:r>
              <a:rPr lang="he-IL" sz="3200" b="1" i="1" kern="0" dirty="0" smtClean="0">
                <a:latin typeface="+mn-lt"/>
                <a:ea typeface="+mn-ea"/>
              </a:rPr>
              <a:t>ניתוח החלופות להמשך "תבל"</a:t>
            </a:r>
            <a:endParaRPr lang="he-IL" sz="2000" b="1" dirty="0"/>
          </a:p>
        </p:txBody>
      </p:sp>
      <p:sp>
        <p:nvSpPr>
          <p:cNvPr id="5" name="TextBox 4"/>
          <p:cNvSpPr txBox="1"/>
          <p:nvPr/>
        </p:nvSpPr>
        <p:spPr>
          <a:xfrm>
            <a:off x="1619672" y="836712"/>
            <a:ext cx="7257074" cy="432048"/>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t>השוואת החלופות – דירוג</a:t>
            </a:r>
            <a:endParaRPr lang="he-IL" sz="2000" b="1" dirty="0"/>
          </a:p>
        </p:txBody>
      </p:sp>
      <p:graphicFrame>
        <p:nvGraphicFramePr>
          <p:cNvPr id="4" name="טבלה 3"/>
          <p:cNvGraphicFramePr>
            <a:graphicFrameLocks noGrp="1"/>
          </p:cNvGraphicFramePr>
          <p:nvPr>
            <p:extLst>
              <p:ext uri="{D42A27DB-BD31-4B8C-83A1-F6EECF244321}">
                <p14:modId xmlns:p14="http://schemas.microsoft.com/office/powerpoint/2010/main" val="569412042"/>
              </p:ext>
            </p:extLst>
          </p:nvPr>
        </p:nvGraphicFramePr>
        <p:xfrm>
          <a:off x="323527" y="1408130"/>
          <a:ext cx="8553219" cy="4447320"/>
        </p:xfrm>
        <a:graphic>
          <a:graphicData uri="http://schemas.openxmlformats.org/drawingml/2006/table">
            <a:tbl>
              <a:tblPr rtl="1" firstRow="1" bandRow="1">
                <a:tableStyleId>{7DF18680-E054-41AD-8BC1-D1AEF772440D}</a:tableStyleId>
              </a:tblPr>
              <a:tblGrid>
                <a:gridCol w="1624044"/>
                <a:gridCol w="2349702"/>
                <a:gridCol w="1114883"/>
                <a:gridCol w="1732295"/>
                <a:gridCol w="1732295"/>
              </a:tblGrid>
              <a:tr h="366034">
                <a:tc>
                  <a:txBody>
                    <a:bodyPr/>
                    <a:lstStyle/>
                    <a:p>
                      <a:pPr algn="ctr" rtl="1"/>
                      <a:r>
                        <a:rPr lang="he-IL" sz="1600" dirty="0" smtClean="0"/>
                        <a:t>חלופה </a:t>
                      </a:r>
                      <a:endParaRPr lang="he-IL" sz="1600" dirty="0"/>
                    </a:p>
                  </a:txBody>
                  <a:tcPr anchor="ctr"/>
                </a:tc>
                <a:tc>
                  <a:txBody>
                    <a:bodyPr/>
                    <a:lstStyle/>
                    <a:p>
                      <a:pPr algn="ctr" rtl="1"/>
                      <a:r>
                        <a:rPr lang="he-IL" sz="1600" dirty="0" smtClean="0">
                          <a:solidFill>
                            <a:schemeClr val="bg1"/>
                          </a:solidFill>
                        </a:rPr>
                        <a:t>תכולה</a:t>
                      </a:r>
                      <a:endParaRPr lang="he-IL" sz="1600" dirty="0">
                        <a:solidFill>
                          <a:schemeClr val="bg1"/>
                        </a:solidFill>
                      </a:endParaRPr>
                    </a:p>
                  </a:txBody>
                  <a:tcPr anchor="ctr"/>
                </a:tc>
                <a:tc>
                  <a:txBody>
                    <a:bodyPr/>
                    <a:lstStyle/>
                    <a:p>
                      <a:pPr algn="ctr" rtl="1"/>
                      <a:r>
                        <a:rPr lang="he-IL" sz="1600" dirty="0" smtClean="0"/>
                        <a:t>ניקוד*</a:t>
                      </a:r>
                      <a:endParaRPr lang="he-IL" sz="1600" dirty="0"/>
                    </a:p>
                  </a:txBody>
                  <a:tcPr/>
                </a:tc>
                <a:tc>
                  <a:txBody>
                    <a:bodyPr/>
                    <a:lstStyle/>
                    <a:p>
                      <a:pPr algn="ctr" rtl="1"/>
                      <a:r>
                        <a:rPr lang="he-IL" sz="1600" dirty="0" smtClean="0">
                          <a:solidFill>
                            <a:schemeClr val="bg1"/>
                          </a:solidFill>
                        </a:rPr>
                        <a:t>עלות מ-2018</a:t>
                      </a:r>
                      <a:endParaRPr lang="he-IL" sz="1600" dirty="0">
                        <a:solidFill>
                          <a:schemeClr val="bg1"/>
                        </a:solidFill>
                      </a:endParaRPr>
                    </a:p>
                  </a:txBody>
                  <a:tcPr anchor="ctr"/>
                </a:tc>
                <a:tc>
                  <a:txBody>
                    <a:bodyPr/>
                    <a:lstStyle/>
                    <a:p>
                      <a:pPr algn="ctr" rtl="1"/>
                      <a:r>
                        <a:rPr lang="he-IL" sz="1600" dirty="0" smtClean="0">
                          <a:solidFill>
                            <a:schemeClr val="bg1"/>
                          </a:solidFill>
                        </a:rPr>
                        <a:t>לו"ז</a:t>
                      </a:r>
                      <a:endParaRPr lang="he-IL" sz="1600" dirty="0">
                        <a:solidFill>
                          <a:schemeClr val="bg1"/>
                        </a:solidFill>
                      </a:endParaRPr>
                    </a:p>
                  </a:txBody>
                  <a:tcPr anchor="ctr"/>
                </a:tc>
              </a:tr>
              <a:tr h="1401295">
                <a:tc>
                  <a:txBody>
                    <a:bodyPr/>
                    <a:lstStyle/>
                    <a:p>
                      <a:pPr algn="r" rtl="1"/>
                      <a:r>
                        <a:rPr lang="he-IL" sz="1400" kern="1200" dirty="0" smtClean="0">
                          <a:solidFill>
                            <a:schemeClr val="bg1"/>
                          </a:solidFill>
                          <a:latin typeface="+mn-lt"/>
                          <a:ea typeface="+mn-ea"/>
                          <a:cs typeface="+mn-cs"/>
                        </a:rPr>
                        <a:t>גידור </a:t>
                      </a:r>
                      <a:r>
                        <a:rPr lang="he-IL" sz="1400" kern="1200" baseline="0" dirty="0" smtClean="0">
                          <a:solidFill>
                            <a:schemeClr val="bg1"/>
                          </a:solidFill>
                          <a:latin typeface="+mn-lt"/>
                          <a:ea typeface="+mn-ea"/>
                          <a:cs typeface="+mn-cs"/>
                        </a:rPr>
                        <a:t> </a:t>
                      </a:r>
                      <a:r>
                        <a:rPr lang="he-IL" sz="1400" kern="1200" dirty="0" smtClean="0">
                          <a:solidFill>
                            <a:schemeClr val="bg1"/>
                          </a:solidFill>
                          <a:latin typeface="+mn-lt"/>
                          <a:ea typeface="+mn-ea"/>
                          <a:cs typeface="+mn-cs"/>
                        </a:rPr>
                        <a:t>(חלופה 1)</a:t>
                      </a:r>
                      <a:endParaRPr lang="he-IL" sz="1400" kern="1200" dirty="0">
                        <a:solidFill>
                          <a:schemeClr val="bg1"/>
                        </a:solidFill>
                        <a:latin typeface="+mn-lt"/>
                        <a:ea typeface="+mn-ea"/>
                        <a:cs typeface="+mn-cs"/>
                      </a:endParaRPr>
                    </a:p>
                  </a:txBody>
                  <a:tcPr anchor="ctr">
                    <a:solidFill>
                      <a:srgbClr val="002060"/>
                    </a:solidFill>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endParaRPr lang="he-IL" sz="1400" b="0" kern="1200" dirty="0" smtClean="0">
                        <a:solidFill>
                          <a:schemeClr val="bg1"/>
                        </a:solidFill>
                        <a:latin typeface="+mn-lt"/>
                        <a:ea typeface="+mn-ea"/>
                        <a:cs typeface="+mn-cs"/>
                      </a:endParaRPr>
                    </a:p>
                    <a:p>
                      <a:pPr marL="0" marR="0" lvl="0" indent="0" algn="r" defTabSz="685800" rtl="1" eaLnBrk="1" fontAlgn="auto" latinLnBrk="0" hangingPunct="1">
                        <a:lnSpc>
                          <a:spcPct val="100000"/>
                        </a:lnSpc>
                        <a:spcBef>
                          <a:spcPts val="0"/>
                        </a:spcBef>
                        <a:spcAft>
                          <a:spcPts val="0"/>
                        </a:spcAft>
                        <a:buClrTx/>
                        <a:buSzTx/>
                        <a:buFontTx/>
                        <a:buNone/>
                        <a:tabLst/>
                        <a:defRPr/>
                      </a:pPr>
                      <a:r>
                        <a:rPr lang="he-IL" sz="1200" b="0" kern="1200" dirty="0" err="1" smtClean="0">
                          <a:solidFill>
                            <a:schemeClr val="bg1"/>
                          </a:solidFill>
                          <a:latin typeface="+mn-lt"/>
                          <a:ea typeface="+mn-ea"/>
                          <a:cs typeface="+mn-cs"/>
                        </a:rPr>
                        <a:t>נ"כ</a:t>
                      </a:r>
                      <a:r>
                        <a:rPr lang="he-IL" sz="1200" b="0" kern="1200" baseline="0" dirty="0" smtClean="0">
                          <a:solidFill>
                            <a:schemeClr val="bg1"/>
                          </a:solidFill>
                          <a:latin typeface="+mn-lt"/>
                          <a:ea typeface="+mn-ea"/>
                          <a:cs typeface="+mn-cs"/>
                        </a:rPr>
                        <a:t> </a:t>
                      </a:r>
                      <a:r>
                        <a:rPr lang="he-IL" sz="1200" b="0" kern="1200" baseline="0" dirty="0" err="1" smtClean="0">
                          <a:solidFill>
                            <a:schemeClr val="bg1"/>
                          </a:solidFill>
                          <a:latin typeface="+mn-lt"/>
                          <a:ea typeface="+mn-ea"/>
                          <a:cs typeface="+mn-cs"/>
                        </a:rPr>
                        <a:t>ושר"ם</a:t>
                      </a:r>
                      <a:r>
                        <a:rPr lang="he-IL" sz="1200" b="0" kern="1200" dirty="0" smtClean="0">
                          <a:solidFill>
                            <a:schemeClr val="bg1"/>
                          </a:solidFill>
                          <a:latin typeface="+mn-lt"/>
                          <a:ea typeface="+mn-ea"/>
                          <a:cs typeface="+mn-cs"/>
                        </a:rPr>
                        <a:t>, נ"ע, ועדות, </a:t>
                      </a:r>
                      <a:r>
                        <a:rPr lang="he-IL" sz="1200" b="0" kern="1200" dirty="0" err="1" smtClean="0">
                          <a:solidFill>
                            <a:schemeClr val="bg1"/>
                          </a:solidFill>
                          <a:latin typeface="+mn-lt"/>
                          <a:ea typeface="+mn-ea"/>
                          <a:cs typeface="+mn-cs"/>
                        </a:rPr>
                        <a:t>ד"פ</a:t>
                      </a:r>
                      <a:r>
                        <a:rPr lang="he-IL" sz="1200" b="0" kern="1200" dirty="0" smtClean="0">
                          <a:solidFill>
                            <a:schemeClr val="bg1"/>
                          </a:solidFill>
                          <a:latin typeface="+mn-lt"/>
                          <a:ea typeface="+mn-ea"/>
                          <a:cs typeface="+mn-cs"/>
                        </a:rPr>
                        <a:t>, ילד נכה, פוליו</a:t>
                      </a:r>
                      <a:r>
                        <a:rPr lang="he-IL" sz="1200" b="0" kern="1200" smtClean="0">
                          <a:solidFill>
                            <a:schemeClr val="bg1"/>
                          </a:solidFill>
                          <a:latin typeface="+mn-lt"/>
                          <a:ea typeface="+mn-ea"/>
                          <a:cs typeface="+mn-cs"/>
                        </a:rPr>
                        <a:t>, </a:t>
                      </a:r>
                      <a:r>
                        <a:rPr lang="en-US" sz="1200" b="0" kern="1200" smtClean="0">
                          <a:solidFill>
                            <a:schemeClr val="bg1"/>
                          </a:solidFill>
                          <a:latin typeface="+mn-lt"/>
                          <a:ea typeface="+mn-ea"/>
                          <a:cs typeface="+mn-cs"/>
                        </a:rPr>
                        <a:t>BI</a:t>
                      </a:r>
                      <a:r>
                        <a:rPr lang="he-IL" sz="1200" b="0" kern="1200" dirty="0" smtClean="0">
                          <a:solidFill>
                            <a:schemeClr val="bg1"/>
                          </a:solidFill>
                          <a:latin typeface="+mn-lt"/>
                          <a:ea typeface="+mn-ea"/>
                          <a:cs typeface="+mn-cs"/>
                        </a:rPr>
                        <a:t>, </a:t>
                      </a:r>
                      <a:r>
                        <a:rPr lang="he-IL" sz="1200" b="0" kern="1200" dirty="0" err="1" smtClean="0">
                          <a:solidFill>
                            <a:schemeClr val="bg1"/>
                          </a:solidFill>
                          <a:latin typeface="+mn-lt"/>
                          <a:ea typeface="+mn-ea"/>
                          <a:cs typeface="+mn-cs"/>
                        </a:rPr>
                        <a:t>דיגיטל</a:t>
                      </a:r>
                      <a:endParaRPr lang="he-IL" sz="1200" b="0" kern="1200" dirty="0" smtClean="0">
                        <a:solidFill>
                          <a:schemeClr val="bg1"/>
                        </a:solidFill>
                        <a:latin typeface="+mn-lt"/>
                        <a:ea typeface="+mn-ea"/>
                        <a:cs typeface="+mn-cs"/>
                      </a:endParaRPr>
                    </a:p>
                    <a:p>
                      <a:pPr algn="r" rtl="1"/>
                      <a:endParaRPr lang="he-IL" sz="1400" kern="1200" dirty="0">
                        <a:solidFill>
                          <a:schemeClr val="bg1"/>
                        </a:solidFill>
                        <a:latin typeface="+mn-lt"/>
                        <a:ea typeface="+mn-ea"/>
                        <a:cs typeface="+mn-cs"/>
                      </a:endParaRPr>
                    </a:p>
                  </a:txBody>
                  <a:tcPr anchor="ctr">
                    <a:solidFill>
                      <a:srgbClr val="002060"/>
                    </a:solidFill>
                  </a:tcPr>
                </a:tc>
                <a:tc>
                  <a:txBody>
                    <a:bodyPr/>
                    <a:lstStyle/>
                    <a:p>
                      <a:pPr algn="ctr" rtl="1"/>
                      <a:endParaRPr lang="he-IL" sz="1200" b="1" dirty="0" smtClean="0">
                        <a:solidFill>
                          <a:schemeClr val="bg1"/>
                        </a:solidFill>
                      </a:endParaRPr>
                    </a:p>
                    <a:p>
                      <a:pPr algn="ctr" rtl="1"/>
                      <a:r>
                        <a:rPr lang="he-IL" sz="1200" b="1" dirty="0" smtClean="0">
                          <a:solidFill>
                            <a:schemeClr val="bg1"/>
                          </a:solidFill>
                        </a:rPr>
                        <a:t>22</a:t>
                      </a:r>
                    </a:p>
                    <a:p>
                      <a:pPr algn="ctr" rtl="1"/>
                      <a:endParaRPr lang="he-IL" sz="1200" b="1" dirty="0">
                        <a:solidFill>
                          <a:schemeClr val="bg1"/>
                        </a:solidFill>
                      </a:endParaRPr>
                    </a:p>
                  </a:txBody>
                  <a:tcPr anchor="ctr">
                    <a:solidFill>
                      <a:schemeClr val="accent1"/>
                    </a:solidFill>
                  </a:tcPr>
                </a:tc>
                <a:tc>
                  <a:txBody>
                    <a:bodyPr/>
                    <a:lstStyle/>
                    <a:p>
                      <a:pPr marL="0" marR="0" indent="0" algn="ctr" defTabSz="685800" rtl="1" eaLnBrk="1" fontAlgn="auto" latinLnBrk="0" hangingPunct="1">
                        <a:lnSpc>
                          <a:spcPct val="100000"/>
                        </a:lnSpc>
                        <a:spcBef>
                          <a:spcPts val="0"/>
                        </a:spcBef>
                        <a:spcAft>
                          <a:spcPts val="0"/>
                        </a:spcAft>
                        <a:buClrTx/>
                        <a:buSzTx/>
                        <a:buFontTx/>
                        <a:buNone/>
                        <a:tabLst/>
                        <a:defRPr/>
                      </a:pPr>
                      <a:r>
                        <a:rPr lang="he-IL" sz="1200" b="1" dirty="0" smtClean="0">
                          <a:solidFill>
                            <a:schemeClr val="bg1"/>
                          </a:solidFill>
                        </a:rPr>
                        <a:t> 135-150 מ'</a:t>
                      </a:r>
                      <a:r>
                        <a:rPr lang="he-IL" sz="1200" b="1" baseline="0" dirty="0" smtClean="0">
                          <a:solidFill>
                            <a:schemeClr val="bg1"/>
                          </a:solidFill>
                        </a:rPr>
                        <a:t> ש' </a:t>
                      </a:r>
                    </a:p>
                    <a:p>
                      <a:pPr marL="0" marR="0" indent="0" algn="ctr" defTabSz="685800" rtl="1" eaLnBrk="1" fontAlgn="auto" latinLnBrk="0" hangingPunct="1">
                        <a:lnSpc>
                          <a:spcPct val="100000"/>
                        </a:lnSpc>
                        <a:spcBef>
                          <a:spcPts val="0"/>
                        </a:spcBef>
                        <a:spcAft>
                          <a:spcPts val="0"/>
                        </a:spcAft>
                        <a:buClrTx/>
                        <a:buSzTx/>
                        <a:buFontTx/>
                        <a:buNone/>
                        <a:tabLst/>
                        <a:defRPr/>
                      </a:pPr>
                      <a:r>
                        <a:rPr lang="he-IL" sz="1200" b="1" baseline="0" dirty="0" smtClean="0">
                          <a:solidFill>
                            <a:schemeClr val="bg1"/>
                          </a:solidFill>
                        </a:rPr>
                        <a:t>לכל היותר</a:t>
                      </a:r>
                      <a:endParaRPr lang="he-IL" sz="1200" b="1" dirty="0" smtClean="0">
                        <a:solidFill>
                          <a:schemeClr val="bg1"/>
                        </a:solidFill>
                      </a:endParaRPr>
                    </a:p>
                    <a:p>
                      <a:pPr marL="0" algn="ctr" defTabSz="685800" rtl="1" eaLnBrk="1" latinLnBrk="0" hangingPunct="1"/>
                      <a:endParaRPr lang="he-IL" sz="1200" kern="1200" dirty="0">
                        <a:solidFill>
                          <a:schemeClr val="bg1"/>
                        </a:solidFill>
                        <a:latin typeface="+mn-lt"/>
                        <a:ea typeface="+mn-ea"/>
                        <a:cs typeface="+mn-cs"/>
                      </a:endParaRPr>
                    </a:p>
                  </a:txBody>
                  <a:tcPr anchor="ctr">
                    <a:solidFill>
                      <a:schemeClr val="accent1"/>
                    </a:solidFill>
                  </a:tcPr>
                </a:tc>
                <a:tc>
                  <a:txBody>
                    <a:bodyPr/>
                    <a:lstStyle/>
                    <a:p>
                      <a:pPr marL="0" marR="0" indent="0" algn="ctr" defTabSz="685800" rtl="1" eaLnBrk="1" fontAlgn="auto" latinLnBrk="0" hangingPunct="1">
                        <a:lnSpc>
                          <a:spcPct val="100000"/>
                        </a:lnSpc>
                        <a:spcBef>
                          <a:spcPts val="0"/>
                        </a:spcBef>
                        <a:spcAft>
                          <a:spcPts val="0"/>
                        </a:spcAft>
                        <a:buClrTx/>
                        <a:buSzTx/>
                        <a:buFontTx/>
                        <a:buNone/>
                        <a:tabLst/>
                        <a:defRPr/>
                      </a:pPr>
                      <a:r>
                        <a:rPr lang="he-IL" sz="1200" b="1" dirty="0" smtClean="0">
                          <a:solidFill>
                            <a:schemeClr val="bg1"/>
                          </a:solidFill>
                        </a:rPr>
                        <a:t> 12/2019</a:t>
                      </a:r>
                    </a:p>
                    <a:p>
                      <a:pPr algn="ctr" rtl="1"/>
                      <a:endParaRPr lang="he-IL" sz="1200" dirty="0">
                        <a:solidFill>
                          <a:schemeClr val="bg1"/>
                        </a:solidFill>
                      </a:endParaRPr>
                    </a:p>
                  </a:txBody>
                  <a:tcPr anchor="ctr">
                    <a:solidFill>
                      <a:schemeClr val="accent1"/>
                    </a:solidFill>
                  </a:tcPr>
                </a:tc>
              </a:tr>
              <a:tr h="698791">
                <a:tc>
                  <a:txBody>
                    <a:bodyPr/>
                    <a:lstStyle/>
                    <a:p>
                      <a:pPr marL="0" marR="0" indent="0" algn="r" defTabSz="685800" rtl="1" eaLnBrk="1" fontAlgn="auto" latinLnBrk="0" hangingPunct="1">
                        <a:lnSpc>
                          <a:spcPct val="100000"/>
                        </a:lnSpc>
                        <a:spcBef>
                          <a:spcPts val="0"/>
                        </a:spcBef>
                        <a:spcAft>
                          <a:spcPts val="0"/>
                        </a:spcAft>
                        <a:buClrTx/>
                        <a:buSzTx/>
                        <a:buFontTx/>
                        <a:buNone/>
                        <a:tabLst/>
                        <a:defRPr/>
                      </a:pPr>
                      <a:r>
                        <a:rPr lang="he-IL" sz="1400" kern="1200" dirty="0" smtClean="0">
                          <a:solidFill>
                            <a:schemeClr val="bg1"/>
                          </a:solidFill>
                          <a:latin typeface="+mn-lt"/>
                          <a:ea typeface="+mn-ea"/>
                          <a:cs typeface="+mn-cs"/>
                        </a:rPr>
                        <a:t>עצירה חלקית - </a:t>
                      </a:r>
                    </a:p>
                    <a:p>
                      <a:pPr marL="0" marR="0" indent="0" algn="r" defTabSz="685800" rtl="1" eaLnBrk="1" fontAlgn="auto" latinLnBrk="0" hangingPunct="1">
                        <a:lnSpc>
                          <a:spcPct val="100000"/>
                        </a:lnSpc>
                        <a:spcBef>
                          <a:spcPts val="0"/>
                        </a:spcBef>
                        <a:spcAft>
                          <a:spcPts val="0"/>
                        </a:spcAft>
                        <a:buClrTx/>
                        <a:buSzTx/>
                        <a:buFontTx/>
                        <a:buNone/>
                        <a:tabLst/>
                        <a:defRPr/>
                      </a:pPr>
                      <a:r>
                        <a:rPr lang="he-IL" sz="1400" kern="1200" dirty="0" smtClean="0">
                          <a:solidFill>
                            <a:schemeClr val="bg1"/>
                          </a:solidFill>
                          <a:latin typeface="+mn-lt"/>
                          <a:ea typeface="+mn-ea"/>
                          <a:cs typeface="+mn-cs"/>
                        </a:rPr>
                        <a:t>השלמת נ"ע בלבד (חלופה 3.2)</a:t>
                      </a:r>
                    </a:p>
                  </a:txBody>
                  <a:tcPr anchor="ctr">
                    <a:solidFill>
                      <a:srgbClr val="002060"/>
                    </a:solidFill>
                  </a:tcPr>
                </a:tc>
                <a:tc>
                  <a:txBody>
                    <a:bodyPr/>
                    <a:lstStyle/>
                    <a:p>
                      <a:pPr marL="0" marR="0" indent="0" algn="r" defTabSz="685800" rtl="1" eaLnBrk="1" fontAlgn="auto" latinLnBrk="0" hangingPunct="1">
                        <a:lnSpc>
                          <a:spcPct val="100000"/>
                        </a:lnSpc>
                        <a:spcBef>
                          <a:spcPts val="0"/>
                        </a:spcBef>
                        <a:spcAft>
                          <a:spcPts val="0"/>
                        </a:spcAft>
                        <a:buClrTx/>
                        <a:buSzTx/>
                        <a:buFontTx/>
                        <a:buNone/>
                        <a:tabLst/>
                        <a:defRPr/>
                      </a:pPr>
                      <a:r>
                        <a:rPr lang="he-IL" sz="1200" kern="1200" dirty="0" smtClean="0">
                          <a:solidFill>
                            <a:schemeClr val="bg1"/>
                          </a:solidFill>
                          <a:latin typeface="+mn-lt"/>
                          <a:ea typeface="+mn-ea"/>
                          <a:cs typeface="+mn-cs"/>
                        </a:rPr>
                        <a:t>ועדות נ"ע – מלא, כולל</a:t>
                      </a:r>
                      <a:r>
                        <a:rPr lang="he-IL" sz="1200" kern="1200" baseline="0" dirty="0" smtClean="0">
                          <a:solidFill>
                            <a:schemeClr val="bg1"/>
                          </a:solidFill>
                          <a:latin typeface="+mn-lt"/>
                          <a:ea typeface="+mn-ea"/>
                          <a:cs typeface="+mn-cs"/>
                        </a:rPr>
                        <a:t> פתיחת תיק ותשלום</a:t>
                      </a:r>
                      <a:endParaRPr lang="he-IL" sz="1200" kern="1200" dirty="0" smtClean="0">
                        <a:solidFill>
                          <a:schemeClr val="bg1"/>
                        </a:solidFill>
                        <a:latin typeface="+mn-lt"/>
                        <a:ea typeface="+mn-ea"/>
                        <a:cs typeface="+mn-cs"/>
                      </a:endParaRPr>
                    </a:p>
                  </a:txBody>
                  <a:tcPr anchor="ctr">
                    <a:solidFill>
                      <a:srgbClr val="002060"/>
                    </a:solidFill>
                  </a:tcPr>
                </a:tc>
                <a:tc>
                  <a:txBody>
                    <a:bodyPr/>
                    <a:lstStyle/>
                    <a:p>
                      <a:pPr algn="ctr" rtl="1"/>
                      <a:endParaRPr lang="he-IL" sz="1200" b="1" dirty="0" smtClean="0">
                        <a:solidFill>
                          <a:schemeClr val="bg1"/>
                        </a:solidFill>
                      </a:endParaRPr>
                    </a:p>
                    <a:p>
                      <a:pPr algn="ctr" rtl="1"/>
                      <a:r>
                        <a:rPr lang="he-IL" sz="1200" b="1" dirty="0" smtClean="0">
                          <a:solidFill>
                            <a:schemeClr val="bg1"/>
                          </a:solidFill>
                        </a:rPr>
                        <a:t>18</a:t>
                      </a:r>
                    </a:p>
                    <a:p>
                      <a:pPr algn="ctr" rtl="1"/>
                      <a:endParaRPr lang="he-IL" sz="1200" b="1" dirty="0">
                        <a:solidFill>
                          <a:schemeClr val="bg1"/>
                        </a:solidFill>
                      </a:endParaRPr>
                    </a:p>
                  </a:txBody>
                  <a:tcPr anchor="ctr">
                    <a:solidFill>
                      <a:schemeClr val="accent1"/>
                    </a:solidFill>
                  </a:tcPr>
                </a:tc>
                <a:tc>
                  <a:txBody>
                    <a:bodyPr/>
                    <a:lstStyle/>
                    <a:p>
                      <a:pPr algn="ctr" rtl="1"/>
                      <a:r>
                        <a:rPr lang="he-IL" sz="1200" b="1" baseline="0" dirty="0" smtClean="0">
                          <a:solidFill>
                            <a:schemeClr val="bg1"/>
                          </a:solidFill>
                        </a:rPr>
                        <a:t>22-27 מ' ש'</a:t>
                      </a:r>
                    </a:p>
                    <a:p>
                      <a:pPr algn="ctr" rtl="1"/>
                      <a:r>
                        <a:rPr lang="he-IL" sz="1200" b="1" baseline="0" dirty="0" smtClean="0">
                          <a:solidFill>
                            <a:schemeClr val="bg1"/>
                          </a:solidFill>
                        </a:rPr>
                        <a:t>לכל היותר + עלויות עצירה חלקית</a:t>
                      </a:r>
                      <a:endParaRPr lang="he-IL" sz="1200" b="1" dirty="0">
                        <a:solidFill>
                          <a:schemeClr val="bg1"/>
                        </a:solidFill>
                      </a:endParaRPr>
                    </a:p>
                  </a:txBody>
                  <a:tcPr anchor="ctr">
                    <a:solidFill>
                      <a:schemeClr val="accent1"/>
                    </a:solidFill>
                  </a:tcPr>
                </a:tc>
                <a:tc>
                  <a:txBody>
                    <a:bodyPr/>
                    <a:lstStyle/>
                    <a:p>
                      <a:pPr algn="ctr" rtl="1"/>
                      <a:r>
                        <a:rPr lang="he-IL" sz="1200" b="1" dirty="0" smtClean="0">
                          <a:solidFill>
                            <a:schemeClr val="bg1"/>
                          </a:solidFill>
                        </a:rPr>
                        <a:t>12/2018</a:t>
                      </a:r>
                      <a:endParaRPr lang="he-IL" sz="1200" b="1" dirty="0">
                        <a:solidFill>
                          <a:schemeClr val="bg1"/>
                        </a:solidFill>
                      </a:endParaRPr>
                    </a:p>
                  </a:txBody>
                  <a:tcPr anchor="ctr">
                    <a:solidFill>
                      <a:schemeClr val="accent1"/>
                    </a:solidFill>
                  </a:tcPr>
                </a:tc>
              </a:tr>
              <a:tr h="467232">
                <a:tc>
                  <a:txBody>
                    <a:bodyPr/>
                    <a:lstStyle/>
                    <a:p>
                      <a:pPr algn="r" rtl="1"/>
                      <a:r>
                        <a:rPr lang="he-IL" sz="1400" dirty="0" smtClean="0">
                          <a:solidFill>
                            <a:schemeClr val="bg1"/>
                          </a:solidFill>
                        </a:rPr>
                        <a:t> מיקור חוץ חבילות (חלופה 2.1)</a:t>
                      </a:r>
                      <a:endParaRPr lang="he-IL" sz="1400" dirty="0">
                        <a:solidFill>
                          <a:schemeClr val="bg1"/>
                        </a:solidFill>
                      </a:endParaRPr>
                    </a:p>
                  </a:txBody>
                  <a:tcPr anchor="ctr">
                    <a:solidFill>
                      <a:srgbClr val="002060"/>
                    </a:solidFill>
                  </a:tcPr>
                </a:tc>
                <a:tc>
                  <a:txBody>
                    <a:bodyPr/>
                    <a:lstStyle/>
                    <a:p>
                      <a:pPr algn="r" rtl="1"/>
                      <a:r>
                        <a:rPr lang="he-IL" sz="1200" dirty="0" smtClean="0">
                          <a:solidFill>
                            <a:schemeClr val="bg1"/>
                          </a:solidFill>
                        </a:rPr>
                        <a:t>כמו "גידור"</a:t>
                      </a:r>
                      <a:endParaRPr lang="he-IL" sz="1200" dirty="0">
                        <a:solidFill>
                          <a:schemeClr val="bg1"/>
                        </a:solidFill>
                      </a:endParaRPr>
                    </a:p>
                  </a:txBody>
                  <a:tcPr anchor="ctr">
                    <a:solidFill>
                      <a:srgbClr val="002060"/>
                    </a:solidFill>
                  </a:tcPr>
                </a:tc>
                <a:tc>
                  <a:txBody>
                    <a:bodyPr/>
                    <a:lstStyle/>
                    <a:p>
                      <a:pPr algn="ctr" rtl="1"/>
                      <a:r>
                        <a:rPr lang="he-IL" sz="1200" b="1" dirty="0" smtClean="0">
                          <a:solidFill>
                            <a:schemeClr val="bg1"/>
                          </a:solidFill>
                        </a:rPr>
                        <a:t>17</a:t>
                      </a:r>
                      <a:endParaRPr lang="he-IL" sz="1200" b="1" dirty="0">
                        <a:solidFill>
                          <a:schemeClr val="bg1"/>
                        </a:solidFill>
                      </a:endParaRPr>
                    </a:p>
                  </a:txBody>
                  <a:tcPr anchor="ctr">
                    <a:solidFill>
                      <a:schemeClr val="accent1"/>
                    </a:solidFill>
                  </a:tcPr>
                </a:tc>
                <a:tc>
                  <a:txBody>
                    <a:bodyPr/>
                    <a:lstStyle/>
                    <a:p>
                      <a:pPr algn="ctr" rtl="1"/>
                      <a:r>
                        <a:rPr lang="he-IL" sz="1200" b="1" dirty="0" smtClean="0">
                          <a:solidFill>
                            <a:schemeClr val="bg1"/>
                          </a:solidFill>
                        </a:rPr>
                        <a:t>פחות מפיתוח עצמי</a:t>
                      </a:r>
                      <a:endParaRPr lang="he-IL" sz="1200" b="1" dirty="0">
                        <a:solidFill>
                          <a:schemeClr val="bg1"/>
                        </a:solidFill>
                      </a:endParaRPr>
                    </a:p>
                  </a:txBody>
                  <a:tcPr>
                    <a:solidFill>
                      <a:schemeClr val="accent1"/>
                    </a:solidFill>
                  </a:tcPr>
                </a:tc>
                <a:tc>
                  <a:txBody>
                    <a:bodyPr/>
                    <a:lstStyle/>
                    <a:p>
                      <a:pPr algn="ctr" rtl="1"/>
                      <a:r>
                        <a:rPr lang="he-IL" sz="1200" b="1" dirty="0" smtClean="0">
                          <a:solidFill>
                            <a:schemeClr val="bg1"/>
                          </a:solidFill>
                        </a:rPr>
                        <a:t>קצר מפיתוח עצמי</a:t>
                      </a:r>
                      <a:endParaRPr lang="he-IL" sz="1200" b="1" dirty="0">
                        <a:solidFill>
                          <a:schemeClr val="bg1"/>
                        </a:solidFill>
                      </a:endParaRPr>
                    </a:p>
                  </a:txBody>
                  <a:tcPr>
                    <a:solidFill>
                      <a:schemeClr val="accent1"/>
                    </a:solidFill>
                  </a:tcPr>
                </a:tc>
              </a:tr>
              <a:tr h="698791">
                <a:tc>
                  <a:txBody>
                    <a:bodyPr/>
                    <a:lstStyle/>
                    <a:p>
                      <a:pPr marL="0" algn="r" defTabSz="685800" rtl="1" eaLnBrk="1" latinLnBrk="0" hangingPunct="1"/>
                      <a:r>
                        <a:rPr lang="he-IL" sz="1400" kern="1200" baseline="0" dirty="0" smtClean="0">
                          <a:solidFill>
                            <a:schemeClr val="bg1"/>
                          </a:solidFill>
                          <a:latin typeface="+mn-lt"/>
                          <a:ea typeface="+mn-ea"/>
                          <a:cs typeface="+mn-cs"/>
                        </a:rPr>
                        <a:t>עצירה </a:t>
                      </a:r>
                      <a:r>
                        <a:rPr lang="he-IL" sz="1400" kern="1200" dirty="0" smtClean="0">
                          <a:solidFill>
                            <a:schemeClr val="bg1"/>
                          </a:solidFill>
                          <a:latin typeface="+mn-lt"/>
                          <a:ea typeface="+mn-ea"/>
                          <a:cs typeface="+mn-cs"/>
                        </a:rPr>
                        <a:t>כוללת </a:t>
                      </a:r>
                    </a:p>
                    <a:p>
                      <a:pPr marL="0" algn="r" defTabSz="685800" rtl="1" eaLnBrk="1" latinLnBrk="0" hangingPunct="1"/>
                      <a:r>
                        <a:rPr lang="he-IL" sz="1400" kern="1200" dirty="0" smtClean="0">
                          <a:solidFill>
                            <a:schemeClr val="bg1"/>
                          </a:solidFill>
                          <a:latin typeface="+mn-lt"/>
                          <a:ea typeface="+mn-ea"/>
                          <a:cs typeface="+mn-cs"/>
                        </a:rPr>
                        <a:t>(חלופה 3.1)</a:t>
                      </a:r>
                      <a:endParaRPr lang="he-IL" sz="1400" kern="1200" dirty="0">
                        <a:solidFill>
                          <a:schemeClr val="bg1"/>
                        </a:solidFill>
                        <a:latin typeface="+mn-lt"/>
                        <a:ea typeface="+mn-ea"/>
                        <a:cs typeface="+mn-cs"/>
                      </a:endParaRPr>
                    </a:p>
                  </a:txBody>
                  <a:tcPr anchor="ctr">
                    <a:solidFill>
                      <a:srgbClr val="002060"/>
                    </a:solidFill>
                  </a:tcPr>
                </a:tc>
                <a:tc>
                  <a:txBody>
                    <a:bodyPr/>
                    <a:lstStyle/>
                    <a:p>
                      <a:pPr marL="0" algn="r" defTabSz="685800" rtl="1" eaLnBrk="1" latinLnBrk="0" hangingPunct="1"/>
                      <a:r>
                        <a:rPr lang="en-US" sz="1200" kern="1200" dirty="0" smtClean="0">
                          <a:solidFill>
                            <a:schemeClr val="bg1"/>
                          </a:solidFill>
                          <a:latin typeface="+mn-lt"/>
                          <a:ea typeface="+mn-ea"/>
                          <a:cs typeface="+mn-cs"/>
                        </a:rPr>
                        <a:t>NA</a:t>
                      </a:r>
                      <a:endParaRPr lang="he-IL" sz="1200" kern="1200" dirty="0">
                        <a:solidFill>
                          <a:schemeClr val="bg1"/>
                        </a:solidFill>
                        <a:latin typeface="+mn-lt"/>
                        <a:ea typeface="+mn-ea"/>
                        <a:cs typeface="+mn-cs"/>
                      </a:endParaRPr>
                    </a:p>
                  </a:txBody>
                  <a:tcPr anchor="ctr">
                    <a:solidFill>
                      <a:srgbClr val="002060"/>
                    </a:solidFill>
                  </a:tcPr>
                </a:tc>
                <a:tc>
                  <a:txBody>
                    <a:bodyPr/>
                    <a:lstStyle/>
                    <a:p>
                      <a:pPr algn="ctr" rtl="1"/>
                      <a:endParaRPr lang="he-IL" sz="1200" b="1" dirty="0" smtClean="0">
                        <a:solidFill>
                          <a:schemeClr val="bg1"/>
                        </a:solidFill>
                      </a:endParaRPr>
                    </a:p>
                    <a:p>
                      <a:pPr algn="ctr" rtl="1"/>
                      <a:r>
                        <a:rPr lang="he-IL" sz="1200" b="1" dirty="0" smtClean="0">
                          <a:solidFill>
                            <a:schemeClr val="bg1"/>
                          </a:solidFill>
                        </a:rPr>
                        <a:t>12</a:t>
                      </a:r>
                    </a:p>
                    <a:p>
                      <a:pPr algn="ctr" rtl="1"/>
                      <a:endParaRPr lang="he-IL" sz="1200" b="1" dirty="0">
                        <a:solidFill>
                          <a:schemeClr val="bg1"/>
                        </a:solidFill>
                      </a:endParaRPr>
                    </a:p>
                  </a:txBody>
                  <a:tcPr anchor="ctr">
                    <a:solidFill>
                      <a:schemeClr val="accent1"/>
                    </a:solidFill>
                  </a:tcPr>
                </a:tc>
                <a:tc>
                  <a:txBody>
                    <a:bodyPr/>
                    <a:lstStyle/>
                    <a:p>
                      <a:pPr algn="ctr" rtl="1"/>
                      <a:r>
                        <a:rPr lang="he-IL" sz="1200" b="1" kern="1200" dirty="0" smtClean="0">
                          <a:solidFill>
                            <a:schemeClr val="bg1"/>
                          </a:solidFill>
                          <a:latin typeface="+mn-lt"/>
                          <a:ea typeface="+mn-ea"/>
                          <a:cs typeface="+mn-cs"/>
                        </a:rPr>
                        <a:t>ירידה לטמיון של ההשקעות שבוצעו + עלויות עצירה</a:t>
                      </a:r>
                      <a:endParaRPr lang="he-IL" sz="1200" b="1" kern="1200" dirty="0">
                        <a:solidFill>
                          <a:schemeClr val="bg1"/>
                        </a:solidFill>
                        <a:latin typeface="+mn-lt"/>
                        <a:ea typeface="+mn-ea"/>
                        <a:cs typeface="+mn-cs"/>
                      </a:endParaRPr>
                    </a:p>
                  </a:txBody>
                  <a:tcPr>
                    <a:solidFill>
                      <a:schemeClr val="accent1"/>
                    </a:solidFill>
                  </a:tcPr>
                </a:tc>
                <a:tc>
                  <a:txBody>
                    <a:bodyPr/>
                    <a:lstStyle/>
                    <a:p>
                      <a:pPr algn="ctr" rtl="1"/>
                      <a:r>
                        <a:rPr lang="he-IL" sz="1200" b="1" dirty="0" smtClean="0">
                          <a:solidFill>
                            <a:schemeClr val="bg1"/>
                          </a:solidFill>
                        </a:rPr>
                        <a:t>מס' חודשים</a:t>
                      </a:r>
                      <a:endParaRPr lang="he-IL" sz="1200" b="1" dirty="0">
                        <a:solidFill>
                          <a:schemeClr val="bg1"/>
                        </a:solidFill>
                      </a:endParaRPr>
                    </a:p>
                  </a:txBody>
                  <a:tcPr>
                    <a:solidFill>
                      <a:schemeClr val="accent1"/>
                    </a:solidFill>
                  </a:tcPr>
                </a:tc>
              </a:tr>
              <a:tr h="698791">
                <a:tc>
                  <a:txBody>
                    <a:bodyPr/>
                    <a:lstStyle/>
                    <a:p>
                      <a:pPr marL="0" marR="0" indent="0" algn="r" defTabSz="685800" rtl="1" eaLnBrk="1" fontAlgn="auto" latinLnBrk="0" hangingPunct="1">
                        <a:lnSpc>
                          <a:spcPct val="100000"/>
                        </a:lnSpc>
                        <a:spcBef>
                          <a:spcPts val="0"/>
                        </a:spcBef>
                        <a:spcAft>
                          <a:spcPts val="0"/>
                        </a:spcAft>
                        <a:buClrTx/>
                        <a:buSzTx/>
                        <a:buFontTx/>
                        <a:buNone/>
                        <a:tabLst/>
                        <a:defRPr/>
                      </a:pPr>
                      <a:r>
                        <a:rPr lang="he-IL" sz="1400" kern="1200" dirty="0" smtClean="0">
                          <a:solidFill>
                            <a:schemeClr val="bg1"/>
                          </a:solidFill>
                          <a:latin typeface="+mn-lt"/>
                          <a:ea typeface="+mn-ea"/>
                          <a:cs typeface="+mn-cs"/>
                        </a:rPr>
                        <a:t>מיקור חוץ מלא (חלופה 2.2)</a:t>
                      </a:r>
                    </a:p>
                    <a:p>
                      <a:pPr marL="0" algn="r" defTabSz="685800" rtl="1" eaLnBrk="1" latinLnBrk="0" hangingPunct="1"/>
                      <a:endParaRPr lang="he-IL" sz="1400" kern="1200" dirty="0">
                        <a:solidFill>
                          <a:schemeClr val="bg1"/>
                        </a:solidFill>
                        <a:latin typeface="+mn-lt"/>
                        <a:ea typeface="+mn-ea"/>
                        <a:cs typeface="+mn-cs"/>
                      </a:endParaRPr>
                    </a:p>
                  </a:txBody>
                  <a:tcPr anchor="ctr">
                    <a:solidFill>
                      <a:srgbClr val="002060"/>
                    </a:solidFill>
                  </a:tcPr>
                </a:tc>
                <a:tc>
                  <a:txBody>
                    <a:bodyPr/>
                    <a:lstStyle/>
                    <a:p>
                      <a:pPr marL="0" algn="r" defTabSz="685800" rtl="1" eaLnBrk="1" latinLnBrk="0" hangingPunct="1"/>
                      <a:r>
                        <a:rPr lang="he-IL" sz="1200" kern="1200" dirty="0" smtClean="0">
                          <a:solidFill>
                            <a:schemeClr val="bg1"/>
                          </a:solidFill>
                          <a:latin typeface="+mn-lt"/>
                          <a:ea typeface="+mn-ea"/>
                          <a:cs typeface="+mn-cs"/>
                        </a:rPr>
                        <a:t>מלאה – על פי התכנית המקורית של "תבל"</a:t>
                      </a:r>
                      <a:endParaRPr lang="he-IL" sz="1200" kern="1200" dirty="0">
                        <a:solidFill>
                          <a:schemeClr val="bg1"/>
                        </a:solidFill>
                        <a:latin typeface="+mn-lt"/>
                        <a:ea typeface="+mn-ea"/>
                        <a:cs typeface="+mn-cs"/>
                      </a:endParaRPr>
                    </a:p>
                  </a:txBody>
                  <a:tcPr anchor="ctr">
                    <a:solidFill>
                      <a:srgbClr val="002060"/>
                    </a:solidFill>
                  </a:tcPr>
                </a:tc>
                <a:tc>
                  <a:txBody>
                    <a:bodyPr/>
                    <a:lstStyle/>
                    <a:p>
                      <a:pPr algn="ctr" rtl="1"/>
                      <a:endParaRPr lang="he-IL" sz="1200" b="1" dirty="0" smtClean="0">
                        <a:solidFill>
                          <a:schemeClr val="bg1"/>
                        </a:solidFill>
                      </a:endParaRPr>
                    </a:p>
                    <a:p>
                      <a:pPr algn="ctr" rtl="1"/>
                      <a:r>
                        <a:rPr lang="he-IL" sz="1200" b="1" dirty="0" smtClean="0">
                          <a:solidFill>
                            <a:schemeClr val="bg1"/>
                          </a:solidFill>
                        </a:rPr>
                        <a:t>11</a:t>
                      </a:r>
                    </a:p>
                    <a:p>
                      <a:pPr algn="ctr" rtl="1"/>
                      <a:endParaRPr lang="he-IL" sz="1200" b="1" dirty="0">
                        <a:solidFill>
                          <a:schemeClr val="bg1"/>
                        </a:solidFill>
                      </a:endParaRPr>
                    </a:p>
                  </a:txBody>
                  <a:tcPr anchor="ctr">
                    <a:solidFill>
                      <a:schemeClr val="accent1"/>
                    </a:solidFill>
                  </a:tcPr>
                </a:tc>
                <a:tc>
                  <a:txBody>
                    <a:bodyPr/>
                    <a:lstStyle/>
                    <a:p>
                      <a:pPr algn="ctr" rtl="1"/>
                      <a:r>
                        <a:rPr lang="he-IL" sz="1200" b="1" dirty="0" smtClean="0">
                          <a:solidFill>
                            <a:schemeClr val="bg1"/>
                          </a:solidFill>
                        </a:rPr>
                        <a:t>עלות גבוהה במאות מיליוני ₪ מחלופה 1</a:t>
                      </a:r>
                      <a:endParaRPr lang="he-IL" sz="1200" b="1" dirty="0">
                        <a:solidFill>
                          <a:schemeClr val="bg1"/>
                        </a:solidFill>
                      </a:endParaRPr>
                    </a:p>
                  </a:txBody>
                  <a:tcPr>
                    <a:solidFill>
                      <a:schemeClr val="accent1"/>
                    </a:solidFill>
                  </a:tcPr>
                </a:tc>
                <a:tc>
                  <a:txBody>
                    <a:bodyPr/>
                    <a:lstStyle/>
                    <a:p>
                      <a:pPr algn="ctr" rtl="1"/>
                      <a:r>
                        <a:rPr lang="he-IL" sz="1200" b="1" dirty="0" smtClean="0">
                          <a:solidFill>
                            <a:schemeClr val="bg1"/>
                          </a:solidFill>
                        </a:rPr>
                        <a:t>ארוך מאד, בדומה לתכנית שהוצעה ע"י תבל</a:t>
                      </a:r>
                      <a:endParaRPr lang="he-IL" sz="1200" b="1" dirty="0">
                        <a:solidFill>
                          <a:schemeClr val="bg1"/>
                        </a:solidFill>
                      </a:endParaRPr>
                    </a:p>
                  </a:txBody>
                  <a:tcPr>
                    <a:solidFill>
                      <a:schemeClr val="accent1"/>
                    </a:solidFill>
                  </a:tcPr>
                </a:tc>
              </a:tr>
            </a:tbl>
          </a:graphicData>
        </a:graphic>
      </p:graphicFrame>
      <p:sp>
        <p:nvSpPr>
          <p:cNvPr id="3" name="TextBox 2"/>
          <p:cNvSpPr txBox="1"/>
          <p:nvPr/>
        </p:nvSpPr>
        <p:spPr>
          <a:xfrm>
            <a:off x="323526" y="5928014"/>
            <a:ext cx="8553219" cy="584775"/>
          </a:xfrm>
          <a:prstGeom prst="rect">
            <a:avLst/>
          </a:prstGeom>
          <a:noFill/>
        </p:spPr>
        <p:txBody>
          <a:bodyPr wrap="square" rtlCol="1">
            <a:spAutoFit/>
          </a:bodyPr>
          <a:lstStyle/>
          <a:p>
            <a:r>
              <a:rPr lang="he-IL" sz="1600" dirty="0" smtClean="0"/>
              <a:t>*ניקוד על פי </a:t>
            </a:r>
            <a:r>
              <a:rPr lang="he-IL" sz="1600" dirty="0" err="1" smtClean="0"/>
              <a:t>קריטריוני</a:t>
            </a:r>
            <a:r>
              <a:rPr lang="he-IL" sz="1600" dirty="0" smtClean="0"/>
              <a:t> האיכות – היתכנות טכנולוגית, היתכנות ניהולית, עדיפות לקוחות, יתרונות/הזדמנויות, חסרונות/סיכונים</a:t>
            </a:r>
            <a:endParaRPr lang="he-IL" sz="1600" dirty="0"/>
          </a:p>
        </p:txBody>
      </p:sp>
    </p:spTree>
    <p:extLst>
      <p:ext uri="{BB962C8B-B14F-4D97-AF65-F5344CB8AC3E}">
        <p14:creationId xmlns:p14="http://schemas.microsoft.com/office/powerpoint/2010/main" val="900511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14</a:t>
            </a:fld>
            <a:endParaRPr lang="he-IL">
              <a:solidFill>
                <a:prstClr val="black">
                  <a:tint val="75000"/>
                </a:prstClr>
              </a:solidFill>
            </a:endParaRPr>
          </a:p>
        </p:txBody>
      </p:sp>
      <p:sp>
        <p:nvSpPr>
          <p:cNvPr id="6" name="Title 1"/>
          <p:cNvSpPr>
            <a:spLocks noGrp="1"/>
          </p:cNvSpPr>
          <p:nvPr>
            <p:ph type="title"/>
          </p:nvPr>
        </p:nvSpPr>
        <p:spPr>
          <a:xfrm>
            <a:off x="2295168" y="76566"/>
            <a:ext cx="6751930" cy="539603"/>
          </a:xfrm>
        </p:spPr>
        <p:txBody>
          <a:bodyPr>
            <a:normAutofit fontScale="90000"/>
          </a:bodyPr>
          <a:lstStyle/>
          <a:p>
            <a:r>
              <a:rPr lang="he-IL" sz="3600" b="1" i="1" kern="0" smtClean="0">
                <a:latin typeface="+mn-lt"/>
                <a:ea typeface="+mn-ea"/>
              </a:rPr>
              <a:t>תיאור החלופה המומלצת - גידור</a:t>
            </a:r>
            <a:endParaRPr lang="he-IL" sz="2400" b="1" dirty="0"/>
          </a:p>
        </p:txBody>
      </p:sp>
      <p:sp>
        <p:nvSpPr>
          <p:cNvPr id="7" name="אליפסה 6"/>
          <p:cNvSpPr/>
          <p:nvPr/>
        </p:nvSpPr>
        <p:spPr>
          <a:xfrm>
            <a:off x="1475656" y="2132856"/>
            <a:ext cx="6516724" cy="3299593"/>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השלמת פריסה של ועדות רפואיות נ"ע בכל הסניפים</a:t>
            </a:r>
          </a:p>
          <a:p>
            <a:pPr algn="ctr"/>
            <a:r>
              <a:rPr lang="he-IL" sz="1600" dirty="0"/>
              <a:t>השלמת תהליך נכות מעבודה ודמי פגיעה (הגשת </a:t>
            </a:r>
            <a:r>
              <a:rPr lang="he-IL" sz="1600" dirty="0" smtClean="0"/>
              <a:t>תביעה) </a:t>
            </a:r>
          </a:p>
          <a:p>
            <a:pPr algn="ctr"/>
            <a:r>
              <a:rPr lang="he-IL" sz="1600" dirty="0" smtClean="0"/>
              <a:t>השלמת </a:t>
            </a:r>
            <a:r>
              <a:rPr lang="he-IL" sz="1600" dirty="0"/>
              <a:t>תהליך התשלום של ועדות רפואיות</a:t>
            </a:r>
          </a:p>
          <a:p>
            <a:pPr algn="ctr"/>
            <a:r>
              <a:rPr lang="he-IL" sz="1600" dirty="0"/>
              <a:t>העלאת מערכת נכות כללית ושר"מ לאויר</a:t>
            </a:r>
          </a:p>
          <a:p>
            <a:pPr algn="ctr"/>
            <a:r>
              <a:rPr lang="he-IL" sz="1600" dirty="0"/>
              <a:t>השלמת נושאים בצימוד גבוה למערכת נכות כללית: ועדות נכות כללית ומס הכנסה, ילד נכה</a:t>
            </a:r>
            <a:r>
              <a:rPr lang="he-IL" sz="1600"/>
              <a:t>, </a:t>
            </a:r>
            <a:r>
              <a:rPr lang="he-IL" sz="1600" smtClean="0"/>
              <a:t>פוליו </a:t>
            </a:r>
            <a:endParaRPr lang="he-IL" sz="1600" dirty="0" smtClean="0"/>
          </a:p>
          <a:p>
            <a:pPr algn="ctr"/>
            <a:endParaRPr lang="he-IL" sz="1600" dirty="0"/>
          </a:p>
          <a:p>
            <a:pPr algn="ctr"/>
            <a:endParaRPr lang="he-IL" sz="1600" dirty="0"/>
          </a:p>
          <a:p>
            <a:pPr algn="ctr"/>
            <a:endParaRPr lang="he-IL" sz="1600" dirty="0" smtClean="0"/>
          </a:p>
        </p:txBody>
      </p:sp>
      <p:sp>
        <p:nvSpPr>
          <p:cNvPr id="9" name="מלבן מעוגל 8"/>
          <p:cNvSpPr/>
          <p:nvPr/>
        </p:nvSpPr>
        <p:spPr>
          <a:xfrm>
            <a:off x="467544" y="836712"/>
            <a:ext cx="8208912" cy="9144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mtClean="0"/>
              <a:t>ערוצים דיגיטליים (שיפור שרות ללקוח) </a:t>
            </a:r>
            <a:r>
              <a:rPr lang="he-IL" dirty="0" smtClean="0"/>
              <a:t>| מערך </a:t>
            </a:r>
            <a:r>
              <a:rPr lang="he-IL" smtClean="0"/>
              <a:t>מידע ניהולי (מיצוי זכויות, גילוי הונאות ועוד)</a:t>
            </a:r>
            <a:endParaRPr lang="he-IL" dirty="0"/>
          </a:p>
        </p:txBody>
      </p:sp>
      <p:sp>
        <p:nvSpPr>
          <p:cNvPr id="10" name="TextBox 9"/>
          <p:cNvSpPr txBox="1"/>
          <p:nvPr/>
        </p:nvSpPr>
        <p:spPr>
          <a:xfrm>
            <a:off x="2321750" y="4494566"/>
            <a:ext cx="4824536" cy="369332"/>
          </a:xfrm>
          <a:prstGeom prst="rect">
            <a:avLst/>
          </a:prstGeom>
          <a:solidFill>
            <a:srgbClr val="7030A0"/>
          </a:solidFill>
        </p:spPr>
        <p:txBody>
          <a:bodyPr wrap="square" rtlCol="1">
            <a:spAutoFit/>
          </a:bodyPr>
          <a:lstStyle/>
          <a:p>
            <a:pPr algn="ctr"/>
            <a:r>
              <a:rPr lang="he-IL" dirty="0" smtClean="0">
                <a:solidFill>
                  <a:schemeClr val="bg1"/>
                </a:solidFill>
              </a:rPr>
              <a:t>תשתיות "תבל" – </a:t>
            </a:r>
            <a:r>
              <a:rPr lang="en-US" dirty="0" smtClean="0">
                <a:solidFill>
                  <a:schemeClr val="bg1"/>
                </a:solidFill>
              </a:rPr>
              <a:t>DPM</a:t>
            </a:r>
            <a:r>
              <a:rPr lang="he-IL" dirty="0" smtClean="0">
                <a:solidFill>
                  <a:schemeClr val="bg1"/>
                </a:solidFill>
              </a:rPr>
              <a:t>, </a:t>
            </a:r>
            <a:r>
              <a:rPr lang="en-US" dirty="0" smtClean="0">
                <a:solidFill>
                  <a:schemeClr val="bg1"/>
                </a:solidFill>
              </a:rPr>
              <a:t>,ESB</a:t>
            </a:r>
            <a:r>
              <a:rPr lang="he-IL" dirty="0" smtClean="0">
                <a:solidFill>
                  <a:schemeClr val="bg1"/>
                </a:solidFill>
              </a:rPr>
              <a:t> חוקה, ספריות שרותים </a:t>
            </a:r>
            <a:endParaRPr lang="he-IL" dirty="0">
              <a:solidFill>
                <a:schemeClr val="bg1"/>
              </a:solidFill>
            </a:endParaRPr>
          </a:p>
        </p:txBody>
      </p:sp>
      <p:sp>
        <p:nvSpPr>
          <p:cNvPr id="11" name="מלבן מעוגל 10"/>
          <p:cNvSpPr/>
          <p:nvPr/>
        </p:nvSpPr>
        <p:spPr>
          <a:xfrm>
            <a:off x="5840720" y="5706182"/>
            <a:ext cx="17064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מערכות "</a:t>
            </a:r>
            <a:r>
              <a:rPr lang="he-IL" dirty="0" err="1" smtClean="0"/>
              <a:t>לגאסי</a:t>
            </a:r>
            <a:r>
              <a:rPr lang="he-IL" dirty="0" smtClean="0"/>
              <a:t>" שעוברות מודרניזציה</a:t>
            </a:r>
            <a:endParaRPr lang="he-IL" dirty="0"/>
          </a:p>
        </p:txBody>
      </p:sp>
      <p:sp>
        <p:nvSpPr>
          <p:cNvPr id="12" name="מלבן מעוגל 11"/>
          <p:cNvSpPr/>
          <p:nvPr/>
        </p:nvSpPr>
        <p:spPr>
          <a:xfrm>
            <a:off x="3874212" y="5719862"/>
            <a:ext cx="17064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מערכות "</a:t>
            </a:r>
            <a:r>
              <a:rPr lang="he-IL" dirty="0" err="1" smtClean="0"/>
              <a:t>לגאסי</a:t>
            </a:r>
            <a:r>
              <a:rPr lang="he-IL" dirty="0" smtClean="0"/>
              <a:t>" שעוברות הסבה טכנולוגית</a:t>
            </a:r>
            <a:endParaRPr lang="he-IL" dirty="0"/>
          </a:p>
        </p:txBody>
      </p:sp>
      <p:sp>
        <p:nvSpPr>
          <p:cNvPr id="13" name="מלבן מעוגל 12"/>
          <p:cNvSpPr/>
          <p:nvPr/>
        </p:nvSpPr>
        <p:spPr>
          <a:xfrm>
            <a:off x="1907704" y="5719862"/>
            <a:ext cx="17064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מערכות "</a:t>
            </a:r>
            <a:r>
              <a:rPr lang="he-IL" dirty="0" err="1" smtClean="0"/>
              <a:t>לגאסי</a:t>
            </a:r>
            <a:r>
              <a:rPr lang="he-IL" smtClean="0"/>
              <a:t>" שעוברות </a:t>
            </a:r>
            <a:r>
              <a:rPr lang="he-IL" dirty="0" smtClean="0"/>
              <a:t>שיפורי אינטגרציה</a:t>
            </a:r>
            <a:endParaRPr lang="he-IL" dirty="0"/>
          </a:p>
        </p:txBody>
      </p:sp>
      <p:sp>
        <p:nvSpPr>
          <p:cNvPr id="14" name="חץ שמאלה-ימינה 13"/>
          <p:cNvSpPr/>
          <p:nvPr/>
        </p:nvSpPr>
        <p:spPr>
          <a:xfrm rot="19467870">
            <a:off x="4869730" y="1699668"/>
            <a:ext cx="915398" cy="484632"/>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חץ שמאלה-ימינה 14"/>
          <p:cNvSpPr/>
          <p:nvPr/>
        </p:nvSpPr>
        <p:spPr>
          <a:xfrm rot="13227713">
            <a:off x="3564641" y="1684584"/>
            <a:ext cx="915398" cy="484632"/>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חץ שמאלה-ימינה 15"/>
          <p:cNvSpPr/>
          <p:nvPr/>
        </p:nvSpPr>
        <p:spPr>
          <a:xfrm rot="13440386">
            <a:off x="5898936" y="5030812"/>
            <a:ext cx="1144775" cy="484632"/>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חץ שמאלה-ימינה 16"/>
          <p:cNvSpPr/>
          <p:nvPr/>
        </p:nvSpPr>
        <p:spPr>
          <a:xfrm rot="19004926">
            <a:off x="2347149" y="5040568"/>
            <a:ext cx="1163747" cy="484632"/>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חץ שמאלה-ימינה 17"/>
          <p:cNvSpPr/>
          <p:nvPr/>
        </p:nvSpPr>
        <p:spPr>
          <a:xfrm rot="16200000">
            <a:off x="4300468" y="5056841"/>
            <a:ext cx="841410" cy="484632"/>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5949766" y="1843444"/>
            <a:ext cx="648072" cy="369332"/>
          </a:xfrm>
          <a:prstGeom prst="rect">
            <a:avLst/>
          </a:prstGeom>
          <a:solidFill>
            <a:schemeClr val="tx2">
              <a:lumMod val="20000"/>
              <a:lumOff val="80000"/>
            </a:schemeClr>
          </a:solidFill>
        </p:spPr>
        <p:txBody>
          <a:bodyPr wrap="square" rtlCol="1">
            <a:spAutoFit/>
          </a:bodyPr>
          <a:lstStyle/>
          <a:p>
            <a:r>
              <a:rPr lang="en-US" dirty="0" smtClean="0"/>
              <a:t>APIs</a:t>
            </a:r>
            <a:endParaRPr lang="he-IL" dirty="0"/>
          </a:p>
        </p:txBody>
      </p:sp>
      <p:sp>
        <p:nvSpPr>
          <p:cNvPr id="20" name="TextBox 19"/>
          <p:cNvSpPr txBox="1"/>
          <p:nvPr/>
        </p:nvSpPr>
        <p:spPr>
          <a:xfrm>
            <a:off x="6975252" y="5070511"/>
            <a:ext cx="648072" cy="369332"/>
          </a:xfrm>
          <a:prstGeom prst="rect">
            <a:avLst/>
          </a:prstGeom>
          <a:solidFill>
            <a:schemeClr val="tx2">
              <a:lumMod val="20000"/>
              <a:lumOff val="80000"/>
            </a:schemeClr>
          </a:solidFill>
        </p:spPr>
        <p:txBody>
          <a:bodyPr wrap="square" rtlCol="1">
            <a:spAutoFit/>
          </a:bodyPr>
          <a:lstStyle/>
          <a:p>
            <a:r>
              <a:rPr lang="en-US" dirty="0" smtClean="0"/>
              <a:t>APIs</a:t>
            </a:r>
            <a:endParaRPr lang="he-IL" dirty="0"/>
          </a:p>
        </p:txBody>
      </p:sp>
    </p:spTree>
    <p:extLst>
      <p:ext uri="{BB962C8B-B14F-4D97-AF65-F5344CB8AC3E}">
        <p14:creationId xmlns:p14="http://schemas.microsoft.com/office/powerpoint/2010/main" val="584388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15</a:t>
            </a:fld>
            <a:endParaRPr lang="he-IL">
              <a:solidFill>
                <a:prstClr val="black">
                  <a:tint val="75000"/>
                </a:prstClr>
              </a:solidFill>
            </a:endParaRPr>
          </a:p>
        </p:txBody>
      </p:sp>
      <p:sp>
        <p:nvSpPr>
          <p:cNvPr id="7" name="Title 1"/>
          <p:cNvSpPr>
            <a:spLocks noGrp="1"/>
          </p:cNvSpPr>
          <p:nvPr>
            <p:ph type="title"/>
          </p:nvPr>
        </p:nvSpPr>
        <p:spPr>
          <a:xfrm>
            <a:off x="107504" y="44624"/>
            <a:ext cx="8939594" cy="792088"/>
          </a:xfrm>
        </p:spPr>
        <p:txBody>
          <a:bodyPr>
            <a:normAutofit/>
          </a:bodyPr>
          <a:lstStyle/>
          <a:p>
            <a:r>
              <a:rPr lang="he-IL" sz="3200" b="1" i="1" kern="0" dirty="0" smtClean="0">
                <a:latin typeface="+mn-lt"/>
                <a:ea typeface="+mn-ea"/>
              </a:rPr>
              <a:t>ניתוח החלופות להמשך "תבל"</a:t>
            </a:r>
            <a:endParaRPr lang="he-IL" sz="2000" b="1" dirty="0"/>
          </a:p>
        </p:txBody>
      </p:sp>
      <p:sp>
        <p:nvSpPr>
          <p:cNvPr id="5" name="TextBox 4"/>
          <p:cNvSpPr txBox="1"/>
          <p:nvPr/>
        </p:nvSpPr>
        <p:spPr>
          <a:xfrm>
            <a:off x="251521" y="985955"/>
            <a:ext cx="8604448" cy="576064"/>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t>חלופה מומלצת – חלופה 1 – "גידור"</a:t>
            </a:r>
            <a:endParaRPr lang="he-IL" sz="2000" b="1" dirty="0"/>
          </a:p>
        </p:txBody>
      </p:sp>
      <p:sp>
        <p:nvSpPr>
          <p:cNvPr id="6" name="מציין מיקום תוכן 2"/>
          <p:cNvSpPr txBox="1">
            <a:spLocks/>
          </p:cNvSpPr>
          <p:nvPr/>
        </p:nvSpPr>
        <p:spPr>
          <a:xfrm>
            <a:off x="251521" y="1708649"/>
            <a:ext cx="8604448" cy="4536504"/>
          </a:xfrm>
          <a:prstGeom prst="rect">
            <a:avLst/>
          </a:prstGeom>
          <a:solidFill>
            <a:schemeClr val="accent6">
              <a:lumMod val="60000"/>
              <a:lumOff val="40000"/>
            </a:schemeClr>
          </a:solidFill>
          <a:ln>
            <a:noFill/>
          </a:ln>
        </p:spPr>
        <p:txBody>
          <a:bodyPr vert="horz" wrap="square" lIns="91440" tIns="45720" rIns="91440" bIns="45720" anchor="t" anchorCtr="0" compatLnSpc="1"/>
          <a:lstStyle>
            <a:lvl1pPr marL="177800" marR="0" lvl="0" indent="-177800" algn="r" defTabSz="914400" rtl="1" eaLnBrk="1" fontAlgn="auto" latinLnBrk="0" hangingPunct="1">
              <a:lnSpc>
                <a:spcPct val="100000"/>
              </a:lnSpc>
              <a:spcBef>
                <a:spcPts val="400"/>
              </a:spcBef>
              <a:spcAft>
                <a:spcPts val="0"/>
              </a:spcAft>
              <a:buClr>
                <a:srgbClr val="003366"/>
              </a:buClr>
              <a:buSzPct val="100000"/>
              <a:buFont typeface="Wingdings" pitchFamily="2"/>
              <a:buChar char="§"/>
              <a:tabLst>
                <a:tab pos="177800" algn="l"/>
                <a:tab pos="8255000" algn="l"/>
              </a:tabLst>
              <a:defRPr lang="he-IL" sz="1600" b="0" i="0" u="none" strike="noStrike" kern="0" cap="none" spc="0" baseline="0" dirty="0" smtClean="0">
                <a:solidFill>
                  <a:schemeClr val="tx1"/>
                </a:solidFill>
                <a:uFillTx/>
                <a:latin typeface="Arial"/>
                <a:cs typeface="Arial"/>
              </a:defRPr>
            </a:lvl1pPr>
            <a:lvl2pPr marL="355600" marR="0" lvl="1" indent="-177800" algn="r" defTabSz="914400" rtl="1" eaLnBrk="1" fontAlgn="auto" hangingPunct="1">
              <a:lnSpc>
                <a:spcPct val="100000"/>
              </a:lnSpc>
              <a:spcBef>
                <a:spcPts val="400"/>
              </a:spcBef>
              <a:spcAft>
                <a:spcPts val="0"/>
              </a:spcAft>
              <a:buClr>
                <a:srgbClr val="003366"/>
              </a:buClr>
              <a:buSzPct val="100000"/>
              <a:buFont typeface="Wingdings" pitchFamily="2"/>
              <a:buChar char="§"/>
              <a:tabLst>
                <a:tab pos="8255000" algn="l"/>
              </a:tabLst>
              <a:defRPr lang="he-IL" sz="1600" b="0" i="0" u="none" strike="noStrike" kern="0" cap="none" spc="0" baseline="0" dirty="0" smtClean="0">
                <a:solidFill>
                  <a:schemeClr val="tx1"/>
                </a:solidFill>
                <a:uFillTx/>
                <a:latin typeface="Arial"/>
                <a:cs typeface="Arial"/>
              </a:defRPr>
            </a:lvl2pPr>
            <a:lvl3pPr marL="719138" marR="0" lvl="2" indent="-896938" algn="r" defTabSz="914400" rtl="1" eaLnBrk="1" fontAlgn="auto" hangingPunct="1">
              <a:lnSpc>
                <a:spcPct val="100000"/>
              </a:lnSpc>
              <a:spcBef>
                <a:spcPts val="400"/>
              </a:spcBef>
              <a:spcAft>
                <a:spcPts val="0"/>
              </a:spcAft>
              <a:buClr>
                <a:srgbClr val="003366"/>
              </a:buClr>
              <a:buSzPct val="100000"/>
              <a:buFont typeface="Wingdings" pitchFamily="2" charset="2"/>
              <a:buNone/>
              <a:tabLst>
                <a:tab pos="177800" algn="l"/>
                <a:tab pos="8255000" algn="l"/>
              </a:tabLst>
              <a:defRPr lang="en-US" sz="1600" b="0" i="0" u="none" strike="noStrike" kern="0" cap="none" spc="0" baseline="0" dirty="0">
                <a:solidFill>
                  <a:schemeClr val="tx1"/>
                </a:solidFill>
                <a:uFillTx/>
                <a:latin typeface="Arial"/>
                <a:cs typeface="Arial"/>
              </a:defRPr>
            </a:lvl3pPr>
            <a:lvl4pPr marL="355600" marR="0" lvl="3" indent="-177800" algn="r" defTabSz="914400" rtl="1" eaLnBrk="1" fontAlgn="auto" hangingPunct="1">
              <a:lnSpc>
                <a:spcPct val="100000"/>
              </a:lnSpc>
              <a:spcBef>
                <a:spcPts val="400"/>
              </a:spcBef>
              <a:spcAft>
                <a:spcPts val="0"/>
              </a:spcAft>
              <a:buClr>
                <a:srgbClr val="003366"/>
              </a:buClr>
              <a:buSzPct val="100000"/>
              <a:buFont typeface="Wingdings" pitchFamily="2"/>
              <a:buChar char="§"/>
              <a:tabLst>
                <a:tab pos="8255000" algn="l"/>
              </a:tabLst>
              <a:defRPr lang="he-IL" sz="1600" b="0" i="0" u="none" strike="noStrike" kern="0" cap="none" spc="0" baseline="0">
                <a:solidFill>
                  <a:schemeClr val="tx1"/>
                </a:solidFill>
                <a:uFillTx/>
                <a:latin typeface="Arial"/>
                <a:cs typeface="Arial"/>
              </a:defRPr>
            </a:lvl4pPr>
            <a:lvl5pPr marL="355600" marR="0" lvl="4" indent="-177800" algn="r" defTabSz="914400" rtl="1" eaLnBrk="1" fontAlgn="auto" hangingPunct="1">
              <a:lnSpc>
                <a:spcPct val="100000"/>
              </a:lnSpc>
              <a:spcBef>
                <a:spcPts val="400"/>
              </a:spcBef>
              <a:spcAft>
                <a:spcPts val="0"/>
              </a:spcAft>
              <a:buClr>
                <a:srgbClr val="003366"/>
              </a:buClr>
              <a:buSzPct val="100000"/>
              <a:buFont typeface="Wingdings" pitchFamily="2"/>
              <a:buChar char="§"/>
              <a:tabLst>
                <a:tab pos="8255000" algn="l"/>
              </a:tabLst>
              <a:defRPr lang="he-IL" sz="1600" b="0" i="0" u="none" strike="noStrike" kern="0" cap="none" spc="0" baseline="0">
                <a:solidFill>
                  <a:schemeClr val="tx1"/>
                </a:solidFill>
                <a:uFillTx/>
                <a:latin typeface="Arial"/>
                <a:cs typeface="Arial"/>
              </a:defRPr>
            </a:lvl5pPr>
            <a:lvl6pPr algn="r" rtl="1" eaLnBrk="1" hangingPunct="1">
              <a:tabLst>
                <a:tab pos="8255000" algn="l"/>
              </a:tabLst>
              <a:defRPr/>
            </a:lvl6pPr>
            <a:lvl8pPr>
              <a:buNone/>
              <a:defRPr/>
            </a:lvl8pPr>
          </a:lstStyle>
          <a:p>
            <a:pPr marL="0" indent="0" algn="just">
              <a:buFont typeface="Wingdings" pitchFamily="2"/>
              <a:buNone/>
            </a:pPr>
            <a:r>
              <a:rPr sz="1400" b="1" dirty="0" smtClean="0">
                <a:solidFill>
                  <a:prstClr val="black"/>
                </a:solidFill>
              </a:rPr>
              <a:t>על </a:t>
            </a:r>
            <a:r>
              <a:rPr sz="1400" b="1" dirty="0">
                <a:solidFill>
                  <a:prstClr val="black"/>
                </a:solidFill>
              </a:rPr>
              <a:t>בסיס ניתוח החלופות השונות לגבי המשך תכנית "תבל", אנו מגיעים למסקנה שהחלופה הנכונה ביותר בעת הזו לביטוח לאומי, הינה חלופה מס' 1 של "גידור" </a:t>
            </a:r>
            <a:r>
              <a:rPr sz="1400" b="1" dirty="0" smtClean="0">
                <a:solidFill>
                  <a:prstClr val="black"/>
                </a:solidFill>
              </a:rPr>
              <a:t>ה</a:t>
            </a:r>
            <a:r>
              <a:rPr lang="he-IL" sz="1400" b="1" dirty="0" smtClean="0">
                <a:solidFill>
                  <a:prstClr val="black"/>
                </a:solidFill>
              </a:rPr>
              <a:t>תכנית.</a:t>
            </a:r>
          </a:p>
          <a:p>
            <a:pPr marL="0" indent="0" algn="just">
              <a:buFont typeface="Wingdings" pitchFamily="2"/>
              <a:buNone/>
            </a:pPr>
            <a:endParaRPr sz="1400" b="1" dirty="0">
              <a:solidFill>
                <a:prstClr val="black"/>
              </a:solidFill>
            </a:endParaRPr>
          </a:p>
          <a:p>
            <a:pPr marL="0" indent="0" algn="just">
              <a:buFont typeface="Wingdings" pitchFamily="2"/>
              <a:buNone/>
            </a:pPr>
            <a:r>
              <a:rPr sz="1400" b="1" dirty="0"/>
              <a:t>חלופה זו נותנת מענה סביר לצרכי המוסד לביטוח לאומי, בלוח זמנים והיקף תקציב נשלטים. בתוך כשנתיים וכנגד ניצול ההשקעות שבוצעו </a:t>
            </a:r>
            <a:r>
              <a:rPr lang="he-IL" sz="1400" b="1" dirty="0" smtClean="0"/>
              <a:t>ותוספת של 135-150 מ' ש'</a:t>
            </a:r>
            <a:r>
              <a:rPr sz="1400" b="1" dirty="0" smtClean="0"/>
              <a:t> </a:t>
            </a:r>
            <a:r>
              <a:rPr sz="1400" b="1" dirty="0"/>
              <a:t>לכל היותר, המוסד יפיק תועלות מניהול הפעילות בתחומי הליבה של הגמלאות העקריות באמצעות תשתיות מחשוב ומערכות מידע מודרניות, ובכלל </a:t>
            </a:r>
            <a:r>
              <a:rPr sz="1400" b="1" dirty="0" smtClean="0"/>
              <a:t>זה</a:t>
            </a:r>
            <a:r>
              <a:rPr lang="he-IL" sz="1400" b="1" dirty="0" smtClean="0"/>
              <a:t> השגת יעדי התכנית העיקריים בתחום הגמלאות:</a:t>
            </a:r>
            <a:r>
              <a:rPr sz="1400" b="1" dirty="0" smtClean="0"/>
              <a:t> </a:t>
            </a:r>
            <a:r>
              <a:rPr sz="1400" b="1" dirty="0"/>
              <a:t>הצבת הלקוח במרכז, שרות טוב יותר ללקוחות (בסניפים, בועדות, בערוצים דיגיטליים וכו'), מיצוי זכויות טוב יותר, מענה טוב יותר לשינויי חקיקה וצרכים משתנים, יכולת ניהול ובקרה טובה יותר במטה </a:t>
            </a:r>
            <a:r>
              <a:rPr sz="1400" b="1" dirty="0" smtClean="0"/>
              <a:t>ובס</a:t>
            </a:r>
            <a:r>
              <a:rPr lang="he-IL" sz="1400" b="1" dirty="0" smtClean="0"/>
              <a:t>ניפים. </a:t>
            </a:r>
          </a:p>
          <a:p>
            <a:pPr marL="0" indent="0" algn="just">
              <a:buFont typeface="Wingdings" pitchFamily="2"/>
              <a:buNone/>
            </a:pPr>
            <a:endParaRPr lang="he-IL" sz="1400" b="1" dirty="0"/>
          </a:p>
          <a:p>
            <a:pPr marL="0" indent="0" algn="just">
              <a:buNone/>
            </a:pPr>
            <a:r>
              <a:rPr lang="he-IL" sz="1400" b="1" dirty="0" smtClean="0"/>
              <a:t>תכנית "תבל', </a:t>
            </a:r>
            <a:r>
              <a:rPr lang="he-IL" sz="1400" b="1" u="sng" dirty="0" smtClean="0"/>
              <a:t>על פי המתווה המעודכן וההמלצות שמוצגות על ידינו</a:t>
            </a:r>
            <a:r>
              <a:rPr lang="he-IL" sz="1400" b="1" dirty="0" smtClean="0"/>
              <a:t>, תסתיים </a:t>
            </a:r>
            <a:r>
              <a:rPr lang="he-IL" sz="1400" b="1" dirty="0"/>
              <a:t>עם השלמת מימוש התכולה </a:t>
            </a:r>
            <a:r>
              <a:rPr lang="he-IL" sz="1400" b="1" dirty="0" smtClean="0"/>
              <a:t>המוצעת </a:t>
            </a:r>
            <a:r>
              <a:rPr lang="he-IL" sz="1400" b="1" dirty="0"/>
              <a:t>בסוף </a:t>
            </a:r>
            <a:r>
              <a:rPr lang="he-IL" sz="1400" b="1" dirty="0" smtClean="0"/>
              <a:t>2019. מערכות הליבה (</a:t>
            </a:r>
            <a:r>
              <a:rPr lang="he-IL" sz="1400" b="1" dirty="0" err="1" smtClean="0"/>
              <a:t>לגאסי</a:t>
            </a:r>
            <a:r>
              <a:rPr lang="he-IL" sz="1400" b="1" dirty="0" smtClean="0"/>
              <a:t>) הקיימות שלא כלולות בחלופה זו, תטופלנה </a:t>
            </a:r>
            <a:r>
              <a:rPr lang="he-IL" sz="1400" b="1" dirty="0" err="1" smtClean="0"/>
              <a:t>בתמ"מ</a:t>
            </a:r>
            <a:r>
              <a:rPr lang="he-IL" sz="1400" b="1" dirty="0" smtClean="0"/>
              <a:t> במסגרת התקציב השוטף (פירוט בהמשך). </a:t>
            </a:r>
            <a:endParaRPr sz="1400" b="1" dirty="0"/>
          </a:p>
          <a:p>
            <a:pPr marL="0" indent="0" algn="just">
              <a:buFont typeface="Wingdings" pitchFamily="2"/>
              <a:buNone/>
            </a:pPr>
            <a:endParaRPr sz="1400" b="1" dirty="0">
              <a:solidFill>
                <a:prstClr val="black"/>
              </a:solidFill>
            </a:endParaRPr>
          </a:p>
          <a:p>
            <a:pPr marL="0" indent="0" algn="just">
              <a:buNone/>
            </a:pPr>
            <a:r>
              <a:rPr lang="he-IL" sz="1400" b="1" u="sng" dirty="0" smtClean="0"/>
              <a:t>יישום </a:t>
            </a:r>
            <a:r>
              <a:rPr lang="he-IL" sz="1400" b="1" u="sng" dirty="0"/>
              <a:t>מוצלח של חלופה זו </a:t>
            </a:r>
            <a:r>
              <a:rPr lang="he-IL" sz="1400" b="1" u="sng" dirty="0" smtClean="0"/>
              <a:t>דורש כתנאים מחייבים, את הדברים הבאים</a:t>
            </a:r>
            <a:r>
              <a:rPr lang="he-IL" sz="1400" b="1" dirty="0" smtClean="0"/>
              <a:t>:</a:t>
            </a:r>
            <a:r>
              <a:rPr lang="en-US" sz="1400" b="1" dirty="0" smtClean="0"/>
              <a:t> </a:t>
            </a:r>
            <a:endParaRPr lang="he-IL" sz="1400" b="1" dirty="0" smtClean="0"/>
          </a:p>
          <a:p>
            <a:pPr algn="just">
              <a:buFontTx/>
              <a:buChar char="-"/>
            </a:pPr>
            <a:r>
              <a:rPr lang="he-IL" sz="1400" b="1" dirty="0" smtClean="0"/>
              <a:t>שינוי רדיקלי במבנה הפרויקט וניהולו (ברמת הנהלת המוסד וברמת </a:t>
            </a:r>
            <a:r>
              <a:rPr lang="he-IL" sz="1400" b="1" dirty="0" err="1" smtClean="0"/>
              <a:t>תמ"מ</a:t>
            </a:r>
            <a:r>
              <a:rPr lang="he-IL" sz="1400" b="1" dirty="0" smtClean="0"/>
              <a:t>/תבל), כתנאי מקדים להמשך במתווה החדש.</a:t>
            </a:r>
          </a:p>
          <a:p>
            <a:pPr algn="just">
              <a:buFontTx/>
              <a:buChar char="-"/>
            </a:pPr>
            <a:r>
              <a:rPr lang="he-IL" sz="1400" b="1" dirty="0" smtClean="0"/>
              <a:t>מימוש מלא של ההמלצות </a:t>
            </a:r>
            <a:r>
              <a:rPr lang="he-IL" sz="1400" b="1" dirty="0"/>
              <a:t>אשר תוצגנה </a:t>
            </a:r>
            <a:r>
              <a:rPr lang="he-IL" sz="1400" b="1" dirty="0" smtClean="0"/>
              <a:t>להלן. </a:t>
            </a:r>
          </a:p>
          <a:p>
            <a:pPr algn="just">
              <a:buFontTx/>
              <a:buChar char="-"/>
            </a:pPr>
            <a:r>
              <a:rPr lang="he-IL" sz="1400" b="1" dirty="0" smtClean="0"/>
              <a:t>המשך </a:t>
            </a:r>
            <a:r>
              <a:rPr lang="he-IL" sz="1400" b="1" dirty="0"/>
              <a:t>לווי מקצועי </a:t>
            </a:r>
            <a:r>
              <a:rPr lang="he-IL" sz="1400" b="1" dirty="0" smtClean="0"/>
              <a:t>ליישום התכנית.</a:t>
            </a:r>
          </a:p>
          <a:p>
            <a:pPr marL="0" indent="0" algn="just">
              <a:buNone/>
            </a:pPr>
            <a:endParaRPr lang="he-IL" b="1" dirty="0" smtClean="0">
              <a:solidFill>
                <a:prstClr val="black"/>
              </a:solidFill>
            </a:endParaRPr>
          </a:p>
          <a:p>
            <a:pPr marL="0" indent="0" algn="just">
              <a:buNone/>
            </a:pPr>
            <a:endParaRPr lang="he-IL" b="1" dirty="0">
              <a:solidFill>
                <a:prstClr val="black"/>
              </a:solidFill>
            </a:endParaRPr>
          </a:p>
        </p:txBody>
      </p:sp>
    </p:spTree>
    <p:extLst>
      <p:ext uri="{BB962C8B-B14F-4D97-AF65-F5344CB8AC3E}">
        <p14:creationId xmlns:p14="http://schemas.microsoft.com/office/powerpoint/2010/main" val="2611549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16</a:t>
            </a:fld>
            <a:endParaRPr lang="he-IL">
              <a:solidFill>
                <a:prstClr val="black">
                  <a:tint val="75000"/>
                </a:prstClr>
              </a:solidFill>
            </a:endParaRPr>
          </a:p>
        </p:txBody>
      </p:sp>
      <p:sp>
        <p:nvSpPr>
          <p:cNvPr id="5" name="TextBox 4"/>
          <p:cNvSpPr txBox="1"/>
          <p:nvPr/>
        </p:nvSpPr>
        <p:spPr>
          <a:xfrm>
            <a:off x="3442712" y="903264"/>
            <a:ext cx="5514783" cy="356495"/>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t>המלצות בהיבטים ניהוליים-ארגוניים</a:t>
            </a:r>
            <a:endParaRPr lang="he-IL" sz="2000" b="1" dirty="0"/>
          </a:p>
        </p:txBody>
      </p:sp>
      <p:sp>
        <p:nvSpPr>
          <p:cNvPr id="4" name="TextBox 3"/>
          <p:cNvSpPr txBox="1"/>
          <p:nvPr/>
        </p:nvSpPr>
        <p:spPr>
          <a:xfrm>
            <a:off x="0" y="1685938"/>
            <a:ext cx="9144000" cy="3539430"/>
          </a:xfrm>
          <a:prstGeom prst="rect">
            <a:avLst/>
          </a:prstGeom>
          <a:noFill/>
        </p:spPr>
        <p:txBody>
          <a:bodyPr wrap="square" rtlCol="1">
            <a:spAutoFit/>
          </a:bodyPr>
          <a:lstStyle/>
          <a:p>
            <a:pPr marL="285750" indent="-285750">
              <a:buFont typeface="Wingdings" panose="05000000000000000000" pitchFamily="2" charset="2"/>
              <a:buChar char="q"/>
            </a:pPr>
            <a:r>
              <a:rPr lang="he-IL" sz="1600" b="1" dirty="0" smtClean="0">
                <a:solidFill>
                  <a:prstClr val="black"/>
                </a:solidFill>
              </a:rPr>
              <a:t>ברמת המטה</a:t>
            </a:r>
          </a:p>
          <a:p>
            <a:pPr marL="742950" lvl="1" indent="-285750">
              <a:buFont typeface="Courier New" panose="02070309020205020404" pitchFamily="49" charset="0"/>
              <a:buChar char="o"/>
            </a:pPr>
            <a:endParaRPr lang="he-IL" sz="1200" b="1" dirty="0" smtClean="0">
              <a:solidFill>
                <a:prstClr val="black"/>
              </a:solidFill>
            </a:endParaRPr>
          </a:p>
          <a:p>
            <a:pPr marL="742950" lvl="1" indent="-285750">
              <a:buFont typeface="Courier New" panose="02070309020205020404" pitchFamily="49" charset="0"/>
              <a:buChar char="o"/>
            </a:pPr>
            <a:r>
              <a:rPr lang="he-IL" sz="1200" b="1" dirty="0" smtClean="0">
                <a:solidFill>
                  <a:prstClr val="black"/>
                </a:solidFill>
              </a:rPr>
              <a:t>"</a:t>
            </a:r>
            <a:r>
              <a:rPr lang="he-IL" sz="1400" b="1" dirty="0" smtClean="0">
                <a:solidFill>
                  <a:prstClr val="black"/>
                </a:solidFill>
              </a:rPr>
              <a:t>ספונסר ארגוני" </a:t>
            </a:r>
            <a:r>
              <a:rPr lang="he-IL" sz="1400" dirty="0" smtClean="0">
                <a:solidFill>
                  <a:prstClr val="black"/>
                </a:solidFill>
              </a:rPr>
              <a:t>– המנכ"ל או סמנכ"ל בכיר בעל אוריינטציה "עסקית" (לא </a:t>
            </a:r>
            <a:r>
              <a:rPr lang="he-IL" sz="1400" dirty="0" err="1" smtClean="0">
                <a:solidFill>
                  <a:prstClr val="black"/>
                </a:solidFill>
              </a:rPr>
              <a:t>תמ"מ</a:t>
            </a:r>
            <a:r>
              <a:rPr lang="he-IL" sz="1400" dirty="0" smtClean="0">
                <a:solidFill>
                  <a:prstClr val="black"/>
                </a:solidFill>
              </a:rPr>
              <a:t>) שיוביל את מימוש התכנית, יעמוד בראש </a:t>
            </a:r>
            <a:r>
              <a:rPr lang="he-IL" sz="1400" b="1" dirty="0" smtClean="0">
                <a:solidFill>
                  <a:prstClr val="black"/>
                </a:solidFill>
              </a:rPr>
              <a:t>מינהלת</a:t>
            </a:r>
            <a:r>
              <a:rPr lang="he-IL" sz="1400" dirty="0" smtClean="0">
                <a:solidFill>
                  <a:prstClr val="black"/>
                </a:solidFill>
              </a:rPr>
              <a:t> (דיון שבועי, בהשתתפות ר' מינהל </a:t>
            </a:r>
            <a:r>
              <a:rPr lang="he-IL" sz="1400" dirty="0" err="1" smtClean="0">
                <a:solidFill>
                  <a:prstClr val="black"/>
                </a:solidFill>
              </a:rPr>
              <a:t>תמ"מ</a:t>
            </a:r>
            <a:r>
              <a:rPr lang="he-IL" sz="1400" dirty="0" smtClean="0">
                <a:solidFill>
                  <a:prstClr val="black"/>
                </a:solidFill>
              </a:rPr>
              <a:t>, מנהל/ת התכנית, ר' מינהל גמלאות, מנהל התקציבים, חשבת, </a:t>
            </a:r>
            <a:r>
              <a:rPr lang="he-IL" sz="1400" dirty="0" smtClean="0"/>
              <a:t>מנהל הדרכה והטמעה ומנהל/ת סניף הבקיא בתכנית) </a:t>
            </a:r>
          </a:p>
          <a:p>
            <a:pPr marL="742950" lvl="1" indent="-285750">
              <a:buFont typeface="Courier New" panose="02070309020205020404" pitchFamily="49" charset="0"/>
              <a:buChar char="o"/>
            </a:pPr>
            <a:endParaRPr lang="he-IL" sz="1400" b="1" dirty="0"/>
          </a:p>
          <a:p>
            <a:pPr marL="742950" lvl="1" indent="-285750">
              <a:buFont typeface="Courier New" panose="02070309020205020404" pitchFamily="49" charset="0"/>
              <a:buChar char="o"/>
            </a:pPr>
            <a:r>
              <a:rPr lang="he-IL" sz="1400" b="1" dirty="0" smtClean="0"/>
              <a:t>ועדת היגוי</a:t>
            </a:r>
            <a:r>
              <a:rPr lang="he-IL" sz="1400" dirty="0" smtClean="0"/>
              <a:t> - בראשות המנכ"ל (דיון חודשי, מעקב מקרוב אחר ההתקדמות בתפוקות מול לו"ז ותקציב, ניהול סיכונים ועוד)</a:t>
            </a:r>
          </a:p>
          <a:p>
            <a:pPr lvl="1"/>
            <a:endParaRPr lang="he-IL" sz="1400" dirty="0"/>
          </a:p>
          <a:p>
            <a:pPr marL="742950" lvl="1" indent="-285750">
              <a:buFont typeface="Courier New" panose="02070309020205020404" pitchFamily="49" charset="0"/>
              <a:buChar char="o"/>
            </a:pPr>
            <a:r>
              <a:rPr lang="he-IL" sz="1400" b="1" dirty="0" smtClean="0"/>
              <a:t>ליווי, הדרכה והטמעה – </a:t>
            </a:r>
            <a:r>
              <a:rPr lang="he-IL" sz="1400" dirty="0" smtClean="0"/>
              <a:t>מינוי </a:t>
            </a:r>
            <a:r>
              <a:rPr lang="he-IL" sz="1400" dirty="0" smtClean="0">
                <a:solidFill>
                  <a:prstClr val="black"/>
                </a:solidFill>
              </a:rPr>
              <a:t>מנהל אחראי ממינהל משאבי אנוש על ניהול ההדרכה וההטמעה בביטוח הלאומי.  גורם זה יהיה אחראי על רתימת כל מנהלי הארגון למימוש השינוי, ניהול התקשור של התכנית לעובדים ועל כלל תהליכי ההטמעה של המערכות החדשות</a:t>
            </a:r>
          </a:p>
          <a:p>
            <a:pPr lvl="1"/>
            <a:endParaRPr lang="he-IL" sz="1400" dirty="0" smtClean="0">
              <a:solidFill>
                <a:prstClr val="black"/>
              </a:solidFill>
            </a:endParaRPr>
          </a:p>
          <a:p>
            <a:pPr marL="742950" lvl="1" indent="-285750">
              <a:buFont typeface="Courier New" panose="02070309020205020404" pitchFamily="49" charset="0"/>
              <a:buChar char="o"/>
            </a:pPr>
            <a:r>
              <a:rPr lang="he-IL" sz="1400" b="1" dirty="0" smtClean="0">
                <a:solidFill>
                  <a:prstClr val="black"/>
                </a:solidFill>
              </a:rPr>
              <a:t>תקשורת פנימית </a:t>
            </a:r>
            <a:r>
              <a:rPr lang="he-IL" sz="1400" dirty="0" smtClean="0">
                <a:solidFill>
                  <a:prstClr val="black"/>
                </a:solidFill>
              </a:rPr>
              <a:t>- שיפור </a:t>
            </a:r>
            <a:r>
              <a:rPr lang="he-IL" sz="1400" dirty="0">
                <a:solidFill>
                  <a:prstClr val="black"/>
                </a:solidFill>
              </a:rPr>
              <a:t>התקשורת </a:t>
            </a:r>
            <a:r>
              <a:rPr lang="he-IL" sz="1400" dirty="0" smtClean="0">
                <a:solidFill>
                  <a:prstClr val="black"/>
                </a:solidFill>
              </a:rPr>
              <a:t>והאמון בין </a:t>
            </a:r>
            <a:r>
              <a:rPr lang="he-IL" sz="1400" dirty="0">
                <a:solidFill>
                  <a:prstClr val="black"/>
                </a:solidFill>
              </a:rPr>
              <a:t>אנשי </a:t>
            </a:r>
            <a:r>
              <a:rPr lang="he-IL" sz="1400" dirty="0" smtClean="0">
                <a:solidFill>
                  <a:prstClr val="black"/>
                </a:solidFill>
              </a:rPr>
              <a:t>התכנית </a:t>
            </a:r>
            <a:r>
              <a:rPr lang="he-IL" sz="1400" dirty="0">
                <a:solidFill>
                  <a:prstClr val="black"/>
                </a:solidFill>
              </a:rPr>
              <a:t>ללקוחותיו </a:t>
            </a:r>
            <a:r>
              <a:rPr lang="he-IL" sz="1400" dirty="0"/>
              <a:t>הפנימיים, </a:t>
            </a:r>
            <a:r>
              <a:rPr lang="he-IL" sz="1400" dirty="0" smtClean="0"/>
              <a:t>ובין כלל בעלי העניין בתכנית, על </a:t>
            </a:r>
            <a:r>
              <a:rPr lang="he-IL" sz="1400" dirty="0" smtClean="0">
                <a:solidFill>
                  <a:prstClr val="black"/>
                </a:solidFill>
              </a:rPr>
              <a:t>ידי </a:t>
            </a:r>
            <a:r>
              <a:rPr lang="he-IL" sz="1400" dirty="0">
                <a:solidFill>
                  <a:prstClr val="black"/>
                </a:solidFill>
              </a:rPr>
              <a:t>אימוץ גישה של שקיפות </a:t>
            </a:r>
            <a:r>
              <a:rPr lang="he-IL" sz="1400" dirty="0" smtClean="0">
                <a:solidFill>
                  <a:prstClr val="black"/>
                </a:solidFill>
              </a:rPr>
              <a:t>מלאה. בכל </a:t>
            </a:r>
            <a:r>
              <a:rPr lang="he-IL" sz="1400" dirty="0">
                <a:solidFill>
                  <a:prstClr val="black"/>
                </a:solidFill>
              </a:rPr>
              <a:t>תהליכי העבודה </a:t>
            </a:r>
            <a:r>
              <a:rPr lang="he-IL" sz="1400" dirty="0" smtClean="0">
                <a:solidFill>
                  <a:prstClr val="black"/>
                </a:solidFill>
              </a:rPr>
              <a:t>נכון </a:t>
            </a:r>
            <a:r>
              <a:rPr lang="he-IL" sz="1400" dirty="0">
                <a:solidFill>
                  <a:prstClr val="black"/>
                </a:solidFill>
              </a:rPr>
              <a:t>שיהיה ייצוג </a:t>
            </a:r>
            <a:r>
              <a:rPr lang="he-IL" sz="1400" dirty="0" smtClean="0">
                <a:solidFill>
                  <a:prstClr val="black"/>
                </a:solidFill>
              </a:rPr>
              <a:t>לסניפים.</a:t>
            </a:r>
          </a:p>
          <a:p>
            <a:endParaRPr lang="he-IL" sz="1400" dirty="0" smtClean="0">
              <a:solidFill>
                <a:srgbClr val="FF0000"/>
              </a:solidFill>
            </a:endParaRPr>
          </a:p>
          <a:p>
            <a:endParaRPr lang="he-IL" sz="1400" dirty="0" smtClean="0">
              <a:solidFill>
                <a:prstClr val="black"/>
              </a:solidFill>
            </a:endParaRPr>
          </a:p>
        </p:txBody>
      </p:sp>
      <p:sp>
        <p:nvSpPr>
          <p:cNvPr id="8" name="TextBox 7"/>
          <p:cNvSpPr txBox="1"/>
          <p:nvPr/>
        </p:nvSpPr>
        <p:spPr>
          <a:xfrm>
            <a:off x="2629088" y="4941168"/>
            <a:ext cx="6008005" cy="1169551"/>
          </a:xfrm>
          <a:prstGeom prst="rect">
            <a:avLst/>
          </a:prstGeom>
          <a:noFill/>
        </p:spPr>
        <p:txBody>
          <a:bodyPr wrap="square" rtlCol="1">
            <a:spAutoFit/>
          </a:bodyPr>
          <a:lstStyle/>
          <a:p>
            <a:pPr marL="285750" indent="-285750">
              <a:buFont typeface="Courier New" panose="02070309020205020404" pitchFamily="49" charset="0"/>
              <a:buChar char="o"/>
            </a:pPr>
            <a:r>
              <a:rPr lang="he-IL" sz="1400" b="1" dirty="0" err="1" smtClean="0">
                <a:solidFill>
                  <a:prstClr val="black"/>
                </a:solidFill>
              </a:rPr>
              <a:t>תעדוף</a:t>
            </a:r>
            <a:r>
              <a:rPr lang="he-IL" sz="1400" b="1" dirty="0" smtClean="0">
                <a:solidFill>
                  <a:prstClr val="black"/>
                </a:solidFill>
              </a:rPr>
              <a:t> </a:t>
            </a:r>
            <a:r>
              <a:rPr lang="he-IL" sz="1400" dirty="0" smtClean="0">
                <a:solidFill>
                  <a:prstClr val="black"/>
                </a:solidFill>
              </a:rPr>
              <a:t>– הפעלת מנגנון </a:t>
            </a:r>
            <a:r>
              <a:rPr lang="he-IL" sz="1400" dirty="0" err="1" smtClean="0">
                <a:solidFill>
                  <a:prstClr val="black"/>
                </a:solidFill>
              </a:rPr>
              <a:t>לתעדוף</a:t>
            </a:r>
            <a:r>
              <a:rPr lang="he-IL" sz="1400" dirty="0" smtClean="0">
                <a:solidFill>
                  <a:prstClr val="black"/>
                </a:solidFill>
              </a:rPr>
              <a:t> ומיפוי המערכות על פי "ערך עסקי" מול מורכבות / "כדאיות כלכלית". </a:t>
            </a:r>
            <a:r>
              <a:rPr lang="he-IL" sz="1400" dirty="0" err="1" smtClean="0">
                <a:solidFill>
                  <a:prstClr val="black"/>
                </a:solidFill>
              </a:rPr>
              <a:t>התעדוף</a:t>
            </a:r>
            <a:r>
              <a:rPr lang="he-IL" sz="1400" dirty="0" smtClean="0">
                <a:solidFill>
                  <a:prstClr val="black"/>
                </a:solidFill>
              </a:rPr>
              <a:t> צריך להיעשות באופן שוטף, ולפחות אחת לשנה. מומלץ לקיים "אבן דרך"</a:t>
            </a:r>
            <a:r>
              <a:rPr lang="en-US" sz="1400" dirty="0" smtClean="0">
                <a:solidFill>
                  <a:prstClr val="black"/>
                </a:solidFill>
              </a:rPr>
              <a:t> </a:t>
            </a:r>
            <a:r>
              <a:rPr lang="he-IL" sz="1400" dirty="0" smtClean="0">
                <a:solidFill>
                  <a:prstClr val="black"/>
                </a:solidFill>
              </a:rPr>
              <a:t>לרענון </a:t>
            </a:r>
            <a:r>
              <a:rPr lang="he-IL" sz="1400" dirty="0" err="1" smtClean="0">
                <a:solidFill>
                  <a:prstClr val="black"/>
                </a:solidFill>
              </a:rPr>
              <a:t>התעדוף</a:t>
            </a:r>
            <a:r>
              <a:rPr lang="he-IL" sz="1400" dirty="0" smtClean="0">
                <a:solidFill>
                  <a:prstClr val="black"/>
                </a:solidFill>
              </a:rPr>
              <a:t>, לקראת סיום המימוש של התכולה המוצעת במסגרת החלופה המומלצת (מחצית שניה של 2019)</a:t>
            </a:r>
          </a:p>
          <a:p>
            <a:endParaRPr lang="he-IL" sz="1400" dirty="0" smtClean="0">
              <a:solidFill>
                <a:prstClr val="black"/>
              </a:solidFill>
            </a:endParaRPr>
          </a:p>
        </p:txBody>
      </p:sp>
      <p:pic>
        <p:nvPicPr>
          <p:cNvPr id="9" name="תמונה 8">
            <a:hlinkClick r:id="rId2" action="ppaction://hlinksldjump"/>
          </p:cNvPr>
          <p:cNvPicPr>
            <a:picLocks noChangeAspect="1"/>
          </p:cNvPicPr>
          <p:nvPr/>
        </p:nvPicPr>
        <p:blipFill>
          <a:blip r:embed="rId3"/>
          <a:stretch>
            <a:fillRect/>
          </a:stretch>
        </p:blipFill>
        <p:spPr>
          <a:xfrm>
            <a:off x="227758" y="4736339"/>
            <a:ext cx="2377568" cy="1363763"/>
          </a:xfrm>
          <a:prstGeom prst="rect">
            <a:avLst/>
          </a:prstGeom>
        </p:spPr>
      </p:pic>
      <p:sp>
        <p:nvSpPr>
          <p:cNvPr id="7" name="Title 1"/>
          <p:cNvSpPr>
            <a:spLocks noGrp="1"/>
          </p:cNvSpPr>
          <p:nvPr>
            <p:ph type="title"/>
          </p:nvPr>
        </p:nvSpPr>
        <p:spPr>
          <a:xfrm>
            <a:off x="107504" y="0"/>
            <a:ext cx="8939594" cy="792088"/>
          </a:xfrm>
        </p:spPr>
        <p:txBody>
          <a:bodyPr>
            <a:normAutofit/>
          </a:bodyPr>
          <a:lstStyle/>
          <a:p>
            <a:r>
              <a:rPr lang="he-IL" sz="3200" b="1" i="1" kern="0" dirty="0" smtClean="0">
                <a:latin typeface="+mn-lt"/>
                <a:ea typeface="+mn-ea"/>
              </a:rPr>
              <a:t>המלצות</a:t>
            </a:r>
            <a:endParaRPr lang="he-IL" sz="2000" b="1" dirty="0"/>
          </a:p>
        </p:txBody>
      </p:sp>
    </p:spTree>
    <p:extLst>
      <p:ext uri="{BB962C8B-B14F-4D97-AF65-F5344CB8AC3E}">
        <p14:creationId xmlns:p14="http://schemas.microsoft.com/office/powerpoint/2010/main" val="3886106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17</a:t>
            </a:fld>
            <a:endParaRPr lang="he-IL">
              <a:solidFill>
                <a:prstClr val="black">
                  <a:tint val="75000"/>
                </a:prstClr>
              </a:solidFill>
            </a:endParaRPr>
          </a:p>
        </p:txBody>
      </p:sp>
      <p:sp>
        <p:nvSpPr>
          <p:cNvPr id="5" name="TextBox 4"/>
          <p:cNvSpPr txBox="1"/>
          <p:nvPr/>
        </p:nvSpPr>
        <p:spPr>
          <a:xfrm>
            <a:off x="3452101" y="864304"/>
            <a:ext cx="5514783" cy="356495"/>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t>המלצות בהיבטים ניהוליים-ארגוניים – המשך</a:t>
            </a:r>
            <a:endParaRPr lang="he-IL" sz="2000" b="1" dirty="0"/>
          </a:p>
        </p:txBody>
      </p:sp>
      <p:sp>
        <p:nvSpPr>
          <p:cNvPr id="8" name="TextBox 7"/>
          <p:cNvSpPr txBox="1"/>
          <p:nvPr/>
        </p:nvSpPr>
        <p:spPr>
          <a:xfrm>
            <a:off x="611560" y="3212976"/>
            <a:ext cx="8894439" cy="2739211"/>
          </a:xfrm>
          <a:prstGeom prst="rect">
            <a:avLst/>
          </a:prstGeom>
          <a:noFill/>
        </p:spPr>
        <p:txBody>
          <a:bodyPr wrap="square" rtlCol="1">
            <a:spAutoFit/>
          </a:bodyPr>
          <a:lstStyle/>
          <a:p>
            <a:endParaRPr lang="he-IL" sz="1400" b="1" dirty="0" smtClean="0">
              <a:solidFill>
                <a:prstClr val="black"/>
              </a:solidFill>
            </a:endParaRPr>
          </a:p>
          <a:p>
            <a:pPr marL="742950" lvl="1" indent="-285750">
              <a:buFont typeface="Wingdings" panose="05000000000000000000" pitchFamily="2" charset="2"/>
              <a:buChar char="q"/>
            </a:pPr>
            <a:r>
              <a:rPr lang="he-IL" sz="1400" b="1" dirty="0" smtClean="0">
                <a:solidFill>
                  <a:prstClr val="black"/>
                </a:solidFill>
              </a:rPr>
              <a:t>ברמת הסניף </a:t>
            </a:r>
          </a:p>
          <a:p>
            <a:pPr lvl="2"/>
            <a:endParaRPr lang="he-IL" sz="1200" b="1" dirty="0" smtClean="0">
              <a:solidFill>
                <a:prstClr val="black"/>
              </a:solidFill>
            </a:endParaRPr>
          </a:p>
          <a:p>
            <a:pPr marL="1200150" lvl="2" indent="-285750">
              <a:buFont typeface="Courier New" panose="02070309020205020404" pitchFamily="49" charset="0"/>
              <a:buChar char="o"/>
            </a:pPr>
            <a:r>
              <a:rPr lang="he-IL" sz="1200" b="1" dirty="0" smtClean="0">
                <a:solidFill>
                  <a:prstClr val="black"/>
                </a:solidFill>
              </a:rPr>
              <a:t>הפריסה בסניפים של המערכת לניהול ועדות נכות מעבודה </a:t>
            </a:r>
            <a:r>
              <a:rPr lang="he-IL" sz="1200" dirty="0" smtClean="0">
                <a:solidFill>
                  <a:prstClr val="black"/>
                </a:solidFill>
              </a:rPr>
              <a:t>– </a:t>
            </a:r>
            <a:r>
              <a:rPr lang="he-IL" sz="1200" dirty="0" smtClean="0"/>
              <a:t>היערכות מיטבית, הקדמת תחילת ההיערכות בסניף וההדרכה, על מנת לעמוד </a:t>
            </a:r>
            <a:r>
              <a:rPr lang="he-IL" sz="1200" dirty="0" err="1" smtClean="0"/>
              <a:t>בלו"ז</a:t>
            </a:r>
            <a:r>
              <a:rPr lang="he-IL" sz="1200" dirty="0" smtClean="0"/>
              <a:t>. </a:t>
            </a:r>
          </a:p>
          <a:p>
            <a:pPr lvl="2"/>
            <a:endParaRPr lang="he-IL" sz="1200" dirty="0" smtClean="0">
              <a:solidFill>
                <a:prstClr val="black"/>
              </a:solidFill>
            </a:endParaRPr>
          </a:p>
          <a:p>
            <a:pPr marL="1200150" lvl="2" indent="-285750">
              <a:buFont typeface="Courier New" panose="02070309020205020404" pitchFamily="49" charset="0"/>
              <a:buChar char="o"/>
            </a:pPr>
            <a:r>
              <a:rPr lang="he-IL" sz="1200" b="1" dirty="0" smtClean="0">
                <a:solidFill>
                  <a:prstClr val="black"/>
                </a:solidFill>
              </a:rPr>
              <a:t>מערכת נכות כללית </a:t>
            </a:r>
            <a:r>
              <a:rPr lang="he-IL" sz="1200" dirty="0" smtClean="0">
                <a:solidFill>
                  <a:prstClr val="black"/>
                </a:solidFill>
              </a:rPr>
              <a:t>- הערכה מחדש של לו"ז העליה לאויר על מנת להבטיח הפעלה תקינה, לאחר מהלך מסודר של בדיקות קבלה ובדיקת מוכנות. </a:t>
            </a:r>
          </a:p>
          <a:p>
            <a:pPr marL="1200150" lvl="2" indent="-285750">
              <a:buFont typeface="Courier New" panose="02070309020205020404" pitchFamily="49" charset="0"/>
              <a:buChar char="o"/>
            </a:pPr>
            <a:endParaRPr lang="he-IL" sz="1200" dirty="0" smtClean="0">
              <a:solidFill>
                <a:prstClr val="black"/>
              </a:solidFill>
            </a:endParaRPr>
          </a:p>
          <a:p>
            <a:pPr marL="1200150" lvl="2" indent="-285750">
              <a:buFont typeface="Courier New" panose="02070309020205020404" pitchFamily="49" charset="0"/>
              <a:buChar char="o"/>
            </a:pPr>
            <a:r>
              <a:rPr lang="he-IL" sz="1200" b="1" dirty="0" smtClean="0">
                <a:solidFill>
                  <a:prstClr val="black"/>
                </a:solidFill>
              </a:rPr>
              <a:t>סריקה </a:t>
            </a:r>
            <a:r>
              <a:rPr lang="he-IL" sz="1200" dirty="0" smtClean="0">
                <a:solidFill>
                  <a:prstClr val="black"/>
                </a:solidFill>
              </a:rPr>
              <a:t>- הקמת עמדת סריקה </a:t>
            </a:r>
            <a:r>
              <a:rPr lang="he-IL" sz="1200" dirty="0" err="1" smtClean="0">
                <a:solidFill>
                  <a:prstClr val="black"/>
                </a:solidFill>
              </a:rPr>
              <a:t>סניפית</a:t>
            </a:r>
            <a:r>
              <a:rPr lang="he-IL" sz="1200" dirty="0" smtClean="0">
                <a:solidFill>
                  <a:prstClr val="black"/>
                </a:solidFill>
              </a:rPr>
              <a:t> מחוץ לחדרי הועדות; מיפתוח מלא של כל חומר שנסרק</a:t>
            </a:r>
          </a:p>
          <a:p>
            <a:pPr lvl="2"/>
            <a:endParaRPr lang="he-IL" sz="1200" b="1" dirty="0">
              <a:solidFill>
                <a:prstClr val="black"/>
              </a:solidFill>
            </a:endParaRPr>
          </a:p>
          <a:p>
            <a:pPr marL="1200150" lvl="2" indent="-285750">
              <a:buFont typeface="Courier New" panose="02070309020205020404" pitchFamily="49" charset="0"/>
              <a:buChar char="o"/>
            </a:pPr>
            <a:r>
              <a:rPr lang="he-IL" sz="1200" b="1" dirty="0" smtClean="0">
                <a:solidFill>
                  <a:prstClr val="black"/>
                </a:solidFill>
              </a:rPr>
              <a:t>הטמעה</a:t>
            </a:r>
            <a:r>
              <a:rPr lang="he-IL" sz="1200" dirty="0" smtClean="0">
                <a:solidFill>
                  <a:prstClr val="black"/>
                </a:solidFill>
              </a:rPr>
              <a:t> – חניכת סניף חדש ע"י עובדי סניף "ותיק"; בחינת אפשרות של הוספת ועדות לתקופת ההטמעה; הרחבת פעילות תומכי תקשורת עד 20:00; קביעת מדדים תפעוליים לבדיקת תפוקת הסניף; הקמת </a:t>
            </a:r>
            <a:r>
              <a:rPr lang="he-IL" sz="1200" dirty="0">
                <a:solidFill>
                  <a:prstClr val="black"/>
                </a:solidFill>
              </a:rPr>
              <a:t>פורום אד-הוק של מזכירי וועדות רפואיות </a:t>
            </a:r>
            <a:r>
              <a:rPr lang="he-IL" sz="1200" dirty="0" smtClean="0">
                <a:solidFill>
                  <a:prstClr val="black"/>
                </a:solidFill>
              </a:rPr>
              <a:t>לצורך </a:t>
            </a:r>
            <a:r>
              <a:rPr lang="he-IL" sz="1200" dirty="0">
                <a:solidFill>
                  <a:prstClr val="black"/>
                </a:solidFill>
              </a:rPr>
              <a:t>העשרה, הפרייה הדדית ונטרול </a:t>
            </a:r>
            <a:r>
              <a:rPr lang="he-IL" sz="1200" dirty="0" smtClean="0">
                <a:solidFill>
                  <a:prstClr val="black"/>
                </a:solidFill>
              </a:rPr>
              <a:t>חששות; קיצור תקופת לווי והטמעה לחודשיים-שלושה. </a:t>
            </a:r>
            <a:endParaRPr lang="he-IL" sz="1200" dirty="0">
              <a:solidFill>
                <a:prstClr val="black"/>
              </a:solidFill>
            </a:endParaRPr>
          </a:p>
        </p:txBody>
      </p:sp>
      <p:sp>
        <p:nvSpPr>
          <p:cNvPr id="6" name="Title 1"/>
          <p:cNvSpPr>
            <a:spLocks noGrp="1"/>
          </p:cNvSpPr>
          <p:nvPr>
            <p:ph type="title"/>
          </p:nvPr>
        </p:nvSpPr>
        <p:spPr>
          <a:xfrm>
            <a:off x="60386" y="243617"/>
            <a:ext cx="8939594" cy="442440"/>
          </a:xfrm>
        </p:spPr>
        <p:txBody>
          <a:bodyPr>
            <a:normAutofit fontScale="90000"/>
          </a:bodyPr>
          <a:lstStyle/>
          <a:p>
            <a:r>
              <a:rPr lang="he-IL" sz="3200" b="1" i="1" kern="0" dirty="0" smtClean="0">
                <a:latin typeface="+mn-lt"/>
                <a:ea typeface="+mn-ea"/>
              </a:rPr>
              <a:t>המלצות</a:t>
            </a:r>
            <a:endParaRPr lang="he-IL" sz="2000" b="1" dirty="0"/>
          </a:p>
        </p:txBody>
      </p:sp>
      <p:sp>
        <p:nvSpPr>
          <p:cNvPr id="7" name="TextBox 6"/>
          <p:cNvSpPr txBox="1"/>
          <p:nvPr/>
        </p:nvSpPr>
        <p:spPr>
          <a:xfrm>
            <a:off x="-1585" y="1220799"/>
            <a:ext cx="9047098" cy="2062103"/>
          </a:xfrm>
          <a:prstGeom prst="rect">
            <a:avLst/>
          </a:prstGeom>
          <a:noFill/>
        </p:spPr>
        <p:txBody>
          <a:bodyPr wrap="square" rtlCol="1">
            <a:spAutoFit/>
          </a:bodyPr>
          <a:lstStyle/>
          <a:p>
            <a:r>
              <a:rPr lang="he-IL" sz="1600" dirty="0" smtClean="0">
                <a:solidFill>
                  <a:srgbClr val="404040"/>
                </a:solidFill>
              </a:rPr>
              <a:t> </a:t>
            </a:r>
            <a:endParaRPr lang="he-IL" sz="1600" dirty="0">
              <a:solidFill>
                <a:prstClr val="black"/>
              </a:solidFill>
            </a:endParaRPr>
          </a:p>
          <a:p>
            <a:pPr marL="285750" indent="-285750">
              <a:buFont typeface="Wingdings" panose="05000000000000000000" pitchFamily="2" charset="2"/>
              <a:buChar char="q"/>
            </a:pPr>
            <a:r>
              <a:rPr lang="he-IL" sz="1400" b="1" dirty="0" smtClean="0">
                <a:solidFill>
                  <a:prstClr val="black"/>
                </a:solidFill>
              </a:rPr>
              <a:t>ברמת </a:t>
            </a:r>
            <a:r>
              <a:rPr lang="he-IL" sz="1400" b="1" dirty="0" err="1" smtClean="0">
                <a:solidFill>
                  <a:prstClr val="black"/>
                </a:solidFill>
              </a:rPr>
              <a:t>תמ"מ</a:t>
            </a:r>
            <a:r>
              <a:rPr lang="he-IL" sz="1400" b="1" dirty="0" smtClean="0">
                <a:solidFill>
                  <a:prstClr val="black"/>
                </a:solidFill>
              </a:rPr>
              <a:t> / תבל</a:t>
            </a:r>
          </a:p>
          <a:p>
            <a:endParaRPr lang="he-IL" sz="1400" b="1" dirty="0" smtClean="0">
              <a:solidFill>
                <a:prstClr val="black"/>
              </a:solidFill>
            </a:endParaRPr>
          </a:p>
          <a:p>
            <a:pPr marL="742950" lvl="1" indent="-285750">
              <a:buFont typeface="Courier New" panose="02070309020205020404" pitchFamily="49" charset="0"/>
              <a:buChar char="o"/>
            </a:pPr>
            <a:r>
              <a:rPr lang="he-IL" sz="1200" b="1" dirty="0" smtClean="0">
                <a:solidFill>
                  <a:prstClr val="black"/>
                </a:solidFill>
              </a:rPr>
              <a:t>מיזוג הדרגתי של "תבל</a:t>
            </a:r>
            <a:r>
              <a:rPr lang="he-IL" sz="1200" b="1" dirty="0">
                <a:solidFill>
                  <a:prstClr val="black"/>
                </a:solidFill>
              </a:rPr>
              <a:t>" </a:t>
            </a:r>
            <a:r>
              <a:rPr lang="he-IL" sz="1200" b="1" dirty="0" smtClean="0">
                <a:solidFill>
                  <a:prstClr val="black"/>
                </a:solidFill>
              </a:rPr>
              <a:t>ו-</a:t>
            </a:r>
            <a:r>
              <a:rPr lang="he-IL" sz="1200" b="1" dirty="0" err="1" smtClean="0">
                <a:solidFill>
                  <a:prstClr val="black"/>
                </a:solidFill>
              </a:rPr>
              <a:t>תמ"מ</a:t>
            </a:r>
            <a:r>
              <a:rPr lang="he-IL" sz="1200" dirty="0">
                <a:solidFill>
                  <a:prstClr val="black"/>
                </a:solidFill>
              </a:rPr>
              <a:t> </a:t>
            </a:r>
            <a:r>
              <a:rPr lang="he-IL" sz="1200" dirty="0" smtClean="0">
                <a:solidFill>
                  <a:prstClr val="black"/>
                </a:solidFill>
              </a:rPr>
              <a:t>- צוות </a:t>
            </a:r>
            <a:r>
              <a:rPr lang="he-IL" sz="1200" dirty="0">
                <a:solidFill>
                  <a:prstClr val="black"/>
                </a:solidFill>
              </a:rPr>
              <a:t>"תבל" </a:t>
            </a:r>
            <a:r>
              <a:rPr lang="he-IL" sz="1200" dirty="0" smtClean="0">
                <a:solidFill>
                  <a:prstClr val="black"/>
                </a:solidFill>
              </a:rPr>
              <a:t>אחראי </a:t>
            </a:r>
            <a:r>
              <a:rPr lang="he-IL" sz="1200" dirty="0">
                <a:solidFill>
                  <a:prstClr val="black"/>
                </a:solidFill>
              </a:rPr>
              <a:t>על התשתיות </a:t>
            </a:r>
            <a:r>
              <a:rPr lang="he-IL" sz="1200" dirty="0" smtClean="0">
                <a:solidFill>
                  <a:prstClr val="black"/>
                </a:solidFill>
              </a:rPr>
              <a:t>האפליקטיביות, אגפי </a:t>
            </a:r>
            <a:r>
              <a:rPr lang="he-IL" sz="1200" dirty="0">
                <a:solidFill>
                  <a:prstClr val="black"/>
                </a:solidFill>
              </a:rPr>
              <a:t>היישומים של </a:t>
            </a:r>
            <a:r>
              <a:rPr lang="he-IL" sz="1200" dirty="0" err="1">
                <a:solidFill>
                  <a:prstClr val="black"/>
                </a:solidFill>
              </a:rPr>
              <a:t>תמ"מ</a:t>
            </a:r>
            <a:r>
              <a:rPr lang="he-IL" sz="1200" dirty="0">
                <a:solidFill>
                  <a:prstClr val="black"/>
                </a:solidFill>
              </a:rPr>
              <a:t> יקבלו </a:t>
            </a:r>
            <a:r>
              <a:rPr lang="he-IL" sz="1200" dirty="0" smtClean="0">
                <a:solidFill>
                  <a:prstClr val="black"/>
                </a:solidFill>
              </a:rPr>
              <a:t>לאחריותם את היישומים </a:t>
            </a:r>
            <a:r>
              <a:rPr lang="he-IL" sz="1200" dirty="0">
                <a:solidFill>
                  <a:prstClr val="black"/>
                </a:solidFill>
              </a:rPr>
              <a:t>העסקיים. </a:t>
            </a:r>
            <a:r>
              <a:rPr lang="he-IL" sz="1200" dirty="0" smtClean="0">
                <a:solidFill>
                  <a:prstClr val="black"/>
                </a:solidFill>
              </a:rPr>
              <a:t>ניהול </a:t>
            </a:r>
            <a:r>
              <a:rPr lang="he-IL" sz="1200" dirty="0" err="1" smtClean="0">
                <a:solidFill>
                  <a:prstClr val="black"/>
                </a:solidFill>
              </a:rPr>
              <a:t>מטריציוני</a:t>
            </a:r>
            <a:r>
              <a:rPr lang="he-IL" sz="1200" dirty="0" smtClean="0">
                <a:solidFill>
                  <a:prstClr val="black"/>
                </a:solidFill>
              </a:rPr>
              <a:t> למימוש תכנית "תבל". כל </a:t>
            </a:r>
            <a:r>
              <a:rPr lang="he-IL" sz="1200" dirty="0">
                <a:solidFill>
                  <a:prstClr val="black"/>
                </a:solidFill>
              </a:rPr>
              <a:t>צוות </a:t>
            </a:r>
            <a:r>
              <a:rPr lang="he-IL" sz="1200" dirty="0" smtClean="0"/>
              <a:t>של משפחת גמלאות </a:t>
            </a:r>
            <a:r>
              <a:rPr lang="he-IL" sz="1200" dirty="0"/>
              <a:t>יפוצל </a:t>
            </a:r>
            <a:r>
              <a:rPr lang="he-IL" sz="1200" dirty="0" smtClean="0"/>
              <a:t>ל</a:t>
            </a:r>
            <a:r>
              <a:rPr lang="he-IL" sz="1200" dirty="0" smtClean="0">
                <a:solidFill>
                  <a:prstClr val="black"/>
                </a:solidFill>
              </a:rPr>
              <a:t>פיתוח </a:t>
            </a:r>
            <a:r>
              <a:rPr lang="he-IL" sz="1200" dirty="0">
                <a:solidFill>
                  <a:prstClr val="black"/>
                </a:solidFill>
              </a:rPr>
              <a:t>התהליך החדש </a:t>
            </a:r>
            <a:r>
              <a:rPr lang="he-IL" sz="1200" dirty="0" smtClean="0">
                <a:solidFill>
                  <a:prstClr val="black"/>
                </a:solidFill>
              </a:rPr>
              <a:t>ותחזוקת </a:t>
            </a:r>
            <a:r>
              <a:rPr lang="he-IL" sz="1200" dirty="0" err="1" smtClean="0">
                <a:solidFill>
                  <a:prstClr val="black"/>
                </a:solidFill>
              </a:rPr>
              <a:t>הלאגסי</a:t>
            </a:r>
            <a:r>
              <a:rPr lang="he-IL" sz="1200" dirty="0" smtClean="0">
                <a:solidFill>
                  <a:prstClr val="black"/>
                </a:solidFill>
              </a:rPr>
              <a:t> </a:t>
            </a:r>
          </a:p>
          <a:p>
            <a:pPr lvl="1"/>
            <a:endParaRPr lang="he-IL" sz="1200" dirty="0" smtClean="0">
              <a:solidFill>
                <a:prstClr val="black"/>
              </a:solidFill>
            </a:endParaRPr>
          </a:p>
          <a:p>
            <a:pPr marL="742950" lvl="1" indent="-285750">
              <a:buFont typeface="Courier New" panose="02070309020205020404" pitchFamily="49" charset="0"/>
              <a:buChar char="o"/>
            </a:pPr>
            <a:r>
              <a:rPr lang="he-IL" sz="1200" b="1" smtClean="0">
                <a:solidFill>
                  <a:prstClr val="black"/>
                </a:solidFill>
              </a:rPr>
              <a:t>מינוי </a:t>
            </a:r>
            <a:r>
              <a:rPr lang="he-IL" sz="1200" b="1" dirty="0">
                <a:solidFill>
                  <a:prstClr val="black"/>
                </a:solidFill>
              </a:rPr>
              <a:t>מנהל/ת מוצר לכל מערכת </a:t>
            </a:r>
            <a:r>
              <a:rPr lang="he-IL" sz="1200" dirty="0">
                <a:solidFill>
                  <a:prstClr val="black"/>
                </a:solidFill>
              </a:rPr>
              <a:t>(לדוגמא, ועדות, נכות, מבוטח) </a:t>
            </a:r>
            <a:r>
              <a:rPr lang="he-IL" sz="1200" dirty="0" smtClean="0">
                <a:solidFill>
                  <a:prstClr val="black"/>
                </a:solidFill>
              </a:rPr>
              <a:t>- </a:t>
            </a:r>
            <a:r>
              <a:rPr lang="he-IL" sz="1200" dirty="0">
                <a:solidFill>
                  <a:prstClr val="black"/>
                </a:solidFill>
              </a:rPr>
              <a:t>מיקוד של אחריות אישית כוללת לניהול והצלחת הנושא</a:t>
            </a:r>
            <a:r>
              <a:rPr lang="he-IL" sz="1200" dirty="0" smtClean="0">
                <a:solidFill>
                  <a:prstClr val="black"/>
                </a:solidFill>
              </a:rPr>
              <a:t>.</a:t>
            </a:r>
          </a:p>
          <a:p>
            <a:pPr lvl="1"/>
            <a:endParaRPr lang="he-IL" sz="1200" dirty="0" smtClean="0">
              <a:solidFill>
                <a:prstClr val="black"/>
              </a:solidFill>
            </a:endParaRPr>
          </a:p>
          <a:p>
            <a:pPr marL="742950" lvl="1" indent="-285750">
              <a:buFont typeface="Courier New" panose="02070309020205020404" pitchFamily="49" charset="0"/>
              <a:buChar char="o"/>
            </a:pPr>
            <a:r>
              <a:rPr lang="he-IL" sz="1200" b="1" dirty="0" smtClean="0">
                <a:solidFill>
                  <a:prstClr val="black"/>
                </a:solidFill>
              </a:rPr>
              <a:t>צוות ה – </a:t>
            </a:r>
            <a:r>
              <a:rPr lang="en-US" sz="1200" b="1" dirty="0" smtClean="0">
                <a:solidFill>
                  <a:prstClr val="black"/>
                </a:solidFill>
              </a:rPr>
              <a:t>SAP</a:t>
            </a:r>
            <a:r>
              <a:rPr lang="he-IL" sz="1200" dirty="0" smtClean="0">
                <a:solidFill>
                  <a:prstClr val="black"/>
                </a:solidFill>
              </a:rPr>
              <a:t> - </a:t>
            </a:r>
            <a:r>
              <a:rPr lang="he-IL" sz="1200" dirty="0" smtClean="0"/>
              <a:t>העברה בהקדם האפשרי </a:t>
            </a:r>
            <a:r>
              <a:rPr lang="he-IL" sz="1200" dirty="0" smtClean="0">
                <a:solidFill>
                  <a:prstClr val="black"/>
                </a:solidFill>
              </a:rPr>
              <a:t>של צוות </a:t>
            </a:r>
            <a:r>
              <a:rPr lang="he-IL" sz="1200" dirty="0" err="1">
                <a:solidFill>
                  <a:prstClr val="black"/>
                </a:solidFill>
              </a:rPr>
              <a:t>הסאפ</a:t>
            </a:r>
            <a:r>
              <a:rPr lang="he-IL" sz="1200" dirty="0">
                <a:solidFill>
                  <a:prstClr val="black"/>
                </a:solidFill>
              </a:rPr>
              <a:t> </a:t>
            </a:r>
            <a:r>
              <a:rPr lang="he-IL" sz="1200" dirty="0" smtClean="0">
                <a:solidFill>
                  <a:prstClr val="black"/>
                </a:solidFill>
              </a:rPr>
              <a:t>מ-"תבל" לגוף אחר </a:t>
            </a:r>
            <a:r>
              <a:rPr lang="he-IL" sz="1200" dirty="0" err="1" smtClean="0">
                <a:solidFill>
                  <a:prstClr val="black"/>
                </a:solidFill>
              </a:rPr>
              <a:t>בתמ"מ</a:t>
            </a:r>
            <a:r>
              <a:rPr lang="he-IL" sz="1200" dirty="0" smtClean="0">
                <a:solidFill>
                  <a:prstClr val="black"/>
                </a:solidFill>
              </a:rPr>
              <a:t> </a:t>
            </a:r>
            <a:r>
              <a:rPr lang="he-IL" sz="1200" dirty="0">
                <a:solidFill>
                  <a:prstClr val="black"/>
                </a:solidFill>
              </a:rPr>
              <a:t>(פירוט המלצות לגבי "לב" ב</a:t>
            </a:r>
            <a:r>
              <a:rPr lang="he-IL" sz="1200" dirty="0" smtClean="0">
                <a:solidFill>
                  <a:prstClr val="black"/>
                </a:solidFill>
              </a:rPr>
              <a:t>המשך).</a:t>
            </a:r>
          </a:p>
          <a:p>
            <a:pPr lvl="1"/>
            <a:endParaRPr lang="he-IL" sz="1200" dirty="0" smtClean="0">
              <a:solidFill>
                <a:prstClr val="black"/>
              </a:solidFill>
            </a:endParaRPr>
          </a:p>
        </p:txBody>
      </p:sp>
    </p:spTree>
    <p:extLst>
      <p:ext uri="{BB962C8B-B14F-4D97-AF65-F5344CB8AC3E}">
        <p14:creationId xmlns:p14="http://schemas.microsoft.com/office/powerpoint/2010/main" val="2456008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18</a:t>
            </a:fld>
            <a:endParaRPr lang="he-IL">
              <a:solidFill>
                <a:prstClr val="black">
                  <a:tint val="75000"/>
                </a:prstClr>
              </a:solidFill>
            </a:endParaRPr>
          </a:p>
        </p:txBody>
      </p:sp>
      <p:sp>
        <p:nvSpPr>
          <p:cNvPr id="5" name="TextBox 4"/>
          <p:cNvSpPr txBox="1"/>
          <p:nvPr/>
        </p:nvSpPr>
        <p:spPr>
          <a:xfrm>
            <a:off x="2522552" y="863428"/>
            <a:ext cx="6393543" cy="354957"/>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t>המלצות בהיבטים טכנולוגיים - מקצועיים</a:t>
            </a:r>
            <a:endParaRPr lang="he-IL" sz="2000" b="1" dirty="0"/>
          </a:p>
        </p:txBody>
      </p:sp>
      <p:sp>
        <p:nvSpPr>
          <p:cNvPr id="4" name="TextBox 3"/>
          <p:cNvSpPr txBox="1"/>
          <p:nvPr/>
        </p:nvSpPr>
        <p:spPr>
          <a:xfrm>
            <a:off x="180409" y="1556792"/>
            <a:ext cx="8793783" cy="5416868"/>
          </a:xfrm>
          <a:prstGeom prst="rect">
            <a:avLst/>
          </a:prstGeom>
          <a:noFill/>
        </p:spPr>
        <p:txBody>
          <a:bodyPr wrap="square" rtlCol="1">
            <a:spAutoFit/>
          </a:bodyPr>
          <a:lstStyle/>
          <a:p>
            <a:pPr marL="285750" indent="-285750">
              <a:buFont typeface="Wingdings" panose="05000000000000000000" pitchFamily="2" charset="2"/>
              <a:buChar char="q"/>
            </a:pPr>
            <a:r>
              <a:rPr lang="he-IL" b="1" dirty="0" smtClean="0">
                <a:solidFill>
                  <a:prstClr val="black"/>
                </a:solidFill>
              </a:rPr>
              <a:t>ניהול התכנית </a:t>
            </a:r>
          </a:p>
          <a:p>
            <a:pPr marL="742950" lvl="1" indent="-285750">
              <a:buFont typeface="Courier New" panose="02070309020205020404" pitchFamily="49" charset="0"/>
              <a:buChar char="o"/>
            </a:pPr>
            <a:r>
              <a:rPr lang="he-IL" sz="1600" dirty="0">
                <a:solidFill>
                  <a:prstClr val="black"/>
                </a:solidFill>
              </a:rPr>
              <a:t>יישום מתודולוגיה לניהול פרויקטים: </a:t>
            </a:r>
            <a:r>
              <a:rPr lang="en-US" sz="1600" dirty="0">
                <a:solidFill>
                  <a:prstClr val="black"/>
                </a:solidFill>
              </a:rPr>
              <a:t>PMP</a:t>
            </a:r>
            <a:endParaRPr lang="he-IL" sz="1600" dirty="0">
              <a:solidFill>
                <a:prstClr val="black"/>
              </a:solidFill>
            </a:endParaRPr>
          </a:p>
          <a:p>
            <a:pPr marL="742950" lvl="1" indent="-285750">
              <a:buFont typeface="Courier New" panose="02070309020205020404" pitchFamily="49" charset="0"/>
              <a:buChar char="o"/>
            </a:pPr>
            <a:r>
              <a:rPr lang="he-IL" sz="1600" dirty="0" smtClean="0">
                <a:solidFill>
                  <a:prstClr val="black"/>
                </a:solidFill>
              </a:rPr>
              <a:t>בניית </a:t>
            </a:r>
            <a:r>
              <a:rPr lang="en-US" sz="1600" dirty="0">
                <a:solidFill>
                  <a:prstClr val="black"/>
                </a:solidFill>
              </a:rPr>
              <a:t>ROADMAP </a:t>
            </a:r>
            <a:r>
              <a:rPr lang="he-IL" sz="1600" dirty="0">
                <a:solidFill>
                  <a:prstClr val="black"/>
                </a:solidFill>
              </a:rPr>
              <a:t> </a:t>
            </a:r>
            <a:r>
              <a:rPr lang="he-IL" sz="1600" dirty="0" smtClean="0">
                <a:solidFill>
                  <a:prstClr val="black"/>
                </a:solidFill>
              </a:rPr>
              <a:t>מפורט במשותף עם הלקוחות, עם </a:t>
            </a:r>
            <a:r>
              <a:rPr lang="he-IL" sz="1600" dirty="0">
                <a:solidFill>
                  <a:prstClr val="black"/>
                </a:solidFill>
              </a:rPr>
              <a:t>לו"ז ריאלי להשלמת </a:t>
            </a:r>
            <a:r>
              <a:rPr lang="he-IL" sz="1600" dirty="0" smtClean="0">
                <a:solidFill>
                  <a:prstClr val="black"/>
                </a:solidFill>
              </a:rPr>
              <a:t>המערכות הכלולות בחלופה 1 המומלצת. </a:t>
            </a:r>
          </a:p>
          <a:p>
            <a:pPr marL="742950" lvl="1" indent="-285750">
              <a:buFont typeface="Courier New" panose="02070309020205020404" pitchFamily="49" charset="0"/>
              <a:buChar char="o"/>
            </a:pPr>
            <a:r>
              <a:rPr lang="he-IL" sz="1600" dirty="0" smtClean="0">
                <a:solidFill>
                  <a:prstClr val="black"/>
                </a:solidFill>
              </a:rPr>
              <a:t>מעבר </a:t>
            </a:r>
            <a:r>
              <a:rPr lang="he-IL" sz="1600" dirty="0">
                <a:solidFill>
                  <a:prstClr val="black"/>
                </a:solidFill>
              </a:rPr>
              <a:t>לעבודה במתכונת  </a:t>
            </a:r>
            <a:r>
              <a:rPr lang="en-US" sz="1600" dirty="0">
                <a:solidFill>
                  <a:prstClr val="black"/>
                </a:solidFill>
              </a:rPr>
              <a:t>AGILE</a:t>
            </a:r>
            <a:r>
              <a:rPr lang="he-IL" sz="1600" dirty="0">
                <a:solidFill>
                  <a:prstClr val="black"/>
                </a:solidFill>
              </a:rPr>
              <a:t> ו – </a:t>
            </a:r>
            <a:r>
              <a:rPr lang="en-US" sz="1600" dirty="0" err="1">
                <a:solidFill>
                  <a:prstClr val="black"/>
                </a:solidFill>
              </a:rPr>
              <a:t>DevOPs</a:t>
            </a:r>
            <a:r>
              <a:rPr lang="he-IL" sz="1600" dirty="0">
                <a:solidFill>
                  <a:prstClr val="black"/>
                </a:solidFill>
              </a:rPr>
              <a:t> להגברת התפוקות בפרקי זמן קצרים – </a:t>
            </a:r>
            <a:r>
              <a:rPr lang="he-IL" sz="1600" dirty="0" smtClean="0">
                <a:solidFill>
                  <a:prstClr val="black"/>
                </a:solidFill>
              </a:rPr>
              <a:t>"</a:t>
            </a:r>
            <a:r>
              <a:rPr lang="he-IL" sz="1600" dirty="0">
                <a:solidFill>
                  <a:prstClr val="black"/>
                </a:solidFill>
              </a:rPr>
              <a:t>מנות קטנות", </a:t>
            </a:r>
            <a:r>
              <a:rPr lang="en-US" sz="1600" dirty="0" smtClean="0">
                <a:solidFill>
                  <a:prstClr val="black"/>
                </a:solidFill>
              </a:rPr>
              <a:t>TTM</a:t>
            </a:r>
            <a:r>
              <a:rPr lang="he-IL" sz="1600" dirty="0" smtClean="0">
                <a:solidFill>
                  <a:prstClr val="black"/>
                </a:solidFill>
              </a:rPr>
              <a:t> </a:t>
            </a:r>
            <a:r>
              <a:rPr lang="he-IL" sz="1600" dirty="0">
                <a:solidFill>
                  <a:prstClr val="black"/>
                </a:solidFill>
              </a:rPr>
              <a:t>קצר, שילוב כלל הגורמים </a:t>
            </a:r>
          </a:p>
          <a:p>
            <a:endParaRPr lang="he-IL" smtClean="0">
              <a:solidFill>
                <a:prstClr val="black"/>
              </a:solidFill>
            </a:endParaRPr>
          </a:p>
          <a:p>
            <a:endParaRPr lang="he-IL" dirty="0" smtClean="0">
              <a:solidFill>
                <a:prstClr val="black"/>
              </a:solidFill>
            </a:endParaRPr>
          </a:p>
          <a:p>
            <a:pPr marL="285750" indent="-285750">
              <a:buFont typeface="Wingdings" panose="05000000000000000000" pitchFamily="2" charset="2"/>
              <a:buChar char="q"/>
            </a:pPr>
            <a:r>
              <a:rPr lang="he-IL" b="1" dirty="0" smtClean="0">
                <a:solidFill>
                  <a:prstClr val="black"/>
                </a:solidFill>
              </a:rPr>
              <a:t>תכולה</a:t>
            </a:r>
          </a:p>
          <a:p>
            <a:pPr marL="742950" lvl="1" indent="-285750">
              <a:buFont typeface="Courier New" panose="02070309020205020404" pitchFamily="49" charset="0"/>
              <a:buChar char="o"/>
            </a:pPr>
            <a:r>
              <a:rPr lang="he-IL" sz="1600" dirty="0" smtClean="0">
                <a:solidFill>
                  <a:prstClr val="black"/>
                </a:solidFill>
              </a:rPr>
              <a:t>מומלץ שהמודול הנבחר הראשון לפיתוח </a:t>
            </a:r>
            <a:r>
              <a:rPr lang="he-IL" sz="1600" dirty="0" err="1" smtClean="0">
                <a:solidFill>
                  <a:prstClr val="black"/>
                </a:solidFill>
              </a:rPr>
              <a:t>בתמ"מ</a:t>
            </a:r>
            <a:r>
              <a:rPr lang="he-IL" sz="1600" dirty="0" smtClean="0">
                <a:solidFill>
                  <a:prstClr val="black"/>
                </a:solidFill>
              </a:rPr>
              <a:t> החל מינואר 2018 יהיה "נפגעי איבה".</a:t>
            </a:r>
            <a:endParaRPr lang="he-IL" sz="1600" b="1" dirty="0" smtClean="0">
              <a:solidFill>
                <a:srgbClr val="7030A0"/>
              </a:solidFill>
            </a:endParaRPr>
          </a:p>
          <a:p>
            <a:pPr marL="742950" lvl="1" indent="-285750">
              <a:buFont typeface="Courier New" panose="02070309020205020404" pitchFamily="49" charset="0"/>
              <a:buChar char="o"/>
            </a:pPr>
            <a:r>
              <a:rPr lang="he-IL" sz="1600" dirty="0" smtClean="0">
                <a:solidFill>
                  <a:prstClr val="black"/>
                </a:solidFill>
              </a:rPr>
              <a:t>לאחר העלאת מערכת נכות כללית לאויר (בשני סניפים ראשונים), פיתוח </a:t>
            </a:r>
            <a:r>
              <a:rPr lang="he-IL" sz="1600" dirty="0" err="1" smtClean="0">
                <a:solidFill>
                  <a:prstClr val="black"/>
                </a:solidFill>
              </a:rPr>
              <a:t>בתמ"מ</a:t>
            </a:r>
            <a:r>
              <a:rPr lang="he-IL" sz="1600" dirty="0" smtClean="0">
                <a:solidFill>
                  <a:prstClr val="black"/>
                </a:solidFill>
              </a:rPr>
              <a:t> </a:t>
            </a:r>
            <a:r>
              <a:rPr lang="he-IL" sz="1600" smtClean="0">
                <a:solidFill>
                  <a:prstClr val="black"/>
                </a:solidFill>
              </a:rPr>
              <a:t>של גמלת פוליו</a:t>
            </a:r>
            <a:r>
              <a:rPr lang="he-IL" sz="1600" dirty="0" smtClean="0">
                <a:solidFill>
                  <a:prstClr val="black"/>
                </a:solidFill>
              </a:rPr>
              <a:t>. </a:t>
            </a:r>
          </a:p>
          <a:p>
            <a:pPr marL="742950" lvl="1" indent="-285750">
              <a:buFont typeface="Courier New" panose="02070309020205020404" pitchFamily="49" charset="0"/>
              <a:buChar char="o"/>
            </a:pPr>
            <a:r>
              <a:rPr lang="he-IL" sz="1600" dirty="0" smtClean="0"/>
              <a:t>מומלץ לבחון את דרישות הלשכה הרפואית לגבי נכות מעבודה ונכות כללית</a:t>
            </a:r>
          </a:p>
          <a:p>
            <a:pPr marL="742950" lvl="1" indent="-285750">
              <a:buFont typeface="Courier New" panose="02070309020205020404" pitchFamily="49" charset="0"/>
              <a:buChar char="o"/>
            </a:pPr>
            <a:r>
              <a:rPr lang="he-IL" sz="1600" dirty="0" smtClean="0"/>
              <a:t>מומלץ לבחון את דרישת מינהל גמלאות למניעת נסיגה לאחור בשרות ללקוחות בדלפק הקדמי ביחס לקיים היום</a:t>
            </a:r>
            <a:r>
              <a:rPr lang="he-IL" sz="1600" dirty="0" smtClean="0">
                <a:solidFill>
                  <a:srgbClr val="00B050"/>
                </a:solidFill>
              </a:rPr>
              <a:t>. </a:t>
            </a:r>
          </a:p>
          <a:p>
            <a:pPr marL="742950" lvl="1" indent="-285750">
              <a:buFont typeface="Courier New" panose="02070309020205020404" pitchFamily="49" charset="0"/>
              <a:buChar char="o"/>
            </a:pPr>
            <a:r>
              <a:rPr lang="he-IL" sz="1600" dirty="0" smtClean="0">
                <a:solidFill>
                  <a:prstClr val="black"/>
                </a:solidFill>
              </a:rPr>
              <a:t>הקמת מערך מידע ניהולי במיקור חוץ - מחסן </a:t>
            </a:r>
            <a:r>
              <a:rPr lang="he-IL" sz="1600" dirty="0">
                <a:solidFill>
                  <a:prstClr val="black"/>
                </a:solidFill>
              </a:rPr>
              <a:t>נתונים מודרני </a:t>
            </a:r>
            <a:r>
              <a:rPr lang="he-IL" sz="1600" dirty="0" smtClean="0">
                <a:solidFill>
                  <a:prstClr val="black"/>
                </a:solidFill>
              </a:rPr>
              <a:t>(</a:t>
            </a:r>
            <a:r>
              <a:rPr lang="en-US" sz="1600" dirty="0" smtClean="0">
                <a:solidFill>
                  <a:prstClr val="black"/>
                </a:solidFill>
              </a:rPr>
              <a:t>DWH, Data Lake</a:t>
            </a:r>
            <a:r>
              <a:rPr lang="he-IL" sz="1600" dirty="0" smtClean="0">
                <a:solidFill>
                  <a:prstClr val="black"/>
                </a:solidFill>
              </a:rPr>
              <a:t>) עם כלי</a:t>
            </a:r>
            <a:r>
              <a:rPr lang="en-US" sz="1600" dirty="0" smtClean="0">
                <a:solidFill>
                  <a:prstClr val="black"/>
                </a:solidFill>
              </a:rPr>
              <a:t>BI/Big Data </a:t>
            </a:r>
            <a:r>
              <a:rPr lang="he-IL" sz="1600" dirty="0" smtClean="0">
                <a:solidFill>
                  <a:prstClr val="black"/>
                </a:solidFill>
              </a:rPr>
              <a:t> ו – </a:t>
            </a:r>
            <a:r>
              <a:rPr lang="en-US" sz="1600" dirty="0" smtClean="0">
                <a:solidFill>
                  <a:prstClr val="black"/>
                </a:solidFill>
              </a:rPr>
              <a:t>Analytics</a:t>
            </a:r>
          </a:p>
          <a:p>
            <a:pPr marL="742950" lvl="1" indent="-285750">
              <a:buFont typeface="Courier New" panose="02070309020205020404" pitchFamily="49" charset="0"/>
              <a:buChar char="o"/>
            </a:pPr>
            <a:r>
              <a:rPr lang="he-IL" sz="1600" dirty="0">
                <a:solidFill>
                  <a:prstClr val="black"/>
                </a:solidFill>
              </a:rPr>
              <a:t>פ</a:t>
            </a:r>
            <a:r>
              <a:rPr lang="he-IL" sz="1600" dirty="0" smtClean="0">
                <a:solidFill>
                  <a:prstClr val="black"/>
                </a:solidFill>
              </a:rPr>
              <a:t>יתוח יישומי </a:t>
            </a:r>
            <a:r>
              <a:rPr lang="he-IL" sz="1600" dirty="0" err="1" smtClean="0">
                <a:solidFill>
                  <a:prstClr val="black"/>
                </a:solidFill>
              </a:rPr>
              <a:t>דיגיטל</a:t>
            </a:r>
            <a:r>
              <a:rPr lang="he-IL" sz="1600" dirty="0" smtClean="0">
                <a:solidFill>
                  <a:prstClr val="black"/>
                </a:solidFill>
              </a:rPr>
              <a:t> לשירות המבוטחים במיקור חוץ – שירות עצמי באינטרנט, אפליקצית מובייל וכד'. יישום כזה ייצור הד תקשורתי חיובי נרחב</a:t>
            </a:r>
          </a:p>
          <a:p>
            <a:endParaRPr lang="en-US" dirty="0" smtClean="0">
              <a:solidFill>
                <a:prstClr val="black"/>
              </a:solidFill>
            </a:endParaRPr>
          </a:p>
          <a:p>
            <a:pPr lvl="1"/>
            <a:endParaRPr lang="he-IL" sz="1600" dirty="0">
              <a:solidFill>
                <a:prstClr val="black"/>
              </a:solidFill>
            </a:endParaRPr>
          </a:p>
          <a:p>
            <a:pPr lvl="1"/>
            <a:endParaRPr lang="he-IL" sz="1600" dirty="0">
              <a:solidFill>
                <a:prstClr val="black"/>
              </a:solidFill>
            </a:endParaRPr>
          </a:p>
        </p:txBody>
      </p:sp>
      <p:sp>
        <p:nvSpPr>
          <p:cNvPr id="6" name="Title 1"/>
          <p:cNvSpPr>
            <a:spLocks noGrp="1"/>
          </p:cNvSpPr>
          <p:nvPr>
            <p:ph type="title"/>
          </p:nvPr>
        </p:nvSpPr>
        <p:spPr>
          <a:xfrm>
            <a:off x="107504" y="0"/>
            <a:ext cx="8939594" cy="792088"/>
          </a:xfrm>
        </p:spPr>
        <p:txBody>
          <a:bodyPr>
            <a:normAutofit/>
          </a:bodyPr>
          <a:lstStyle/>
          <a:p>
            <a:r>
              <a:rPr lang="he-IL" sz="3200" b="1" i="1" kern="0" dirty="0" smtClean="0">
                <a:latin typeface="+mn-lt"/>
                <a:ea typeface="+mn-ea"/>
              </a:rPr>
              <a:t>המלצות</a:t>
            </a:r>
            <a:endParaRPr lang="he-IL" sz="2000" b="1" dirty="0"/>
          </a:p>
        </p:txBody>
      </p:sp>
    </p:spTree>
    <p:extLst>
      <p:ext uri="{BB962C8B-B14F-4D97-AF65-F5344CB8AC3E}">
        <p14:creationId xmlns:p14="http://schemas.microsoft.com/office/powerpoint/2010/main" val="1885609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19</a:t>
            </a:fld>
            <a:endParaRPr lang="he-IL">
              <a:solidFill>
                <a:prstClr val="black">
                  <a:tint val="75000"/>
                </a:prstClr>
              </a:solidFill>
            </a:endParaRPr>
          </a:p>
        </p:txBody>
      </p:sp>
      <p:sp>
        <p:nvSpPr>
          <p:cNvPr id="5" name="TextBox 4"/>
          <p:cNvSpPr txBox="1"/>
          <p:nvPr/>
        </p:nvSpPr>
        <p:spPr>
          <a:xfrm>
            <a:off x="2555776" y="691393"/>
            <a:ext cx="6393543" cy="354957"/>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t>המלצות בהיבטים טכנולוגיים – מקצועיים - המשך</a:t>
            </a:r>
            <a:endParaRPr lang="he-IL" sz="2000" b="1" dirty="0"/>
          </a:p>
        </p:txBody>
      </p:sp>
      <p:sp>
        <p:nvSpPr>
          <p:cNvPr id="3" name="TextBox 2"/>
          <p:cNvSpPr txBox="1"/>
          <p:nvPr/>
        </p:nvSpPr>
        <p:spPr>
          <a:xfrm>
            <a:off x="118106" y="1268760"/>
            <a:ext cx="8928992" cy="4216539"/>
          </a:xfrm>
          <a:prstGeom prst="rect">
            <a:avLst/>
          </a:prstGeom>
          <a:noFill/>
        </p:spPr>
        <p:txBody>
          <a:bodyPr wrap="square" rtlCol="1">
            <a:spAutoFit/>
          </a:bodyPr>
          <a:lstStyle/>
          <a:p>
            <a:pPr marL="285750" indent="-285750">
              <a:buFont typeface="Wingdings" panose="05000000000000000000" pitchFamily="2" charset="2"/>
              <a:buChar char="q"/>
            </a:pPr>
            <a:r>
              <a:rPr lang="he-IL" b="1" dirty="0" smtClean="0">
                <a:solidFill>
                  <a:prstClr val="black"/>
                </a:solidFill>
              </a:rPr>
              <a:t>ארכיטקטורה ותשתיות אפליקטיביות</a:t>
            </a:r>
            <a:r>
              <a:rPr lang="he-IL" dirty="0">
                <a:solidFill>
                  <a:prstClr val="black"/>
                </a:solidFill>
              </a:rPr>
              <a:t/>
            </a:r>
            <a:br>
              <a:rPr lang="he-IL" dirty="0">
                <a:solidFill>
                  <a:prstClr val="black"/>
                </a:solidFill>
              </a:rPr>
            </a:br>
            <a:endParaRPr lang="he-IL" dirty="0">
              <a:solidFill>
                <a:prstClr val="black"/>
              </a:solidFill>
            </a:endParaRPr>
          </a:p>
          <a:p>
            <a:pPr marL="742950" lvl="1" indent="-285750">
              <a:buFont typeface="Courier New" panose="02070309020205020404" pitchFamily="49" charset="0"/>
              <a:buChar char="o"/>
            </a:pPr>
            <a:r>
              <a:rPr lang="he-IL" sz="1600" b="1" dirty="0" smtClean="0">
                <a:solidFill>
                  <a:prstClr val="black"/>
                </a:solidFill>
              </a:rPr>
              <a:t>מנוע תהליכים - </a:t>
            </a:r>
            <a:r>
              <a:rPr lang="he-IL" sz="1600" dirty="0" smtClean="0">
                <a:solidFill>
                  <a:prstClr val="black"/>
                </a:solidFill>
              </a:rPr>
              <a:t>בחינה בעתיד של החלפת המערכת שפותחה עצמאית בכלי מסחרי; הקמת </a:t>
            </a:r>
            <a:r>
              <a:rPr lang="he-IL" sz="1600" dirty="0">
                <a:solidFill>
                  <a:prstClr val="black"/>
                </a:solidFill>
              </a:rPr>
              <a:t>תשתית מנוהלת </a:t>
            </a:r>
            <a:r>
              <a:rPr lang="he-IL" sz="1600" dirty="0" smtClean="0">
                <a:solidFill>
                  <a:prstClr val="black"/>
                </a:solidFill>
              </a:rPr>
              <a:t>לתיעוד</a:t>
            </a:r>
            <a:r>
              <a:rPr lang="he-IL" sz="1600" dirty="0">
                <a:solidFill>
                  <a:prstClr val="black"/>
                </a:solidFill>
              </a:rPr>
              <a:t>, </a:t>
            </a:r>
            <a:r>
              <a:rPr lang="he-IL" sz="1600" dirty="0" smtClean="0">
                <a:solidFill>
                  <a:prstClr val="black"/>
                </a:solidFill>
              </a:rPr>
              <a:t>הדרכה</a:t>
            </a:r>
            <a:r>
              <a:rPr lang="he-IL" sz="1600" dirty="0">
                <a:solidFill>
                  <a:prstClr val="black"/>
                </a:solidFill>
              </a:rPr>
              <a:t> </a:t>
            </a:r>
            <a:r>
              <a:rPr lang="he-IL" sz="1600" dirty="0" smtClean="0">
                <a:solidFill>
                  <a:prstClr val="black"/>
                </a:solidFill>
              </a:rPr>
              <a:t>ובקרה; פיתוח ויישום בקרת שלמות תהליכים למניעת כשלים עסקיים.</a:t>
            </a:r>
            <a:endParaRPr lang="en-US" sz="1600" dirty="0">
              <a:solidFill>
                <a:prstClr val="black"/>
              </a:solidFill>
            </a:endParaRPr>
          </a:p>
          <a:p>
            <a:pPr lvl="1"/>
            <a:endParaRPr lang="he-IL" sz="1600" b="1" dirty="0" smtClean="0">
              <a:solidFill>
                <a:prstClr val="black"/>
              </a:solidFill>
            </a:endParaRPr>
          </a:p>
          <a:p>
            <a:pPr marL="742950" lvl="1" indent="-285750">
              <a:buFont typeface="Courier New" panose="02070309020205020404" pitchFamily="49" charset="0"/>
              <a:buChar char="o"/>
            </a:pPr>
            <a:r>
              <a:rPr lang="he-IL" sz="1600" b="1" smtClean="0">
                <a:solidFill>
                  <a:prstClr val="black"/>
                </a:solidFill>
              </a:rPr>
              <a:t>מכתבים </a:t>
            </a:r>
            <a:r>
              <a:rPr lang="he-IL" sz="1600" dirty="0" smtClean="0">
                <a:solidFill>
                  <a:prstClr val="black"/>
                </a:solidFill>
              </a:rPr>
              <a:t>- ביצוע </a:t>
            </a:r>
            <a:r>
              <a:rPr lang="he-IL" sz="1600" dirty="0">
                <a:solidFill>
                  <a:prstClr val="black"/>
                </a:solidFill>
              </a:rPr>
              <a:t>של מאמץ חד פעמי (וקצר יחסית) לפיתוח כל גלופות המכתבים החסרות במערכת </a:t>
            </a:r>
            <a:r>
              <a:rPr lang="en-US" sz="1600" dirty="0">
                <a:solidFill>
                  <a:prstClr val="black"/>
                </a:solidFill>
              </a:rPr>
              <a:t>FREEFORM</a:t>
            </a:r>
            <a:r>
              <a:rPr lang="he-IL" sz="1600" dirty="0">
                <a:solidFill>
                  <a:prstClr val="black"/>
                </a:solidFill>
              </a:rPr>
              <a:t>, על מנת למנוע כתיבה ידנית של מכתבים בסניפים. </a:t>
            </a:r>
          </a:p>
          <a:p>
            <a:pPr lvl="1"/>
            <a:endParaRPr lang="he-IL" sz="1600" dirty="0">
              <a:solidFill>
                <a:prstClr val="black"/>
              </a:solidFill>
            </a:endParaRPr>
          </a:p>
          <a:p>
            <a:pPr marL="742950" lvl="1" indent="-285750">
              <a:buFont typeface="Courier New" panose="02070309020205020404" pitchFamily="49" charset="0"/>
              <a:buChar char="o"/>
            </a:pPr>
            <a:r>
              <a:rPr lang="he-IL" sz="1600" b="1" smtClean="0">
                <a:solidFill>
                  <a:prstClr val="black"/>
                </a:solidFill>
              </a:rPr>
              <a:t>בדיקות</a:t>
            </a:r>
            <a:r>
              <a:rPr lang="he-IL" sz="1600" smtClean="0">
                <a:solidFill>
                  <a:prstClr val="black"/>
                </a:solidFill>
              </a:rPr>
              <a:t> </a:t>
            </a:r>
            <a:r>
              <a:rPr lang="he-IL" sz="1600" dirty="0">
                <a:solidFill>
                  <a:prstClr val="black"/>
                </a:solidFill>
              </a:rPr>
              <a:t>- מומלץ להקים סניף ניסוי וירטואלי במערכת הכולל מדגם מייצג של שירותים </a:t>
            </a:r>
            <a:r>
              <a:rPr lang="he-IL" sz="1600" dirty="0" smtClean="0">
                <a:solidFill>
                  <a:prstClr val="black"/>
                </a:solidFill>
              </a:rPr>
              <a:t>ונתונים</a:t>
            </a:r>
          </a:p>
          <a:p>
            <a:pPr marL="742950" lvl="1" indent="-285750">
              <a:buFont typeface="Courier New" panose="02070309020205020404" pitchFamily="49" charset="0"/>
              <a:buChar char="o"/>
            </a:pPr>
            <a:endParaRPr lang="he-IL" sz="1600" b="1" dirty="0" smtClean="0">
              <a:solidFill>
                <a:srgbClr val="FF0000"/>
              </a:solidFill>
            </a:endParaRPr>
          </a:p>
          <a:p>
            <a:pPr marL="742950" lvl="1" indent="-285750">
              <a:buFont typeface="Courier New" panose="02070309020205020404" pitchFamily="49" charset="0"/>
              <a:buChar char="o"/>
            </a:pPr>
            <a:r>
              <a:rPr lang="he-IL" sz="1600" b="1" dirty="0" smtClean="0">
                <a:solidFill>
                  <a:prstClr val="black"/>
                </a:solidFill>
              </a:rPr>
              <a:t>ביצועים</a:t>
            </a:r>
            <a:r>
              <a:rPr lang="he-IL" sz="1600" dirty="0" smtClean="0">
                <a:solidFill>
                  <a:prstClr val="black"/>
                </a:solidFill>
              </a:rPr>
              <a:t> – עם סיום פריסת מערכת ועדות נ"ע בכלל הסניפים, ולקראת פריסת מערכת נכות כללית, ביצוע בדיקת ביצועים ועומסים חוזרת. </a:t>
            </a:r>
          </a:p>
          <a:p>
            <a:pPr lvl="1"/>
            <a:endParaRPr lang="he-IL" sz="1600" dirty="0" smtClean="0">
              <a:solidFill>
                <a:prstClr val="black"/>
              </a:solidFill>
            </a:endParaRPr>
          </a:p>
          <a:p>
            <a:pPr marL="742950" lvl="1" indent="-285750">
              <a:buFont typeface="Courier New" panose="02070309020205020404" pitchFamily="49" charset="0"/>
              <a:buChar char="o"/>
            </a:pPr>
            <a:r>
              <a:rPr lang="he-IL" sz="1600" b="1" dirty="0" smtClean="0"/>
              <a:t>אינטגרציה ו -"ארכיטקטורה פתוחה"</a:t>
            </a:r>
            <a:r>
              <a:rPr lang="he-IL" sz="1600" dirty="0" smtClean="0"/>
              <a:t>– ביצוע התאמות בארכיטקטורה של המערכת, ופיתוח</a:t>
            </a:r>
            <a:r>
              <a:rPr lang="he-IL" sz="1600" dirty="0" smtClean="0">
                <a:solidFill>
                  <a:srgbClr val="00B050"/>
                </a:solidFill>
              </a:rPr>
              <a:t> </a:t>
            </a:r>
            <a:r>
              <a:rPr lang="he-IL" sz="1600" dirty="0" smtClean="0"/>
              <a:t>מנגנוני </a:t>
            </a:r>
            <a:r>
              <a:rPr lang="en-US" sz="1600" dirty="0" smtClean="0"/>
              <a:t>API</a:t>
            </a:r>
            <a:r>
              <a:rPr lang="he-IL" sz="1600" dirty="0" smtClean="0"/>
              <a:t> לחיבור מודולים</a:t>
            </a:r>
            <a:endParaRPr lang="he-IL" sz="1600" b="1" dirty="0"/>
          </a:p>
          <a:p>
            <a:endParaRPr lang="he-IL" sz="2400" dirty="0"/>
          </a:p>
        </p:txBody>
      </p:sp>
      <p:sp>
        <p:nvSpPr>
          <p:cNvPr id="6" name="Title 1"/>
          <p:cNvSpPr>
            <a:spLocks noGrp="1"/>
          </p:cNvSpPr>
          <p:nvPr>
            <p:ph type="title"/>
          </p:nvPr>
        </p:nvSpPr>
        <p:spPr>
          <a:xfrm>
            <a:off x="107504" y="0"/>
            <a:ext cx="8939594" cy="792088"/>
          </a:xfrm>
        </p:spPr>
        <p:txBody>
          <a:bodyPr>
            <a:normAutofit/>
          </a:bodyPr>
          <a:lstStyle/>
          <a:p>
            <a:r>
              <a:rPr lang="he-IL" sz="3200" b="1" i="1" kern="0" dirty="0" smtClean="0">
                <a:latin typeface="+mn-lt"/>
                <a:ea typeface="+mn-ea"/>
              </a:rPr>
              <a:t>המלצות</a:t>
            </a:r>
            <a:endParaRPr lang="he-IL" sz="2000" b="1" dirty="0"/>
          </a:p>
        </p:txBody>
      </p:sp>
    </p:spTree>
    <p:extLst>
      <p:ext uri="{BB962C8B-B14F-4D97-AF65-F5344CB8AC3E}">
        <p14:creationId xmlns:p14="http://schemas.microsoft.com/office/powerpoint/2010/main" val="2553992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7216" y="188640"/>
            <a:ext cx="7056784" cy="646331"/>
          </a:xfrm>
          <a:prstGeom prst="rect">
            <a:avLst/>
          </a:prstGeom>
          <a:noFill/>
        </p:spPr>
        <p:txBody>
          <a:bodyPr wrap="square" rtlCol="1">
            <a:spAutoFit/>
          </a:bodyPr>
          <a:lstStyle/>
          <a:p>
            <a:pPr lvl="1"/>
            <a:r>
              <a:rPr lang="he-IL" sz="3600" b="1" i="1" kern="0" dirty="0">
                <a:solidFill>
                  <a:srgbClr val="002060"/>
                </a:solidFill>
              </a:rPr>
              <a:t>תוכן עניינים </a:t>
            </a:r>
          </a:p>
        </p:txBody>
      </p:sp>
      <p:graphicFrame>
        <p:nvGraphicFramePr>
          <p:cNvPr id="3" name="דיאגרמה 2"/>
          <p:cNvGraphicFramePr/>
          <p:nvPr>
            <p:extLst/>
          </p:nvPr>
        </p:nvGraphicFramePr>
        <p:xfrm>
          <a:off x="0" y="1520788"/>
          <a:ext cx="882047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12 צלעות 3"/>
          <p:cNvSpPr/>
          <p:nvPr/>
        </p:nvSpPr>
        <p:spPr>
          <a:xfrm rot="10800000" flipV="1">
            <a:off x="6829400" y="1581203"/>
            <a:ext cx="720080" cy="504056"/>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prstClr val="white"/>
                </a:solidFill>
              </a:rPr>
              <a:t>1</a:t>
            </a:r>
          </a:p>
        </p:txBody>
      </p:sp>
      <p:sp>
        <p:nvSpPr>
          <p:cNvPr id="9" name="12 צלעות 3"/>
          <p:cNvSpPr/>
          <p:nvPr/>
        </p:nvSpPr>
        <p:spPr>
          <a:xfrm rot="10800000" flipV="1">
            <a:off x="6821016" y="2395253"/>
            <a:ext cx="720080" cy="504056"/>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prstClr val="white"/>
                </a:solidFill>
              </a:rPr>
              <a:t>2</a:t>
            </a:r>
          </a:p>
        </p:txBody>
      </p:sp>
      <p:sp>
        <p:nvSpPr>
          <p:cNvPr id="10" name="12 צלעות 3"/>
          <p:cNvSpPr/>
          <p:nvPr/>
        </p:nvSpPr>
        <p:spPr>
          <a:xfrm rot="10800000" flipV="1">
            <a:off x="6842527" y="3296435"/>
            <a:ext cx="720080" cy="504056"/>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prstClr val="white"/>
                </a:solidFill>
              </a:rPr>
              <a:t>3</a:t>
            </a:r>
          </a:p>
        </p:txBody>
      </p:sp>
      <p:sp>
        <p:nvSpPr>
          <p:cNvPr id="11" name="12 צלעות 3"/>
          <p:cNvSpPr/>
          <p:nvPr/>
        </p:nvSpPr>
        <p:spPr>
          <a:xfrm rot="10800000" flipV="1">
            <a:off x="6842527" y="4156714"/>
            <a:ext cx="720080" cy="504056"/>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prstClr val="white"/>
                </a:solidFill>
              </a:rPr>
              <a:t>4</a:t>
            </a:r>
          </a:p>
        </p:txBody>
      </p:sp>
      <p:sp>
        <p:nvSpPr>
          <p:cNvPr id="12" name="12 צלעות 3"/>
          <p:cNvSpPr/>
          <p:nvPr/>
        </p:nvSpPr>
        <p:spPr>
          <a:xfrm rot="10800000" flipV="1">
            <a:off x="6588224" y="5067182"/>
            <a:ext cx="720080" cy="504056"/>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prstClr val="white"/>
                </a:solidFill>
              </a:rPr>
              <a:t>		</a:t>
            </a:r>
            <a:r>
              <a:rPr lang="he-IL" sz="2000" b="1" dirty="0" smtClean="0">
                <a:solidFill>
                  <a:prstClr val="white"/>
                </a:solidFill>
              </a:rPr>
              <a:t>														5</a:t>
            </a:r>
            <a:endParaRPr lang="he-IL" sz="2000" b="1" dirty="0">
              <a:solidFill>
                <a:prstClr val="white"/>
              </a:solidFill>
            </a:endParaRPr>
          </a:p>
        </p:txBody>
      </p:sp>
      <p:sp>
        <p:nvSpPr>
          <p:cNvPr id="13" name="12 צלעות 3"/>
          <p:cNvSpPr/>
          <p:nvPr/>
        </p:nvSpPr>
        <p:spPr>
          <a:xfrm rot="10800000" flipV="1">
            <a:off x="6842527" y="4858791"/>
            <a:ext cx="720080" cy="504056"/>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smtClean="0">
                <a:solidFill>
                  <a:prstClr val="white"/>
                </a:solidFill>
              </a:rPr>
              <a:t>5</a:t>
            </a:r>
            <a:endParaRPr lang="he-IL" sz="2000" b="1" dirty="0">
              <a:solidFill>
                <a:prstClr val="white"/>
              </a:solidFill>
            </a:endParaRPr>
          </a:p>
        </p:txBody>
      </p:sp>
      <p:sp>
        <p:nvSpPr>
          <p:cNvPr id="14" name="12 צלעות 3"/>
          <p:cNvSpPr/>
          <p:nvPr/>
        </p:nvSpPr>
        <p:spPr>
          <a:xfrm rot="10800000" flipV="1">
            <a:off x="6829400" y="5675434"/>
            <a:ext cx="720080" cy="504056"/>
          </a:xfrm>
          <a:prstGeom prst="dodec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smtClean="0">
                <a:solidFill>
                  <a:prstClr val="white"/>
                </a:solidFill>
              </a:rPr>
              <a:t>6</a:t>
            </a:r>
            <a:endParaRPr lang="he-IL" sz="2000" b="1" dirty="0">
              <a:solidFill>
                <a:prstClr val="white"/>
              </a:solidFill>
            </a:endParaRPr>
          </a:p>
        </p:txBody>
      </p:sp>
    </p:spTree>
    <p:extLst>
      <p:ext uri="{BB962C8B-B14F-4D97-AF65-F5344CB8AC3E}">
        <p14:creationId xmlns:p14="http://schemas.microsoft.com/office/powerpoint/2010/main" val="3303145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20</a:t>
            </a:fld>
            <a:endParaRPr lang="he-IL">
              <a:solidFill>
                <a:prstClr val="black">
                  <a:tint val="75000"/>
                </a:prstClr>
              </a:solidFill>
            </a:endParaRPr>
          </a:p>
        </p:txBody>
      </p:sp>
      <p:sp>
        <p:nvSpPr>
          <p:cNvPr id="5" name="TextBox 4"/>
          <p:cNvSpPr txBox="1"/>
          <p:nvPr/>
        </p:nvSpPr>
        <p:spPr>
          <a:xfrm>
            <a:off x="2631066" y="836712"/>
            <a:ext cx="6393543" cy="354957"/>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a:t>המלצות </a:t>
            </a:r>
            <a:r>
              <a:rPr lang="he-IL" sz="2000" b="1" dirty="0" smtClean="0"/>
              <a:t> בהיבטים תקציביים</a:t>
            </a:r>
            <a:endParaRPr lang="he-IL" sz="2000" b="1" dirty="0"/>
          </a:p>
        </p:txBody>
      </p:sp>
      <p:sp>
        <p:nvSpPr>
          <p:cNvPr id="3" name="TextBox 2"/>
          <p:cNvSpPr txBox="1"/>
          <p:nvPr/>
        </p:nvSpPr>
        <p:spPr>
          <a:xfrm>
            <a:off x="95617" y="1340768"/>
            <a:ext cx="8928992" cy="5724644"/>
          </a:xfrm>
          <a:prstGeom prst="rect">
            <a:avLst/>
          </a:prstGeom>
          <a:noFill/>
        </p:spPr>
        <p:txBody>
          <a:bodyPr wrap="square" rtlCol="1">
            <a:spAutoFit/>
          </a:bodyPr>
          <a:lstStyle/>
          <a:p>
            <a:pPr marL="285750" indent="-285750">
              <a:buFont typeface="Wingdings" panose="05000000000000000000" pitchFamily="2" charset="2"/>
              <a:buChar char="q"/>
            </a:pPr>
            <a:r>
              <a:rPr lang="he-IL" sz="1400" b="1" dirty="0">
                <a:solidFill>
                  <a:prstClr val="black"/>
                </a:solidFill>
              </a:rPr>
              <a:t>התייעלות</a:t>
            </a:r>
            <a:r>
              <a:rPr lang="he-IL" sz="1600" b="1" dirty="0">
                <a:solidFill>
                  <a:prstClr val="black"/>
                </a:solidFill>
              </a:rPr>
              <a:t> </a:t>
            </a:r>
          </a:p>
          <a:p>
            <a:pPr marL="742950" lvl="1" indent="-285750">
              <a:buFont typeface="Courier New" panose="02070309020205020404" pitchFamily="49" charset="0"/>
              <a:buChar char="o"/>
            </a:pPr>
            <a:r>
              <a:rPr lang="he-IL" sz="1200" dirty="0" smtClean="0">
                <a:solidFill>
                  <a:prstClr val="black"/>
                </a:solidFill>
              </a:rPr>
              <a:t>התייעלות </a:t>
            </a:r>
            <a:r>
              <a:rPr lang="he-IL" sz="1200" dirty="0">
                <a:solidFill>
                  <a:prstClr val="black"/>
                </a:solidFill>
              </a:rPr>
              <a:t>תקציבית בצוות "תבל" על ידי קיצוץ מצבת העובדים </a:t>
            </a:r>
            <a:r>
              <a:rPr lang="he-IL" sz="1200" dirty="0" smtClean="0">
                <a:solidFill>
                  <a:prstClr val="black"/>
                </a:solidFill>
              </a:rPr>
              <a:t>החיצוניים </a:t>
            </a:r>
            <a:r>
              <a:rPr lang="he-IL" sz="1200" dirty="0"/>
              <a:t>(של פרויקט לב, </a:t>
            </a:r>
            <a:r>
              <a:rPr lang="he-IL" sz="1200" dirty="0" err="1"/>
              <a:t>מתגברי</a:t>
            </a:r>
            <a:r>
              <a:rPr lang="he-IL" sz="1200" dirty="0"/>
              <a:t> לקוח, מאפייני ומתכנתי </a:t>
            </a:r>
            <a:r>
              <a:rPr lang="he-IL" sz="1200" dirty="0" err="1"/>
              <a:t>גל"ש</a:t>
            </a:r>
            <a:r>
              <a:rPr lang="he-IL" sz="1200" dirty="0"/>
              <a:t>)</a:t>
            </a:r>
            <a:r>
              <a:rPr lang="he-IL" sz="1200" dirty="0" smtClean="0"/>
              <a:t> </a:t>
            </a:r>
            <a:r>
              <a:rPr lang="he-IL" sz="1200" dirty="0">
                <a:solidFill>
                  <a:prstClr val="black"/>
                </a:solidFill>
              </a:rPr>
              <a:t>ב – 31%, ועל ידי כך  ניתן לקבוע מסגרת גג של 5.6 מש"ח בחודש לעומת 8.15 מ' ש' כיום. בנוסף, מומלץ להעמיק את הבחינה להתייעלות נוספת.  </a:t>
            </a:r>
            <a:r>
              <a:rPr lang="he-IL" sz="1200" dirty="0" smtClean="0"/>
              <a:t>לגבי </a:t>
            </a:r>
            <a:r>
              <a:rPr lang="he-IL" sz="1200" dirty="0" err="1" smtClean="0"/>
              <a:t>מתגברי</a:t>
            </a:r>
            <a:r>
              <a:rPr lang="he-IL" sz="1200" dirty="0" smtClean="0"/>
              <a:t> לקוח תבוצע בחינה נוספת מול הלקוחות</a:t>
            </a:r>
            <a:r>
              <a:rPr lang="he-IL" sz="1200" b="1" dirty="0" smtClean="0"/>
              <a:t>. </a:t>
            </a:r>
          </a:p>
          <a:p>
            <a:pPr marL="742950" lvl="1" indent="-285750">
              <a:buFont typeface="Courier New" panose="02070309020205020404" pitchFamily="49" charset="0"/>
              <a:buChar char="o"/>
            </a:pPr>
            <a:r>
              <a:rPr lang="he-IL" sz="1200" dirty="0" smtClean="0">
                <a:solidFill>
                  <a:prstClr val="black"/>
                </a:solidFill>
              </a:rPr>
              <a:t>איחוד תקציב </a:t>
            </a:r>
            <a:r>
              <a:rPr lang="he-IL" sz="1200" dirty="0" err="1">
                <a:solidFill>
                  <a:prstClr val="black"/>
                </a:solidFill>
              </a:rPr>
              <a:t>תמ"מ</a:t>
            </a:r>
            <a:r>
              <a:rPr lang="he-IL" sz="1200" dirty="0">
                <a:solidFill>
                  <a:prstClr val="black"/>
                </a:solidFill>
              </a:rPr>
              <a:t> ותבל לתקציב אחד המפולג להקצאות פר מערכת (בין אם עדיין מערכת ישנה או מערכת חדשה), בלי לאבד את המעקב והפיקוח ההדוק על תקציב "תבל". </a:t>
            </a:r>
          </a:p>
          <a:p>
            <a:pPr marL="742950" lvl="1" indent="-285750">
              <a:buFont typeface="Courier New" panose="02070309020205020404" pitchFamily="49" charset="0"/>
              <a:buChar char="o"/>
            </a:pPr>
            <a:r>
              <a:rPr lang="he-IL" sz="1200" dirty="0" smtClean="0">
                <a:solidFill>
                  <a:prstClr val="black"/>
                </a:solidFill>
              </a:rPr>
              <a:t>קביעת מדיניות </a:t>
            </a:r>
            <a:r>
              <a:rPr lang="he-IL" sz="1200" dirty="0">
                <a:solidFill>
                  <a:prstClr val="black"/>
                </a:solidFill>
              </a:rPr>
              <a:t>להוצאת מערכות ישנות משירות והורדת התקציב השוטף בהתאם.</a:t>
            </a:r>
          </a:p>
          <a:p>
            <a:pPr marL="742950" lvl="1" indent="-285750">
              <a:buFont typeface="Courier New" panose="02070309020205020404" pitchFamily="49" charset="0"/>
              <a:buChar char="o"/>
            </a:pPr>
            <a:endParaRPr lang="he-IL" sz="1600" b="1" dirty="0">
              <a:solidFill>
                <a:srgbClr val="FF0000"/>
              </a:solidFill>
            </a:endParaRPr>
          </a:p>
          <a:p>
            <a:pPr marL="285750" indent="-285750">
              <a:buFont typeface="Wingdings" panose="05000000000000000000" pitchFamily="2" charset="2"/>
              <a:buChar char="q"/>
            </a:pPr>
            <a:r>
              <a:rPr lang="he-IL" sz="1400" b="1" dirty="0">
                <a:solidFill>
                  <a:prstClr val="black"/>
                </a:solidFill>
              </a:rPr>
              <a:t>ניהול ופיקוח </a:t>
            </a:r>
            <a:endParaRPr lang="he-IL" sz="1600" b="1" dirty="0">
              <a:solidFill>
                <a:prstClr val="black"/>
              </a:solidFill>
            </a:endParaRPr>
          </a:p>
          <a:p>
            <a:pPr marL="742950" lvl="1" indent="-285750">
              <a:buFont typeface="Courier New" panose="02070309020205020404" pitchFamily="49" charset="0"/>
              <a:buChar char="o"/>
            </a:pPr>
            <a:r>
              <a:rPr lang="he-IL" sz="1200" dirty="0" smtClean="0">
                <a:solidFill>
                  <a:prstClr val="black"/>
                </a:solidFill>
              </a:rPr>
              <a:t>תכנית תבל תעבור לעבוד על פי נהלי התקציב הקיימים במוסד לביטוח לאומי.</a:t>
            </a:r>
          </a:p>
          <a:p>
            <a:pPr marL="742950" lvl="1" indent="-285750">
              <a:buFont typeface="Courier New" panose="02070309020205020404" pitchFamily="49" charset="0"/>
              <a:buChar char="o"/>
            </a:pPr>
            <a:r>
              <a:rPr lang="he-IL" sz="1200" dirty="0" smtClean="0">
                <a:solidFill>
                  <a:prstClr val="black"/>
                </a:solidFill>
              </a:rPr>
              <a:t>תקציב </a:t>
            </a:r>
            <a:r>
              <a:rPr lang="he-IL" sz="1200" dirty="0">
                <a:solidFill>
                  <a:prstClr val="black"/>
                </a:solidFill>
              </a:rPr>
              <a:t>תבל יהיה בפיקוח הדוק של מנהל התקציבים והחשב/ת של המוסד. </a:t>
            </a:r>
            <a:endParaRPr lang="he-IL" sz="1200" dirty="0" smtClean="0">
              <a:solidFill>
                <a:prstClr val="black"/>
              </a:solidFill>
            </a:endParaRPr>
          </a:p>
          <a:p>
            <a:pPr marL="742950" lvl="1" indent="-285750">
              <a:buFont typeface="Courier New" panose="02070309020205020404" pitchFamily="49" charset="0"/>
              <a:buChar char="o"/>
            </a:pPr>
            <a:r>
              <a:rPr lang="he-IL" sz="1200" dirty="0" smtClean="0">
                <a:solidFill>
                  <a:prstClr val="black"/>
                </a:solidFill>
              </a:rPr>
              <a:t>ניהול תקציב תבל ברזולוציה של סעיפים תקציביים על פי הנושאים השונים בתכנית. </a:t>
            </a:r>
            <a:endParaRPr lang="he-IL" sz="1200" dirty="0">
              <a:solidFill>
                <a:prstClr val="black"/>
              </a:solidFill>
            </a:endParaRPr>
          </a:p>
          <a:p>
            <a:pPr marL="742950" lvl="1" indent="-285750">
              <a:buFont typeface="Courier New" panose="02070309020205020404" pitchFamily="49" charset="0"/>
              <a:buChar char="o"/>
            </a:pPr>
            <a:r>
              <a:rPr lang="he-IL" sz="1200" dirty="0" smtClean="0">
                <a:solidFill>
                  <a:prstClr val="black"/>
                </a:solidFill>
              </a:rPr>
              <a:t>לפני </a:t>
            </a:r>
            <a:r>
              <a:rPr lang="he-IL" sz="1200" dirty="0">
                <a:solidFill>
                  <a:prstClr val="black"/>
                </a:solidFill>
              </a:rPr>
              <a:t>החלטה על תוספת מודולים מעבר לתכנית העבודה המאושרת, על </a:t>
            </a:r>
            <a:r>
              <a:rPr lang="he-IL" sz="1200" dirty="0" err="1">
                <a:solidFill>
                  <a:prstClr val="black"/>
                </a:solidFill>
              </a:rPr>
              <a:t>תמ"מ</a:t>
            </a:r>
            <a:r>
              <a:rPr lang="he-IL" sz="1200" dirty="0">
                <a:solidFill>
                  <a:prstClr val="black"/>
                </a:solidFill>
              </a:rPr>
              <a:t> </a:t>
            </a:r>
            <a:r>
              <a:rPr lang="he-IL" sz="1200" dirty="0" smtClean="0">
                <a:solidFill>
                  <a:prstClr val="black"/>
                </a:solidFill>
              </a:rPr>
              <a:t>להציג </a:t>
            </a:r>
            <a:r>
              <a:rPr lang="he-IL" sz="1200" dirty="0">
                <a:solidFill>
                  <a:prstClr val="black"/>
                </a:solidFill>
              </a:rPr>
              <a:t>מודל עלות מבוסס ולקבל את אישור מנהל </a:t>
            </a:r>
            <a:r>
              <a:rPr lang="he-IL" sz="1200" dirty="0" smtClean="0">
                <a:solidFill>
                  <a:prstClr val="black"/>
                </a:solidFill>
              </a:rPr>
              <a:t>התקציבים. תקציב </a:t>
            </a:r>
            <a:r>
              <a:rPr lang="he-IL" sz="1200" dirty="0">
                <a:solidFill>
                  <a:prstClr val="black"/>
                </a:solidFill>
              </a:rPr>
              <a:t>זה יוצג לאישור ועדת ההיגוי. </a:t>
            </a:r>
          </a:p>
          <a:p>
            <a:pPr marL="742950" lvl="1" indent="-285750">
              <a:buFont typeface="Courier New" panose="02070309020205020404" pitchFamily="49" charset="0"/>
              <a:buChar char="o"/>
            </a:pPr>
            <a:r>
              <a:rPr lang="he-IL" sz="1200" dirty="0" smtClean="0">
                <a:solidFill>
                  <a:prstClr val="black"/>
                </a:solidFill>
              </a:rPr>
              <a:t>לא יועברו תקציבים </a:t>
            </a:r>
            <a:r>
              <a:rPr lang="he-IL" sz="1200" dirty="0">
                <a:solidFill>
                  <a:prstClr val="black"/>
                </a:solidFill>
              </a:rPr>
              <a:t>בין מערכות </a:t>
            </a:r>
            <a:r>
              <a:rPr lang="he-IL" sz="1200" dirty="0" smtClean="0">
                <a:solidFill>
                  <a:prstClr val="black"/>
                </a:solidFill>
              </a:rPr>
              <a:t>שונות. הקצאת תקציב </a:t>
            </a:r>
            <a:r>
              <a:rPr lang="he-IL" sz="1200" dirty="0">
                <a:solidFill>
                  <a:prstClr val="black"/>
                </a:solidFill>
              </a:rPr>
              <a:t>"צבוע" לכל מערכת המפותחת, הן בפיתוח פנימי והן בפיתוח חיצוני. </a:t>
            </a:r>
          </a:p>
          <a:p>
            <a:pPr marL="742950" lvl="1" indent="-285750">
              <a:buFont typeface="Courier New" panose="02070309020205020404" pitchFamily="49" charset="0"/>
              <a:buChar char="o"/>
            </a:pPr>
            <a:r>
              <a:rPr lang="he-IL" sz="1200" dirty="0" smtClean="0">
                <a:solidFill>
                  <a:prstClr val="black"/>
                </a:solidFill>
              </a:rPr>
              <a:t>מנהל </a:t>
            </a:r>
            <a:r>
              <a:rPr lang="he-IL" sz="1200" dirty="0">
                <a:solidFill>
                  <a:prstClr val="black"/>
                </a:solidFill>
              </a:rPr>
              <a:t>התקציבים של המוסד </a:t>
            </a:r>
            <a:r>
              <a:rPr lang="he-IL" sz="1200" dirty="0" smtClean="0">
                <a:solidFill>
                  <a:prstClr val="black"/>
                </a:solidFill>
              </a:rPr>
              <a:t>יעביר לתכנית </a:t>
            </a:r>
            <a:r>
              <a:rPr lang="he-IL" sz="1200" dirty="0">
                <a:solidFill>
                  <a:prstClr val="black"/>
                </a:solidFill>
              </a:rPr>
              <a:t>תבל גלופת טבלת דיווח תקציבי: תכנון מול ביצוע (לוח תקציב), שעל פיה י</a:t>
            </a:r>
            <a:r>
              <a:rPr lang="he-IL" sz="1200" dirty="0" smtClean="0">
                <a:solidFill>
                  <a:prstClr val="black"/>
                </a:solidFill>
              </a:rPr>
              <a:t>דווח מנהל התכנית </a:t>
            </a:r>
            <a:r>
              <a:rPr lang="he-IL" sz="1200" dirty="0">
                <a:solidFill>
                  <a:prstClr val="black"/>
                </a:solidFill>
              </a:rPr>
              <a:t>סטטוס תקציבי חודשי. </a:t>
            </a:r>
          </a:p>
          <a:p>
            <a:pPr marL="742950" lvl="1" indent="-285750">
              <a:buFont typeface="Courier New" panose="02070309020205020404" pitchFamily="49" charset="0"/>
              <a:buChar char="o"/>
            </a:pPr>
            <a:endParaRPr lang="he-IL" sz="1400" dirty="0">
              <a:solidFill>
                <a:prstClr val="black"/>
              </a:solidFill>
            </a:endParaRPr>
          </a:p>
          <a:p>
            <a:pPr marL="285750" indent="-285750">
              <a:buFont typeface="Wingdings" panose="05000000000000000000" pitchFamily="2" charset="2"/>
              <a:buChar char="q"/>
            </a:pPr>
            <a:r>
              <a:rPr lang="he-IL" sz="1400" b="1" dirty="0">
                <a:solidFill>
                  <a:prstClr val="black"/>
                </a:solidFill>
              </a:rPr>
              <a:t>בניית התקציב</a:t>
            </a:r>
          </a:p>
          <a:p>
            <a:pPr marL="742950" lvl="1" indent="-285750">
              <a:buFont typeface="Courier New" panose="02070309020205020404" pitchFamily="49" charset="0"/>
              <a:buChar char="o"/>
            </a:pPr>
            <a:r>
              <a:rPr lang="he-IL" sz="1200" dirty="0" smtClean="0">
                <a:solidFill>
                  <a:prstClr val="black"/>
                </a:solidFill>
              </a:rPr>
              <a:t>בנייה והצגת תקציב </a:t>
            </a:r>
            <a:r>
              <a:rPr lang="he-IL" sz="1200" dirty="0">
                <a:solidFill>
                  <a:prstClr val="black"/>
                </a:solidFill>
              </a:rPr>
              <a:t>מתחילת </a:t>
            </a:r>
            <a:r>
              <a:rPr lang="he-IL" sz="1200" dirty="0" smtClean="0">
                <a:solidFill>
                  <a:prstClr val="black"/>
                </a:solidFill>
              </a:rPr>
              <a:t>התכנית </a:t>
            </a:r>
            <a:r>
              <a:rPr lang="he-IL" sz="1200" dirty="0">
                <a:solidFill>
                  <a:prstClr val="black"/>
                </a:solidFill>
              </a:rPr>
              <a:t>ותחזית בגמר, ולא הצגה תלת-שנתית כנהוג היום.</a:t>
            </a:r>
          </a:p>
          <a:p>
            <a:pPr marL="742950" lvl="1" indent="-285750">
              <a:buFont typeface="Courier New" panose="02070309020205020404" pitchFamily="49" charset="0"/>
              <a:buChar char="o"/>
            </a:pPr>
            <a:r>
              <a:rPr lang="he-IL" sz="1200" dirty="0">
                <a:solidFill>
                  <a:prstClr val="black"/>
                </a:solidFill>
              </a:rPr>
              <a:t>הצגה רבעונית של תכנון מול ביצוע, בדגש על הצגת תפוקות כנגד ביצוע התקציב</a:t>
            </a:r>
          </a:p>
          <a:p>
            <a:pPr marL="742950" lvl="1" indent="-285750">
              <a:buFont typeface="Courier New" panose="02070309020205020404" pitchFamily="49" charset="0"/>
              <a:buChar char="o"/>
            </a:pPr>
            <a:r>
              <a:rPr lang="he-IL" sz="1200" dirty="0">
                <a:solidFill>
                  <a:prstClr val="black"/>
                </a:solidFill>
              </a:rPr>
              <a:t>חלוקה לסעיפי תקציב מפורטים.</a:t>
            </a:r>
          </a:p>
          <a:p>
            <a:pPr marL="742950" lvl="1" indent="-285750">
              <a:buFont typeface="Courier New" panose="02070309020205020404" pitchFamily="49" charset="0"/>
              <a:buChar char="o"/>
            </a:pPr>
            <a:r>
              <a:rPr lang="he-IL" sz="1200" dirty="0" smtClean="0">
                <a:solidFill>
                  <a:prstClr val="black"/>
                </a:solidFill>
              </a:rPr>
              <a:t>ניהול תקציבי </a:t>
            </a:r>
            <a:r>
              <a:rPr lang="he-IL" sz="1200" dirty="0" err="1" smtClean="0">
                <a:solidFill>
                  <a:prstClr val="black"/>
                </a:solidFill>
              </a:rPr>
              <a:t>תממ</a:t>
            </a:r>
            <a:r>
              <a:rPr lang="he-IL" sz="1200" dirty="0" smtClean="0">
                <a:solidFill>
                  <a:prstClr val="black"/>
                </a:solidFill>
              </a:rPr>
              <a:t> ותבל כתקציב שנתי. הגשת </a:t>
            </a:r>
            <a:r>
              <a:rPr lang="he-IL" sz="1200" dirty="0">
                <a:solidFill>
                  <a:prstClr val="black"/>
                </a:solidFill>
              </a:rPr>
              <a:t>הצעת תקציב שנתי לשנה הבאה – מדי שנה ברבעון רביעי</a:t>
            </a:r>
          </a:p>
          <a:p>
            <a:pPr marL="742950" lvl="1" indent="-285750">
              <a:buFont typeface="Courier New" panose="02070309020205020404" pitchFamily="49" charset="0"/>
              <a:buChar char="o"/>
            </a:pPr>
            <a:r>
              <a:rPr lang="he-IL" sz="1200" dirty="0" smtClean="0">
                <a:solidFill>
                  <a:prstClr val="black"/>
                </a:solidFill>
              </a:rPr>
              <a:t>הפרדה בין עלויות </a:t>
            </a:r>
            <a:r>
              <a:rPr lang="en-US" sz="1200" dirty="0">
                <a:solidFill>
                  <a:prstClr val="black"/>
                </a:solidFill>
              </a:rPr>
              <a:t>CAPEX </a:t>
            </a:r>
            <a:r>
              <a:rPr lang="he-IL" sz="1200" dirty="0">
                <a:solidFill>
                  <a:prstClr val="black"/>
                </a:solidFill>
              </a:rPr>
              <a:t> ו - </a:t>
            </a:r>
            <a:r>
              <a:rPr lang="en-US" sz="1200" dirty="0">
                <a:solidFill>
                  <a:prstClr val="black"/>
                </a:solidFill>
              </a:rPr>
              <a:t>OPEX</a:t>
            </a:r>
            <a:r>
              <a:rPr lang="he-IL" sz="1200" dirty="0">
                <a:solidFill>
                  <a:prstClr val="black"/>
                </a:solidFill>
              </a:rPr>
              <a:t> של כל מערכת.</a:t>
            </a:r>
          </a:p>
          <a:p>
            <a:pPr lvl="1"/>
            <a:endParaRPr lang="he-IL" sz="1400" dirty="0">
              <a:solidFill>
                <a:prstClr val="black"/>
              </a:solidFill>
            </a:endParaRPr>
          </a:p>
          <a:p>
            <a:pPr marL="742950" lvl="1" indent="-285750">
              <a:buFont typeface="Courier New" panose="02070309020205020404" pitchFamily="49" charset="0"/>
              <a:buChar char="o"/>
            </a:pPr>
            <a:endParaRPr lang="en-US" sz="1400" dirty="0">
              <a:solidFill>
                <a:prstClr val="black"/>
              </a:solidFill>
            </a:endParaRPr>
          </a:p>
          <a:p>
            <a:endParaRPr lang="he-IL" dirty="0">
              <a:solidFill>
                <a:prstClr val="black"/>
              </a:solidFill>
            </a:endParaRPr>
          </a:p>
          <a:p>
            <a:endParaRPr lang="he-IL" dirty="0">
              <a:solidFill>
                <a:prstClr val="black"/>
              </a:solidFill>
            </a:endParaRPr>
          </a:p>
        </p:txBody>
      </p:sp>
      <p:sp>
        <p:nvSpPr>
          <p:cNvPr id="6" name="Title 1"/>
          <p:cNvSpPr>
            <a:spLocks noGrp="1"/>
          </p:cNvSpPr>
          <p:nvPr>
            <p:ph type="title"/>
          </p:nvPr>
        </p:nvSpPr>
        <p:spPr>
          <a:xfrm>
            <a:off x="107504" y="0"/>
            <a:ext cx="8939594" cy="792088"/>
          </a:xfrm>
        </p:spPr>
        <p:txBody>
          <a:bodyPr>
            <a:normAutofit/>
          </a:bodyPr>
          <a:lstStyle/>
          <a:p>
            <a:r>
              <a:rPr lang="he-IL" sz="3200" b="1" i="1" kern="0" dirty="0" smtClean="0">
                <a:latin typeface="+mn-lt"/>
                <a:ea typeface="+mn-ea"/>
              </a:rPr>
              <a:t>המלצות</a:t>
            </a:r>
            <a:endParaRPr lang="he-IL" sz="2000" b="1" dirty="0"/>
          </a:p>
        </p:txBody>
      </p:sp>
    </p:spTree>
    <p:extLst>
      <p:ext uri="{BB962C8B-B14F-4D97-AF65-F5344CB8AC3E}">
        <p14:creationId xmlns:p14="http://schemas.microsoft.com/office/powerpoint/2010/main" val="2682397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21</a:t>
            </a:fld>
            <a:endParaRPr lang="he-IL">
              <a:solidFill>
                <a:prstClr val="black">
                  <a:tint val="75000"/>
                </a:prstClr>
              </a:solidFill>
            </a:endParaRPr>
          </a:p>
        </p:txBody>
      </p:sp>
      <p:sp>
        <p:nvSpPr>
          <p:cNvPr id="5" name="TextBox 4"/>
          <p:cNvSpPr txBox="1"/>
          <p:nvPr/>
        </p:nvSpPr>
        <p:spPr>
          <a:xfrm>
            <a:off x="2555776" y="966432"/>
            <a:ext cx="6393543" cy="354957"/>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t>המלצות בפרויקט לב</a:t>
            </a:r>
            <a:endParaRPr lang="he-IL" sz="2000" b="1" dirty="0"/>
          </a:p>
        </p:txBody>
      </p:sp>
      <p:sp>
        <p:nvSpPr>
          <p:cNvPr id="4" name="TextBox 3"/>
          <p:cNvSpPr txBox="1"/>
          <p:nvPr/>
        </p:nvSpPr>
        <p:spPr>
          <a:xfrm>
            <a:off x="0" y="1628800"/>
            <a:ext cx="8949319" cy="4031873"/>
          </a:xfrm>
          <a:prstGeom prst="rect">
            <a:avLst/>
          </a:prstGeom>
          <a:noFill/>
        </p:spPr>
        <p:txBody>
          <a:bodyPr wrap="square" rtlCol="1">
            <a:spAutoFit/>
          </a:bodyPr>
          <a:lstStyle/>
          <a:p>
            <a:pPr marL="285750" indent="-285750">
              <a:buFont typeface="Wingdings" panose="05000000000000000000" pitchFamily="2" charset="2"/>
              <a:buChar char="q"/>
            </a:pPr>
            <a:r>
              <a:rPr lang="he-IL" sz="1600" dirty="0" smtClean="0">
                <a:solidFill>
                  <a:prstClr val="black"/>
                </a:solidFill>
              </a:rPr>
              <a:t>פרויקט לב אינו תומך </a:t>
            </a:r>
            <a:r>
              <a:rPr lang="he-IL" sz="1600" dirty="0">
                <a:solidFill>
                  <a:prstClr val="black"/>
                </a:solidFill>
              </a:rPr>
              <a:t>במטרות תבל (הלקוח במרכז, 360 מעלות) והינו </a:t>
            </a:r>
            <a:r>
              <a:rPr lang="he-IL" sz="1600" dirty="0" smtClean="0">
                <a:solidFill>
                  <a:prstClr val="black"/>
                </a:solidFill>
              </a:rPr>
              <a:t>פרויקט </a:t>
            </a:r>
            <a:r>
              <a:rPr lang="he-IL" sz="1600" dirty="0">
                <a:solidFill>
                  <a:prstClr val="black"/>
                </a:solidFill>
              </a:rPr>
              <a:t>פנימי לארגון, המסיט קשב ניהולי ומאמץ </a:t>
            </a:r>
            <a:r>
              <a:rPr lang="he-IL" sz="1600" dirty="0" smtClean="0">
                <a:solidFill>
                  <a:prstClr val="black"/>
                </a:solidFill>
              </a:rPr>
              <a:t>לא מועט, מפרויקט </a:t>
            </a:r>
            <a:r>
              <a:rPr lang="he-IL" sz="1600" dirty="0">
                <a:solidFill>
                  <a:prstClr val="black"/>
                </a:solidFill>
              </a:rPr>
              <a:t>תבל. </a:t>
            </a:r>
            <a:endParaRPr lang="he-IL" sz="1600" dirty="0" smtClean="0">
              <a:solidFill>
                <a:prstClr val="black"/>
              </a:solidFill>
            </a:endParaRPr>
          </a:p>
          <a:p>
            <a:pPr marL="285750" indent="-285750">
              <a:buFont typeface="Wingdings" panose="05000000000000000000" pitchFamily="2" charset="2"/>
              <a:buChar char="q"/>
            </a:pPr>
            <a:endParaRPr lang="en-US" sz="1600" dirty="0">
              <a:solidFill>
                <a:prstClr val="black"/>
              </a:solidFill>
            </a:endParaRPr>
          </a:p>
          <a:p>
            <a:pPr marL="285750" indent="-285750">
              <a:buFont typeface="Wingdings" panose="05000000000000000000" pitchFamily="2" charset="2"/>
              <a:buChar char="q"/>
            </a:pPr>
            <a:r>
              <a:rPr lang="he-IL" sz="1600" dirty="0" smtClean="0">
                <a:solidFill>
                  <a:prstClr val="black"/>
                </a:solidFill>
              </a:rPr>
              <a:t>מומלץ לא לנסות ולהריץ במסגרת "תבל" שני מאמצי שינוי במקביל: שינוי התהליכים מול לקוחות הביטוח הלאומי ושינוי התהליכים הפנימיים בארגון. מומלץ להתמקד בשינויים הנדרשים לשיפור השירות למבוטחים</a:t>
            </a:r>
          </a:p>
          <a:p>
            <a:pPr marL="285750" indent="-285750">
              <a:buFont typeface="Wingdings" panose="05000000000000000000" pitchFamily="2" charset="2"/>
              <a:buChar char="q"/>
            </a:pPr>
            <a:endParaRPr lang="he-IL" sz="1600" b="1" dirty="0" smtClean="0">
              <a:solidFill>
                <a:prstClr val="black"/>
              </a:solidFill>
            </a:endParaRPr>
          </a:p>
          <a:p>
            <a:pPr marL="285750" indent="-285750">
              <a:buFont typeface="Wingdings" panose="05000000000000000000" pitchFamily="2" charset="2"/>
              <a:buChar char="q"/>
            </a:pPr>
            <a:r>
              <a:rPr lang="he-IL" sz="1600" dirty="0"/>
              <a:t>מומלץ לבחון את המשך פיתוח מערכות לב (ארגונית, טכנולוגית, תקציבית) - המודול </a:t>
            </a:r>
            <a:r>
              <a:rPr lang="he-IL" sz="1600" dirty="0" smtClean="0"/>
              <a:t>הפיננסי/לוגיסטי, באמצעות </a:t>
            </a:r>
            <a:r>
              <a:rPr lang="he-IL" sz="1600" dirty="0"/>
              <a:t>תשתיות </a:t>
            </a:r>
            <a:r>
              <a:rPr lang="he-IL" sz="1600" dirty="0" err="1"/>
              <a:t>מרכב"ה</a:t>
            </a:r>
            <a:r>
              <a:rPr lang="he-IL" sz="1600" dirty="0"/>
              <a:t> (בסביבה פנימית ובתפעול עצמי) או במיקור </a:t>
            </a:r>
            <a:r>
              <a:rPr lang="he-IL" sz="1600" dirty="0" smtClean="0"/>
              <a:t>חוץ, להתמקד בטיוב נתונים לממשק השכר, ולהקפיא את פיתוח נוכחות.  </a:t>
            </a:r>
          </a:p>
          <a:p>
            <a:endParaRPr lang="he-IL" sz="1600" dirty="0">
              <a:solidFill>
                <a:prstClr val="black"/>
              </a:solidFill>
            </a:endParaRPr>
          </a:p>
          <a:p>
            <a:pPr marL="285750" indent="-285750">
              <a:buFont typeface="Wingdings" panose="05000000000000000000" pitchFamily="2" charset="2"/>
              <a:buChar char="q"/>
            </a:pPr>
            <a:r>
              <a:rPr lang="he-IL" sz="1600" dirty="0" smtClean="0">
                <a:solidFill>
                  <a:prstClr val="black"/>
                </a:solidFill>
              </a:rPr>
              <a:t>עצירת המשך פיתוח דוחות </a:t>
            </a:r>
            <a:r>
              <a:rPr lang="he-IL" sz="1600" dirty="0" err="1" smtClean="0">
                <a:solidFill>
                  <a:prstClr val="black"/>
                </a:solidFill>
              </a:rPr>
              <a:t>בסאס</a:t>
            </a:r>
            <a:r>
              <a:rPr lang="he-IL" sz="1600" dirty="0">
                <a:solidFill>
                  <a:prstClr val="black"/>
                </a:solidFill>
              </a:rPr>
              <a:t> </a:t>
            </a:r>
            <a:r>
              <a:rPr lang="he-IL" sz="1600" dirty="0" smtClean="0">
                <a:solidFill>
                  <a:prstClr val="black"/>
                </a:solidFill>
              </a:rPr>
              <a:t>ופיתוח המידע הניהולי על בסיס מודול ה </a:t>
            </a:r>
            <a:r>
              <a:rPr lang="en-US" sz="1600" dirty="0" smtClean="0">
                <a:solidFill>
                  <a:prstClr val="black"/>
                </a:solidFill>
              </a:rPr>
              <a:t>BW</a:t>
            </a:r>
            <a:r>
              <a:rPr lang="he-IL" sz="1600" dirty="0" smtClean="0">
                <a:solidFill>
                  <a:prstClr val="black"/>
                </a:solidFill>
              </a:rPr>
              <a:t> של </a:t>
            </a:r>
            <a:r>
              <a:rPr lang="he-IL" sz="1600" dirty="0" err="1" smtClean="0">
                <a:solidFill>
                  <a:prstClr val="black"/>
                </a:solidFill>
              </a:rPr>
              <a:t>סאפ</a:t>
            </a:r>
            <a:r>
              <a:rPr lang="he-IL" sz="1600" dirty="0" smtClean="0">
                <a:solidFill>
                  <a:prstClr val="black"/>
                </a:solidFill>
              </a:rPr>
              <a:t>: עולם העובד, עולם ההדרכה, עולם המבנה הארגוני.</a:t>
            </a:r>
          </a:p>
          <a:p>
            <a:pPr marL="285750" indent="-285750">
              <a:buFont typeface="Wingdings" panose="05000000000000000000" pitchFamily="2" charset="2"/>
              <a:buChar char="q"/>
            </a:pPr>
            <a:endParaRPr lang="he-IL" sz="1600" dirty="0">
              <a:solidFill>
                <a:prstClr val="black"/>
              </a:solidFill>
            </a:endParaRPr>
          </a:p>
          <a:p>
            <a:pPr marL="285750" indent="-285750">
              <a:buFont typeface="Wingdings" panose="05000000000000000000" pitchFamily="2" charset="2"/>
              <a:buChar char="q"/>
            </a:pPr>
            <a:r>
              <a:rPr lang="he-IL" sz="1600" dirty="0" smtClean="0"/>
              <a:t>העברה של </a:t>
            </a:r>
            <a:r>
              <a:rPr lang="he-IL" sz="1600" dirty="0"/>
              <a:t>האחריות  </a:t>
            </a:r>
            <a:r>
              <a:rPr lang="he-IL" sz="1600" dirty="0" smtClean="0"/>
              <a:t>על ה – </a:t>
            </a:r>
            <a:r>
              <a:rPr lang="en-US" sz="1600" dirty="0" smtClean="0"/>
              <a:t>SAP</a:t>
            </a:r>
            <a:r>
              <a:rPr lang="he-IL" sz="1600" dirty="0" smtClean="0"/>
              <a:t> </a:t>
            </a:r>
            <a:r>
              <a:rPr lang="he-IL" sz="1600" dirty="0" err="1" smtClean="0"/>
              <a:t>לתמ"מ</a:t>
            </a:r>
            <a:r>
              <a:rPr lang="he-IL" sz="1600" dirty="0" smtClean="0"/>
              <a:t>, תוך המשך העסקה של 6 עובדים חיצוניים בלבד (לתמיכה בתיק עובד, מבנה ארגוני, הדרכה – מיישמים, מפתח, בודק, איש תשתיות) לעומת 30 כיום.</a:t>
            </a:r>
          </a:p>
          <a:p>
            <a:endParaRPr lang="he-IL" sz="1600" dirty="0" smtClean="0">
              <a:solidFill>
                <a:srgbClr val="C00000"/>
              </a:solidFill>
            </a:endParaRPr>
          </a:p>
        </p:txBody>
      </p:sp>
      <p:sp>
        <p:nvSpPr>
          <p:cNvPr id="6" name="Title 1"/>
          <p:cNvSpPr>
            <a:spLocks noGrp="1"/>
          </p:cNvSpPr>
          <p:nvPr>
            <p:ph type="title"/>
          </p:nvPr>
        </p:nvSpPr>
        <p:spPr>
          <a:xfrm>
            <a:off x="107504" y="0"/>
            <a:ext cx="8939594" cy="792088"/>
          </a:xfrm>
        </p:spPr>
        <p:txBody>
          <a:bodyPr>
            <a:normAutofit/>
          </a:bodyPr>
          <a:lstStyle/>
          <a:p>
            <a:r>
              <a:rPr lang="he-IL" sz="3200" b="1" i="1" kern="0" dirty="0" smtClean="0">
                <a:latin typeface="+mn-lt"/>
                <a:ea typeface="+mn-ea"/>
              </a:rPr>
              <a:t>המלצות</a:t>
            </a:r>
            <a:endParaRPr lang="he-IL" sz="2000" b="1" dirty="0"/>
          </a:p>
        </p:txBody>
      </p:sp>
    </p:spTree>
    <p:extLst>
      <p:ext uri="{BB962C8B-B14F-4D97-AF65-F5344CB8AC3E}">
        <p14:creationId xmlns:p14="http://schemas.microsoft.com/office/powerpoint/2010/main" val="686086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22</a:t>
            </a:fld>
            <a:endParaRPr lang="he-IL">
              <a:solidFill>
                <a:prstClr val="black">
                  <a:tint val="75000"/>
                </a:prstClr>
              </a:solidFill>
            </a:endParaRPr>
          </a:p>
        </p:txBody>
      </p:sp>
      <p:sp>
        <p:nvSpPr>
          <p:cNvPr id="7" name="Title 1"/>
          <p:cNvSpPr>
            <a:spLocks noGrp="1"/>
          </p:cNvSpPr>
          <p:nvPr>
            <p:ph type="title"/>
          </p:nvPr>
        </p:nvSpPr>
        <p:spPr>
          <a:xfrm>
            <a:off x="107504" y="44624"/>
            <a:ext cx="8939594" cy="792088"/>
          </a:xfrm>
        </p:spPr>
        <p:txBody>
          <a:bodyPr>
            <a:normAutofit/>
          </a:bodyPr>
          <a:lstStyle/>
          <a:p>
            <a:r>
              <a:rPr lang="he-IL" sz="3200" b="1" i="1" kern="0" dirty="0">
                <a:latin typeface="+mn-lt"/>
                <a:ea typeface="+mn-ea"/>
              </a:rPr>
              <a:t>מתווה מומלץ לתכנית עבודה</a:t>
            </a:r>
          </a:p>
        </p:txBody>
      </p:sp>
      <p:sp>
        <p:nvSpPr>
          <p:cNvPr id="5" name="TextBox 4"/>
          <p:cNvSpPr txBox="1"/>
          <p:nvPr/>
        </p:nvSpPr>
        <p:spPr>
          <a:xfrm>
            <a:off x="1619672" y="690334"/>
            <a:ext cx="7257074" cy="432048"/>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solidFill>
                  <a:schemeClr val="bg1"/>
                </a:solidFill>
              </a:rPr>
              <a:t>לשנים 2018-2019</a:t>
            </a:r>
            <a:endParaRPr lang="he-IL" sz="2000" b="1" dirty="0">
              <a:solidFill>
                <a:schemeClr val="bg1"/>
              </a:solidFill>
            </a:endParaRPr>
          </a:p>
        </p:txBody>
      </p:sp>
      <p:graphicFrame>
        <p:nvGraphicFramePr>
          <p:cNvPr id="4" name="טבלה 3"/>
          <p:cNvGraphicFramePr>
            <a:graphicFrameLocks noGrp="1"/>
          </p:cNvGraphicFramePr>
          <p:nvPr>
            <p:extLst>
              <p:ext uri="{D42A27DB-BD31-4B8C-83A1-F6EECF244321}">
                <p14:modId xmlns:p14="http://schemas.microsoft.com/office/powerpoint/2010/main" val="844210153"/>
              </p:ext>
            </p:extLst>
          </p:nvPr>
        </p:nvGraphicFramePr>
        <p:xfrm>
          <a:off x="148808" y="1232436"/>
          <a:ext cx="8856985" cy="5328592"/>
        </p:xfrm>
        <a:graphic>
          <a:graphicData uri="http://schemas.openxmlformats.org/drawingml/2006/table">
            <a:tbl>
              <a:tblPr rtl="1" firstRow="1" bandRow="1">
                <a:tableStyleId>{7DF18680-E054-41AD-8BC1-D1AEF772440D}</a:tableStyleId>
              </a:tblPr>
              <a:tblGrid>
                <a:gridCol w="1794488"/>
                <a:gridCol w="3538259"/>
                <a:gridCol w="3524238"/>
              </a:tblGrid>
              <a:tr h="308611">
                <a:tc>
                  <a:txBody>
                    <a:bodyPr/>
                    <a:lstStyle/>
                    <a:p>
                      <a:pPr algn="ctr" rtl="1"/>
                      <a:r>
                        <a:rPr lang="he-IL" sz="1600" dirty="0" smtClean="0"/>
                        <a:t>שנה</a:t>
                      </a:r>
                      <a:endParaRPr lang="he-IL" sz="1600" dirty="0"/>
                    </a:p>
                  </a:txBody>
                  <a:tcPr anchor="ctr"/>
                </a:tc>
                <a:tc>
                  <a:txBody>
                    <a:bodyPr/>
                    <a:lstStyle/>
                    <a:p>
                      <a:pPr algn="ctr" rtl="1"/>
                      <a:r>
                        <a:rPr lang="he-IL" sz="1600" dirty="0" smtClean="0">
                          <a:solidFill>
                            <a:schemeClr val="bg1"/>
                          </a:solidFill>
                        </a:rPr>
                        <a:t>תבל</a:t>
                      </a:r>
                      <a:endParaRPr lang="he-IL" sz="1600" dirty="0">
                        <a:solidFill>
                          <a:schemeClr val="bg1"/>
                        </a:solidFill>
                      </a:endParaRPr>
                    </a:p>
                  </a:txBody>
                  <a:tcPr anchor="ctr"/>
                </a:tc>
                <a:tc>
                  <a:txBody>
                    <a:bodyPr/>
                    <a:lstStyle/>
                    <a:p>
                      <a:pPr algn="ctr" rtl="1"/>
                      <a:r>
                        <a:rPr lang="he-IL" sz="1600" dirty="0" err="1" smtClean="0"/>
                        <a:t>תמ"מ</a:t>
                      </a:r>
                      <a:endParaRPr lang="he-IL" sz="1600" dirty="0"/>
                    </a:p>
                  </a:txBody>
                  <a:tcPr/>
                </a:tc>
              </a:tr>
              <a:tr h="4993312">
                <a:tc>
                  <a:txBody>
                    <a:bodyPr/>
                    <a:lstStyle/>
                    <a:p>
                      <a:pPr algn="ctr" rtl="1"/>
                      <a:r>
                        <a:rPr lang="he-IL" sz="1400" kern="1200" dirty="0" smtClean="0">
                          <a:solidFill>
                            <a:schemeClr val="bg1"/>
                          </a:solidFill>
                          <a:latin typeface="+mn-lt"/>
                          <a:ea typeface="+mn-ea"/>
                          <a:cs typeface="+mn-cs"/>
                        </a:rPr>
                        <a:t>2018</a:t>
                      </a:r>
                      <a:endParaRPr lang="he-IL" sz="1400" kern="1200" dirty="0">
                        <a:solidFill>
                          <a:schemeClr val="bg1"/>
                        </a:solidFill>
                        <a:latin typeface="+mn-lt"/>
                        <a:ea typeface="+mn-ea"/>
                        <a:cs typeface="+mn-cs"/>
                      </a:endParaRPr>
                    </a:p>
                  </a:txBody>
                  <a:tcPr anchor="ctr">
                    <a:solidFill>
                      <a:srgbClr val="002060"/>
                    </a:solidFill>
                  </a:tcPr>
                </a:tc>
                <a:tc>
                  <a:txBody>
                    <a:bodyPr/>
                    <a:lstStyle/>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העברת שלושת המודולים במשאבי אנוש (לב) שעלו לאויר לתחזוקה </a:t>
                      </a:r>
                      <a:r>
                        <a:rPr lang="he-IL" sz="1200" b="1" kern="1200" dirty="0" err="1" smtClean="0">
                          <a:solidFill>
                            <a:schemeClr val="bg1"/>
                          </a:solidFill>
                          <a:latin typeface="+mn-lt"/>
                          <a:ea typeface="+mn-ea"/>
                          <a:cs typeface="+mn-cs"/>
                        </a:rPr>
                        <a:t>בתמ"מ</a:t>
                      </a:r>
                      <a:r>
                        <a:rPr lang="he-IL" sz="1200" b="1" kern="1200" dirty="0" smtClean="0">
                          <a:solidFill>
                            <a:schemeClr val="bg1"/>
                          </a:solidFill>
                          <a:latin typeface="+mn-lt"/>
                          <a:ea typeface="+mn-ea"/>
                          <a:cs typeface="+mn-cs"/>
                        </a:rPr>
                        <a:t>. </a:t>
                      </a:r>
                      <a:endParaRPr lang="en-US"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העברת ידע </a:t>
                      </a:r>
                      <a:r>
                        <a:rPr lang="he-IL" sz="1200" b="1" kern="1200" dirty="0" err="1" smtClean="0">
                          <a:solidFill>
                            <a:schemeClr val="bg1"/>
                          </a:solidFill>
                          <a:latin typeface="+mn-lt"/>
                          <a:ea typeface="+mn-ea"/>
                          <a:cs typeface="+mn-cs"/>
                        </a:rPr>
                        <a:t>לתמ"מ</a:t>
                      </a:r>
                      <a:r>
                        <a:rPr lang="he-IL" sz="1200" b="1" kern="1200" dirty="0" smtClean="0">
                          <a:solidFill>
                            <a:schemeClr val="bg1"/>
                          </a:solidFill>
                          <a:latin typeface="+mn-lt"/>
                          <a:ea typeface="+mn-ea"/>
                          <a:cs typeface="+mn-cs"/>
                        </a:rPr>
                        <a:t> (</a:t>
                      </a:r>
                      <a:r>
                        <a:rPr lang="en-US" sz="1200" b="1" kern="1200" dirty="0" smtClean="0">
                          <a:solidFill>
                            <a:schemeClr val="bg1"/>
                          </a:solidFill>
                          <a:latin typeface="+mn-lt"/>
                          <a:ea typeface="+mn-ea"/>
                          <a:cs typeface="+mn-cs"/>
                        </a:rPr>
                        <a:t>KNOWLEDGE TRANSFER</a:t>
                      </a:r>
                      <a:r>
                        <a:rPr lang="he-IL" sz="1200" b="1" kern="1200" dirty="0" smtClean="0">
                          <a:solidFill>
                            <a:schemeClr val="bg1"/>
                          </a:solidFill>
                          <a:latin typeface="+mn-lt"/>
                          <a:ea typeface="+mn-ea"/>
                          <a:cs typeface="+mn-cs"/>
                        </a:rPr>
                        <a:t>)</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השלמת פריסה של ועדות רפואיות נ"ע בכל הסניפים</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 </a:t>
                      </a:r>
                      <a:r>
                        <a:rPr lang="he-IL" sz="1200" b="1" kern="1200" smtClean="0">
                          <a:solidFill>
                            <a:schemeClr val="bg1"/>
                          </a:solidFill>
                          <a:latin typeface="+mn-lt"/>
                          <a:ea typeface="+mn-ea"/>
                          <a:cs typeface="+mn-cs"/>
                        </a:rPr>
                        <a:t>פיתוח דמי פגיעה ותהליך </a:t>
                      </a:r>
                      <a:r>
                        <a:rPr lang="he-IL" sz="1200" b="1" kern="1200" dirty="0" smtClean="0">
                          <a:solidFill>
                            <a:schemeClr val="bg1"/>
                          </a:solidFill>
                          <a:latin typeface="+mn-lt"/>
                          <a:ea typeface="+mn-ea"/>
                          <a:cs typeface="+mn-cs"/>
                        </a:rPr>
                        <a:t>הגשת תביעה </a:t>
                      </a:r>
                      <a:r>
                        <a:rPr lang="he-IL" sz="1200" b="1" kern="1200" smtClean="0">
                          <a:solidFill>
                            <a:schemeClr val="bg1"/>
                          </a:solidFill>
                          <a:latin typeface="+mn-lt"/>
                          <a:ea typeface="+mn-ea"/>
                          <a:cs typeface="+mn-cs"/>
                        </a:rPr>
                        <a:t>לועדות הרפואיות</a:t>
                      </a:r>
                    </a:p>
                    <a:p>
                      <a:pPr marL="0" marR="0" lvl="0" indent="0" algn="r" defTabSz="6858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he-IL"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 פיתוח תהליך התשלום של ועדות רפואיות</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smtClean="0">
                          <a:solidFill>
                            <a:schemeClr val="bg1"/>
                          </a:solidFill>
                          <a:latin typeface="+mn-lt"/>
                          <a:ea typeface="+mn-ea"/>
                          <a:cs typeface="+mn-cs"/>
                        </a:rPr>
                        <a:t>השלמת פיתוח נכות כללית לרבות ועדות</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smtClean="0">
                          <a:solidFill>
                            <a:schemeClr val="bg1"/>
                          </a:solidFill>
                          <a:latin typeface="+mn-lt"/>
                          <a:ea typeface="+mn-ea"/>
                          <a:cs typeface="+mn-cs"/>
                        </a:rPr>
                        <a:t>ביצוע בדיקות מסירה, קבלה ומוכנות </a:t>
                      </a:r>
                      <a:r>
                        <a:rPr lang="he-IL" sz="1200" b="1" kern="1200" dirty="0" smtClean="0">
                          <a:solidFill>
                            <a:schemeClr val="bg1"/>
                          </a:solidFill>
                          <a:latin typeface="+mn-lt"/>
                          <a:ea typeface="+mn-ea"/>
                          <a:cs typeface="+mn-cs"/>
                        </a:rPr>
                        <a:t>של מערכת נכות כללית ושר"מ</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smtClean="0">
                          <a:solidFill>
                            <a:schemeClr val="bg1"/>
                          </a:solidFill>
                          <a:latin typeface="+mn-lt"/>
                          <a:ea typeface="+mn-ea"/>
                          <a:cs typeface="+mn-cs"/>
                        </a:rPr>
                        <a:t>העלאת </a:t>
                      </a:r>
                      <a:r>
                        <a:rPr lang="he-IL" sz="1200" b="1" kern="1200" dirty="0" smtClean="0">
                          <a:solidFill>
                            <a:schemeClr val="bg1"/>
                          </a:solidFill>
                          <a:latin typeface="+mn-lt"/>
                          <a:ea typeface="+mn-ea"/>
                          <a:cs typeface="+mn-cs"/>
                        </a:rPr>
                        <a:t>שני סניפי פיילוט של מערכת נכות כללית ושר"מ תמיכה וליווי</a:t>
                      </a:r>
                    </a:p>
                  </a:txBody>
                  <a:tcPr>
                    <a:solidFill>
                      <a:srgbClr val="002060"/>
                    </a:solidFill>
                  </a:tcPr>
                </a:tc>
                <a:tc>
                  <a:txBody>
                    <a:bodyPr/>
                    <a:lstStyle/>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latin typeface="+mn-lt"/>
                          <a:ea typeface="+mn-ea"/>
                          <a:cs typeface="+mn-cs"/>
                        </a:rPr>
                        <a:t>קליטת שלושת המודולים במשאבי אנוש (לב) שעלו לאויר לתחזוקה </a:t>
                      </a:r>
                      <a:r>
                        <a:rPr lang="he-IL" sz="1200" b="1" kern="1200" dirty="0" err="1" smtClean="0">
                          <a:solidFill>
                            <a:schemeClr val="tx1"/>
                          </a:solidFill>
                          <a:latin typeface="+mn-lt"/>
                          <a:ea typeface="+mn-ea"/>
                          <a:cs typeface="+mn-cs"/>
                        </a:rPr>
                        <a:t>בתמ"מ</a:t>
                      </a:r>
                      <a:r>
                        <a:rPr lang="he-IL" sz="1200" b="1" kern="1200" dirty="0" smtClean="0">
                          <a:solidFill>
                            <a:schemeClr val="tx1"/>
                          </a:solidFill>
                          <a:latin typeface="+mn-lt"/>
                          <a:ea typeface="+mn-ea"/>
                          <a:cs typeface="+mn-cs"/>
                        </a:rPr>
                        <a:t>. </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tx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latin typeface="+mn-lt"/>
                          <a:ea typeface="+mn-ea"/>
                          <a:cs typeface="+mn-cs"/>
                        </a:rPr>
                        <a:t>קליטת ידע מתבל וקבלת</a:t>
                      </a:r>
                      <a:r>
                        <a:rPr lang="he-IL" sz="1200" b="1" kern="1200" baseline="0" dirty="0" smtClean="0">
                          <a:solidFill>
                            <a:schemeClr val="tx1"/>
                          </a:solidFill>
                          <a:latin typeface="+mn-lt"/>
                          <a:ea typeface="+mn-ea"/>
                          <a:cs typeface="+mn-cs"/>
                        </a:rPr>
                        <a:t> אחריות על תחזוקת מערכות שעלו לייצור</a:t>
                      </a:r>
                      <a:endParaRPr lang="he-IL" sz="1200" b="1" kern="1200" dirty="0" smtClean="0">
                        <a:solidFill>
                          <a:schemeClr val="tx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tx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latin typeface="+mn-lt"/>
                          <a:ea typeface="+mn-ea"/>
                          <a:cs typeface="+mn-cs"/>
                        </a:rPr>
                        <a:t>פיתוח </a:t>
                      </a:r>
                      <a:r>
                        <a:rPr lang="he-IL" sz="1200" b="1" dirty="0" smtClean="0">
                          <a:solidFill>
                            <a:prstClr val="black"/>
                          </a:solidFill>
                        </a:rPr>
                        <a:t>"נפגעי איבה".</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prstClr val="black"/>
                        </a:solidFill>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prstClr val="black"/>
                          </a:solidFill>
                        </a:rPr>
                        <a:t>פיתוח כל גלופות המכתבים החסרות בתבל  בתוכנת  </a:t>
                      </a:r>
                      <a:r>
                        <a:rPr lang="en-US" sz="1200" b="1" dirty="0" smtClean="0">
                          <a:solidFill>
                            <a:prstClr val="black"/>
                          </a:solidFill>
                        </a:rPr>
                        <a:t>FREEFORM</a:t>
                      </a:r>
                      <a:endParaRPr lang="he-IL" sz="1200" b="1" dirty="0" smtClean="0">
                        <a:solidFill>
                          <a:prstClr val="black"/>
                        </a:solidFill>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prstClr val="black"/>
                        </a:solidFill>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prstClr val="black"/>
                          </a:solidFill>
                        </a:rPr>
                        <a:t>הקמת סניף ניסוי וירטואלי במערכת הכולל מדגם מייצג של שירותים ונתונים</a:t>
                      </a: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prstClr val="black"/>
                        </a:solidFill>
                      </a:endParaRPr>
                    </a:p>
                    <a:p>
                      <a:pPr marL="0" marR="0" lvl="0" indent="0" algn="r" defTabSz="6858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he-IL" sz="1200" b="1" dirty="0" smtClean="0">
                        <a:solidFill>
                          <a:prstClr val="black"/>
                        </a:solidFill>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prstClr val="black"/>
                          </a:solidFill>
                        </a:rPr>
                        <a:t>פיתוח המידע הניהולי של עולם העובד, עולם ההדרכה, עולם המבנה הארגוני</a:t>
                      </a:r>
                      <a:r>
                        <a:rPr lang="he-IL" sz="1200" b="1" baseline="0" dirty="0" smtClean="0">
                          <a:solidFill>
                            <a:prstClr val="black"/>
                          </a:solidFill>
                        </a:rPr>
                        <a:t> </a:t>
                      </a:r>
                      <a:r>
                        <a:rPr lang="he-IL" sz="1200" b="1" dirty="0" smtClean="0">
                          <a:solidFill>
                            <a:prstClr val="black"/>
                          </a:solidFill>
                        </a:rPr>
                        <a:t>על בסיס מודול ה </a:t>
                      </a:r>
                      <a:r>
                        <a:rPr lang="en-US" sz="1200" b="1" dirty="0" smtClean="0">
                          <a:solidFill>
                            <a:prstClr val="black"/>
                          </a:solidFill>
                        </a:rPr>
                        <a:t>BW</a:t>
                      </a:r>
                      <a:r>
                        <a:rPr lang="he-IL" sz="1200" b="1" dirty="0" smtClean="0">
                          <a:solidFill>
                            <a:prstClr val="black"/>
                          </a:solidFill>
                        </a:rPr>
                        <a:t> של </a:t>
                      </a:r>
                      <a:r>
                        <a:rPr lang="he-IL" sz="1200" b="1" dirty="0" err="1" smtClean="0">
                          <a:solidFill>
                            <a:prstClr val="black"/>
                          </a:solidFill>
                        </a:rPr>
                        <a:t>סאפ</a:t>
                      </a:r>
                      <a:r>
                        <a:rPr lang="he-IL" sz="1200" b="1" dirty="0" smtClean="0">
                          <a:solidFill>
                            <a:prstClr val="black"/>
                          </a:solidFill>
                        </a:rPr>
                        <a:t>.</a:t>
                      </a:r>
                      <a:r>
                        <a:rPr lang="he-IL" sz="1200" b="1" baseline="0" dirty="0" smtClean="0">
                          <a:solidFill>
                            <a:prstClr val="black"/>
                          </a:solidFill>
                        </a:rPr>
                        <a:t> </a:t>
                      </a:r>
                    </a:p>
                    <a:p>
                      <a:pPr marL="0" marR="0" lvl="0" indent="0" algn="r" defTabSz="6858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he-IL" sz="1200" b="1" baseline="0" dirty="0" smtClean="0">
                        <a:solidFill>
                          <a:prstClr val="black"/>
                        </a:solidFill>
                      </a:endParaRPr>
                    </a:p>
                  </a:txBody>
                  <a:tcPr>
                    <a:solidFill>
                      <a:schemeClr val="accent1"/>
                    </a:solidFill>
                  </a:tcPr>
                </a:tc>
              </a:tr>
            </a:tbl>
          </a:graphicData>
        </a:graphic>
      </p:graphicFrame>
    </p:spTree>
    <p:extLst>
      <p:ext uri="{BB962C8B-B14F-4D97-AF65-F5344CB8AC3E}">
        <p14:creationId xmlns:p14="http://schemas.microsoft.com/office/powerpoint/2010/main" val="984521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23</a:t>
            </a:fld>
            <a:endParaRPr lang="he-IL">
              <a:solidFill>
                <a:prstClr val="black">
                  <a:tint val="75000"/>
                </a:prstClr>
              </a:solidFill>
            </a:endParaRPr>
          </a:p>
        </p:txBody>
      </p:sp>
      <p:sp>
        <p:nvSpPr>
          <p:cNvPr id="7" name="Title 1"/>
          <p:cNvSpPr>
            <a:spLocks noGrp="1"/>
          </p:cNvSpPr>
          <p:nvPr>
            <p:ph type="title"/>
          </p:nvPr>
        </p:nvSpPr>
        <p:spPr>
          <a:xfrm>
            <a:off x="107504" y="44624"/>
            <a:ext cx="8939594" cy="792088"/>
          </a:xfrm>
        </p:spPr>
        <p:txBody>
          <a:bodyPr>
            <a:normAutofit/>
          </a:bodyPr>
          <a:lstStyle/>
          <a:p>
            <a:r>
              <a:rPr lang="he-IL" sz="3200" b="1" i="1" kern="0" dirty="0">
                <a:latin typeface="+mn-lt"/>
                <a:ea typeface="+mn-ea"/>
              </a:rPr>
              <a:t>מתווה מומלץ לתכנית עבודה - המשך</a:t>
            </a:r>
          </a:p>
        </p:txBody>
      </p:sp>
      <p:sp>
        <p:nvSpPr>
          <p:cNvPr id="5" name="TextBox 4"/>
          <p:cNvSpPr txBox="1"/>
          <p:nvPr/>
        </p:nvSpPr>
        <p:spPr>
          <a:xfrm>
            <a:off x="1619672" y="836712"/>
            <a:ext cx="7257074" cy="432048"/>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solidFill>
                  <a:schemeClr val="bg1"/>
                </a:solidFill>
              </a:rPr>
              <a:t>לשנים 2018-2019</a:t>
            </a:r>
            <a:endParaRPr lang="he-IL" sz="2000" b="1" dirty="0">
              <a:solidFill>
                <a:schemeClr val="bg1"/>
              </a:solidFill>
            </a:endParaRPr>
          </a:p>
        </p:txBody>
      </p:sp>
      <p:graphicFrame>
        <p:nvGraphicFramePr>
          <p:cNvPr id="4" name="טבלה 3"/>
          <p:cNvGraphicFramePr>
            <a:graphicFrameLocks noGrp="1"/>
          </p:cNvGraphicFramePr>
          <p:nvPr>
            <p:extLst>
              <p:ext uri="{D42A27DB-BD31-4B8C-83A1-F6EECF244321}">
                <p14:modId xmlns:p14="http://schemas.microsoft.com/office/powerpoint/2010/main" val="3076429024"/>
              </p:ext>
            </p:extLst>
          </p:nvPr>
        </p:nvGraphicFramePr>
        <p:xfrm>
          <a:off x="611562" y="1408130"/>
          <a:ext cx="8265185" cy="3993154"/>
        </p:xfrm>
        <a:graphic>
          <a:graphicData uri="http://schemas.openxmlformats.org/drawingml/2006/table">
            <a:tbl>
              <a:tblPr rtl="1" firstRow="1" bandRow="1">
                <a:tableStyleId>{7DF18680-E054-41AD-8BC1-D1AEF772440D}</a:tableStyleId>
              </a:tblPr>
              <a:tblGrid>
                <a:gridCol w="1674585"/>
                <a:gridCol w="3301842"/>
                <a:gridCol w="3288758"/>
              </a:tblGrid>
              <a:tr h="366034">
                <a:tc>
                  <a:txBody>
                    <a:bodyPr/>
                    <a:lstStyle/>
                    <a:p>
                      <a:pPr algn="ctr" rtl="1"/>
                      <a:r>
                        <a:rPr lang="he-IL" sz="1600" dirty="0" smtClean="0"/>
                        <a:t>שנה</a:t>
                      </a:r>
                      <a:endParaRPr lang="he-IL" sz="1600" dirty="0"/>
                    </a:p>
                  </a:txBody>
                  <a:tcPr anchor="ctr"/>
                </a:tc>
                <a:tc>
                  <a:txBody>
                    <a:bodyPr/>
                    <a:lstStyle/>
                    <a:p>
                      <a:pPr algn="ctr" rtl="1"/>
                      <a:r>
                        <a:rPr lang="he-IL" sz="1600" dirty="0" smtClean="0">
                          <a:solidFill>
                            <a:schemeClr val="bg1"/>
                          </a:solidFill>
                        </a:rPr>
                        <a:t>תבל</a:t>
                      </a:r>
                      <a:endParaRPr lang="he-IL" sz="1600" dirty="0">
                        <a:solidFill>
                          <a:schemeClr val="bg1"/>
                        </a:solidFill>
                      </a:endParaRPr>
                    </a:p>
                  </a:txBody>
                  <a:tcPr anchor="ctr"/>
                </a:tc>
                <a:tc>
                  <a:txBody>
                    <a:bodyPr/>
                    <a:lstStyle/>
                    <a:p>
                      <a:pPr algn="ctr" rtl="1"/>
                      <a:r>
                        <a:rPr lang="he-IL" sz="1600" dirty="0" err="1" smtClean="0"/>
                        <a:t>תמ"מ</a:t>
                      </a:r>
                      <a:endParaRPr lang="he-IL" sz="1600" dirty="0"/>
                    </a:p>
                  </a:txBody>
                  <a:tcPr/>
                </a:tc>
              </a:tr>
              <a:tr h="698791">
                <a:tc>
                  <a:txBody>
                    <a:bodyPr/>
                    <a:lstStyle/>
                    <a:p>
                      <a:pPr marL="0" marR="0" indent="0" algn="ctr" defTabSz="685800" rtl="1" eaLnBrk="1" fontAlgn="auto" latinLnBrk="0" hangingPunct="1">
                        <a:lnSpc>
                          <a:spcPct val="100000"/>
                        </a:lnSpc>
                        <a:spcBef>
                          <a:spcPts val="0"/>
                        </a:spcBef>
                        <a:spcAft>
                          <a:spcPts val="0"/>
                        </a:spcAft>
                        <a:buClrTx/>
                        <a:buSzTx/>
                        <a:buFontTx/>
                        <a:buNone/>
                        <a:tabLst/>
                        <a:defRPr/>
                      </a:pPr>
                      <a:r>
                        <a:rPr lang="he-IL" sz="1400" kern="1200" dirty="0" smtClean="0">
                          <a:solidFill>
                            <a:schemeClr val="bg1"/>
                          </a:solidFill>
                          <a:latin typeface="+mn-lt"/>
                          <a:ea typeface="+mn-ea"/>
                          <a:cs typeface="+mn-cs"/>
                        </a:rPr>
                        <a:t>2019</a:t>
                      </a:r>
                    </a:p>
                  </a:txBody>
                  <a:tcPr anchor="ctr">
                    <a:solidFill>
                      <a:srgbClr val="002060"/>
                    </a:solidFill>
                  </a:tcPr>
                </a:tc>
                <a:tc>
                  <a:txBody>
                    <a:bodyPr/>
                    <a:lstStyle/>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schemeClr val="bg1"/>
                          </a:solidFill>
                        </a:rPr>
                        <a:t>ביצוע בדיקת ביצועים ועומסים חוזרת. </a:t>
                      </a:r>
                      <a:endParaRPr lang="he-IL" sz="1200" b="1" kern="1200" dirty="0" smtClean="0">
                        <a:solidFill>
                          <a:schemeClr val="bg1"/>
                        </a:solidFill>
                        <a:latin typeface="+mn-lt"/>
                        <a:ea typeface="+mn-ea"/>
                        <a:cs typeface="+mn-cs"/>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המשך פריסת סניפים במערכת נכות כללית ושר"מ</a:t>
                      </a: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העברת ידע בנושאי מערכת נכות כללית ושר"מ</a:t>
                      </a: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schemeClr val="bg1"/>
                          </a:solidFill>
                        </a:rPr>
                        <a:t>פיתוח מנגנוני </a:t>
                      </a:r>
                      <a:r>
                        <a:rPr lang="en-US" sz="1200" b="1" dirty="0" smtClean="0">
                          <a:solidFill>
                            <a:schemeClr val="bg1"/>
                          </a:solidFill>
                        </a:rPr>
                        <a:t>API</a:t>
                      </a:r>
                      <a:r>
                        <a:rPr lang="he-IL" sz="1200" b="1" dirty="0" smtClean="0">
                          <a:solidFill>
                            <a:schemeClr val="bg1"/>
                          </a:solidFill>
                        </a:rPr>
                        <a:t> לחיבור מודולים</a:t>
                      </a:r>
                      <a:endParaRPr lang="he-IL" sz="1200" b="1" kern="1200" dirty="0" smtClean="0">
                        <a:solidFill>
                          <a:schemeClr val="bg1"/>
                        </a:solidFill>
                        <a:latin typeface="+mn-lt"/>
                        <a:ea typeface="+mn-ea"/>
                        <a:cs typeface="+mn-cs"/>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bg1"/>
                          </a:solidFill>
                          <a:latin typeface="+mn-lt"/>
                          <a:ea typeface="+mn-ea"/>
                          <a:cs typeface="+mn-cs"/>
                        </a:rPr>
                        <a:t>פיתוח נושאים בצימוד גבוה למערכת נכות כללית</a:t>
                      </a:r>
                      <a:r>
                        <a:rPr lang="he-IL" sz="1200" b="1" kern="1200" smtClean="0">
                          <a:solidFill>
                            <a:schemeClr val="bg1"/>
                          </a:solidFill>
                          <a:latin typeface="+mn-lt"/>
                          <a:ea typeface="+mn-ea"/>
                          <a:cs typeface="+mn-cs"/>
                        </a:rPr>
                        <a:t>: ועדת מס </a:t>
                      </a:r>
                      <a:r>
                        <a:rPr lang="he-IL" sz="1200" b="1" kern="1200" dirty="0" smtClean="0">
                          <a:solidFill>
                            <a:schemeClr val="bg1"/>
                          </a:solidFill>
                          <a:latin typeface="+mn-lt"/>
                          <a:ea typeface="+mn-ea"/>
                          <a:cs typeface="+mn-cs"/>
                        </a:rPr>
                        <a:t>הכנסה, ילד נכה</a:t>
                      </a: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schemeClr val="bg1"/>
                          </a:solidFill>
                        </a:rPr>
                        <a:t>פיתוח דרישות הלשכה הרפואית לגבי נכות מעבודה ונכות כללית</a:t>
                      </a: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kern="1200" dirty="0" smtClean="0">
                        <a:solidFill>
                          <a:schemeClr val="bg1"/>
                        </a:solidFill>
                        <a:latin typeface="+mn-lt"/>
                        <a:ea typeface="+mn-ea"/>
                        <a:cs typeface="+mn-cs"/>
                      </a:endParaRPr>
                    </a:p>
                    <a:p>
                      <a:pPr marL="2857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400" b="0" kern="1200" dirty="0" smtClean="0">
                        <a:solidFill>
                          <a:schemeClr val="bg1"/>
                        </a:solidFill>
                        <a:latin typeface="+mn-lt"/>
                        <a:ea typeface="+mn-ea"/>
                        <a:cs typeface="+mn-cs"/>
                      </a:endParaRPr>
                    </a:p>
                    <a:p>
                      <a:pPr lvl="2"/>
                      <a:endParaRPr lang="he-IL" sz="1400" kern="1200" dirty="0" smtClean="0">
                        <a:solidFill>
                          <a:schemeClr val="bg1"/>
                        </a:solidFill>
                        <a:latin typeface="+mn-lt"/>
                        <a:ea typeface="+mn-ea"/>
                        <a:cs typeface="+mn-cs"/>
                      </a:endParaRPr>
                    </a:p>
                    <a:p>
                      <a:pPr marL="514350" lvl="0" indent="-285750">
                        <a:buFont typeface="Courier New" panose="02070309020205020404" pitchFamily="49" charset="0"/>
                        <a:buChar char="o"/>
                      </a:pPr>
                      <a:endParaRPr lang="he-IL" sz="1200" dirty="0" smtClean="0">
                        <a:solidFill>
                          <a:schemeClr val="bg1"/>
                        </a:solidFill>
                      </a:endParaRPr>
                    </a:p>
                  </a:txBody>
                  <a:tcPr>
                    <a:solidFill>
                      <a:srgbClr val="002060"/>
                    </a:solidFill>
                  </a:tcPr>
                </a:tc>
                <a:tc>
                  <a:txBody>
                    <a:bodyPr/>
                    <a:lstStyle/>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schemeClr val="tx1"/>
                          </a:solidFill>
                        </a:rPr>
                        <a:t>פיתוח גמלת פול</a:t>
                      </a:r>
                      <a:r>
                        <a:rPr lang="he-IL" sz="1200" b="1" dirty="0" smtClean="0">
                          <a:solidFill>
                            <a:prstClr val="black"/>
                          </a:solidFill>
                        </a:rPr>
                        <a:t>יו</a:t>
                      </a:r>
                      <a:r>
                        <a:rPr lang="he-IL" sz="1200" dirty="0" smtClean="0">
                          <a:solidFill>
                            <a:prstClr val="black"/>
                          </a:solidFill>
                        </a:rPr>
                        <a:t>. </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dirty="0" smtClean="0">
                        <a:solidFill>
                          <a:prstClr val="black"/>
                        </a:solidFill>
                      </a:endParaRP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prstClr val="black"/>
                          </a:solidFill>
                        </a:rPr>
                        <a:t>קליטת ידע בנושאי מערכת נכות כללית ושר"מ</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prstClr val="black"/>
                        </a:solidFill>
                      </a:endParaRP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schemeClr val="tx1"/>
                          </a:solidFill>
                        </a:rPr>
                        <a:t>קבלת אחריות לתחזוקה</a:t>
                      </a:r>
                      <a:r>
                        <a:rPr lang="he-IL" sz="1200" b="1" baseline="0" dirty="0" smtClean="0">
                          <a:solidFill>
                            <a:schemeClr val="tx1"/>
                          </a:solidFill>
                        </a:rPr>
                        <a:t> על מערכות נוספות שעלו לאויר</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baseline="0" dirty="0" smtClean="0">
                        <a:solidFill>
                          <a:prstClr val="black"/>
                        </a:solidFill>
                      </a:endParaRP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baseline="0" dirty="0" smtClean="0">
                          <a:solidFill>
                            <a:schemeClr val="tx1"/>
                          </a:solidFill>
                        </a:rPr>
                        <a:t>היערכות ל</a:t>
                      </a:r>
                      <a:r>
                        <a:rPr lang="he-IL" sz="1200" b="1" baseline="0" dirty="0" smtClean="0">
                          <a:solidFill>
                            <a:prstClr val="black"/>
                          </a:solidFill>
                        </a:rPr>
                        <a:t>ניהול ספקים בפיתוח מערך המידע הניהולי ומערך </a:t>
                      </a:r>
                      <a:r>
                        <a:rPr lang="he-IL" sz="1200" b="1" baseline="0" dirty="0" err="1" smtClean="0">
                          <a:solidFill>
                            <a:prstClr val="black"/>
                          </a:solidFill>
                        </a:rPr>
                        <a:t>הדיגיטל</a:t>
                      </a:r>
                      <a:r>
                        <a:rPr lang="he-IL" sz="1200" b="1" baseline="0" dirty="0" smtClean="0">
                          <a:solidFill>
                            <a:prstClr val="black"/>
                          </a:solidFill>
                        </a:rPr>
                        <a:t>. </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baseline="0" dirty="0" smtClean="0">
                        <a:solidFill>
                          <a:prstClr val="black"/>
                        </a:solidFill>
                      </a:endParaRP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baseline="0" dirty="0" smtClean="0">
                          <a:solidFill>
                            <a:prstClr val="black"/>
                          </a:solidFill>
                        </a:rPr>
                        <a:t>במחצית שנייה של 2019 – המלצה להנהלה להמשך הפיתוח על </a:t>
                      </a:r>
                      <a:r>
                        <a:rPr lang="he-IL" sz="1200" b="1" dirty="0" smtClean="0">
                          <a:solidFill>
                            <a:prstClr val="black"/>
                          </a:solidFill>
                        </a:rPr>
                        <a:t>בסיס המודל "ערך עסקי" מול מורכבות / "כדאיות כלכלית". </a:t>
                      </a: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prstClr val="black"/>
                        </a:solidFill>
                      </a:endParaRPr>
                    </a:p>
                    <a:p>
                      <a:pPr marL="171450" marR="0" lvl="0" indent="-1714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prstClr val="black"/>
                        </a:solidFill>
                      </a:endParaRPr>
                    </a:p>
                    <a:p>
                      <a:pPr marL="0" marR="0" lvl="0" indent="0" algn="r" defTabSz="6858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he-IL" sz="1200" kern="1200" dirty="0" smtClean="0">
                        <a:solidFill>
                          <a:schemeClr val="bg1"/>
                        </a:solidFill>
                        <a:latin typeface="+mn-lt"/>
                        <a:ea typeface="+mn-ea"/>
                        <a:cs typeface="+mn-cs"/>
                      </a:endParaRPr>
                    </a:p>
                    <a:p>
                      <a:pPr algn="ctr" rtl="1"/>
                      <a:endParaRPr lang="he-IL" sz="1200" b="1" dirty="0">
                        <a:solidFill>
                          <a:schemeClr val="bg1"/>
                        </a:solidFill>
                      </a:endParaRPr>
                    </a:p>
                  </a:txBody>
                  <a:tcPr>
                    <a:solidFill>
                      <a:schemeClr val="accent1"/>
                    </a:solidFill>
                  </a:tcPr>
                </a:tc>
              </a:tr>
            </a:tbl>
          </a:graphicData>
        </a:graphic>
      </p:graphicFrame>
    </p:spTree>
    <p:extLst>
      <p:ext uri="{BB962C8B-B14F-4D97-AF65-F5344CB8AC3E}">
        <p14:creationId xmlns:p14="http://schemas.microsoft.com/office/powerpoint/2010/main" val="2261675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24</a:t>
            </a:fld>
            <a:endParaRPr lang="he-IL">
              <a:solidFill>
                <a:prstClr val="black">
                  <a:tint val="75000"/>
                </a:prstClr>
              </a:solidFill>
            </a:endParaRPr>
          </a:p>
        </p:txBody>
      </p:sp>
      <p:sp>
        <p:nvSpPr>
          <p:cNvPr id="7" name="Title 1"/>
          <p:cNvSpPr>
            <a:spLocks noGrp="1"/>
          </p:cNvSpPr>
          <p:nvPr>
            <p:ph type="title"/>
          </p:nvPr>
        </p:nvSpPr>
        <p:spPr>
          <a:xfrm>
            <a:off x="112672" y="-55453"/>
            <a:ext cx="8939594" cy="648072"/>
          </a:xfrm>
        </p:spPr>
        <p:txBody>
          <a:bodyPr>
            <a:normAutofit/>
          </a:bodyPr>
          <a:lstStyle/>
          <a:p>
            <a:r>
              <a:rPr lang="he-IL" sz="3200" b="1" i="1" kern="0" dirty="0"/>
              <a:t>מתווה מומלץ לתכנית עבודה - המשך</a:t>
            </a:r>
            <a:endParaRPr lang="he-IL" sz="2000" b="1" dirty="0">
              <a:solidFill>
                <a:srgbClr val="FF0000"/>
              </a:solidFill>
            </a:endParaRPr>
          </a:p>
        </p:txBody>
      </p:sp>
      <p:sp>
        <p:nvSpPr>
          <p:cNvPr id="5" name="TextBox 4"/>
          <p:cNvSpPr txBox="1"/>
          <p:nvPr/>
        </p:nvSpPr>
        <p:spPr>
          <a:xfrm>
            <a:off x="1762576" y="462160"/>
            <a:ext cx="7257074" cy="432048"/>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a:defRPr/>
            </a:pPr>
            <a:r>
              <a:rPr lang="he-IL" sz="2000" b="1" dirty="0" smtClean="0">
                <a:solidFill>
                  <a:schemeClr val="bg1"/>
                </a:solidFill>
              </a:rPr>
              <a:t>לשנים 2020 ואילך</a:t>
            </a:r>
            <a:endParaRPr lang="he-IL" sz="2000" b="1" dirty="0">
              <a:solidFill>
                <a:schemeClr val="bg1"/>
              </a:solidFill>
            </a:endParaRPr>
          </a:p>
        </p:txBody>
      </p:sp>
      <p:graphicFrame>
        <p:nvGraphicFramePr>
          <p:cNvPr id="4" name="טבלה 3"/>
          <p:cNvGraphicFramePr>
            <a:graphicFrameLocks noGrp="1"/>
          </p:cNvGraphicFramePr>
          <p:nvPr>
            <p:extLst>
              <p:ext uri="{D42A27DB-BD31-4B8C-83A1-F6EECF244321}">
                <p14:modId xmlns:p14="http://schemas.microsoft.com/office/powerpoint/2010/main" val="3901037325"/>
              </p:ext>
            </p:extLst>
          </p:nvPr>
        </p:nvGraphicFramePr>
        <p:xfrm>
          <a:off x="13080" y="1041538"/>
          <a:ext cx="9068274" cy="5472607"/>
        </p:xfrm>
        <a:graphic>
          <a:graphicData uri="http://schemas.openxmlformats.org/drawingml/2006/table">
            <a:tbl>
              <a:tblPr rtl="1" firstRow="1" bandRow="1">
                <a:tableStyleId>{7DF18680-E054-41AD-8BC1-D1AEF772440D}</a:tableStyleId>
              </a:tblPr>
              <a:tblGrid>
                <a:gridCol w="1855522"/>
                <a:gridCol w="7212752"/>
              </a:tblGrid>
              <a:tr h="408568">
                <a:tc>
                  <a:txBody>
                    <a:bodyPr/>
                    <a:lstStyle/>
                    <a:p>
                      <a:pPr algn="ctr" rtl="1"/>
                      <a:r>
                        <a:rPr lang="he-IL" sz="1600" dirty="0" smtClean="0"/>
                        <a:t>שנה</a:t>
                      </a:r>
                      <a:endParaRPr lang="he-IL" sz="1600" dirty="0"/>
                    </a:p>
                  </a:txBody>
                  <a:tcPr anchor="ctr"/>
                </a:tc>
                <a:tc>
                  <a:txBody>
                    <a:bodyPr/>
                    <a:lstStyle/>
                    <a:p>
                      <a:pPr algn="ctr" rtl="1"/>
                      <a:r>
                        <a:rPr lang="he-IL" sz="1600" dirty="0" err="1" smtClean="0">
                          <a:solidFill>
                            <a:schemeClr val="bg1"/>
                          </a:solidFill>
                        </a:rPr>
                        <a:t>תמ"מ</a:t>
                      </a:r>
                      <a:r>
                        <a:rPr lang="he-IL" sz="1600" dirty="0" smtClean="0">
                          <a:solidFill>
                            <a:schemeClr val="bg1"/>
                          </a:solidFill>
                        </a:rPr>
                        <a:t> / תבל</a:t>
                      </a:r>
                      <a:endParaRPr lang="he-IL" sz="1600" dirty="0">
                        <a:solidFill>
                          <a:schemeClr val="bg1"/>
                        </a:solidFill>
                      </a:endParaRPr>
                    </a:p>
                  </a:txBody>
                  <a:tcPr anchor="ctr"/>
                </a:tc>
              </a:tr>
              <a:tr h="5064039">
                <a:tc>
                  <a:txBody>
                    <a:bodyPr/>
                    <a:lstStyle/>
                    <a:p>
                      <a:pPr marL="0" marR="0" indent="0" algn="ctr" defTabSz="685800" rtl="1" eaLnBrk="1" fontAlgn="auto" latinLnBrk="0" hangingPunct="1">
                        <a:lnSpc>
                          <a:spcPct val="100000"/>
                        </a:lnSpc>
                        <a:spcBef>
                          <a:spcPts val="0"/>
                        </a:spcBef>
                        <a:spcAft>
                          <a:spcPts val="0"/>
                        </a:spcAft>
                        <a:buClrTx/>
                        <a:buSzTx/>
                        <a:buFontTx/>
                        <a:buNone/>
                        <a:tabLst/>
                        <a:defRPr/>
                      </a:pPr>
                      <a:r>
                        <a:rPr lang="he-IL" sz="1400" kern="1200" dirty="0" smtClean="0">
                          <a:solidFill>
                            <a:schemeClr val="bg1"/>
                          </a:solidFill>
                          <a:latin typeface="+mn-lt"/>
                          <a:ea typeface="+mn-ea"/>
                          <a:cs typeface="+mn-cs"/>
                        </a:rPr>
                        <a:t>2020 </a:t>
                      </a:r>
                      <a:r>
                        <a:rPr lang="he-IL" sz="1400" b="1" kern="1200" dirty="0" smtClean="0">
                          <a:solidFill>
                            <a:schemeClr val="bg1"/>
                          </a:solidFill>
                          <a:latin typeface="+mn-lt"/>
                          <a:ea typeface="+mn-ea"/>
                          <a:cs typeface="+mn-cs"/>
                        </a:rPr>
                        <a:t>ואילך</a:t>
                      </a:r>
                      <a:r>
                        <a:rPr lang="he-IL" sz="1400" kern="1200" dirty="0" smtClean="0">
                          <a:solidFill>
                            <a:schemeClr val="bg1"/>
                          </a:solidFill>
                          <a:latin typeface="+mn-lt"/>
                          <a:ea typeface="+mn-ea"/>
                          <a:cs typeface="+mn-cs"/>
                        </a:rPr>
                        <a:t>:</a:t>
                      </a:r>
                    </a:p>
                  </a:txBody>
                  <a:tcPr anchor="ctr">
                    <a:solidFill>
                      <a:srgbClr val="002060"/>
                    </a:solidFill>
                  </a:tcPr>
                </a:tc>
                <a:tc>
                  <a:txBody>
                    <a:bodyPr/>
                    <a:lstStyle/>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schemeClr val="bg1"/>
                          </a:solidFill>
                        </a:rPr>
                        <a:t>סיום איחוד </a:t>
                      </a:r>
                      <a:r>
                        <a:rPr lang="he-IL" sz="1200" b="1" dirty="0" err="1" smtClean="0">
                          <a:solidFill>
                            <a:schemeClr val="bg1"/>
                          </a:solidFill>
                        </a:rPr>
                        <a:t>תמ"מ</a:t>
                      </a:r>
                      <a:r>
                        <a:rPr lang="he-IL" sz="1200" b="1" dirty="0" smtClean="0">
                          <a:solidFill>
                            <a:schemeClr val="bg1"/>
                          </a:solidFill>
                        </a:rPr>
                        <a:t> ותבל, השלמת העברת ידע וקליטה לתחזוקה</a:t>
                      </a:r>
                      <a:r>
                        <a:rPr lang="he-IL" sz="1200" b="1" baseline="0" dirty="0" smtClean="0">
                          <a:solidFill>
                            <a:schemeClr val="bg1"/>
                          </a:solidFill>
                        </a:rPr>
                        <a:t> של כלל המערכות שפותחו במסגרת החלופה המומלצת, ו</a:t>
                      </a:r>
                      <a:r>
                        <a:rPr lang="he-IL" sz="1200" b="1" dirty="0" smtClean="0">
                          <a:solidFill>
                            <a:schemeClr val="bg1"/>
                          </a:solidFill>
                        </a:rPr>
                        <a:t>מיסוד </a:t>
                      </a:r>
                      <a:r>
                        <a:rPr lang="he-IL" sz="1200" b="1" dirty="0" err="1" smtClean="0">
                          <a:solidFill>
                            <a:schemeClr val="bg1"/>
                          </a:solidFill>
                        </a:rPr>
                        <a:t>בתמ"מ</a:t>
                      </a:r>
                      <a:r>
                        <a:rPr lang="he-IL" sz="1200" b="1" dirty="0" smtClean="0">
                          <a:solidFill>
                            <a:schemeClr val="bg1"/>
                          </a:solidFill>
                        </a:rPr>
                        <a:t> של צוות "תשתיות תבל" לתחזוקת</a:t>
                      </a:r>
                      <a:r>
                        <a:rPr lang="he-IL" sz="1200" b="1" baseline="0" dirty="0" smtClean="0">
                          <a:solidFill>
                            <a:schemeClr val="bg1"/>
                          </a:solidFill>
                        </a:rPr>
                        <a:t> התשתיות החדשות שנבנו עבור התכנית. </a:t>
                      </a: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baseline="0" dirty="0" smtClean="0">
                        <a:solidFill>
                          <a:schemeClr val="bg1"/>
                        </a:solidFill>
                      </a:endParaRP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dirty="0" smtClean="0">
                          <a:solidFill>
                            <a:schemeClr val="bg1"/>
                          </a:solidFill>
                        </a:rPr>
                        <a:t>ביצוע משימות פיתוח על פי תכנית עבודה שנתית </a:t>
                      </a:r>
                      <a:r>
                        <a:rPr lang="he-IL" sz="1200" b="1" dirty="0" err="1" smtClean="0">
                          <a:solidFill>
                            <a:schemeClr val="bg1"/>
                          </a:solidFill>
                        </a:rPr>
                        <a:t>לתמ"מ</a:t>
                      </a:r>
                      <a:r>
                        <a:rPr lang="he-IL" sz="1200" b="1" dirty="0" smtClean="0">
                          <a:solidFill>
                            <a:schemeClr val="bg1"/>
                          </a:solidFill>
                        </a:rPr>
                        <a:t> שתאושר בדיוני מינהלה לקראת כל שנה. ההחלטה תתבסס על מודל </a:t>
                      </a:r>
                      <a:r>
                        <a:rPr lang="he-IL" sz="1200" b="1" dirty="0" err="1" smtClean="0">
                          <a:solidFill>
                            <a:schemeClr val="bg1"/>
                          </a:solidFill>
                        </a:rPr>
                        <a:t>התעדוף</a:t>
                      </a:r>
                      <a:r>
                        <a:rPr lang="he-IL" sz="1200" b="1" dirty="0" smtClean="0">
                          <a:solidFill>
                            <a:schemeClr val="bg1"/>
                          </a:solidFill>
                        </a:rPr>
                        <a:t> שהוצג לעיל (ערך עסקי מול</a:t>
                      </a:r>
                      <a:r>
                        <a:rPr lang="he-IL" sz="1200" b="1" baseline="0" dirty="0" smtClean="0">
                          <a:solidFill>
                            <a:schemeClr val="bg1"/>
                          </a:solidFill>
                        </a:rPr>
                        <a:t> מורכבות ביצוע). </a:t>
                      </a: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schemeClr val="bg1"/>
                        </a:solidFill>
                      </a:endParaRPr>
                    </a:p>
                    <a:p>
                      <a:pPr marL="447675" marR="0" lvl="1" indent="-9525" algn="r" defTabSz="685800" rtl="1" eaLnBrk="1" fontAlgn="auto" latinLnBrk="0" hangingPunct="1">
                        <a:lnSpc>
                          <a:spcPct val="100000"/>
                        </a:lnSpc>
                        <a:spcBef>
                          <a:spcPts val="0"/>
                        </a:spcBef>
                        <a:spcAft>
                          <a:spcPts val="0"/>
                        </a:spcAft>
                        <a:buClrTx/>
                        <a:buSzTx/>
                        <a:buFontTx/>
                        <a:buNone/>
                        <a:tabLst/>
                        <a:defRPr/>
                      </a:pPr>
                      <a:r>
                        <a:rPr lang="he-IL" sz="1200" b="1" dirty="0" smtClean="0">
                          <a:solidFill>
                            <a:schemeClr val="bg1"/>
                          </a:solidFill>
                        </a:rPr>
                        <a:t>משימות הפיתוח של מערכות </a:t>
                      </a:r>
                      <a:r>
                        <a:rPr lang="he-IL" sz="1200" b="1" dirty="0" err="1" smtClean="0">
                          <a:solidFill>
                            <a:schemeClr val="bg1"/>
                          </a:solidFill>
                        </a:rPr>
                        <a:t>הלגאסי</a:t>
                      </a:r>
                      <a:r>
                        <a:rPr lang="he-IL" sz="1200" b="1" dirty="0" smtClean="0">
                          <a:solidFill>
                            <a:schemeClr val="bg1"/>
                          </a:solidFill>
                        </a:rPr>
                        <a:t> יכולות להיות מתוך האפשרויות כלהלן (על פי ניתוח של יש או אין במערכת</a:t>
                      </a:r>
                      <a:r>
                        <a:rPr lang="he-IL" sz="1200" b="1" baseline="0" dirty="0" smtClean="0">
                          <a:solidFill>
                            <a:schemeClr val="bg1"/>
                          </a:solidFill>
                        </a:rPr>
                        <a:t> </a:t>
                      </a:r>
                      <a:r>
                        <a:rPr lang="he-IL" sz="1200" b="1" baseline="0" dirty="0" err="1" smtClean="0">
                          <a:solidFill>
                            <a:schemeClr val="bg1"/>
                          </a:solidFill>
                        </a:rPr>
                        <a:t>הלגאסי</a:t>
                      </a:r>
                      <a:r>
                        <a:rPr lang="he-IL" sz="1200" b="1" baseline="0" dirty="0" smtClean="0">
                          <a:solidFill>
                            <a:schemeClr val="bg1"/>
                          </a:solidFill>
                        </a:rPr>
                        <a:t> מענה עסקי, יש או אין למערכת </a:t>
                      </a:r>
                      <a:r>
                        <a:rPr lang="he-IL" sz="1200" b="1" baseline="0" dirty="0" err="1" smtClean="0">
                          <a:solidFill>
                            <a:schemeClr val="bg1"/>
                          </a:solidFill>
                        </a:rPr>
                        <a:t>הלגאסי</a:t>
                      </a:r>
                      <a:r>
                        <a:rPr lang="he-IL" sz="1200" b="1" baseline="0" dirty="0" smtClean="0">
                          <a:solidFill>
                            <a:schemeClr val="bg1"/>
                          </a:solidFill>
                        </a:rPr>
                        <a:t> שרידות טכנולוגית)</a:t>
                      </a:r>
                      <a:r>
                        <a:rPr lang="he-IL" sz="1200" b="1" dirty="0" smtClean="0">
                          <a:solidFill>
                            <a:schemeClr val="bg1"/>
                          </a:solidFill>
                        </a:rPr>
                        <a:t>:</a:t>
                      </a:r>
                    </a:p>
                    <a:p>
                      <a:pPr marL="400050" marR="0" lvl="0" indent="-285750" algn="r" defTabSz="6858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b="1" dirty="0" smtClean="0">
                        <a:solidFill>
                          <a:schemeClr val="bg1"/>
                        </a:solidFill>
                      </a:endParaRPr>
                    </a:p>
                    <a:p>
                      <a:pPr marL="114300" marR="0" lvl="0" indent="0" algn="r" defTabSz="6858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he-IL" sz="1200" b="1" dirty="0" smtClean="0">
                        <a:solidFill>
                          <a:schemeClr val="bg1"/>
                        </a:solidFill>
                      </a:endParaRPr>
                    </a:p>
                  </a:txBody>
                  <a:tcPr>
                    <a:solidFill>
                      <a:srgbClr val="002060"/>
                    </a:solidFill>
                  </a:tcPr>
                </a:tc>
              </a:tr>
            </a:tbl>
          </a:graphicData>
        </a:graphic>
      </p:graphicFrame>
      <p:pic>
        <p:nvPicPr>
          <p:cNvPr id="6" name="תמונה 5"/>
          <p:cNvPicPr>
            <a:picLocks noChangeAspect="1"/>
          </p:cNvPicPr>
          <p:nvPr/>
        </p:nvPicPr>
        <p:blipFill>
          <a:blip r:embed="rId2"/>
          <a:stretch>
            <a:fillRect/>
          </a:stretch>
        </p:blipFill>
        <p:spPr>
          <a:xfrm>
            <a:off x="1187624" y="3021519"/>
            <a:ext cx="5145096" cy="3492626"/>
          </a:xfrm>
          <a:prstGeom prst="rect">
            <a:avLst/>
          </a:prstGeom>
        </p:spPr>
      </p:pic>
    </p:spTree>
    <p:extLst>
      <p:ext uri="{BB962C8B-B14F-4D97-AF65-F5344CB8AC3E}">
        <p14:creationId xmlns:p14="http://schemas.microsoft.com/office/powerpoint/2010/main" val="3247246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solidFill>
                  <a:prstClr val="black">
                    <a:tint val="75000"/>
                  </a:prstClr>
                </a:solidFill>
              </a:rPr>
              <a:pPr/>
              <a:t>25</a:t>
            </a:fld>
            <a:endParaRPr lang="he-IL">
              <a:solidFill>
                <a:prstClr val="black">
                  <a:tint val="75000"/>
                </a:prstClr>
              </a:solidFill>
            </a:endParaRPr>
          </a:p>
        </p:txBody>
      </p:sp>
      <p:sp>
        <p:nvSpPr>
          <p:cNvPr id="7" name="Title 1"/>
          <p:cNvSpPr>
            <a:spLocks noGrp="1"/>
          </p:cNvSpPr>
          <p:nvPr>
            <p:ph type="title"/>
          </p:nvPr>
        </p:nvSpPr>
        <p:spPr>
          <a:xfrm>
            <a:off x="96902" y="260648"/>
            <a:ext cx="8939594" cy="792088"/>
          </a:xfrm>
        </p:spPr>
        <p:txBody>
          <a:bodyPr/>
          <a:lstStyle/>
          <a:p>
            <a:r>
              <a:rPr lang="he-IL" sz="3600" b="1" i="1" kern="0" smtClean="0">
                <a:latin typeface="+mn-lt"/>
                <a:ea typeface="+mn-ea"/>
              </a:rPr>
              <a:t>סיכום</a:t>
            </a:r>
            <a:endParaRPr lang="he-IL" sz="2400" b="1" dirty="0"/>
          </a:p>
        </p:txBody>
      </p:sp>
      <p:sp>
        <p:nvSpPr>
          <p:cNvPr id="3" name="TextBox 2"/>
          <p:cNvSpPr txBox="1"/>
          <p:nvPr/>
        </p:nvSpPr>
        <p:spPr>
          <a:xfrm>
            <a:off x="539552" y="1340768"/>
            <a:ext cx="8496944" cy="4832092"/>
          </a:xfrm>
          <a:prstGeom prst="rect">
            <a:avLst/>
          </a:prstGeom>
          <a:noFill/>
        </p:spPr>
        <p:txBody>
          <a:bodyPr wrap="square" rtlCol="1">
            <a:spAutoFit/>
          </a:bodyPr>
          <a:lstStyle/>
          <a:p>
            <a:pPr lvl="1"/>
            <a:endParaRPr lang="he-IL" sz="1600" dirty="0" smtClean="0">
              <a:solidFill>
                <a:prstClr val="black"/>
              </a:solidFill>
            </a:endParaRPr>
          </a:p>
          <a:p>
            <a:pPr marL="742950" lvl="1" indent="-285750">
              <a:buFont typeface="Wingdings" panose="05000000000000000000" pitchFamily="2" charset="2"/>
              <a:buChar char="q"/>
            </a:pPr>
            <a:r>
              <a:rPr lang="he-IL" sz="1600" dirty="0" smtClean="0">
                <a:solidFill>
                  <a:prstClr val="black"/>
                </a:solidFill>
              </a:rPr>
              <a:t>מתחייב שינוי רדיקאלי באופן ניהול התכנית, שינוי המבנה הארגוני וניהול הפרויקטים</a:t>
            </a:r>
          </a:p>
          <a:p>
            <a:pPr marL="742950" lvl="1" indent="-285750">
              <a:buFont typeface="Wingdings" panose="05000000000000000000" pitchFamily="2" charset="2"/>
              <a:buChar char="q"/>
            </a:pPr>
            <a:endParaRPr lang="he-IL" sz="1600" dirty="0" smtClean="0">
              <a:solidFill>
                <a:prstClr val="black"/>
              </a:solidFill>
            </a:endParaRPr>
          </a:p>
          <a:p>
            <a:pPr marL="742950" lvl="1" indent="-285750">
              <a:buFont typeface="Wingdings" panose="05000000000000000000" pitchFamily="2" charset="2"/>
              <a:buChar char="q"/>
            </a:pPr>
            <a:r>
              <a:rPr lang="he-IL" sz="1600" dirty="0" smtClean="0">
                <a:solidFill>
                  <a:prstClr val="black"/>
                </a:solidFill>
              </a:rPr>
              <a:t>מתכונת הניהול החדשה בארגון תשים דגש על מבחני תפוקות של התכנית </a:t>
            </a:r>
            <a:r>
              <a:rPr lang="he-IL" sz="1600" dirty="0" err="1" smtClean="0">
                <a:solidFill>
                  <a:prstClr val="black"/>
                </a:solidFill>
              </a:rPr>
              <a:t>בתמ"מ</a:t>
            </a:r>
            <a:r>
              <a:rPr lang="he-IL" sz="1600" dirty="0" smtClean="0">
                <a:solidFill>
                  <a:prstClr val="black"/>
                </a:solidFill>
              </a:rPr>
              <a:t> / "תבל" מול לוח זמנים ותקציב (ולא רק תשומות). </a:t>
            </a:r>
          </a:p>
          <a:p>
            <a:pPr lvl="1"/>
            <a:endParaRPr lang="he-IL" sz="1600" dirty="0" smtClean="0">
              <a:solidFill>
                <a:prstClr val="black"/>
              </a:solidFill>
            </a:endParaRPr>
          </a:p>
          <a:p>
            <a:pPr marL="742950" lvl="1" indent="-285750">
              <a:buFont typeface="Wingdings" panose="05000000000000000000" pitchFamily="2" charset="2"/>
              <a:buChar char="q"/>
            </a:pPr>
            <a:r>
              <a:rPr lang="he-IL" sz="1600" dirty="0" smtClean="0">
                <a:solidFill>
                  <a:prstClr val="black"/>
                </a:solidFill>
              </a:rPr>
              <a:t>מימוש החלופה המומלצת – גידור:</a:t>
            </a:r>
          </a:p>
          <a:p>
            <a:pPr marL="1200150" lvl="2" indent="-285750">
              <a:buFont typeface="Courier New" panose="02070309020205020404" pitchFamily="49" charset="0"/>
              <a:buChar char="o"/>
            </a:pPr>
            <a:r>
              <a:rPr lang="he-IL" sz="1600" dirty="0" smtClean="0">
                <a:solidFill>
                  <a:prstClr val="black"/>
                </a:solidFill>
              </a:rPr>
              <a:t>השלמת פריסת מערכת לניהול ועדות רפואיות נכות מעבודה בכלל הסניפים</a:t>
            </a:r>
          </a:p>
          <a:p>
            <a:pPr marL="1200150" lvl="2" indent="-285750">
              <a:buFont typeface="Courier New" panose="02070309020205020404" pitchFamily="49" charset="0"/>
              <a:buChar char="o"/>
            </a:pPr>
            <a:r>
              <a:rPr lang="he-IL" sz="1600" dirty="0" smtClean="0">
                <a:solidFill>
                  <a:prstClr val="black"/>
                </a:solidFill>
              </a:rPr>
              <a:t>השלמת פיתוח מערכת נכות כללית </a:t>
            </a:r>
            <a:r>
              <a:rPr lang="he-IL" sz="1600" dirty="0" err="1" smtClean="0">
                <a:solidFill>
                  <a:prstClr val="black"/>
                </a:solidFill>
              </a:rPr>
              <a:t>ושר"ם</a:t>
            </a:r>
            <a:r>
              <a:rPr lang="he-IL" sz="1600" dirty="0" smtClean="0">
                <a:solidFill>
                  <a:prstClr val="black"/>
                </a:solidFill>
              </a:rPr>
              <a:t>, לרבות ועדות, ופריסה בכלל הסניפים</a:t>
            </a:r>
          </a:p>
          <a:p>
            <a:pPr marL="1200150" lvl="2" indent="-285750">
              <a:buFont typeface="Courier New" panose="02070309020205020404" pitchFamily="49" charset="0"/>
              <a:buChar char="o"/>
            </a:pPr>
            <a:r>
              <a:rPr lang="he-IL" sz="1600" dirty="0" smtClean="0">
                <a:solidFill>
                  <a:prstClr val="black"/>
                </a:solidFill>
              </a:rPr>
              <a:t>פיתוח נפגעי איבה, ילד נכה, פוליו וועדות מס הכנסה</a:t>
            </a:r>
          </a:p>
          <a:p>
            <a:pPr marL="1200150" lvl="2" indent="-285750">
              <a:buFont typeface="Courier New" panose="02070309020205020404" pitchFamily="49" charset="0"/>
              <a:buChar char="o"/>
            </a:pPr>
            <a:r>
              <a:rPr lang="he-IL" sz="1600" dirty="0" smtClean="0">
                <a:solidFill>
                  <a:prstClr val="black"/>
                </a:solidFill>
              </a:rPr>
              <a:t>פיתוח מערך מידע ניהולי </a:t>
            </a:r>
            <a:r>
              <a:rPr lang="he-IL" sz="1600" dirty="0" err="1" smtClean="0">
                <a:solidFill>
                  <a:prstClr val="black"/>
                </a:solidFill>
              </a:rPr>
              <a:t>ודיגיטל</a:t>
            </a:r>
            <a:endParaRPr lang="he-IL" sz="1600" dirty="0" smtClean="0">
              <a:solidFill>
                <a:prstClr val="black"/>
              </a:solidFill>
            </a:endParaRPr>
          </a:p>
          <a:p>
            <a:pPr lvl="1"/>
            <a:endParaRPr lang="he-IL" sz="1600" dirty="0" smtClean="0">
              <a:solidFill>
                <a:prstClr val="black"/>
              </a:solidFill>
            </a:endParaRPr>
          </a:p>
          <a:p>
            <a:pPr marL="742950" lvl="1" indent="-285750">
              <a:buFont typeface="Wingdings" panose="05000000000000000000" pitchFamily="2" charset="2"/>
              <a:buChar char="q"/>
            </a:pPr>
            <a:r>
              <a:rPr lang="he-IL" sz="1600" dirty="0" smtClean="0">
                <a:solidFill>
                  <a:prstClr val="black"/>
                </a:solidFill>
              </a:rPr>
              <a:t>יעד ריאלי למימוש – לו"ז: סוף 2019, תקציב: כ- 135-150 מ' ש' לכל היותר</a:t>
            </a:r>
          </a:p>
          <a:p>
            <a:pPr lvl="1"/>
            <a:endParaRPr lang="he-IL" sz="1600" dirty="0" smtClean="0">
              <a:solidFill>
                <a:prstClr val="black"/>
              </a:solidFill>
            </a:endParaRPr>
          </a:p>
          <a:p>
            <a:pPr marL="742950" lvl="1" indent="-285750">
              <a:buFont typeface="Wingdings" panose="05000000000000000000" pitchFamily="2" charset="2"/>
              <a:buChar char="q"/>
            </a:pPr>
            <a:r>
              <a:rPr lang="he-IL" sz="1600" dirty="0" smtClean="0">
                <a:solidFill>
                  <a:prstClr val="black"/>
                </a:solidFill>
              </a:rPr>
              <a:t>במחצית 2019, תבוצע בארגון תכנית עבודה ל – 2020, על בסיס הצלחת </a:t>
            </a:r>
            <a:r>
              <a:rPr lang="he-IL" sz="1600" smtClean="0">
                <a:solidFill>
                  <a:prstClr val="black"/>
                </a:solidFill>
              </a:rPr>
              <a:t>יישום ההמלצות. </a:t>
            </a:r>
            <a:endParaRPr lang="he-IL" sz="1600" dirty="0" smtClean="0">
              <a:solidFill>
                <a:prstClr val="black"/>
              </a:solidFill>
            </a:endParaRPr>
          </a:p>
          <a:p>
            <a:pPr lvl="1"/>
            <a:endParaRPr lang="he-IL" sz="1600" dirty="0" smtClean="0">
              <a:solidFill>
                <a:prstClr val="black"/>
              </a:solidFill>
            </a:endParaRPr>
          </a:p>
          <a:p>
            <a:pPr marL="742950" lvl="1" indent="-285750">
              <a:buFont typeface="Wingdings" panose="05000000000000000000" pitchFamily="2" charset="2"/>
              <a:buChar char="q"/>
            </a:pPr>
            <a:r>
              <a:rPr lang="he-IL" sz="1600" dirty="0" smtClean="0">
                <a:solidFill>
                  <a:prstClr val="black"/>
                </a:solidFill>
              </a:rPr>
              <a:t>הקמת צוות ניהולי ומקצועי ליישום ההמלצות, לרבות תכנית עבודה ובניית תקציב ל- 2018 </a:t>
            </a:r>
          </a:p>
          <a:p>
            <a:endParaRPr lang="he-IL" dirty="0">
              <a:solidFill>
                <a:prstClr val="black"/>
              </a:solidFill>
            </a:endParaRPr>
          </a:p>
          <a:p>
            <a:endParaRPr lang="he-IL" dirty="0" smtClean="0">
              <a:solidFill>
                <a:prstClr val="black"/>
              </a:solidFill>
            </a:endParaRPr>
          </a:p>
        </p:txBody>
      </p:sp>
    </p:spTree>
    <p:extLst>
      <p:ext uri="{BB962C8B-B14F-4D97-AF65-F5344CB8AC3E}">
        <p14:creationId xmlns:p14="http://schemas.microsoft.com/office/powerpoint/2010/main" val="3350949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מחבר ישר 15"/>
          <p:cNvCxnSpPr/>
          <p:nvPr/>
        </p:nvCxnSpPr>
        <p:spPr>
          <a:xfrm flipH="1">
            <a:off x="0" y="1196752"/>
            <a:ext cx="9144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מלבן 6"/>
          <p:cNvSpPr/>
          <p:nvPr/>
        </p:nvSpPr>
        <p:spPr>
          <a:xfrm>
            <a:off x="4514452" y="4695554"/>
            <a:ext cx="272832" cy="430887"/>
          </a:xfrm>
          <a:prstGeom prst="rect">
            <a:avLst/>
          </a:prstGeom>
        </p:spPr>
        <p:txBody>
          <a:bodyPr wrap="none">
            <a:spAutoFit/>
          </a:bodyPr>
          <a:lstStyle/>
          <a:p>
            <a:pPr algn="ctr"/>
            <a:r>
              <a:rPr lang="he-IL" sz="2200" dirty="0">
                <a:ln w="10541" cmpd="sng">
                  <a:solidFill>
                    <a:srgbClr val="5B9BD5">
                      <a:shade val="88000"/>
                      <a:satMod val="110000"/>
                    </a:srgbClr>
                  </a:solidFill>
                  <a:prstDash val="solid"/>
                </a:ln>
                <a:gradFill>
                  <a:gsLst>
                    <a:gs pos="0">
                      <a:srgbClr val="5B9BD5">
                        <a:tint val="40000"/>
                        <a:satMod val="250000"/>
                      </a:srgbClr>
                    </a:gs>
                    <a:gs pos="9000">
                      <a:srgbClr val="5B9BD5">
                        <a:tint val="52000"/>
                        <a:satMod val="300000"/>
                      </a:srgbClr>
                    </a:gs>
                    <a:gs pos="50000">
                      <a:srgbClr val="5B9BD5">
                        <a:shade val="20000"/>
                        <a:satMod val="300000"/>
                      </a:srgbClr>
                    </a:gs>
                    <a:gs pos="79000">
                      <a:srgbClr val="5B9BD5">
                        <a:tint val="52000"/>
                        <a:satMod val="300000"/>
                      </a:srgbClr>
                    </a:gs>
                    <a:gs pos="100000">
                      <a:srgbClr val="5B9BD5">
                        <a:tint val="40000"/>
                        <a:satMod val="250000"/>
                      </a:srgbClr>
                    </a:gs>
                  </a:gsLst>
                  <a:lin ang="5400000"/>
                </a:gradFill>
                <a:latin typeface="Tahoma" panose="020B0604030504040204" pitchFamily="34" charset="0"/>
                <a:ea typeface="Tahoma" panose="020B0604030504040204" pitchFamily="34" charset="0"/>
                <a:cs typeface="Tahoma" panose="020B0604030504040204" pitchFamily="34" charset="0"/>
              </a:rPr>
              <a:t> </a:t>
            </a:r>
            <a:endParaRPr lang="he-IL" sz="2400" dirty="0">
              <a:ln w="10541" cmpd="sng">
                <a:solidFill>
                  <a:srgbClr val="5B9BD5">
                    <a:shade val="88000"/>
                    <a:satMod val="110000"/>
                  </a:srgbClr>
                </a:solidFill>
                <a:prstDash val="solid"/>
              </a:ln>
              <a:solidFill>
                <a:srgbClr val="3E6491"/>
              </a:solidFill>
              <a:latin typeface="Tahoma" panose="020B0604030504040204" pitchFamily="34" charset="0"/>
              <a:ea typeface="Tahoma" panose="020B0604030504040204" pitchFamily="34" charset="0"/>
              <a:cs typeface="Tahoma" panose="020B0604030504040204" pitchFamily="34" charset="0"/>
            </a:endParaRPr>
          </a:p>
        </p:txBody>
      </p:sp>
      <p:sp>
        <p:nvSpPr>
          <p:cNvPr id="9" name="מלבן 8"/>
          <p:cNvSpPr/>
          <p:nvPr/>
        </p:nvSpPr>
        <p:spPr>
          <a:xfrm>
            <a:off x="899591" y="1772816"/>
            <a:ext cx="7502554" cy="3416320"/>
          </a:xfrm>
          <a:prstGeom prst="rect">
            <a:avLst/>
          </a:prstGeom>
          <a:solidFill>
            <a:schemeClr val="accent5">
              <a:lumMod val="75000"/>
            </a:schemeClr>
          </a:solidFill>
          <a:ln>
            <a:solidFill>
              <a:schemeClr val="bg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endParaRPr lang="he-IL" sz="44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endParaRPr>
          </a:p>
          <a:p>
            <a:pPr algn="ctr"/>
            <a:r>
              <a:rPr lang="he-IL" sz="60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תודה!</a:t>
            </a:r>
          </a:p>
          <a:p>
            <a:pPr algn="ctr"/>
            <a:r>
              <a:rPr lang="he-IL" sz="36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לכל עובדי המוסד לביטוח לאומי על שיתוף הפעולה </a:t>
            </a:r>
            <a:r>
              <a:rPr lang="he-IL" sz="3600" b="1" dirty="0" err="1"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rPr>
              <a:t>בעבודתינו</a:t>
            </a:r>
            <a:endParaRPr lang="he-IL" sz="3600" b="1" dirty="0" smtClean="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endParaRPr>
          </a:p>
          <a:p>
            <a:pPr algn="ctr"/>
            <a:endParaRPr lang="he-IL" sz="3600" b="1" dirty="0">
              <a:ln w="10541" cmpd="sng">
                <a:solidFill>
                  <a:srgbClr val="5B9BD5">
                    <a:shade val="88000"/>
                    <a:satMod val="110000"/>
                  </a:srgbClr>
                </a:solidFill>
                <a:prstDash val="solid"/>
              </a:ln>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5029888"/>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pPr/>
              <a:t>3</a:t>
            </a:fld>
            <a:endParaRPr lang="he-IL"/>
          </a:p>
        </p:txBody>
      </p:sp>
      <p:sp>
        <p:nvSpPr>
          <p:cNvPr id="7" name="Title 1"/>
          <p:cNvSpPr>
            <a:spLocks noGrp="1"/>
          </p:cNvSpPr>
          <p:nvPr>
            <p:ph type="title"/>
          </p:nvPr>
        </p:nvSpPr>
        <p:spPr>
          <a:xfrm>
            <a:off x="107504" y="44624"/>
            <a:ext cx="8939594" cy="792088"/>
          </a:xfrm>
        </p:spPr>
        <p:txBody>
          <a:bodyPr/>
          <a:lstStyle/>
          <a:p>
            <a:r>
              <a:rPr lang="he-IL" sz="3600" b="1" i="1" kern="0" dirty="0" smtClean="0">
                <a:latin typeface="+mn-lt"/>
                <a:ea typeface="+mn-ea"/>
              </a:rPr>
              <a:t>מבוא</a:t>
            </a:r>
            <a:endParaRPr lang="he-IL" sz="2400" b="1" dirty="0"/>
          </a:p>
        </p:txBody>
      </p:sp>
      <p:sp>
        <p:nvSpPr>
          <p:cNvPr id="9" name="מציין מיקום תוכן 2"/>
          <p:cNvSpPr txBox="1">
            <a:spLocks/>
          </p:cNvSpPr>
          <p:nvPr/>
        </p:nvSpPr>
        <p:spPr>
          <a:xfrm>
            <a:off x="254338" y="1412776"/>
            <a:ext cx="8645926" cy="5248316"/>
          </a:xfrm>
          <a:prstGeom prst="rect">
            <a:avLst/>
          </a:prstGeom>
          <a:noFill/>
          <a:ln>
            <a:noFill/>
          </a:ln>
        </p:spPr>
        <p:txBody>
          <a:bodyPr vert="horz" wrap="square" lIns="91440" tIns="45720" rIns="91440" bIns="45720" anchor="t" anchorCtr="0" compatLnSpc="1"/>
          <a:lstStyle>
            <a:lvl1pPr marL="177800" marR="0" lvl="0" indent="-177800" algn="r" defTabSz="914400" rtl="1" eaLnBrk="1" fontAlgn="auto" latinLnBrk="0" hangingPunct="1">
              <a:lnSpc>
                <a:spcPct val="100000"/>
              </a:lnSpc>
              <a:spcBef>
                <a:spcPts val="400"/>
              </a:spcBef>
              <a:spcAft>
                <a:spcPts val="0"/>
              </a:spcAft>
              <a:buClr>
                <a:srgbClr val="003366"/>
              </a:buClr>
              <a:buSzPct val="100000"/>
              <a:buFont typeface="Wingdings" pitchFamily="2"/>
              <a:buChar char="§"/>
              <a:tabLst>
                <a:tab pos="177800" algn="l"/>
                <a:tab pos="8255000" algn="l"/>
              </a:tabLst>
              <a:defRPr lang="he-IL" sz="1600" b="0" i="0" u="none" strike="noStrike" kern="0" cap="none" spc="0" baseline="0" dirty="0" smtClean="0">
                <a:solidFill>
                  <a:schemeClr val="tx1"/>
                </a:solidFill>
                <a:uFillTx/>
                <a:latin typeface="Arial"/>
                <a:cs typeface="Arial"/>
              </a:defRPr>
            </a:lvl1pPr>
            <a:lvl2pPr marL="355600" marR="0" lvl="1" indent="-177800" algn="r" defTabSz="914400" rtl="1" eaLnBrk="1" fontAlgn="auto" hangingPunct="1">
              <a:lnSpc>
                <a:spcPct val="100000"/>
              </a:lnSpc>
              <a:spcBef>
                <a:spcPts val="400"/>
              </a:spcBef>
              <a:spcAft>
                <a:spcPts val="0"/>
              </a:spcAft>
              <a:buClr>
                <a:srgbClr val="003366"/>
              </a:buClr>
              <a:buSzPct val="100000"/>
              <a:buFont typeface="Wingdings" pitchFamily="2"/>
              <a:buChar char="§"/>
              <a:tabLst>
                <a:tab pos="8255000" algn="l"/>
              </a:tabLst>
              <a:defRPr lang="he-IL" sz="1600" b="0" i="0" u="none" strike="noStrike" kern="0" cap="none" spc="0" baseline="0" dirty="0" smtClean="0">
                <a:solidFill>
                  <a:schemeClr val="tx1"/>
                </a:solidFill>
                <a:uFillTx/>
                <a:latin typeface="Arial"/>
                <a:cs typeface="Arial"/>
              </a:defRPr>
            </a:lvl2pPr>
            <a:lvl3pPr marL="719138" marR="0" lvl="2" indent="-896938" algn="r" defTabSz="914400" rtl="1" eaLnBrk="1" fontAlgn="auto" hangingPunct="1">
              <a:lnSpc>
                <a:spcPct val="100000"/>
              </a:lnSpc>
              <a:spcBef>
                <a:spcPts val="400"/>
              </a:spcBef>
              <a:spcAft>
                <a:spcPts val="0"/>
              </a:spcAft>
              <a:buClr>
                <a:srgbClr val="003366"/>
              </a:buClr>
              <a:buSzPct val="100000"/>
              <a:buFont typeface="Wingdings" pitchFamily="2" charset="2"/>
              <a:buNone/>
              <a:tabLst>
                <a:tab pos="177800" algn="l"/>
                <a:tab pos="8255000" algn="l"/>
              </a:tabLst>
              <a:defRPr lang="en-US" sz="1600" b="0" i="0" u="none" strike="noStrike" kern="0" cap="none" spc="0" baseline="0" dirty="0">
                <a:solidFill>
                  <a:schemeClr val="tx1"/>
                </a:solidFill>
                <a:uFillTx/>
                <a:latin typeface="Arial"/>
                <a:cs typeface="Arial"/>
              </a:defRPr>
            </a:lvl3pPr>
            <a:lvl4pPr marL="355600" marR="0" lvl="3" indent="-177800" algn="r" defTabSz="914400" rtl="1" eaLnBrk="1" fontAlgn="auto" hangingPunct="1">
              <a:lnSpc>
                <a:spcPct val="100000"/>
              </a:lnSpc>
              <a:spcBef>
                <a:spcPts val="400"/>
              </a:spcBef>
              <a:spcAft>
                <a:spcPts val="0"/>
              </a:spcAft>
              <a:buClr>
                <a:srgbClr val="003366"/>
              </a:buClr>
              <a:buSzPct val="100000"/>
              <a:buFont typeface="Wingdings" pitchFamily="2"/>
              <a:buChar char="§"/>
              <a:tabLst>
                <a:tab pos="8255000" algn="l"/>
              </a:tabLst>
              <a:defRPr lang="he-IL" sz="1600" b="0" i="0" u="none" strike="noStrike" kern="0" cap="none" spc="0" baseline="0">
                <a:solidFill>
                  <a:schemeClr val="tx1"/>
                </a:solidFill>
                <a:uFillTx/>
                <a:latin typeface="Arial"/>
                <a:cs typeface="Arial"/>
              </a:defRPr>
            </a:lvl4pPr>
            <a:lvl5pPr marL="355600" marR="0" lvl="4" indent="-177800" algn="r" defTabSz="914400" rtl="1" eaLnBrk="1" fontAlgn="auto" hangingPunct="1">
              <a:lnSpc>
                <a:spcPct val="100000"/>
              </a:lnSpc>
              <a:spcBef>
                <a:spcPts val="400"/>
              </a:spcBef>
              <a:spcAft>
                <a:spcPts val="0"/>
              </a:spcAft>
              <a:buClr>
                <a:srgbClr val="003366"/>
              </a:buClr>
              <a:buSzPct val="100000"/>
              <a:buFont typeface="Wingdings" pitchFamily="2"/>
              <a:buChar char="§"/>
              <a:tabLst>
                <a:tab pos="8255000" algn="l"/>
              </a:tabLst>
              <a:defRPr lang="he-IL" sz="1600" b="0" i="0" u="none" strike="noStrike" kern="0" cap="none" spc="0" baseline="0">
                <a:solidFill>
                  <a:schemeClr val="tx1"/>
                </a:solidFill>
                <a:uFillTx/>
                <a:latin typeface="Arial"/>
                <a:cs typeface="Arial"/>
              </a:defRPr>
            </a:lvl5pPr>
            <a:lvl6pPr algn="r" rtl="1" eaLnBrk="1" hangingPunct="1">
              <a:tabLst>
                <a:tab pos="8255000" algn="l"/>
              </a:tabLst>
              <a:defRPr/>
            </a:lvl6pPr>
            <a:lvl8pPr>
              <a:buNone/>
              <a:defRPr/>
            </a:lvl8pPr>
          </a:lstStyle>
          <a:p>
            <a:pPr marL="360000" indent="-360000" algn="just">
              <a:buFont typeface="Wingdings" panose="05000000000000000000" pitchFamily="2" charset="2"/>
              <a:buChar char="q"/>
            </a:pPr>
            <a:r>
              <a:rPr lang="he-IL" sz="1400" dirty="0"/>
              <a:t>תכנית </a:t>
            </a:r>
            <a:r>
              <a:rPr lang="he-IL" sz="1400" dirty="0" smtClean="0"/>
              <a:t>"תבל", שהייזום שלה היה ב – 2009, נועדה</a:t>
            </a:r>
            <a:r>
              <a:rPr lang="he-IL" sz="1400" dirty="0"/>
              <a:t> להחליף בתהליך רב שנתי של </a:t>
            </a:r>
            <a:r>
              <a:rPr lang="he-IL" sz="1400" dirty="0" smtClean="0"/>
              <a:t>כ-11 </a:t>
            </a:r>
            <a:r>
              <a:rPr lang="he-IL" sz="1400" dirty="0"/>
              <a:t>שנים </a:t>
            </a:r>
            <a:r>
              <a:rPr lang="he-IL" sz="1400" dirty="0" smtClean="0"/>
              <a:t>ובתקציב של 477 מיליון שקל את </a:t>
            </a:r>
            <a:r>
              <a:rPr lang="he-IL" sz="1400" dirty="0"/>
              <a:t>כל </a:t>
            </a:r>
            <a:r>
              <a:rPr lang="he-IL" sz="1400" dirty="0" smtClean="0"/>
              <a:t>מערכות המחשוב </a:t>
            </a:r>
            <a:r>
              <a:rPr lang="he-IL" sz="1400" dirty="0"/>
              <a:t>של המוסד לביטוח </a:t>
            </a:r>
            <a:r>
              <a:rPr lang="he-IL" sz="1400" dirty="0" smtClean="0"/>
              <a:t>לאומי</a:t>
            </a:r>
            <a:r>
              <a:rPr lang="he-IL" sz="1400" dirty="0"/>
              <a:t> </a:t>
            </a:r>
            <a:r>
              <a:rPr lang="he-IL" sz="1400" dirty="0" smtClean="0"/>
              <a:t>(תשתיות, מערכות מידע)</a:t>
            </a:r>
          </a:p>
          <a:p>
            <a:pPr marL="0" indent="0" algn="just">
              <a:buNone/>
            </a:pPr>
            <a:endParaRPr lang="en-US" sz="1400" dirty="0"/>
          </a:p>
          <a:p>
            <a:pPr marL="360000" indent="-360000" algn="just">
              <a:buFont typeface="Wingdings" panose="05000000000000000000" pitchFamily="2" charset="2"/>
              <a:buChar char="q"/>
            </a:pPr>
            <a:r>
              <a:rPr lang="he-IL" sz="1400" dirty="0"/>
              <a:t>התכנית שהחלה בשנת 2010 נמצאת בפיגור </a:t>
            </a:r>
            <a:r>
              <a:rPr lang="he-IL" sz="1400" dirty="0" smtClean="0"/>
              <a:t>מהותי ומשמעותי </a:t>
            </a:r>
            <a:r>
              <a:rPr lang="he-IL" sz="1400" dirty="0"/>
              <a:t>בתכולות הביצוע ביחס לתכנון המקורי  ובחריגה </a:t>
            </a:r>
            <a:r>
              <a:rPr lang="he-IL" sz="1400" dirty="0" smtClean="0"/>
              <a:t>תקציבית מהותית ומשמעותית, מהתקציב המקורי של 477 </a:t>
            </a:r>
            <a:r>
              <a:rPr lang="he-IL" sz="1400" dirty="0"/>
              <a:t>מ' ש' </a:t>
            </a:r>
            <a:r>
              <a:rPr lang="he-IL" sz="1400" dirty="0" smtClean="0"/>
              <a:t>לתקציב  של </a:t>
            </a:r>
            <a:r>
              <a:rPr lang="he-IL" sz="1400" dirty="0"/>
              <a:t>870 מ' ש' (דצמ' 2014)</a:t>
            </a:r>
          </a:p>
          <a:p>
            <a:pPr marL="360000" indent="-360000" algn="just">
              <a:buFont typeface="Wingdings" panose="05000000000000000000" pitchFamily="2" charset="2"/>
              <a:buChar char="q"/>
            </a:pPr>
            <a:endParaRPr lang="he-IL" sz="1400" dirty="0"/>
          </a:p>
          <a:p>
            <a:pPr marL="360000" indent="-360000" algn="just">
              <a:buFont typeface="Wingdings" panose="05000000000000000000" pitchFamily="2" charset="2"/>
              <a:buChar char="q"/>
            </a:pPr>
            <a:r>
              <a:rPr lang="he-IL" sz="1400" dirty="0" smtClean="0"/>
              <a:t>דו"ח </a:t>
            </a:r>
            <a:r>
              <a:rPr lang="he-IL" sz="1400" dirty="0"/>
              <a:t>מבקר המדינה מ – 2015, דו"ח הבקרה של </a:t>
            </a:r>
            <a:r>
              <a:rPr lang="en-US" sz="1400" dirty="0"/>
              <a:t>EY</a:t>
            </a:r>
            <a:r>
              <a:rPr lang="he-IL" sz="1400" dirty="0"/>
              <a:t> מ – 2015, </a:t>
            </a:r>
            <a:r>
              <a:rPr lang="he-IL" sz="1400" dirty="0" smtClean="0"/>
              <a:t>דו"חות </a:t>
            </a:r>
            <a:r>
              <a:rPr lang="he-IL" sz="1400" dirty="0"/>
              <a:t>של הביקורת הפנימית לאורך השנים, </a:t>
            </a:r>
            <a:r>
              <a:rPr lang="he-IL" sz="1400" dirty="0" smtClean="0"/>
              <a:t>דו"חות </a:t>
            </a:r>
            <a:r>
              <a:rPr lang="he-IL" sz="1400" dirty="0"/>
              <a:t>סקרי סיכונים של חברת מטאור, ודו"ח תחקיר כשלון פרויקט נכות </a:t>
            </a:r>
            <a:r>
              <a:rPr lang="he-IL" sz="1400" dirty="0" smtClean="0"/>
              <a:t>כללית של חברת </a:t>
            </a:r>
            <a:r>
              <a:rPr lang="en-US" sz="1400" dirty="0" smtClean="0"/>
              <a:t>EDS</a:t>
            </a:r>
            <a:r>
              <a:rPr lang="he-IL" sz="1400" dirty="0" smtClean="0"/>
              <a:t> </a:t>
            </a:r>
            <a:r>
              <a:rPr lang="he-IL" sz="1400" dirty="0"/>
              <a:t>מ – 2007, העלו נושאים והמלצות </a:t>
            </a:r>
            <a:r>
              <a:rPr lang="he-IL" sz="1400" dirty="0" smtClean="0"/>
              <a:t>שחלק גדול מהם לא </a:t>
            </a:r>
            <a:r>
              <a:rPr lang="he-IL" sz="1400" dirty="0"/>
              <a:t>יושמו. </a:t>
            </a:r>
          </a:p>
          <a:p>
            <a:pPr marL="360000" indent="-360000" algn="just">
              <a:buFont typeface="Wingdings" panose="05000000000000000000" pitchFamily="2" charset="2"/>
              <a:buChar char="q"/>
            </a:pPr>
            <a:endParaRPr lang="he-IL" sz="1400" dirty="0"/>
          </a:p>
          <a:p>
            <a:pPr marL="360000" indent="-360000" algn="just">
              <a:buFont typeface="Wingdings" panose="05000000000000000000" pitchFamily="2" charset="2"/>
              <a:buChar char="q"/>
            </a:pPr>
            <a:r>
              <a:rPr lang="he-IL" sz="1400" dirty="0"/>
              <a:t>צוות "תבל" הציג </a:t>
            </a:r>
            <a:r>
              <a:rPr lang="he-IL" sz="1400" dirty="0" smtClean="0"/>
              <a:t>בועדת ההיגוי ביוני </a:t>
            </a:r>
            <a:r>
              <a:rPr lang="he-IL" sz="1400" dirty="0"/>
              <a:t>2017 תכנית עדכנית להשלמתה המלאה </a:t>
            </a:r>
            <a:r>
              <a:rPr lang="he-IL" sz="1400" dirty="0" err="1"/>
              <a:t>בלו"ז</a:t>
            </a:r>
            <a:r>
              <a:rPr lang="he-IL" sz="1400" dirty="0"/>
              <a:t> של </a:t>
            </a:r>
            <a:r>
              <a:rPr lang="he-IL" sz="1400" dirty="0" smtClean="0"/>
              <a:t>6/2028 </a:t>
            </a:r>
            <a:r>
              <a:rPr lang="he-IL" sz="1400" dirty="0"/>
              <a:t>ובתקציב כולל של 1.387 מיליארד שקל. </a:t>
            </a:r>
          </a:p>
          <a:p>
            <a:pPr marL="360000" indent="-360000" algn="just">
              <a:buFont typeface="Wingdings" panose="05000000000000000000" pitchFamily="2" charset="2"/>
              <a:buChar char="q"/>
            </a:pPr>
            <a:endParaRPr lang="he-IL" sz="1400" dirty="0"/>
          </a:p>
          <a:p>
            <a:pPr marL="360000" indent="-360000" algn="just">
              <a:buFont typeface="Wingdings" panose="05000000000000000000" pitchFamily="2" charset="2"/>
              <a:buChar char="q"/>
            </a:pPr>
            <a:r>
              <a:rPr lang="he-IL" sz="1400" dirty="0"/>
              <a:t>על רקע האמור, התבקשנו על ידי מ"מ מנכ"ל ביטוח לאומי לבחון את מצב מימוש התכנית ולגבש חוות דעת והמלצות - אם, באיזה היקף ואיך להמשיך את </a:t>
            </a:r>
            <a:r>
              <a:rPr lang="he-IL" sz="1400" dirty="0" smtClean="0"/>
              <a:t>התכנית: </a:t>
            </a:r>
          </a:p>
          <a:p>
            <a:pPr marL="914400" lvl="1" indent="-457200" algn="just">
              <a:spcAft>
                <a:spcPct val="20000"/>
              </a:spcAft>
              <a:buFont typeface="Courier New" panose="02070309020205020404" pitchFamily="49" charset="0"/>
              <a:buChar char="o"/>
            </a:pPr>
            <a:r>
              <a:rPr lang="he-IL" sz="1400" dirty="0"/>
              <a:t>איכות והיקף המערכות שפותחו בתכנית תבל, לרבות בחינת ארכיטקטורה </a:t>
            </a:r>
            <a:r>
              <a:rPr lang="he-IL" sz="1400" dirty="0" smtClean="0"/>
              <a:t>והתאמתם </a:t>
            </a:r>
            <a:r>
              <a:rPr lang="he-IL" sz="1400" dirty="0"/>
              <a:t>לתהליכי העבודה במוסד.</a:t>
            </a:r>
            <a:endParaRPr lang="en-US" sz="1400" dirty="0"/>
          </a:p>
          <a:p>
            <a:pPr marL="914400" lvl="1" indent="-457200" algn="just">
              <a:spcAft>
                <a:spcPct val="20000"/>
              </a:spcAft>
              <a:buFont typeface="Courier New" panose="02070309020205020404" pitchFamily="49" charset="0"/>
              <a:buChar char="o"/>
            </a:pPr>
            <a:r>
              <a:rPr lang="he-IL" sz="1400" dirty="0"/>
              <a:t>תכנון עתידי להמשך תכנית תבל בהיבט של ישימות המערכות שפותחו עד כה ותכנית הטמעתם בסניפים, לו"ז ותקציב.</a:t>
            </a:r>
            <a:endParaRPr lang="en-US" sz="1400" dirty="0"/>
          </a:p>
          <a:p>
            <a:pPr marL="914400" lvl="1" indent="-457200" algn="just">
              <a:spcAft>
                <a:spcPct val="20000"/>
              </a:spcAft>
              <a:buFont typeface="Courier New" panose="02070309020205020404" pitchFamily="49" charset="0"/>
              <a:buChar char="o"/>
            </a:pPr>
            <a:r>
              <a:rPr lang="he-IL" sz="1400" dirty="0"/>
              <a:t>גיבוש המלצה </a:t>
            </a:r>
            <a:r>
              <a:rPr lang="he-IL" sz="1400" dirty="0" smtClean="0"/>
              <a:t>להמשך</a:t>
            </a:r>
            <a:endParaRPr lang="en-US" sz="1400" dirty="0"/>
          </a:p>
          <a:p>
            <a:pPr marL="177800" marR="0" lvl="0" indent="-177800" algn="just" defTabSz="914400" rtl="1" eaLnBrk="1" fontAlgn="auto" latinLnBrk="0" hangingPunct="1">
              <a:lnSpc>
                <a:spcPct val="150000"/>
              </a:lnSpc>
              <a:spcBef>
                <a:spcPts val="400"/>
              </a:spcBef>
              <a:spcAft>
                <a:spcPts val="0"/>
              </a:spcAft>
              <a:buClr>
                <a:srgbClr val="003366"/>
              </a:buClr>
              <a:buSzPct val="100000"/>
              <a:buFont typeface="Wingdings" pitchFamily="2"/>
              <a:buNone/>
              <a:tabLst>
                <a:tab pos="177800" algn="l"/>
                <a:tab pos="8255000" algn="l"/>
              </a:tabLst>
              <a:defRPr/>
            </a:pPr>
            <a:endParaRPr kumimoji="0" lang="he-IL" sz="2200" b="0" i="0" u="none" strike="noStrike" kern="0" cap="none" spc="0" normalizeH="0" baseline="0" noProof="0" dirty="0">
              <a:ln>
                <a:noFill/>
              </a:ln>
              <a:solidFill>
                <a:srgbClr val="404040"/>
              </a:solidFill>
              <a:effectLst/>
              <a:uLnTx/>
              <a:uFillTx/>
            </a:endParaRPr>
          </a:p>
        </p:txBody>
      </p:sp>
      <p:sp>
        <p:nvSpPr>
          <p:cNvPr id="5" name="TextBox 4"/>
          <p:cNvSpPr txBox="1"/>
          <p:nvPr/>
        </p:nvSpPr>
        <p:spPr>
          <a:xfrm>
            <a:off x="3455006" y="836712"/>
            <a:ext cx="5514783" cy="356495"/>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kumimoji="0" lang="he-IL" sz="2000" b="1" i="0" u="none" strike="noStrike" kern="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Calibri"/>
                <a:cs typeface="Arial" charset="0"/>
              </a:rPr>
              <a:t>רקע</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Tree>
    <p:extLst>
      <p:ext uri="{BB962C8B-B14F-4D97-AF65-F5344CB8AC3E}">
        <p14:creationId xmlns:p14="http://schemas.microsoft.com/office/powerpoint/2010/main" val="2285915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115616" y="-128811"/>
            <a:ext cx="7886700" cy="1325563"/>
          </a:xfrm>
          <a:noFill/>
        </p:spPr>
        <p:txBody>
          <a:bodyPr/>
          <a:lstStyle/>
          <a:p>
            <a:pPr>
              <a:lnSpc>
                <a:spcPct val="80000"/>
              </a:lnSpc>
            </a:pPr>
            <a:r>
              <a:rPr lang="he-IL" sz="3600" b="1" i="1" kern="0" dirty="0" smtClean="0">
                <a:solidFill>
                  <a:srgbClr val="002060"/>
                </a:solidFill>
                <a:latin typeface="Calibri" panose="020F0502020204030204"/>
                <a:cs typeface="Arial" panose="020B0604020202020204" pitchFamily="34" charset="0"/>
              </a:rPr>
              <a:t>מבוא - המשך</a:t>
            </a:r>
            <a:endParaRPr lang="en-US" sz="3600" b="1" i="1" kern="0" dirty="0">
              <a:solidFill>
                <a:srgbClr val="002060"/>
              </a:solidFill>
              <a:latin typeface="+mn-lt"/>
              <a:ea typeface="+mn-ea"/>
              <a:cs typeface="+mn-cs"/>
            </a:endParaRPr>
          </a:p>
        </p:txBody>
      </p:sp>
      <p:sp>
        <p:nvSpPr>
          <p:cNvPr id="3" name="Slide Number Placeholder 2"/>
          <p:cNvSpPr>
            <a:spLocks noGrp="1"/>
          </p:cNvSpPr>
          <p:nvPr>
            <p:ph type="sldNum" sz="quarter" idx="12"/>
          </p:nvPr>
        </p:nvSpPr>
        <p:spPr/>
        <p:txBody>
          <a:bodyPr/>
          <a:lstStyle/>
          <a:p>
            <a:endParaRPr lang="en-US" dirty="0">
              <a:solidFill>
                <a:srgbClr val="000000"/>
              </a:solidFill>
            </a:endParaRPr>
          </a:p>
        </p:txBody>
      </p:sp>
      <p:sp>
        <p:nvSpPr>
          <p:cNvPr id="2" name="TextBox 1"/>
          <p:cNvSpPr txBox="1"/>
          <p:nvPr/>
        </p:nvSpPr>
        <p:spPr>
          <a:xfrm>
            <a:off x="348586" y="1700808"/>
            <a:ext cx="8539118" cy="1569660"/>
          </a:xfrm>
          <a:prstGeom prst="rect">
            <a:avLst/>
          </a:prstGeom>
          <a:noFill/>
        </p:spPr>
        <p:txBody>
          <a:bodyPr wrap="square" rtlCol="1">
            <a:spAutoFit/>
          </a:bodyPr>
          <a:lstStyle/>
          <a:p>
            <a:r>
              <a:rPr lang="he-IL" sz="1600" dirty="0" smtClean="0"/>
              <a:t>תמצית מנהלים</a:t>
            </a:r>
          </a:p>
          <a:p>
            <a:r>
              <a:rPr lang="he-IL" sz="1600" dirty="0" smtClean="0"/>
              <a:t>פרק 1 – מבוא </a:t>
            </a:r>
            <a:r>
              <a:rPr lang="he-IL" sz="1400" dirty="0" smtClean="0"/>
              <a:t>(רקע, מטרת המסמך, שיטת העבודה)</a:t>
            </a:r>
          </a:p>
          <a:p>
            <a:r>
              <a:rPr lang="he-IL" sz="1600" dirty="0" smtClean="0"/>
              <a:t>פרק 2 – תובנות מהמצב הקיים </a:t>
            </a:r>
            <a:r>
              <a:rPr lang="he-IL" sz="1400" dirty="0" smtClean="0"/>
              <a:t>(כללי, היבטים ניהוליים-ארגוניים, היבטים טכנולוגיים-מקצועיים, היבטים תקציביים)</a:t>
            </a:r>
          </a:p>
          <a:p>
            <a:r>
              <a:rPr lang="he-IL" sz="1600" dirty="0" smtClean="0"/>
              <a:t>פרק 3 – סקירת שוק </a:t>
            </a:r>
            <a:r>
              <a:rPr lang="he-IL" sz="1400" dirty="0" smtClean="0"/>
              <a:t>(הצלחות וכשלונות בפרויקטים גדולים במשק ובממשלה)</a:t>
            </a:r>
          </a:p>
          <a:p>
            <a:r>
              <a:rPr lang="he-IL" sz="1600" dirty="0" smtClean="0"/>
              <a:t>פרק 4 – חלופות להמשך </a:t>
            </a:r>
            <a:r>
              <a:rPr lang="he-IL" sz="1400" dirty="0" smtClean="0"/>
              <a:t>(הנחות עבודה, תיאור חלופות, ניתוח החלופות)</a:t>
            </a:r>
          </a:p>
          <a:p>
            <a:r>
              <a:rPr lang="he-IL" sz="1600" dirty="0" smtClean="0"/>
              <a:t>פרק 5 – המלצות </a:t>
            </a:r>
            <a:r>
              <a:rPr lang="he-IL" sz="1400" dirty="0" smtClean="0"/>
              <a:t>(המלצה על חלופה להמשך, המלצות בתחומים ניהוליים, טכנולוגיים ותקציביים, הצעה להמשך פעילות)</a:t>
            </a:r>
            <a:endParaRPr lang="he-IL" dirty="0" smtClean="0"/>
          </a:p>
        </p:txBody>
      </p:sp>
      <p:sp>
        <p:nvSpPr>
          <p:cNvPr id="5" name="TextBox 4"/>
          <p:cNvSpPr txBox="1"/>
          <p:nvPr/>
        </p:nvSpPr>
        <p:spPr>
          <a:xfrm>
            <a:off x="75544" y="3678695"/>
            <a:ext cx="8812160" cy="3108543"/>
          </a:xfrm>
          <a:prstGeom prst="rect">
            <a:avLst/>
          </a:prstGeom>
          <a:noFill/>
        </p:spPr>
        <p:txBody>
          <a:bodyPr wrap="square" rtlCol="1">
            <a:spAutoFit/>
          </a:bodyPr>
          <a:lstStyle/>
          <a:p>
            <a:r>
              <a:rPr lang="he-IL" sz="1400" b="1" u="sng" dirty="0" smtClean="0"/>
              <a:t>פגישת התנעה</a:t>
            </a:r>
            <a:r>
              <a:rPr lang="he-IL" sz="1400" dirty="0" smtClean="0"/>
              <a:t> - </a:t>
            </a:r>
            <a:r>
              <a:rPr lang="he-IL" sz="1400" b="1" dirty="0" smtClean="0"/>
              <a:t>26.6.17</a:t>
            </a:r>
            <a:endParaRPr lang="he-IL" sz="1400" b="1" u="sng" dirty="0" smtClean="0"/>
          </a:p>
          <a:p>
            <a:endParaRPr lang="he-IL" sz="1400" b="1" u="sng" dirty="0"/>
          </a:p>
          <a:p>
            <a:r>
              <a:rPr lang="he-IL" sz="1400" b="1" u="sng" dirty="0" smtClean="0"/>
              <a:t>שלב א'</a:t>
            </a:r>
            <a:r>
              <a:rPr lang="he-IL" sz="1400" dirty="0" smtClean="0"/>
              <a:t> – ראיונות עם עשרות בעלי תפקידים, עיון בחומרים, ביקור בסניפים, גיבוש תובנות ראשוניות</a:t>
            </a:r>
          </a:p>
          <a:p>
            <a:endParaRPr lang="he-IL" sz="1400" dirty="0" smtClean="0"/>
          </a:p>
          <a:p>
            <a:r>
              <a:rPr lang="he-IL" sz="1400" b="1" u="sng" dirty="0" smtClean="0"/>
              <a:t>שלב ב'</a:t>
            </a:r>
            <a:r>
              <a:rPr lang="he-IL" sz="1400" dirty="0" smtClean="0"/>
              <a:t> – השלמת ראיונות ועיון בחומרים, ניתוח וגיבוש סופי של תובנות מהמצב הקיים, סקירת השוק של מגה-פרויקטים, לימוד חומרים ביבליוגרפיים ומחקריים, פגישות עם מובילי שוק, מיפוי ראשוני של חלופות להמשך</a:t>
            </a:r>
          </a:p>
          <a:p>
            <a:endParaRPr lang="he-IL" sz="1400" dirty="0" smtClean="0"/>
          </a:p>
          <a:p>
            <a:r>
              <a:rPr lang="he-IL" sz="1400" b="1" u="sng" dirty="0" smtClean="0"/>
              <a:t>שלב ג' </a:t>
            </a:r>
            <a:r>
              <a:rPr lang="he-IL" sz="1400" dirty="0" smtClean="0"/>
              <a:t>– מיפוי סופי של חלופות להמשך, ניתוח החלופות, מסקנות וגיבוש טיוטת המלצות</a:t>
            </a:r>
          </a:p>
          <a:p>
            <a:endParaRPr lang="he-IL" sz="1400" b="1" dirty="0"/>
          </a:p>
          <a:p>
            <a:r>
              <a:rPr lang="he-IL" sz="1400" b="1" u="sng" dirty="0" smtClean="0"/>
              <a:t>שלב ד'</a:t>
            </a:r>
            <a:r>
              <a:rPr lang="he-IL" sz="1400" dirty="0" smtClean="0"/>
              <a:t> </a:t>
            </a:r>
            <a:r>
              <a:rPr lang="he-IL" sz="1400" smtClean="0"/>
              <a:t>– הצגה בועדת ההיגוי </a:t>
            </a:r>
            <a:r>
              <a:rPr lang="he-IL" sz="1400" b="1" smtClean="0"/>
              <a:t>ואישור במנהלת המוסד – 10.9.17</a:t>
            </a:r>
          </a:p>
          <a:p>
            <a:endParaRPr lang="he-IL" sz="1400" b="1" u="sng" smtClean="0"/>
          </a:p>
          <a:p>
            <a:r>
              <a:rPr lang="he-IL" sz="1400" b="1" smtClean="0"/>
              <a:t>התהליך של גיבוש התובנות כלל דיונים וקבלת משובים עם מ"מ המנכ"ל, ר' מינהל תמ"מ ומנהלת התכנית, ובמפגשים עם גורמי המטה ובסניפים עם מנהלים, עובדים, רופאים ומייצגים</a:t>
            </a:r>
          </a:p>
          <a:p>
            <a:endParaRPr lang="he-IL" sz="1400" b="1" u="sng" dirty="0" smtClean="0"/>
          </a:p>
        </p:txBody>
      </p:sp>
      <p:sp>
        <p:nvSpPr>
          <p:cNvPr id="8" name="TextBox 7"/>
          <p:cNvSpPr txBox="1"/>
          <p:nvPr/>
        </p:nvSpPr>
        <p:spPr>
          <a:xfrm>
            <a:off x="3400321" y="864701"/>
            <a:ext cx="5514783" cy="356495"/>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kumimoji="0" lang="he-IL" sz="2000" b="1" i="0" u="none" strike="noStrike" kern="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Calibri"/>
                <a:cs typeface="Arial" charset="0"/>
              </a:rPr>
              <a:t>תכנית העבודה של הצוות </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
        <p:nvSpPr>
          <p:cNvPr id="6" name="TextBox 5"/>
          <p:cNvSpPr txBox="1"/>
          <p:nvPr/>
        </p:nvSpPr>
        <p:spPr>
          <a:xfrm>
            <a:off x="3570760" y="1349189"/>
            <a:ext cx="5544616" cy="338554"/>
          </a:xfrm>
          <a:prstGeom prst="rect">
            <a:avLst/>
          </a:prstGeom>
          <a:noFill/>
        </p:spPr>
        <p:txBody>
          <a:bodyPr wrap="square" rtlCol="1">
            <a:spAutoFit/>
          </a:bodyPr>
          <a:lstStyle/>
          <a:p>
            <a:pPr marL="185738" lvl="0" defTabSz="801668" eaLnBrk="0" hangingPunct="0">
              <a:defRPr/>
            </a:pPr>
            <a:r>
              <a:rPr lang="he-IL" sz="1600" b="1" u="sng" kern="0" dirty="0">
                <a:solidFill>
                  <a:schemeClr val="accent5">
                    <a:lumMod val="75000"/>
                  </a:schemeClr>
                </a:solidFill>
                <a:cs typeface="Arial" charset="0"/>
              </a:rPr>
              <a:t>תוצר העבודה – מבנה מסמך הבחינה וחוות הדעת</a:t>
            </a:r>
          </a:p>
        </p:txBody>
      </p:sp>
      <p:sp>
        <p:nvSpPr>
          <p:cNvPr id="10" name="TextBox 9"/>
          <p:cNvSpPr txBox="1"/>
          <p:nvPr/>
        </p:nvSpPr>
        <p:spPr>
          <a:xfrm>
            <a:off x="3559280" y="3290214"/>
            <a:ext cx="5544616" cy="338554"/>
          </a:xfrm>
          <a:prstGeom prst="rect">
            <a:avLst/>
          </a:prstGeom>
          <a:noFill/>
        </p:spPr>
        <p:txBody>
          <a:bodyPr wrap="square" rtlCol="1">
            <a:spAutoFit/>
          </a:bodyPr>
          <a:lstStyle/>
          <a:p>
            <a:pPr marL="185738" lvl="0" defTabSz="801668" eaLnBrk="0" hangingPunct="0">
              <a:defRPr/>
            </a:pPr>
            <a:r>
              <a:rPr lang="he-IL" sz="1600" b="1" u="sng" kern="0" dirty="0" smtClean="0">
                <a:solidFill>
                  <a:schemeClr val="accent5">
                    <a:lumMod val="75000"/>
                  </a:schemeClr>
                </a:solidFill>
                <a:cs typeface="Arial" charset="0"/>
              </a:rPr>
              <a:t>שלבי העבודה</a:t>
            </a:r>
            <a:endParaRPr lang="he-IL" sz="1600" b="1" u="sng" kern="0" dirty="0">
              <a:solidFill>
                <a:schemeClr val="accent5">
                  <a:lumMod val="75000"/>
                </a:schemeClr>
              </a:solidFill>
              <a:cs typeface="Arial" charset="0"/>
            </a:endParaRPr>
          </a:p>
        </p:txBody>
      </p:sp>
    </p:spTree>
    <p:extLst>
      <p:ext uri="{BB962C8B-B14F-4D97-AF65-F5344CB8AC3E}">
        <p14:creationId xmlns:p14="http://schemas.microsoft.com/office/powerpoint/2010/main" val="2839973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115616" y="-128811"/>
            <a:ext cx="7886700" cy="1325563"/>
          </a:xfrm>
          <a:noFill/>
        </p:spPr>
        <p:txBody>
          <a:bodyPr/>
          <a:lstStyle/>
          <a:p>
            <a:pPr>
              <a:lnSpc>
                <a:spcPct val="80000"/>
              </a:lnSpc>
            </a:pPr>
            <a:r>
              <a:rPr lang="he-IL" sz="3600" b="1" i="1" kern="0" dirty="0" smtClean="0">
                <a:solidFill>
                  <a:srgbClr val="002060"/>
                </a:solidFill>
                <a:latin typeface="Calibri" panose="020F0502020204030204"/>
                <a:cs typeface="Arial" panose="020B0604020202020204" pitchFamily="34" charset="0"/>
              </a:rPr>
              <a:t>מבוא - </a:t>
            </a:r>
            <a:r>
              <a:rPr lang="he-IL" sz="3600" b="1" i="1" kern="0" dirty="0">
                <a:solidFill>
                  <a:srgbClr val="002060"/>
                </a:solidFill>
                <a:latin typeface="Calibri" panose="020F0502020204030204"/>
                <a:cs typeface="Arial" panose="020B0604020202020204" pitchFamily="34" charset="0"/>
              </a:rPr>
              <a:t>המשך</a:t>
            </a:r>
            <a:endParaRPr lang="en-US" sz="3600" b="1" i="1" kern="0" dirty="0">
              <a:solidFill>
                <a:srgbClr val="002060"/>
              </a:solidFill>
              <a:latin typeface="Calibri" panose="020F0502020204030204"/>
              <a:cs typeface="Arial" panose="020B0604020202020204" pitchFamily="34" charset="0"/>
            </a:endParaRPr>
          </a:p>
        </p:txBody>
      </p:sp>
      <p:sp>
        <p:nvSpPr>
          <p:cNvPr id="3" name="Slide Number Placeholder 2"/>
          <p:cNvSpPr>
            <a:spLocks noGrp="1"/>
          </p:cNvSpPr>
          <p:nvPr>
            <p:ph type="sldNum" sz="quarter" idx="12"/>
          </p:nvPr>
        </p:nvSpPr>
        <p:spPr/>
        <p:txBody>
          <a:bodyPr/>
          <a:lstStyle/>
          <a:p>
            <a:endParaRPr lang="en-US" dirty="0">
              <a:solidFill>
                <a:srgbClr val="000000"/>
              </a:solidFill>
            </a:endParaRPr>
          </a:p>
        </p:txBody>
      </p:sp>
      <p:sp>
        <p:nvSpPr>
          <p:cNvPr id="8" name="TextBox 7"/>
          <p:cNvSpPr txBox="1"/>
          <p:nvPr/>
        </p:nvSpPr>
        <p:spPr>
          <a:xfrm>
            <a:off x="3400321" y="864701"/>
            <a:ext cx="5514783" cy="356495"/>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kumimoji="0" lang="he-IL" sz="2000" b="1" i="0" u="none" strike="noStrike" kern="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Calibri"/>
                <a:cs typeface="Arial" charset="0"/>
              </a:rPr>
              <a:t>מתודולוגית העבודה של הצוות </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
        <p:nvSpPr>
          <p:cNvPr id="7" name="TextBox 6"/>
          <p:cNvSpPr txBox="1"/>
          <p:nvPr/>
        </p:nvSpPr>
        <p:spPr>
          <a:xfrm>
            <a:off x="7074604" y="1537994"/>
            <a:ext cx="1965231" cy="738664"/>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nchor="ctr">
            <a:spAutoFit/>
          </a:bodyPr>
          <a:lstStyle/>
          <a:p>
            <a:pPr algn="ctr"/>
            <a:r>
              <a:rPr lang="he-IL" sz="1400" dirty="0" smtClean="0"/>
              <a:t>סקירת ספרות מקצועית</a:t>
            </a:r>
          </a:p>
          <a:p>
            <a:pPr algn="ctr"/>
            <a:endParaRPr lang="he-IL" sz="1400" dirty="0" smtClean="0"/>
          </a:p>
          <a:p>
            <a:pPr algn="ctr"/>
            <a:endParaRPr lang="he-IL" sz="1400" dirty="0"/>
          </a:p>
        </p:txBody>
      </p:sp>
      <p:sp>
        <p:nvSpPr>
          <p:cNvPr id="11" name="TextBox 10"/>
          <p:cNvSpPr txBox="1"/>
          <p:nvPr/>
        </p:nvSpPr>
        <p:spPr>
          <a:xfrm>
            <a:off x="2544158" y="1532521"/>
            <a:ext cx="2114163" cy="738664"/>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defPPr>
              <a:defRPr lang="he-IL"/>
            </a:defPPr>
          </a:lstStyle>
          <a:p>
            <a:r>
              <a:rPr lang="he-IL" sz="1400" dirty="0"/>
              <a:t>ראיונות עם גורמי הנהלה, </a:t>
            </a:r>
            <a:r>
              <a:rPr lang="he-IL" sz="1400" dirty="0" err="1"/>
              <a:t>תמ"מ</a:t>
            </a:r>
            <a:r>
              <a:rPr lang="he-IL" sz="1400" dirty="0"/>
              <a:t>, תבל, יועצים </a:t>
            </a:r>
            <a:r>
              <a:rPr lang="he-IL" sz="1400" dirty="0" err="1"/>
              <a:t>לב"ל</a:t>
            </a:r>
            <a:r>
              <a:rPr lang="he-IL" sz="1400" dirty="0"/>
              <a:t>, משתמשים במטה ובסניפים</a:t>
            </a:r>
          </a:p>
        </p:txBody>
      </p:sp>
      <p:sp>
        <p:nvSpPr>
          <p:cNvPr id="12" name="TextBox 11"/>
          <p:cNvSpPr txBox="1"/>
          <p:nvPr/>
        </p:nvSpPr>
        <p:spPr>
          <a:xfrm>
            <a:off x="284681" y="1532521"/>
            <a:ext cx="2124236" cy="738664"/>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defPPr>
              <a:defRPr lang="he-IL"/>
            </a:defPPr>
          </a:lstStyle>
          <a:p>
            <a:r>
              <a:rPr lang="he-IL" sz="1400" dirty="0"/>
              <a:t>פגישה עם גורמים במשק ובתעשיית ה – </a:t>
            </a:r>
            <a:r>
              <a:rPr lang="en-US" sz="1400" dirty="0"/>
              <a:t>IT</a:t>
            </a:r>
            <a:r>
              <a:rPr lang="he-IL" sz="1400" dirty="0"/>
              <a:t> שהצליחו / נכשלו בפרויקטים</a:t>
            </a:r>
          </a:p>
        </p:txBody>
      </p:sp>
      <p:sp>
        <p:nvSpPr>
          <p:cNvPr id="13" name="TextBox 12"/>
          <p:cNvSpPr txBox="1"/>
          <p:nvPr/>
        </p:nvSpPr>
        <p:spPr>
          <a:xfrm>
            <a:off x="2385663" y="3001610"/>
            <a:ext cx="4670069" cy="523220"/>
          </a:xfrm>
          <a:prstGeom prst="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defPPr>
              <a:defRPr lang="he-IL"/>
            </a:defPPr>
          </a:lstStyle>
          <a:p>
            <a:r>
              <a:rPr lang="he-IL" sz="1400" dirty="0"/>
              <a:t>ניתוח תוכן של הראיונות / רעיונות, </a:t>
            </a:r>
            <a:r>
              <a:rPr lang="he-IL" sz="1400" dirty="0" smtClean="0"/>
              <a:t>תוצאות הבחינה הטכנולוגית ושילוב </a:t>
            </a:r>
            <a:r>
              <a:rPr lang="he-IL" sz="1400" dirty="0"/>
              <a:t>עם ממצאים מהספרות והפגישות עם גורמי תעשייה</a:t>
            </a:r>
            <a:endParaRPr lang="he-IL" dirty="0"/>
          </a:p>
        </p:txBody>
      </p:sp>
      <p:sp>
        <p:nvSpPr>
          <p:cNvPr id="14" name="TextBox 13"/>
          <p:cNvSpPr txBox="1"/>
          <p:nvPr/>
        </p:nvSpPr>
        <p:spPr>
          <a:xfrm>
            <a:off x="2601230" y="3886144"/>
            <a:ext cx="4320480" cy="830997"/>
          </a:xfrm>
          <a:prstGeom prst="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nchor="ctr">
            <a:spAutoFit/>
          </a:bodyPr>
          <a:lstStyle>
            <a:defPPr>
              <a:defRPr lang="he-IL"/>
            </a:defPPr>
          </a:lstStyle>
          <a:p>
            <a:pPr algn="ctr"/>
            <a:endParaRPr lang="he-IL" dirty="0" smtClean="0">
              <a:solidFill>
                <a:schemeClr val="bg1"/>
              </a:solidFill>
            </a:endParaRPr>
          </a:p>
          <a:p>
            <a:pPr algn="ctr"/>
            <a:r>
              <a:rPr lang="he-IL" dirty="0" err="1" smtClean="0">
                <a:solidFill>
                  <a:schemeClr val="bg1"/>
                </a:solidFill>
              </a:rPr>
              <a:t>סיעורי</a:t>
            </a:r>
            <a:r>
              <a:rPr lang="he-IL" dirty="0" smtClean="0">
                <a:solidFill>
                  <a:schemeClr val="bg1"/>
                </a:solidFill>
              </a:rPr>
              <a:t> </a:t>
            </a:r>
            <a:r>
              <a:rPr lang="he-IL" dirty="0">
                <a:solidFill>
                  <a:schemeClr val="bg1"/>
                </a:solidFill>
              </a:rPr>
              <a:t>מוחות </a:t>
            </a:r>
            <a:r>
              <a:rPr lang="he-IL" dirty="0" err="1" smtClean="0">
                <a:solidFill>
                  <a:schemeClr val="bg1"/>
                </a:solidFill>
              </a:rPr>
              <a:t>צוותיים</a:t>
            </a:r>
            <a:endParaRPr lang="he-IL" dirty="0" smtClean="0">
              <a:solidFill>
                <a:schemeClr val="bg1"/>
              </a:solidFill>
            </a:endParaRPr>
          </a:p>
          <a:p>
            <a:pPr algn="ctr"/>
            <a:endParaRPr lang="he-IL" sz="1200" dirty="0"/>
          </a:p>
        </p:txBody>
      </p:sp>
      <p:sp>
        <p:nvSpPr>
          <p:cNvPr id="15" name="TextBox 14"/>
          <p:cNvSpPr txBox="1"/>
          <p:nvPr/>
        </p:nvSpPr>
        <p:spPr>
          <a:xfrm>
            <a:off x="2583471" y="5137306"/>
            <a:ext cx="4320480" cy="1261884"/>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defPPr>
              <a:defRPr lang="he-IL"/>
            </a:defPPr>
          </a:lstStyle>
          <a:p>
            <a:pPr algn="ctr"/>
            <a:endParaRPr lang="he-IL" dirty="0" smtClean="0">
              <a:solidFill>
                <a:schemeClr val="bg1"/>
              </a:solidFill>
            </a:endParaRPr>
          </a:p>
          <a:p>
            <a:pPr algn="ctr"/>
            <a:r>
              <a:rPr lang="he-IL" sz="2000" dirty="0" smtClean="0">
                <a:solidFill>
                  <a:schemeClr val="bg1"/>
                </a:solidFill>
              </a:rPr>
              <a:t>גיבוש תובנות, בחינת חלופות להמשך והמלצות</a:t>
            </a:r>
          </a:p>
          <a:p>
            <a:pPr algn="ctr"/>
            <a:endParaRPr lang="he-IL" dirty="0">
              <a:solidFill>
                <a:schemeClr val="bg1"/>
              </a:solidFill>
            </a:endParaRPr>
          </a:p>
        </p:txBody>
      </p:sp>
      <p:sp>
        <p:nvSpPr>
          <p:cNvPr id="9" name="חץ למטה 8"/>
          <p:cNvSpPr/>
          <p:nvPr/>
        </p:nvSpPr>
        <p:spPr>
          <a:xfrm>
            <a:off x="5436096" y="2404029"/>
            <a:ext cx="250861" cy="532698"/>
          </a:xfrm>
          <a:prstGeom prst="downArrow">
            <a:avLst>
              <a:gd name="adj1" fmla="val 434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חץ למטה 26"/>
          <p:cNvSpPr/>
          <p:nvPr/>
        </p:nvSpPr>
        <p:spPr>
          <a:xfrm>
            <a:off x="6886191" y="2434811"/>
            <a:ext cx="250861" cy="532698"/>
          </a:xfrm>
          <a:prstGeom prst="downArrow">
            <a:avLst>
              <a:gd name="adj1" fmla="val 434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חץ למטה 27"/>
          <p:cNvSpPr/>
          <p:nvPr/>
        </p:nvSpPr>
        <p:spPr>
          <a:xfrm>
            <a:off x="3851920" y="2433785"/>
            <a:ext cx="250861" cy="532698"/>
          </a:xfrm>
          <a:prstGeom prst="downArrow">
            <a:avLst>
              <a:gd name="adj1" fmla="val 434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חץ למטה 28"/>
          <p:cNvSpPr/>
          <p:nvPr/>
        </p:nvSpPr>
        <p:spPr>
          <a:xfrm>
            <a:off x="4609170" y="3596401"/>
            <a:ext cx="250862" cy="311325"/>
          </a:xfrm>
          <a:prstGeom prst="downArrow">
            <a:avLst>
              <a:gd name="adj1" fmla="val 434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חץ למטה 29"/>
          <p:cNvSpPr/>
          <p:nvPr/>
        </p:nvSpPr>
        <p:spPr>
          <a:xfrm>
            <a:off x="4610640" y="4773106"/>
            <a:ext cx="250862" cy="353704"/>
          </a:xfrm>
          <a:prstGeom prst="downArrow">
            <a:avLst>
              <a:gd name="adj1" fmla="val 434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חץ מעוקל שמאלה 30"/>
          <p:cNvSpPr/>
          <p:nvPr/>
        </p:nvSpPr>
        <p:spPr>
          <a:xfrm>
            <a:off x="7055732" y="3132403"/>
            <a:ext cx="914950" cy="1216152"/>
          </a:xfrm>
          <a:prstGeom prst="curvedLeftArrow">
            <a:avLst>
              <a:gd name="adj1" fmla="val 27300"/>
              <a:gd name="adj2" fmla="val 50000"/>
              <a:gd name="adj3" fmla="val 3721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32" name="חץ מעוקל שמאלה 31"/>
          <p:cNvSpPr/>
          <p:nvPr/>
        </p:nvSpPr>
        <p:spPr>
          <a:xfrm rot="10800000">
            <a:off x="1446536" y="3045366"/>
            <a:ext cx="957999" cy="1216152"/>
          </a:xfrm>
          <a:prstGeom prst="curvedLeftArrow">
            <a:avLst>
              <a:gd name="adj1" fmla="val 27300"/>
              <a:gd name="adj2" fmla="val 50000"/>
              <a:gd name="adj3" fmla="val 4461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18" name="TextBox 17"/>
          <p:cNvSpPr txBox="1"/>
          <p:nvPr/>
        </p:nvSpPr>
        <p:spPr>
          <a:xfrm>
            <a:off x="4811214" y="1549384"/>
            <a:ext cx="2110496" cy="738664"/>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defPPr>
              <a:defRPr lang="he-IL"/>
            </a:defPPr>
          </a:lstStyle>
          <a:p>
            <a:r>
              <a:rPr lang="he-IL" sz="1400" dirty="0" smtClean="0"/>
              <a:t>בחינה טכנולוגית של ארכיטקטורת ותשתיות "תבל"</a:t>
            </a:r>
            <a:endParaRPr lang="he-IL" sz="1400" dirty="0"/>
          </a:p>
        </p:txBody>
      </p:sp>
      <p:sp>
        <p:nvSpPr>
          <p:cNvPr id="19" name="חץ למטה 18"/>
          <p:cNvSpPr/>
          <p:nvPr/>
        </p:nvSpPr>
        <p:spPr>
          <a:xfrm>
            <a:off x="2334785" y="2388374"/>
            <a:ext cx="250861" cy="532698"/>
          </a:xfrm>
          <a:prstGeom prst="downArrow">
            <a:avLst>
              <a:gd name="adj1" fmla="val 434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חץ מעוקל שמאלה 19"/>
          <p:cNvSpPr/>
          <p:nvPr/>
        </p:nvSpPr>
        <p:spPr>
          <a:xfrm>
            <a:off x="7011621" y="4479348"/>
            <a:ext cx="914950" cy="1216152"/>
          </a:xfrm>
          <a:prstGeom prst="curvedLeftArrow">
            <a:avLst>
              <a:gd name="adj1" fmla="val 27300"/>
              <a:gd name="adj2" fmla="val 50000"/>
              <a:gd name="adj3" fmla="val 3721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21" name="חץ מעוקל שמאלה 20"/>
          <p:cNvSpPr/>
          <p:nvPr/>
        </p:nvSpPr>
        <p:spPr>
          <a:xfrm rot="10800000">
            <a:off x="1517801" y="4457752"/>
            <a:ext cx="957999" cy="1216152"/>
          </a:xfrm>
          <a:prstGeom prst="curvedLeftArrow">
            <a:avLst>
              <a:gd name="adj1" fmla="val 27300"/>
              <a:gd name="adj2" fmla="val 50000"/>
              <a:gd name="adj3" fmla="val 4461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extLst>
      <p:ext uri="{BB962C8B-B14F-4D97-AF65-F5344CB8AC3E}">
        <p14:creationId xmlns:p14="http://schemas.microsoft.com/office/powerpoint/2010/main" val="56261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pPr/>
              <a:t>6</a:t>
            </a:fld>
            <a:endParaRPr lang="he-IL"/>
          </a:p>
        </p:txBody>
      </p:sp>
      <p:sp>
        <p:nvSpPr>
          <p:cNvPr id="7" name="Title 1"/>
          <p:cNvSpPr>
            <a:spLocks noGrp="1"/>
          </p:cNvSpPr>
          <p:nvPr>
            <p:ph type="title"/>
          </p:nvPr>
        </p:nvSpPr>
        <p:spPr>
          <a:xfrm>
            <a:off x="107504" y="44624"/>
            <a:ext cx="8939594" cy="792088"/>
          </a:xfrm>
        </p:spPr>
        <p:txBody>
          <a:bodyPr/>
          <a:lstStyle/>
          <a:p>
            <a:r>
              <a:rPr lang="he-IL" sz="3600" b="1" i="1" kern="0" dirty="0" smtClean="0">
                <a:latin typeface="+mn-lt"/>
                <a:ea typeface="+mn-ea"/>
              </a:rPr>
              <a:t>תובנות מהמצב הקיים</a:t>
            </a:r>
            <a:endParaRPr lang="he-IL" sz="2400" b="1" dirty="0">
              <a:solidFill>
                <a:srgbClr val="FF0000"/>
              </a:solidFill>
            </a:endParaRPr>
          </a:p>
        </p:txBody>
      </p:sp>
      <p:sp>
        <p:nvSpPr>
          <p:cNvPr id="5" name="TextBox 4"/>
          <p:cNvSpPr txBox="1"/>
          <p:nvPr/>
        </p:nvSpPr>
        <p:spPr>
          <a:xfrm>
            <a:off x="3379656" y="881167"/>
            <a:ext cx="5514783" cy="356495"/>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lang="he-IL" sz="2000" b="1" dirty="0" smtClean="0"/>
              <a:t>היבטים ניהוליים-ארגוניים</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
        <p:nvSpPr>
          <p:cNvPr id="3" name="TextBox 2"/>
          <p:cNvSpPr txBox="1"/>
          <p:nvPr/>
        </p:nvSpPr>
        <p:spPr>
          <a:xfrm>
            <a:off x="179512" y="1554536"/>
            <a:ext cx="8714927" cy="6278642"/>
          </a:xfrm>
          <a:prstGeom prst="rect">
            <a:avLst/>
          </a:prstGeom>
          <a:noFill/>
        </p:spPr>
        <p:txBody>
          <a:bodyPr wrap="square" rtlCol="1">
            <a:spAutoFit/>
          </a:bodyPr>
          <a:lstStyle/>
          <a:p>
            <a:pPr marL="285750" indent="-285750">
              <a:buFont typeface="Wingdings" panose="05000000000000000000" pitchFamily="2" charset="2"/>
              <a:buChar char="q"/>
            </a:pPr>
            <a:r>
              <a:rPr lang="he-IL" sz="1200" b="1" dirty="0" smtClean="0"/>
              <a:t>במבחן התוצאה (לו"ז, תקציב, תכולה) - ניתן לקבוע כי קיים כשל כולל בניהול התכנית, על בסיס המדדים כמצוין לעיל אשר נובע מ-2 גורמים עיקריים:</a:t>
            </a:r>
          </a:p>
          <a:p>
            <a:pPr marL="742950" lvl="1" indent="-285750">
              <a:buFont typeface="Courier New" panose="02070309020205020404" pitchFamily="49" charset="0"/>
              <a:buChar char="o"/>
            </a:pPr>
            <a:r>
              <a:rPr lang="he-IL" sz="1200" b="1" dirty="0" smtClean="0"/>
              <a:t>ברמת הארגון: היעדר "ספונסר" ארגוני, מינהלת תכנית ומחויבות ארגונית לתכנית (גידור תכולה, אכיפת לו"ז, סדרי עדיפויות וכיו"ב)</a:t>
            </a:r>
          </a:p>
          <a:p>
            <a:pPr marL="742950" lvl="1" indent="-285750">
              <a:buFont typeface="Courier New" panose="02070309020205020404" pitchFamily="49" charset="0"/>
              <a:buChar char="o"/>
            </a:pPr>
            <a:r>
              <a:rPr lang="he-IL" sz="1200" b="1" dirty="0" smtClean="0"/>
              <a:t>ברמת </a:t>
            </a:r>
            <a:r>
              <a:rPr lang="he-IL" sz="1200" b="1" dirty="0" err="1" smtClean="0"/>
              <a:t>תמ"מ</a:t>
            </a:r>
            <a:r>
              <a:rPr lang="he-IL" sz="1200" b="1" dirty="0" smtClean="0"/>
              <a:t> ו-"תבל": ניהול התכנית</a:t>
            </a:r>
          </a:p>
          <a:p>
            <a:pPr lvl="1"/>
            <a:endParaRPr lang="he-IL" sz="1200" dirty="0" smtClean="0"/>
          </a:p>
          <a:p>
            <a:pPr marL="285750" indent="-285750">
              <a:buFont typeface="Wingdings" panose="05000000000000000000" pitchFamily="2" charset="2"/>
              <a:buChar char="q"/>
            </a:pPr>
            <a:r>
              <a:rPr lang="he-IL" sz="1200" dirty="0" smtClean="0"/>
              <a:t>תרבות ארגונית שלא מקדשת עמידה בלוחות זמנים ומסגרות תקציביות, היעדר בקרת ביצוע מול תכנון והיעדר משטר תקציבי מול התפוקות המתקבלות</a:t>
            </a:r>
          </a:p>
          <a:p>
            <a:pPr marL="285750" indent="-2857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smtClean="0"/>
              <a:t>תהליכי "ניהול סיכונים" בתכנית אינם אפקטיביים</a:t>
            </a:r>
          </a:p>
          <a:p>
            <a:pPr marL="285750" indent="-2857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smtClean="0"/>
              <a:t>חסר תהליך "ניהול שינוי" בארגון - היערכות במועד ומראש</a:t>
            </a:r>
            <a:r>
              <a:rPr lang="he-IL" sz="1200" b="1" dirty="0" smtClean="0"/>
              <a:t> </a:t>
            </a:r>
            <a:r>
              <a:rPr lang="he-IL" sz="1200" dirty="0" smtClean="0"/>
              <a:t>של הסניפים, מהלכי "השקה" וכיו"ב. </a:t>
            </a:r>
            <a:r>
              <a:rPr lang="he-IL" sz="1200" dirty="0"/>
              <a:t>בתקופה האחרונה, עם מינויו של ר' מינהל גביה להוביל את הפריסה וההטמעה, מורגש שינוי </a:t>
            </a:r>
            <a:r>
              <a:rPr lang="he-IL" sz="1200" dirty="0" smtClean="0"/>
              <a:t>לטובה. </a:t>
            </a:r>
          </a:p>
          <a:p>
            <a:endParaRPr lang="he-IL" sz="1200" dirty="0" smtClean="0"/>
          </a:p>
          <a:p>
            <a:pPr marL="285750" indent="-285750">
              <a:buFont typeface="Wingdings" panose="05000000000000000000" pitchFamily="2" charset="2"/>
              <a:buChar char="q"/>
            </a:pPr>
            <a:r>
              <a:rPr lang="he-IL" sz="1200" dirty="0" smtClean="0"/>
              <a:t>תקשורת </a:t>
            </a:r>
            <a:r>
              <a:rPr lang="he-IL" sz="1200" dirty="0"/>
              <a:t>לקויה, חוסר אמון הדדי והיעדר שקיפות בין צוות תבל לגורמי </a:t>
            </a:r>
            <a:r>
              <a:rPr lang="he-IL" sz="1200" dirty="0" smtClean="0"/>
              <a:t>הארגון. אין </a:t>
            </a:r>
            <a:r>
              <a:rPr lang="en-US" sz="1200" dirty="0" smtClean="0"/>
              <a:t>Roadmap</a:t>
            </a:r>
            <a:r>
              <a:rPr lang="he-IL" sz="1200" dirty="0" smtClean="0"/>
              <a:t> ברור, מוסכם ומשותף</a:t>
            </a:r>
          </a:p>
          <a:p>
            <a:pPr marL="285750" indent="-2857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smtClean="0"/>
              <a:t>חסר תהליך </a:t>
            </a:r>
            <a:r>
              <a:rPr lang="he-IL" sz="1200" dirty="0" err="1" smtClean="0"/>
              <a:t>תעדוף</a:t>
            </a:r>
            <a:r>
              <a:rPr lang="he-IL" sz="1200" dirty="0" smtClean="0"/>
              <a:t> כלל-ארגוני לפיתוח המערכות ב-"תבל" (צרכים "עסקיים", שיקולים טכנולוגיים, מורכבות ביצוע / כדאיות)</a:t>
            </a:r>
          </a:p>
          <a:p>
            <a:pPr marL="285750" indent="-2857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smtClean="0"/>
              <a:t>המבנה </a:t>
            </a:r>
            <a:r>
              <a:rPr lang="he-IL" sz="1200" dirty="0"/>
              <a:t>הארגוני של "תבל" לא אפקטיבי – חסרים מנהלי מערכות / מוצרים עם אחריות כוללת; </a:t>
            </a:r>
            <a:r>
              <a:rPr lang="he-IL" sz="1200" dirty="0" smtClean="0"/>
              <a:t>מנהלי </a:t>
            </a:r>
            <a:r>
              <a:rPr lang="he-IL" sz="1200" dirty="0"/>
              <a:t>ה – </a:t>
            </a:r>
            <a:r>
              <a:rPr lang="en-US" sz="1200" dirty="0"/>
              <a:t>QA</a:t>
            </a:r>
            <a:r>
              <a:rPr lang="he-IL" sz="1200" dirty="0"/>
              <a:t> וה-</a:t>
            </a:r>
            <a:r>
              <a:rPr lang="en-US" sz="1200" dirty="0"/>
              <a:t>PMO</a:t>
            </a:r>
            <a:r>
              <a:rPr lang="he-IL" sz="1200" dirty="0"/>
              <a:t> אינם שייכים ארגונית </a:t>
            </a:r>
            <a:r>
              <a:rPr lang="he-IL" sz="1200" dirty="0" smtClean="0"/>
              <a:t>לתכנית; </a:t>
            </a:r>
          </a:p>
          <a:p>
            <a:endParaRPr lang="he-IL" sz="1200" dirty="0" smtClean="0"/>
          </a:p>
          <a:p>
            <a:pPr marL="285750" indent="-285750">
              <a:buFont typeface="Wingdings" panose="05000000000000000000" pitchFamily="2" charset="2"/>
              <a:buChar char="q"/>
            </a:pPr>
            <a:r>
              <a:rPr lang="he-IL" sz="1200" dirty="0" smtClean="0"/>
              <a:t>מערכת ועדות נכות מעבודה – נותנת מענה פונקציונלי לנדרש, פועלת באופן תקין בסניפי הפילוט (מחייב תיקים ממופתחים), ניתנת לפריסה בכל הסניפים. עמידה </a:t>
            </a:r>
            <a:r>
              <a:rPr lang="he-IL" sz="1200" dirty="0" err="1" smtClean="0"/>
              <a:t>בלו"ז</a:t>
            </a:r>
            <a:r>
              <a:rPr lang="he-IL" sz="1200" dirty="0" smtClean="0"/>
              <a:t> של סוף שנה היא אתגרית מאוד והנושא מחייב ניהול הדוק והיערכות מתאימה בסניפים. חסרה מדידת תפוקות כוללת של הטיפול בתיקי נ"ע (קצב הועדות וכמות התיקים המטופלים, יחד עם היקף הטיפול הנדרש לפני ואחרי). </a:t>
            </a:r>
          </a:p>
          <a:p>
            <a:endParaRPr lang="he-IL" sz="1600" dirty="0" smtClean="0"/>
          </a:p>
          <a:p>
            <a:endParaRPr lang="he-IL" sz="1600" dirty="0" smtClean="0"/>
          </a:p>
          <a:p>
            <a:endParaRPr lang="he-IL" sz="1600" dirty="0" smtClean="0"/>
          </a:p>
          <a:p>
            <a:endParaRPr lang="he-IL" sz="1600" dirty="0" smtClean="0"/>
          </a:p>
          <a:p>
            <a:pPr marL="742950" lvl="1" indent="-285750">
              <a:buFont typeface="Courier New" panose="02070309020205020404" pitchFamily="49" charset="0"/>
              <a:buChar char="o"/>
            </a:pPr>
            <a:endParaRPr lang="he-IL" sz="1400" dirty="0" smtClean="0"/>
          </a:p>
          <a:p>
            <a:pPr marL="742950" lvl="1" indent="-285750">
              <a:buFont typeface="Courier New" panose="02070309020205020404" pitchFamily="49" charset="0"/>
              <a:buChar char="o"/>
            </a:pPr>
            <a:endParaRPr lang="he-IL" dirty="0" smtClean="0"/>
          </a:p>
          <a:p>
            <a:pPr marL="742950" lvl="1" indent="-285750">
              <a:buFont typeface="Courier New" panose="02070309020205020404" pitchFamily="49" charset="0"/>
              <a:buChar char="o"/>
            </a:pPr>
            <a:endParaRPr lang="he-IL" dirty="0"/>
          </a:p>
        </p:txBody>
      </p:sp>
    </p:spTree>
    <p:extLst>
      <p:ext uri="{BB962C8B-B14F-4D97-AF65-F5344CB8AC3E}">
        <p14:creationId xmlns:p14="http://schemas.microsoft.com/office/powerpoint/2010/main" val="1202117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pPr/>
              <a:t>7</a:t>
            </a:fld>
            <a:endParaRPr lang="he-IL"/>
          </a:p>
        </p:txBody>
      </p:sp>
      <p:sp>
        <p:nvSpPr>
          <p:cNvPr id="7" name="Title 1"/>
          <p:cNvSpPr>
            <a:spLocks noGrp="1"/>
          </p:cNvSpPr>
          <p:nvPr>
            <p:ph type="title"/>
          </p:nvPr>
        </p:nvSpPr>
        <p:spPr>
          <a:xfrm>
            <a:off x="107504" y="44624"/>
            <a:ext cx="8939594" cy="792088"/>
          </a:xfrm>
        </p:spPr>
        <p:txBody>
          <a:bodyPr/>
          <a:lstStyle/>
          <a:p>
            <a:r>
              <a:rPr lang="he-IL" sz="3600" b="1" i="1" kern="0" dirty="0" smtClean="0">
                <a:latin typeface="+mn-lt"/>
                <a:ea typeface="+mn-ea"/>
              </a:rPr>
              <a:t>תובנות מהמצב הקיים - המשך</a:t>
            </a:r>
            <a:endParaRPr lang="he-IL" sz="2400" b="1" dirty="0"/>
          </a:p>
        </p:txBody>
      </p:sp>
      <p:sp>
        <p:nvSpPr>
          <p:cNvPr id="5" name="TextBox 4"/>
          <p:cNvSpPr txBox="1"/>
          <p:nvPr/>
        </p:nvSpPr>
        <p:spPr>
          <a:xfrm>
            <a:off x="2476667" y="810456"/>
            <a:ext cx="6393543" cy="354957"/>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lang="he-IL" sz="2000" b="1" dirty="0" smtClean="0"/>
              <a:t>היבטים טכנולוגיים - מקצועיים</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
        <p:nvSpPr>
          <p:cNvPr id="3" name="TextBox 2"/>
          <p:cNvSpPr txBox="1"/>
          <p:nvPr/>
        </p:nvSpPr>
        <p:spPr>
          <a:xfrm>
            <a:off x="151883" y="1412776"/>
            <a:ext cx="8714927" cy="5478423"/>
          </a:xfrm>
          <a:prstGeom prst="rect">
            <a:avLst/>
          </a:prstGeom>
          <a:noFill/>
        </p:spPr>
        <p:txBody>
          <a:bodyPr wrap="square" rtlCol="1">
            <a:spAutoFit/>
          </a:bodyPr>
          <a:lstStyle/>
          <a:p>
            <a:pPr marL="285750" indent="-285750">
              <a:buFont typeface="Wingdings" panose="05000000000000000000" pitchFamily="2" charset="2"/>
              <a:buChar char="q"/>
            </a:pPr>
            <a:r>
              <a:rPr lang="he-IL" sz="1200" b="1" dirty="0"/>
              <a:t>החזון של "תבל" נכון. הדרך שנבחרה למימוש לא הייתה </a:t>
            </a:r>
            <a:r>
              <a:rPr lang="he-IL" sz="1200" b="1" dirty="0" smtClean="0"/>
              <a:t>נכונה, והביאה לתפוקות נמוכות (תהליך חלקי של ועדות רפואיות בשלושה סניפים בלבד), ביחס לזמן הארוך (כ-7 שנים) והשקעות גדולות (כ – 600 מ' ש') – </a:t>
            </a:r>
            <a:r>
              <a:rPr lang="en-US" sz="1200" b="1" dirty="0" smtClean="0"/>
              <a:t>Price / Performance</a:t>
            </a:r>
            <a:r>
              <a:rPr lang="he-IL" sz="1200" b="1" dirty="0" smtClean="0"/>
              <a:t> נמוך מאוד.</a:t>
            </a:r>
          </a:p>
          <a:p>
            <a:pPr marL="171450" indent="-171450">
              <a:buFont typeface="Wingdings" panose="05000000000000000000" pitchFamily="2" charset="2"/>
              <a:buChar char="q"/>
            </a:pPr>
            <a:endParaRPr lang="he-IL" sz="1200" dirty="0"/>
          </a:p>
          <a:p>
            <a:pPr marL="285750" indent="-285750">
              <a:buFont typeface="Wingdings" panose="05000000000000000000" pitchFamily="2" charset="2"/>
              <a:buChar char="q"/>
            </a:pPr>
            <a:r>
              <a:rPr lang="he-IL" sz="1200" dirty="0" smtClean="0"/>
              <a:t>מערך המחשוב הקיים של ביטוח לאומי – מיושן מאוד ונדרשת החלפת מערכות ותשתיות. אולם, חלק מהמערכות משרתות היטב את הלקוחות, חלק מהמערכות במצב סביר מבחינה טכנולוגית, ובחלק מהמערכות נדרשים מודרניזציה ושיפורים כדי "להאריך את חייהן".</a:t>
            </a:r>
          </a:p>
          <a:p>
            <a:pPr marL="171450" indent="-1714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smtClean="0"/>
              <a:t>שלבי התכנית ומסירת תכולות נקבעו לקבועי זמן של 3-4 שנים. גישה נכונה מחייבת ביצוע פרויקטים בקבועי זמן של עד כשנה.  שיטת העבודה בתכנית היא "מפל מים", הגישה הנכונה הינה של "מעגלים קצרים" ו-"מנות קטנות" (</a:t>
            </a:r>
            <a:r>
              <a:rPr lang="en-US" sz="1200" dirty="0" smtClean="0"/>
              <a:t>Agile</a:t>
            </a:r>
            <a:r>
              <a:rPr lang="he-IL" sz="1200" dirty="0" smtClean="0"/>
              <a:t>). </a:t>
            </a:r>
          </a:p>
          <a:p>
            <a:pPr marL="171450" indent="-1714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a:t>הדו"ח של המומחים </a:t>
            </a:r>
            <a:r>
              <a:rPr lang="he-IL" sz="1200" dirty="0" smtClean="0"/>
              <a:t>הטכנולוגיים קובע </a:t>
            </a:r>
            <a:r>
              <a:rPr lang="he-IL" sz="1200" dirty="0"/>
              <a:t>"התשתיות שהוקמו לטובת הפיתוח נראות ברמה גבוהה, אין כל בעיה להמשיך ולבסס את פיתוחי ההמשך על תשתית זו". </a:t>
            </a:r>
            <a:r>
              <a:rPr lang="he-IL" sz="1200" dirty="0" smtClean="0"/>
              <a:t>דו"ח זה תוקף על ידינו. יחד עם זאת, </a:t>
            </a:r>
            <a:r>
              <a:rPr lang="he-IL" sz="1200" dirty="0"/>
              <a:t>לא נכון היה </a:t>
            </a:r>
            <a:r>
              <a:rPr lang="he-IL" sz="1200" dirty="0" err="1"/>
              <a:t>לדעתינו</a:t>
            </a:r>
            <a:r>
              <a:rPr lang="he-IL" sz="1200" dirty="0"/>
              <a:t> לפתח עצמאית את התשתיות האפליקטיביות, </a:t>
            </a:r>
            <a:r>
              <a:rPr lang="he-IL" sz="1200" dirty="0" smtClean="0"/>
              <a:t>כדוגמת מנוע </a:t>
            </a:r>
            <a:r>
              <a:rPr lang="he-IL" sz="1200" dirty="0"/>
              <a:t>תהליכים (בהשקעה גדולה ובמספר </a:t>
            </a:r>
            <a:r>
              <a:rPr lang="he-IL" sz="1200" dirty="0" err="1"/>
              <a:t>איטרציות</a:t>
            </a:r>
            <a:r>
              <a:rPr lang="he-IL" sz="1200" dirty="0" smtClean="0"/>
              <a:t>), יומן משאבים, אוטומציה של בדיקות ועוד,</a:t>
            </a:r>
            <a:r>
              <a:rPr lang="he-IL" sz="1200" dirty="0" smtClean="0">
                <a:solidFill>
                  <a:srgbClr val="FF0000"/>
                </a:solidFill>
              </a:rPr>
              <a:t> </a:t>
            </a:r>
            <a:r>
              <a:rPr lang="he-IL" sz="1200" dirty="0" smtClean="0"/>
              <a:t>על </a:t>
            </a:r>
            <a:r>
              <a:rPr lang="he-IL" sz="1200" dirty="0"/>
              <a:t>פני אימוץ של מערכות מדף סטנדרטיות, ועל כן נמליץ לבחון בעתיד אימוץ של מנוע תהליכים דינאמי מסחרי, התואם את צרכי המוסד. </a:t>
            </a:r>
          </a:p>
          <a:p>
            <a:endParaRPr lang="he-IL" sz="1200" dirty="0" smtClean="0"/>
          </a:p>
          <a:p>
            <a:pPr marL="285750" indent="-285750">
              <a:buFont typeface="Wingdings" panose="05000000000000000000" pitchFamily="2" charset="2"/>
              <a:buChar char="q"/>
            </a:pPr>
            <a:r>
              <a:rPr lang="he-IL" sz="1200" dirty="0" smtClean="0"/>
              <a:t>תהליכי ה – </a:t>
            </a:r>
            <a:r>
              <a:rPr lang="en-US" sz="1200" dirty="0" smtClean="0"/>
              <a:t>QA</a:t>
            </a:r>
            <a:r>
              <a:rPr lang="he-IL" sz="1200" dirty="0" smtClean="0"/>
              <a:t> בתכנית לקויים – אין מבחני מסירה כוללים לפני מבחני קבלה, אין ניהול ומעקב של הטיפול בבאגים ועוד</a:t>
            </a:r>
          </a:p>
          <a:p>
            <a:pPr marL="171450" indent="-1714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smtClean="0"/>
              <a:t>הדו-קיום של מערכות "מבוטח" חדשות וישנות, עם צורך בסנכרון, מהווה סיכון, בהיבטי עדכניות מידע, טכנולוגיה ותפעול. </a:t>
            </a:r>
          </a:p>
          <a:p>
            <a:pPr marL="171450" indent="-171450">
              <a:buFont typeface="Wingdings" panose="05000000000000000000" pitchFamily="2" charset="2"/>
              <a:buChar char="q"/>
            </a:pPr>
            <a:endParaRPr lang="he-IL" sz="1200" dirty="0" smtClean="0"/>
          </a:p>
          <a:p>
            <a:pPr marL="285750" indent="-285750">
              <a:buFont typeface="Wingdings" panose="05000000000000000000" pitchFamily="2" charset="2"/>
              <a:buChar char="q"/>
            </a:pPr>
            <a:r>
              <a:rPr lang="he-IL" sz="1200" dirty="0"/>
              <a:t>עמדת "תבל" לפיה לא ניתן מקצועית להוציא חבילות עבודה בנושאי ליבה (גמלאות, גבייה וכד</a:t>
            </a:r>
            <a:r>
              <a:rPr lang="he-IL" sz="1200" dirty="0" smtClean="0"/>
              <a:t>') – </a:t>
            </a:r>
            <a:r>
              <a:rPr lang="he-IL" sz="1200" dirty="0"/>
              <a:t>לא מקובלת עלינו. ניתן להאיץ את קצב הפיתוח על ידי שימוש במנגנוני </a:t>
            </a:r>
            <a:r>
              <a:rPr lang="en-US" sz="1200" dirty="0"/>
              <a:t>API</a:t>
            </a:r>
            <a:r>
              <a:rPr lang="he-IL" sz="1200" dirty="0"/>
              <a:t> לאינטגרציה של חבילות תוכנה שיפותחו במיקור חוץ</a:t>
            </a:r>
            <a:r>
              <a:rPr lang="he-IL" sz="1200" dirty="0" smtClean="0"/>
              <a:t>.</a:t>
            </a:r>
          </a:p>
          <a:p>
            <a:endParaRPr lang="he-IL" sz="1200" dirty="0"/>
          </a:p>
          <a:p>
            <a:pPr marL="285750" indent="-285750">
              <a:buFont typeface="Wingdings" panose="05000000000000000000" pitchFamily="2" charset="2"/>
              <a:buChar char="q"/>
            </a:pPr>
            <a:r>
              <a:rPr lang="he-IL" sz="1200" dirty="0" smtClean="0"/>
              <a:t>תכנית העבודה של "תבל" לא כוללת מימוש מעבר </a:t>
            </a:r>
            <a:r>
              <a:rPr lang="he-IL" sz="1200" dirty="0" err="1" smtClean="0"/>
              <a:t>ל"דיגיטל</a:t>
            </a:r>
            <a:r>
              <a:rPr lang="he-IL" sz="1200" dirty="0" smtClean="0"/>
              <a:t>" - ערוצי </a:t>
            </a:r>
            <a:r>
              <a:rPr lang="he-IL" sz="1200" dirty="0"/>
              <a:t>קשר עם </a:t>
            </a:r>
            <a:r>
              <a:rPr lang="he-IL" sz="1200" dirty="0" smtClean="0"/>
              <a:t>המבוטחים והמייצגים – </a:t>
            </a:r>
            <a:r>
              <a:rPr lang="he-IL" sz="1200" dirty="0"/>
              <a:t>אינטרנט, מובייל. לא סביר </a:t>
            </a:r>
            <a:r>
              <a:rPr lang="he-IL" sz="1200" dirty="0" smtClean="0"/>
              <a:t>לדעתנו</a:t>
            </a:r>
          </a:p>
          <a:p>
            <a:pPr marL="285750" indent="-285750">
              <a:buFont typeface="Wingdings" panose="05000000000000000000" pitchFamily="2" charset="2"/>
              <a:buChar char="q"/>
            </a:pPr>
            <a:endParaRPr lang="he-IL" sz="1200" b="1" dirty="0" smtClean="0">
              <a:solidFill>
                <a:srgbClr val="7030A0"/>
              </a:solidFill>
            </a:endParaRPr>
          </a:p>
          <a:p>
            <a:pPr marL="285750" indent="-285750">
              <a:buFont typeface="Wingdings" panose="05000000000000000000" pitchFamily="2" charset="2"/>
              <a:buChar char="q"/>
            </a:pPr>
            <a:r>
              <a:rPr lang="he-IL" sz="1200" dirty="0" smtClean="0"/>
              <a:t>מערך המידע הניהולי מתוכנן להתבסס על המערכות התפעוליות</a:t>
            </a:r>
            <a:r>
              <a:rPr lang="he-IL" sz="1200" b="1" dirty="0" smtClean="0"/>
              <a:t>, </a:t>
            </a:r>
            <a:r>
              <a:rPr lang="he-IL" sz="1200" dirty="0" smtClean="0"/>
              <a:t>ולא במתודולוגית  </a:t>
            </a:r>
            <a:r>
              <a:rPr lang="en-US" sz="1200" dirty="0" smtClean="0"/>
              <a:t>DWH</a:t>
            </a:r>
            <a:r>
              <a:rPr lang="he-IL" sz="1200" dirty="0" smtClean="0"/>
              <a:t>, </a:t>
            </a:r>
            <a:r>
              <a:rPr lang="en-US" sz="1200" dirty="0" smtClean="0"/>
              <a:t>Data Lake</a:t>
            </a:r>
            <a:r>
              <a:rPr lang="he-IL" sz="1200" dirty="0" smtClean="0"/>
              <a:t>, כלי </a:t>
            </a:r>
            <a:r>
              <a:rPr lang="en-US" sz="1200" dirty="0" smtClean="0"/>
              <a:t>BI</a:t>
            </a:r>
            <a:r>
              <a:rPr lang="he-IL" sz="1200" dirty="0" smtClean="0"/>
              <a:t> ומנגנוני </a:t>
            </a:r>
            <a:r>
              <a:rPr lang="en-US" sz="1200" dirty="0" smtClean="0"/>
              <a:t>Big Data</a:t>
            </a:r>
            <a:r>
              <a:rPr lang="he-IL" sz="1200" dirty="0" smtClean="0"/>
              <a:t> (למשל מיצוי זכויות ואיתור הונאות). לא סביר לדעתנו</a:t>
            </a:r>
          </a:p>
          <a:p>
            <a:pPr marL="171450" indent="-171450">
              <a:buFont typeface="Wingdings" panose="05000000000000000000" pitchFamily="2" charset="2"/>
              <a:buChar char="q"/>
            </a:pPr>
            <a:endParaRPr lang="he-IL" sz="1200" dirty="0"/>
          </a:p>
          <a:p>
            <a:pPr marL="285750" indent="-285750">
              <a:buFont typeface="Wingdings" panose="05000000000000000000" pitchFamily="2" charset="2"/>
              <a:buChar char="q"/>
            </a:pPr>
            <a:r>
              <a:rPr lang="he-IL" sz="1200" dirty="0"/>
              <a:t>מודול נכות כללית ושר"מ מתוכנן לעלות לאויר בשני סניפים במרץ 2018. על פי מצב הפיתוח </a:t>
            </a:r>
            <a:r>
              <a:rPr lang="he-IL" sz="1200" dirty="0" smtClean="0"/>
              <a:t>והתוכנית למבחני </a:t>
            </a:r>
            <a:r>
              <a:rPr lang="he-IL" sz="1200" dirty="0"/>
              <a:t>מסירה וקבלה, להערכתנו לו"ז זה אינו בר-ביצוע להבטחת עבודה תקינה בסניפים. </a:t>
            </a:r>
            <a:endParaRPr lang="en-US" sz="1200" dirty="0"/>
          </a:p>
          <a:p>
            <a:endParaRPr lang="he-IL" sz="1400" dirty="0" smtClean="0"/>
          </a:p>
        </p:txBody>
      </p:sp>
    </p:spTree>
    <p:extLst>
      <p:ext uri="{BB962C8B-B14F-4D97-AF65-F5344CB8AC3E}">
        <p14:creationId xmlns:p14="http://schemas.microsoft.com/office/powerpoint/2010/main" val="24536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pPr/>
              <a:t>8</a:t>
            </a:fld>
            <a:endParaRPr lang="he-IL"/>
          </a:p>
        </p:txBody>
      </p:sp>
      <p:sp>
        <p:nvSpPr>
          <p:cNvPr id="7" name="Title 1"/>
          <p:cNvSpPr>
            <a:spLocks noGrp="1"/>
          </p:cNvSpPr>
          <p:nvPr>
            <p:ph type="title"/>
          </p:nvPr>
        </p:nvSpPr>
        <p:spPr>
          <a:xfrm>
            <a:off x="107504" y="44624"/>
            <a:ext cx="8939594" cy="792088"/>
          </a:xfrm>
        </p:spPr>
        <p:txBody>
          <a:bodyPr/>
          <a:lstStyle/>
          <a:p>
            <a:r>
              <a:rPr lang="he-IL" sz="3600" b="1" i="1" kern="0" dirty="0" smtClean="0">
                <a:latin typeface="+mn-lt"/>
                <a:ea typeface="+mn-ea"/>
              </a:rPr>
              <a:t>תובנות מהמצב הקיים - המשך</a:t>
            </a:r>
            <a:endParaRPr lang="he-IL" sz="2400" b="1" dirty="0"/>
          </a:p>
        </p:txBody>
      </p:sp>
      <p:sp>
        <p:nvSpPr>
          <p:cNvPr id="5" name="TextBox 4"/>
          <p:cNvSpPr txBox="1"/>
          <p:nvPr/>
        </p:nvSpPr>
        <p:spPr>
          <a:xfrm>
            <a:off x="2483768" y="908720"/>
            <a:ext cx="6393543" cy="354957"/>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lang="he-IL" sz="2000" b="1" dirty="0" smtClean="0"/>
              <a:t>היבטים תקציביים</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
        <p:nvSpPr>
          <p:cNvPr id="4" name="TextBox 3"/>
          <p:cNvSpPr txBox="1"/>
          <p:nvPr/>
        </p:nvSpPr>
        <p:spPr>
          <a:xfrm>
            <a:off x="192531" y="1624566"/>
            <a:ext cx="8625790" cy="4708981"/>
          </a:xfrm>
          <a:prstGeom prst="rect">
            <a:avLst/>
          </a:prstGeom>
          <a:noFill/>
        </p:spPr>
        <p:txBody>
          <a:bodyPr wrap="square" rtlCol="1">
            <a:spAutoFit/>
          </a:bodyPr>
          <a:lstStyle/>
          <a:p>
            <a:pPr marL="285750" indent="-285750">
              <a:buFont typeface="Wingdings" panose="05000000000000000000" pitchFamily="2" charset="2"/>
              <a:buChar char="q"/>
            </a:pPr>
            <a:r>
              <a:rPr lang="he-IL" sz="1400" b="1" dirty="0" smtClean="0"/>
              <a:t>התפתחות התקציב לאורך השנים והיקף החריגות מהתכנון המקורי, ללא תמורה הולמת בתפוקות, מצביעה על כשל בניהול ובקרת התקציב. </a:t>
            </a:r>
          </a:p>
          <a:p>
            <a:pPr marL="285750" indent="-285750">
              <a:buFont typeface="Wingdings" panose="05000000000000000000" pitchFamily="2" charset="2"/>
              <a:buChar char="q"/>
            </a:pPr>
            <a:endParaRPr lang="he-IL" sz="1400" dirty="0"/>
          </a:p>
          <a:p>
            <a:pPr marL="742950" lvl="1" indent="-285750">
              <a:buFont typeface="Courier New" panose="02070309020205020404" pitchFamily="49" charset="0"/>
              <a:buChar char="o"/>
            </a:pPr>
            <a:r>
              <a:rPr lang="he-IL" sz="1400" dirty="0" smtClean="0"/>
              <a:t>במסגרת צוות תבל לא נעשה מספיק בנושא ניהול ובקרת התקציב. </a:t>
            </a:r>
          </a:p>
          <a:p>
            <a:pPr marL="742950" lvl="1" indent="-285750">
              <a:buFont typeface="Courier New" panose="02070309020205020404" pitchFamily="49" charset="0"/>
              <a:buChar char="o"/>
            </a:pPr>
            <a:r>
              <a:rPr lang="he-IL" sz="1400" dirty="0" smtClean="0"/>
              <a:t>מנהל התקציבים של המוסד לא היה מעורב בניהול ובקרת התקציב של התכנית. </a:t>
            </a:r>
          </a:p>
          <a:p>
            <a:pPr marL="742950" lvl="1" indent="-285750">
              <a:buFont typeface="Courier New" panose="02070309020205020404" pitchFamily="49" charset="0"/>
              <a:buChar char="o"/>
            </a:pPr>
            <a:r>
              <a:rPr lang="he-IL" sz="1400" dirty="0" smtClean="0"/>
              <a:t>הבקרה התקציבית בוצעה בעיקר באמצעות היועץ החיצוני של ועדת הכספים. </a:t>
            </a:r>
          </a:p>
          <a:p>
            <a:pPr marL="285750" indent="-285750">
              <a:buFont typeface="Wingdings" panose="05000000000000000000" pitchFamily="2" charset="2"/>
              <a:buChar char="q"/>
            </a:pPr>
            <a:endParaRPr lang="he-IL" sz="1400" dirty="0" smtClean="0"/>
          </a:p>
          <a:p>
            <a:pPr marL="285750" indent="-285750">
              <a:buFont typeface="Wingdings" panose="05000000000000000000" pitchFamily="2" charset="2"/>
              <a:buChar char="q"/>
            </a:pPr>
            <a:r>
              <a:rPr lang="he-IL" sz="1400" dirty="0" smtClean="0"/>
              <a:t>הצגת תקציב תלת-שנתי בועדות התכנית מציגה תמונה חלקית ביחס לעמידה בתקציב הכולל של התכנית</a:t>
            </a:r>
          </a:p>
          <a:p>
            <a:pPr marL="285750" indent="-285750">
              <a:buFont typeface="Wingdings" panose="05000000000000000000" pitchFamily="2" charset="2"/>
              <a:buChar char="q"/>
            </a:pPr>
            <a:endParaRPr lang="he-IL" sz="1400" dirty="0" smtClean="0"/>
          </a:p>
          <a:p>
            <a:pPr marL="285750" indent="-285750">
              <a:buFont typeface="Wingdings" panose="05000000000000000000" pitchFamily="2" charset="2"/>
              <a:buChar char="q"/>
            </a:pPr>
            <a:r>
              <a:rPr lang="he-IL" sz="1400" dirty="0" smtClean="0"/>
              <a:t>בעלויות התכנית לא נלקחות בחשבון עלויות של כח אדם פנימי (תבל, </a:t>
            </a:r>
            <a:r>
              <a:rPr lang="he-IL" sz="1400" dirty="0" err="1" smtClean="0"/>
              <a:t>תמ"מ</a:t>
            </a:r>
            <a:r>
              <a:rPr lang="he-IL" sz="1400" dirty="0" smtClean="0"/>
              <a:t>, אגפים, סניפים). המשמעות: עלות התכנית יקרה יותר מהמוצג. </a:t>
            </a:r>
          </a:p>
          <a:p>
            <a:pPr marL="285750" indent="-285750">
              <a:buFont typeface="Wingdings" panose="05000000000000000000" pitchFamily="2" charset="2"/>
              <a:buChar char="q"/>
            </a:pPr>
            <a:endParaRPr lang="he-IL" sz="1400" dirty="0" smtClean="0"/>
          </a:p>
          <a:p>
            <a:pPr marL="285750" indent="-285750">
              <a:buFont typeface="Wingdings" panose="05000000000000000000" pitchFamily="2" charset="2"/>
              <a:buChar char="q"/>
            </a:pPr>
            <a:r>
              <a:rPr lang="he-IL" sz="1400" dirty="0" smtClean="0"/>
              <a:t>קצב "שריפת המזומנים" החודשי של התכנית הוא קבוע למדי ועומד על 8.15 מ' ש'. אין ניהול אופטימלי של היקפי כח אדם על פי צרכים בפועל (כך למשל מנותבים מאפיינים פנויים לביצוע בדיקות. הפעלת כ"א יקר מאוד במקום בודקים)</a:t>
            </a:r>
          </a:p>
          <a:p>
            <a:pPr marL="285750" indent="-285750">
              <a:buFont typeface="Wingdings" panose="05000000000000000000" pitchFamily="2" charset="2"/>
              <a:buChar char="q"/>
            </a:pPr>
            <a:endParaRPr lang="he-IL" sz="1400" dirty="0" smtClean="0"/>
          </a:p>
          <a:p>
            <a:pPr marL="285750" indent="-285750">
              <a:buFont typeface="Wingdings" panose="05000000000000000000" pitchFamily="2" charset="2"/>
              <a:buChar char="q"/>
            </a:pPr>
            <a:r>
              <a:rPr lang="he-IL" sz="1400" dirty="0" smtClean="0"/>
              <a:t>אין "שפה משותפת" בארגון (בין התכנית, התקציבים, החשבת, ועדת הכספים) בכל הקשור לתקציב התכנית (סעיפים, תקופות, שלבים, מעגלים, פיתוח / תחזוקה ועוד), עובדה המקשה על ניהול ובקרת התקציב.</a:t>
            </a:r>
          </a:p>
          <a:p>
            <a:pPr marL="285750" indent="-285750">
              <a:buFont typeface="Wingdings" panose="05000000000000000000" pitchFamily="2" charset="2"/>
              <a:buChar char="q"/>
            </a:pPr>
            <a:endParaRPr lang="he-IL" sz="1400" dirty="0"/>
          </a:p>
          <a:p>
            <a:endParaRPr lang="he-IL" sz="1600" dirty="0" smtClean="0"/>
          </a:p>
          <a:p>
            <a:pPr marL="285750" indent="-285750">
              <a:buFont typeface="Arial" panose="020B0604020202020204" pitchFamily="34" charset="0"/>
              <a:buChar char="•"/>
            </a:pPr>
            <a:endParaRPr lang="he-IL" sz="1600" dirty="0" smtClean="0">
              <a:solidFill>
                <a:srgbClr val="C00000"/>
              </a:solidFill>
            </a:endParaRPr>
          </a:p>
          <a:p>
            <a:pPr marL="285750" indent="-285750">
              <a:buFont typeface="Arial" panose="020B0604020202020204" pitchFamily="34" charset="0"/>
              <a:buChar char="•"/>
            </a:pPr>
            <a:endParaRPr lang="he-IL" sz="1600" dirty="0" smtClean="0">
              <a:solidFill>
                <a:srgbClr val="C00000"/>
              </a:solidFill>
            </a:endParaRPr>
          </a:p>
        </p:txBody>
      </p:sp>
    </p:spTree>
    <p:extLst>
      <p:ext uri="{BB962C8B-B14F-4D97-AF65-F5344CB8AC3E}">
        <p14:creationId xmlns:p14="http://schemas.microsoft.com/office/powerpoint/2010/main" val="1696370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27636E-5F9B-4D72-9BD3-27BF5C04991A}" type="slidenum">
              <a:rPr lang="he-IL" smtClean="0"/>
              <a:pPr/>
              <a:t>9</a:t>
            </a:fld>
            <a:endParaRPr lang="he-IL"/>
          </a:p>
        </p:txBody>
      </p:sp>
      <p:sp>
        <p:nvSpPr>
          <p:cNvPr id="7" name="Title 1"/>
          <p:cNvSpPr>
            <a:spLocks noGrp="1"/>
          </p:cNvSpPr>
          <p:nvPr>
            <p:ph type="title"/>
          </p:nvPr>
        </p:nvSpPr>
        <p:spPr>
          <a:xfrm>
            <a:off x="107504" y="44624"/>
            <a:ext cx="8939594" cy="792088"/>
          </a:xfrm>
        </p:spPr>
        <p:txBody>
          <a:bodyPr>
            <a:normAutofit/>
          </a:bodyPr>
          <a:lstStyle/>
          <a:p>
            <a:r>
              <a:rPr lang="he-IL" sz="3600" b="1" i="1" kern="0" dirty="0">
                <a:latin typeface="+mn-lt"/>
                <a:ea typeface="+mn-ea"/>
              </a:rPr>
              <a:t>תובנות מהמצב הקיים – המשך</a:t>
            </a:r>
          </a:p>
        </p:txBody>
      </p:sp>
      <p:sp>
        <p:nvSpPr>
          <p:cNvPr id="5" name="TextBox 4"/>
          <p:cNvSpPr txBox="1"/>
          <p:nvPr/>
        </p:nvSpPr>
        <p:spPr>
          <a:xfrm>
            <a:off x="2424778" y="903071"/>
            <a:ext cx="6393543" cy="354957"/>
          </a:xfrm>
          <a:prstGeom prst="rect">
            <a:avLst/>
          </a:prstGeom>
          <a:gradFill>
            <a:gsLst>
              <a:gs pos="0">
                <a:srgbClr val="2A79FF">
                  <a:lumMod val="60000"/>
                  <a:lumOff val="40000"/>
                </a:srgbClr>
              </a:gs>
              <a:gs pos="100000">
                <a:srgbClr val="2A79F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p:spPr>
        <p:txBody>
          <a:bodyPr lIns="108000" tIns="0" rIns="0" bIns="0" anchor="ctr"/>
          <a:lstStyle>
            <a:defPPr>
              <a:defRPr lang="he-IL"/>
            </a:defPPr>
            <a:lvl1pPr defTabSz="801668" eaLnBrk="0" fontAlgn="auto" hangingPunct="0">
              <a:spcBef>
                <a:spcPts val="0"/>
              </a:spcBef>
              <a:spcAft>
                <a:spcPts val="0"/>
              </a:spcAft>
              <a:defRPr kern="0">
                <a:solidFill>
                  <a:srgbClr val="FFFFFF"/>
                </a:solidFill>
                <a:effectLst>
                  <a:outerShdw blurRad="38100" dist="38100" dir="2700000" algn="tl">
                    <a:srgbClr val="000000">
                      <a:alpha val="43137"/>
                    </a:srgbClr>
                  </a:outerShdw>
                </a:effectLst>
                <a:latin typeface="Calibri"/>
                <a:cs typeface="Arial" charset="0"/>
              </a:defRPr>
            </a:lvl1pPr>
          </a:lstStyle>
          <a:p>
            <a:pPr marL="185738" marR="0" lvl="0" indent="0" defTabSz="801668" eaLnBrk="0" fontAlgn="auto" latinLnBrk="0" hangingPunct="0">
              <a:lnSpc>
                <a:spcPct val="100000"/>
              </a:lnSpc>
              <a:spcBef>
                <a:spcPts val="0"/>
              </a:spcBef>
              <a:spcAft>
                <a:spcPts val="0"/>
              </a:spcAft>
              <a:buClrTx/>
              <a:buSzTx/>
              <a:buFontTx/>
              <a:buNone/>
              <a:tabLst/>
              <a:defRPr/>
            </a:pPr>
            <a:r>
              <a:rPr lang="he-IL" sz="2000" b="1" dirty="0" smtClean="0"/>
              <a:t>פרויקט "לב"</a:t>
            </a:r>
            <a:endParaRPr kumimoji="0" lang="he-IL" sz="2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Calibri"/>
              <a:cs typeface="Arial" charset="0"/>
            </a:endParaRPr>
          </a:p>
        </p:txBody>
      </p:sp>
      <p:sp>
        <p:nvSpPr>
          <p:cNvPr id="4" name="TextBox 3"/>
          <p:cNvSpPr txBox="1"/>
          <p:nvPr/>
        </p:nvSpPr>
        <p:spPr>
          <a:xfrm>
            <a:off x="0" y="1732132"/>
            <a:ext cx="8818321" cy="3693319"/>
          </a:xfrm>
          <a:prstGeom prst="rect">
            <a:avLst/>
          </a:prstGeom>
          <a:noFill/>
        </p:spPr>
        <p:txBody>
          <a:bodyPr wrap="square" rtlCol="1">
            <a:spAutoFit/>
          </a:bodyPr>
          <a:lstStyle/>
          <a:p>
            <a:pPr marL="285750" indent="-285750">
              <a:buFont typeface="Arial" panose="020B0604020202020204" pitchFamily="34" charset="0"/>
              <a:buChar char="•"/>
            </a:pPr>
            <a:r>
              <a:rPr lang="he-IL" sz="1400" dirty="0" smtClean="0"/>
              <a:t>קיים קושי ביישום במקביל של שני מאמצים של שינויים מהותיים בתהליכי המוסד לביטוח לאומי: הן בתהליכי השרות לאזרח והן בתהליכי העבודה הפנימיים במוסד. </a:t>
            </a:r>
          </a:p>
          <a:p>
            <a:pPr marL="285750" indent="-285750">
              <a:buFont typeface="Arial" panose="020B0604020202020204" pitchFamily="34" charset="0"/>
              <a:buChar char="•"/>
            </a:pPr>
            <a:endParaRPr lang="he-IL" sz="1400" dirty="0" smtClean="0"/>
          </a:p>
          <a:p>
            <a:pPr marL="285750" indent="-285750">
              <a:buFont typeface="Arial" panose="020B0604020202020204" pitchFamily="34" charset="0"/>
              <a:buChar char="•"/>
            </a:pPr>
            <a:r>
              <a:rPr lang="he-IL" sz="1400" dirty="0" smtClean="0"/>
              <a:t>המשך פיתוח מערכות לב במסגרת תבל – מסיט מיקוד ניהולי מחד ועתיר במשאבים כספיים מאידך</a:t>
            </a:r>
            <a:r>
              <a:rPr lang="he-IL" sz="1400" dirty="0"/>
              <a:t> </a:t>
            </a:r>
            <a:r>
              <a:rPr lang="he-IL" sz="1400" dirty="0" smtClean="0"/>
              <a:t>(לדברי </a:t>
            </a:r>
            <a:r>
              <a:rPr lang="he-IL" sz="1400" dirty="0"/>
              <a:t>מנהלת </a:t>
            </a:r>
            <a:r>
              <a:rPr lang="he-IL" sz="1400" dirty="0" smtClean="0"/>
              <a:t>התכנית 30 עובדים בלב במסגרת תבל – לא כולל תמיכת תשתיות)</a:t>
            </a:r>
          </a:p>
          <a:p>
            <a:pPr marL="285750" indent="-285750">
              <a:buFont typeface="Arial" panose="020B0604020202020204" pitchFamily="34" charset="0"/>
              <a:buChar char="•"/>
            </a:pPr>
            <a:endParaRPr lang="he-IL" sz="1400" dirty="0"/>
          </a:p>
          <a:p>
            <a:pPr marL="285750" indent="-285750">
              <a:buFont typeface="Arial" panose="020B0604020202020204" pitchFamily="34" charset="0"/>
              <a:buChar char="•"/>
            </a:pPr>
            <a:r>
              <a:rPr lang="he-IL" sz="1400" dirty="0" smtClean="0"/>
              <a:t>אין הצמדות ל </a:t>
            </a:r>
            <a:r>
              <a:rPr lang="en-US" sz="1400" dirty="0" smtClean="0"/>
              <a:t>BEST PRACTICES </a:t>
            </a:r>
            <a:r>
              <a:rPr lang="he-IL" sz="1400" dirty="0" smtClean="0"/>
              <a:t>  של </a:t>
            </a:r>
            <a:r>
              <a:rPr lang="he-IL" sz="1400" dirty="0" err="1" smtClean="0"/>
              <a:t>סאפ</a:t>
            </a:r>
            <a:r>
              <a:rPr lang="he-IL" sz="1400" dirty="0" smtClean="0"/>
              <a:t> – 40% מההוצאות עד כה בפרויקט לב (38 מש"ח) הינם עקב פיתוחים שבוצעו בחבילת התוכנה. </a:t>
            </a:r>
          </a:p>
          <a:p>
            <a:pPr marL="285750" indent="-285750">
              <a:buFont typeface="Arial" panose="020B0604020202020204" pitchFamily="34" charset="0"/>
              <a:buChar char="•"/>
            </a:pPr>
            <a:endParaRPr lang="he-IL" sz="1400" dirty="0"/>
          </a:p>
          <a:p>
            <a:pPr marL="285750" indent="-285750">
              <a:buFont typeface="Arial" panose="020B0604020202020204" pitchFamily="34" charset="0"/>
              <a:buChar char="•"/>
            </a:pPr>
            <a:r>
              <a:rPr lang="he-IL" sz="1400" dirty="0" smtClean="0"/>
              <a:t>פרויקט לב מטיל עומס ניהולי נוסף על מנהלת התכנית המשמשת כמנהלת תכנית תבל, מנהלת פרויקט לב ומחליפת הסמנכ"ל למחשוב בעת היעדרו. </a:t>
            </a:r>
          </a:p>
          <a:p>
            <a:pPr marL="285750" indent="-285750">
              <a:buFont typeface="Arial" panose="020B0604020202020204" pitchFamily="34" charset="0"/>
              <a:buChar char="•"/>
            </a:pPr>
            <a:endParaRPr lang="he-IL" sz="1600" dirty="0"/>
          </a:p>
          <a:p>
            <a:endParaRPr lang="he-IL" sz="1600" dirty="0" smtClean="0"/>
          </a:p>
          <a:p>
            <a:pPr marL="285750" indent="-285750">
              <a:buFont typeface="Arial" panose="020B0604020202020204" pitchFamily="34" charset="0"/>
              <a:buChar char="•"/>
            </a:pPr>
            <a:endParaRPr lang="he-IL" sz="1600" dirty="0"/>
          </a:p>
          <a:p>
            <a:pPr marL="285750" indent="-285750">
              <a:buFont typeface="Arial" panose="020B0604020202020204" pitchFamily="34" charset="0"/>
              <a:buChar char="•"/>
            </a:pPr>
            <a:endParaRPr lang="he-IL" sz="1600" dirty="0" smtClean="0"/>
          </a:p>
          <a:p>
            <a:pPr marL="285750" indent="-285750">
              <a:buFont typeface="Arial" panose="020B0604020202020204" pitchFamily="34" charset="0"/>
              <a:buChar char="•"/>
            </a:pPr>
            <a:endParaRPr lang="he-IL" sz="1600" dirty="0" smtClean="0">
              <a:solidFill>
                <a:srgbClr val="C00000"/>
              </a:solidFill>
            </a:endParaRPr>
          </a:p>
        </p:txBody>
      </p:sp>
    </p:spTree>
    <p:extLst>
      <p:ext uri="{BB962C8B-B14F-4D97-AF65-F5344CB8AC3E}">
        <p14:creationId xmlns:p14="http://schemas.microsoft.com/office/powerpoint/2010/main" val="3177311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תיקיות עזר לצוותי הפרויקטים" ma:contentTypeID="0x0101007404284221F84D44BEA49F732C00371D00362E13875159924EA85EF7D66E6601B0" ma:contentTypeVersion="7" ma:contentTypeDescription="ספריית מסמכי עזר לשימוש צוותי הפרויקט" ma:contentTypeScope="" ma:versionID="b1087df30f1dd02ead448cb63728250e">
  <xsd:schema xmlns:xsd="http://www.w3.org/2001/XMLSchema" xmlns:xs="http://www.w3.org/2001/XMLSchema" xmlns:p="http://schemas.microsoft.com/office/2006/metadata/properties" xmlns:ns2="7062a367-e0cf-4cbb-a2d8-e2144dc09faa" targetNamespace="http://schemas.microsoft.com/office/2006/metadata/properties" ma:root="true" ma:fieldsID="fb3a423a289ffa558ea3cf1b6413ae34" ns2:_="">
    <xsd:import namespace="7062a367-e0cf-4cbb-a2d8-e2144dc09faa"/>
    <xsd:element name="properties">
      <xsd:complexType>
        <xsd:sequence>
          <xsd:element name="documentManagement">
            <xsd:complexType>
              <xsd:all>
                <xsd:element ref="ns2:BriefInfo" minOccurs="0"/>
                <xsd:element ref="ns2:DocSt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2a367-e0cf-4cbb-a2d8-e2144dc09faa" elementFormDefault="qualified">
    <xsd:import namespace="http://schemas.microsoft.com/office/2006/documentManagement/types"/>
    <xsd:import namespace="http://schemas.microsoft.com/office/infopath/2007/PartnerControls"/>
    <xsd:element name="BriefInfo" ma:index="8" nillable="true" ma:displayName="תקציר" ma:internalName="BriefInfo" ma:readOnly="false">
      <xsd:simpleType>
        <xsd:restriction base="dms:Note">
          <xsd:maxLength value="255"/>
        </xsd:restriction>
      </xsd:simpleType>
    </xsd:element>
    <xsd:element name="DocState" ma:index="9" ma:displayName="מצב מסמך" ma:default="1. בכתיבה" ma:format="Dropdown" ma:internalName="DocState" ma:readOnly="false">
      <xsd:simpleType>
        <xsd:restriction base="dms:Choice">
          <xsd:enumeration value="1. בכתיבה"/>
          <xsd:enumeration value="2. טיוטת צוות"/>
          <xsd:enumeration value="3. ממתין לאישור"/>
          <xsd:enumeration value="4. מאושר"/>
          <xsd:enumeration value="5. מבוטל"/>
          <xsd:enumeration value="6. לפרסום"/>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ma:readOnly="true"/>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riefInfo xmlns="7062a367-e0cf-4cbb-a2d8-e2144dc09faa" xsi:nil="true"/>
    <DocState xmlns="7062a367-e0cf-4cbb-a2d8-e2144dc09faa">1. בכתיבה</DocState>
  </documentManagement>
</p:properties>
</file>

<file path=customXml/itemProps1.xml><?xml version="1.0" encoding="utf-8"?>
<ds:datastoreItem xmlns:ds="http://schemas.openxmlformats.org/officeDocument/2006/customXml" ds:itemID="{A5A8CAE5-10D0-4EFA-9527-ECDAC5D2F95D}">
  <ds:schemaRefs>
    <ds:schemaRef ds:uri="http://schemas.microsoft.com/sharepoint/v3/contenttype/forms"/>
  </ds:schemaRefs>
</ds:datastoreItem>
</file>

<file path=customXml/itemProps2.xml><?xml version="1.0" encoding="utf-8"?>
<ds:datastoreItem xmlns:ds="http://schemas.openxmlformats.org/officeDocument/2006/customXml" ds:itemID="{1AD7C0FE-5668-4B32-ACCE-90C960B1E6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62a367-e0cf-4cbb-a2d8-e2144dc09f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1064C7-07BE-46A7-9B9D-DB99E0D8333B}">
  <ds:schemaRefs>
    <ds:schemaRef ds:uri="http://purl.org/dc/terms/"/>
    <ds:schemaRef ds:uri="http://www.w3.org/XML/1998/namespace"/>
    <ds:schemaRef ds:uri="http://schemas.openxmlformats.org/package/2006/metadata/core-properties"/>
    <ds:schemaRef ds:uri="7062a367-e0cf-4cbb-a2d8-e2144dc09faa"/>
    <ds:schemaRef ds:uri="http://schemas.microsoft.com/office/infopath/2007/PartnerControls"/>
    <ds:schemaRef ds:uri="http://purl.org/dc/elements/1.1/"/>
    <ds:schemaRef ds:uri="http://purl.org/dc/dcmitype/"/>
    <ds:schemaRef ds:uri="http://schemas.microsoft.com/office/2006/documentManagement/typ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44251</TotalTime>
  <Words>4273</Words>
  <Application>Microsoft Office PowerPoint</Application>
  <PresentationFormat>‫הצגה על המסך (4:3)</PresentationFormat>
  <Paragraphs>512</Paragraphs>
  <Slides>26</Slides>
  <Notes>2</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26</vt:i4>
      </vt:variant>
    </vt:vector>
  </HeadingPairs>
  <TitlesOfParts>
    <vt:vector size="34" baseType="lpstr">
      <vt:lpstr>Arial</vt:lpstr>
      <vt:lpstr>Calibri</vt:lpstr>
      <vt:lpstr>Calibri Light</vt:lpstr>
      <vt:lpstr>Courier New</vt:lpstr>
      <vt:lpstr>Tahoma</vt:lpstr>
      <vt:lpstr>Times New Roman</vt:lpstr>
      <vt:lpstr>Wingdings</vt:lpstr>
      <vt:lpstr>ערכת נושא Office</vt:lpstr>
      <vt:lpstr>מצגת של PowerPoint</vt:lpstr>
      <vt:lpstr>מצגת של PowerPoint</vt:lpstr>
      <vt:lpstr>מבוא</vt:lpstr>
      <vt:lpstr>מבוא - המשך</vt:lpstr>
      <vt:lpstr>מבוא - המשך</vt:lpstr>
      <vt:lpstr>תובנות מהמצב הקיים</vt:lpstr>
      <vt:lpstr>תובנות מהמצב הקיים - המשך</vt:lpstr>
      <vt:lpstr>תובנות מהמצב הקיים - המשך</vt:lpstr>
      <vt:lpstr>תובנות מהמצב הקיים – המשך</vt:lpstr>
      <vt:lpstr>סקירת שוק – "מניסיונם של אחרים"</vt:lpstr>
      <vt:lpstr>מיפוי של חלופות להמשך "תבל"</vt:lpstr>
      <vt:lpstr>ניתוח החלופות להמשך "תבל"</vt:lpstr>
      <vt:lpstr>ניתוח החלופות להמשך "תבל"</vt:lpstr>
      <vt:lpstr>תיאור החלופה המומלצת - גידור</vt:lpstr>
      <vt:lpstr>ניתוח החלופות להמשך "תבל"</vt:lpstr>
      <vt:lpstr>המלצות</vt:lpstr>
      <vt:lpstr>המלצות</vt:lpstr>
      <vt:lpstr>המלצות</vt:lpstr>
      <vt:lpstr>המלצות</vt:lpstr>
      <vt:lpstr>המלצות</vt:lpstr>
      <vt:lpstr>המלצות</vt:lpstr>
      <vt:lpstr>מתווה מומלץ לתכנית עבודה</vt:lpstr>
      <vt:lpstr>מתווה מומלץ לתכנית עבודה - המשך</vt:lpstr>
      <vt:lpstr>מתווה מומלץ לתכנית עבודה - המשך</vt:lpstr>
      <vt:lpstr>סיכום</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Vered</dc:creator>
  <cp:lastModifiedBy>btl</cp:lastModifiedBy>
  <cp:revision>1663</cp:revision>
  <cp:lastPrinted>2017-06-15T08:33:35Z</cp:lastPrinted>
  <dcterms:created xsi:type="dcterms:W3CDTF">2014-09-30T08:52:53Z</dcterms:created>
  <dcterms:modified xsi:type="dcterms:W3CDTF">2018-01-25T06:53:35Z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0x0101007404284221F84D44BEA49F732C00371D00362E13875159924EA85EF7D66E6601B0</vt:lpwstr>
  </property>
</Properties>
</file>