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51" r:id="rId1"/>
    <p:sldMasterId id="2147487174" r:id="rId2"/>
    <p:sldMasterId id="2147487188" r:id="rId3"/>
  </p:sldMasterIdLst>
  <p:notesMasterIdLst>
    <p:notesMasterId r:id="rId5"/>
  </p:notesMasterIdLst>
  <p:handoutMasterIdLst>
    <p:handoutMasterId r:id="rId6"/>
  </p:handoutMasterIdLst>
  <p:sldIdLst>
    <p:sldId id="769" r:id="rId4"/>
  </p:sldIdLst>
  <p:sldSz cx="9144000" cy="6858000" type="screen4x3"/>
  <p:notesSz cx="6797675" cy="9926638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b="1"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b="1"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b="1"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b="1"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9933"/>
    <a:srgbClr val="00CC66"/>
    <a:srgbClr val="FF00FF"/>
    <a:srgbClr val="FFFFFF"/>
    <a:srgbClr val="99CCFF"/>
    <a:srgbClr val="99FF33"/>
    <a:srgbClr val="FF0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2" autoAdjust="0"/>
    <p:restoredTop sz="83544" autoAdjust="0"/>
  </p:normalViewPr>
  <p:slideViewPr>
    <p:cSldViewPr>
      <p:cViewPr varScale="1">
        <p:scale>
          <a:sx n="94" d="100"/>
          <a:sy n="94" d="100"/>
        </p:scale>
        <p:origin x="20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311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912" y="-78"/>
      </p:cViewPr>
      <p:guideLst>
        <p:guide orient="horz" pos="3120"/>
        <p:guide pos="2132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591" y="0"/>
            <a:ext cx="2946084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109" tIns="44554" rIns="89109" bIns="44554" numCol="1" anchor="t" anchorCtr="0" compatLnSpc="1">
            <a:prstTxWarp prst="textNoShape">
              <a:avLst/>
            </a:prstTxWarp>
          </a:bodyPr>
          <a:lstStyle>
            <a:lvl1pPr defTabSz="860238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95" y="0"/>
            <a:ext cx="2946084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109" tIns="44554" rIns="89109" bIns="44554" numCol="1" anchor="t" anchorCtr="0" compatLnSpc="1">
            <a:prstTxWarp prst="textNoShape">
              <a:avLst/>
            </a:prstTxWarp>
          </a:bodyPr>
          <a:lstStyle>
            <a:lvl1pPr algn="l" defTabSz="860238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591" y="9428716"/>
            <a:ext cx="2946084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109" tIns="44554" rIns="89109" bIns="44554" numCol="1" anchor="b" anchorCtr="0" compatLnSpc="1">
            <a:prstTxWarp prst="textNoShape">
              <a:avLst/>
            </a:prstTxWarp>
          </a:bodyPr>
          <a:lstStyle>
            <a:lvl1pPr defTabSz="860238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95" y="9428716"/>
            <a:ext cx="2946084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109" tIns="44554" rIns="89109" bIns="44554" numCol="1" anchor="b" anchorCtr="0" compatLnSpc="1">
            <a:prstTxWarp prst="textNoShape">
              <a:avLst/>
            </a:prstTxWarp>
          </a:bodyPr>
          <a:lstStyle>
            <a:lvl1pPr algn="l" defTabSz="860238">
              <a:defRPr sz="1100" b="0" i="0"/>
            </a:lvl1pPr>
          </a:lstStyle>
          <a:p>
            <a:pPr>
              <a:defRPr/>
            </a:pPr>
            <a:fld id="{29C4DA2A-CBC3-4867-9E9A-9F8C8A1ECCF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07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591" y="0"/>
            <a:ext cx="2946084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109" tIns="44554" rIns="89109" bIns="44554" numCol="1" anchor="t" anchorCtr="0" compatLnSpc="1">
            <a:prstTxWarp prst="textNoShape">
              <a:avLst/>
            </a:prstTxWarp>
          </a:bodyPr>
          <a:lstStyle>
            <a:lvl1pPr defTabSz="860238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95" y="0"/>
            <a:ext cx="2946084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109" tIns="44554" rIns="89109" bIns="44554" numCol="1" anchor="t" anchorCtr="0" compatLnSpc="1">
            <a:prstTxWarp prst="textNoShape">
              <a:avLst/>
            </a:prstTxWarp>
          </a:bodyPr>
          <a:lstStyle>
            <a:lvl1pPr algn="l" defTabSz="860238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0" y="4716744"/>
            <a:ext cx="5439415" cy="446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109" tIns="44554" rIns="89109" bIns="445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591" y="9428716"/>
            <a:ext cx="2946084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109" tIns="44554" rIns="89109" bIns="44554" numCol="1" anchor="b" anchorCtr="0" compatLnSpc="1">
            <a:prstTxWarp prst="textNoShape">
              <a:avLst/>
            </a:prstTxWarp>
          </a:bodyPr>
          <a:lstStyle>
            <a:lvl1pPr defTabSz="860238">
              <a:defRPr sz="11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95" y="9428716"/>
            <a:ext cx="2946084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109" tIns="44554" rIns="89109" bIns="44554" numCol="1" anchor="b" anchorCtr="0" compatLnSpc="1">
            <a:prstTxWarp prst="textNoShape">
              <a:avLst/>
            </a:prstTxWarp>
          </a:bodyPr>
          <a:lstStyle>
            <a:lvl1pPr algn="l" defTabSz="860238">
              <a:defRPr sz="1100" b="0" i="0"/>
            </a:lvl1pPr>
          </a:lstStyle>
          <a:p>
            <a:pPr>
              <a:defRPr/>
            </a:pPr>
            <a:fld id="{ED8CEB15-C587-432D-9996-F36DED97366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21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30BBC-4C28-45D2-9589-CD8BF9AF28CB}" type="slidenum">
              <a:rPr lang="he-IL" altLang="he-IL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he-IL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9" descr="Presentation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ציין מיקום של כותרת תחתונה 9"/>
          <p:cNvSpPr txBox="1">
            <a:spLocks noGrp="1"/>
          </p:cNvSpPr>
          <p:nvPr userDrawn="1"/>
        </p:nvSpPr>
        <p:spPr bwMode="auto">
          <a:xfrm>
            <a:off x="2771775" y="6450013"/>
            <a:ext cx="612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>
                <a:solidFill>
                  <a:srgbClr val="254061"/>
                </a:solidFill>
                <a:latin typeface="Calibri" pitchFamily="34" charset="0"/>
              </a:rPr>
              <a:t>Staff Forecast </a:t>
            </a:r>
            <a:r>
              <a:rPr lang="he-IL" sz="1400" i="0" dirty="0">
                <a:solidFill>
                  <a:srgbClr val="254061"/>
                </a:solidFill>
                <a:latin typeface="Calibri" pitchFamily="34" charset="0"/>
              </a:rPr>
              <a:t>	</a:t>
            </a:r>
            <a:r>
              <a:rPr lang="en-US" sz="1400" i="0" dirty="0">
                <a:solidFill>
                  <a:srgbClr val="254061"/>
                </a:solidFill>
              </a:rPr>
              <a:t>June 2017</a:t>
            </a:r>
            <a:r>
              <a:rPr lang="he-IL" sz="1400" b="0" dirty="0"/>
              <a:t>	</a:t>
            </a:r>
            <a:r>
              <a:rPr lang="he-IL" sz="1400" i="0" dirty="0">
                <a:solidFill>
                  <a:srgbClr val="254061"/>
                </a:solidFill>
                <a:latin typeface="Calibri" pitchFamily="34" charset="0"/>
              </a:rPr>
              <a:t>חטיבת המחקר</a:t>
            </a:r>
          </a:p>
        </p:txBody>
      </p:sp>
      <p:sp>
        <p:nvSpPr>
          <p:cNvPr id="261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6112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D42FA-96AD-48DE-A425-8D44350D8846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964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C50E3-48C7-4C66-B761-C7EF776E492A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345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8AB93-021F-4969-8C5D-C3983F6E7199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045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EB462-88D9-4AF9-A9AA-CE33138EE813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82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6292-282C-41F5-87AF-CC7C94A28BB9}" type="datetime8">
              <a:rPr lang="he-IL" smtClean="0"/>
              <a:t>13 מרץ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2945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094-D548-4193-A4E7-7E86B8D1EB67}" type="datetime8">
              <a:rPr lang="he-IL" smtClean="0"/>
              <a:t>13 מרץ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1243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25C5-3CFE-4A7A-ADC1-D40404BD2926}" type="datetime8">
              <a:rPr lang="he-IL" smtClean="0"/>
              <a:t>13 מרץ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8526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67D9-5A22-426C-88D5-11148E0C41BA}" type="datetime8">
              <a:rPr lang="he-IL" smtClean="0"/>
              <a:t>13 מרץ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7701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7A7-280A-4AB2-9B33-5CE3FE9A5E6F}" type="datetime8">
              <a:rPr lang="he-IL" smtClean="0"/>
              <a:t>13 מרץ 19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4665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87A-3FEE-4C15-9DC1-C09A05FEDCB1}" type="datetime8">
              <a:rPr lang="he-IL" smtClean="0"/>
              <a:t>13 מרץ 19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8589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B30B-C29F-433D-837A-F0998E9CCD3D}" type="datetime8">
              <a:rPr lang="he-IL" smtClean="0"/>
              <a:t>13 מרץ 19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8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D5FFD-A182-42C8-8B9B-255B9AFD96BD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7075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D06-34C4-4B02-AEED-C53827A722A8}" type="datetime8">
              <a:rPr lang="he-IL" smtClean="0"/>
              <a:t>13 מרץ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1300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A5B7-DCD5-4E29-91C7-37CA65A56DB8}" type="datetime8">
              <a:rPr lang="he-IL" smtClean="0"/>
              <a:t>13 מרץ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9437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1C6F-726F-4A19-BCBA-A86AD8BDA870}" type="datetime8">
              <a:rPr lang="he-IL" smtClean="0"/>
              <a:t>13 מרץ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73475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BA619-E75B-440B-A0D8-9B856CA85DC9}" type="datetime8">
              <a:rPr lang="he-IL" smtClean="0"/>
              <a:t>13 מרץ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825A-0DDF-4179-9ADF-F7019C06C3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4163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47065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 i="0">
                <a:latin typeface="+mj-lt"/>
              </a:defRPr>
            </a:lvl1pPr>
          </a:lstStyle>
          <a:p>
            <a:pPr>
              <a:defRPr/>
            </a:pPr>
            <a:r>
              <a:rPr lang="he-IL" altLang="he-IL" b="0">
                <a:solidFill>
                  <a:srgbClr val="000000"/>
                </a:solidFill>
              </a:rPr>
              <a:t>23/2/2009</a:t>
            </a: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 i="0">
                <a:latin typeface="+mj-lt"/>
              </a:defRPr>
            </a:lvl1pPr>
          </a:lstStyle>
          <a:p>
            <a:pPr>
              <a:defRPr/>
            </a:pP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4431D-AC25-48E9-A173-985EDC265E41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9941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3976B-C1F7-48C3-9B6E-29A282C2010F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579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A28C2-F434-42AF-8B05-50A3A9FDA587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9117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AE2FB-E211-4858-BDA9-0D42BA2C9F6B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056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EC185-33DD-49C7-8603-3D5C8EA99ABF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001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66E70-73D1-47F6-A4FE-98253A37DB9B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58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051B7-48E0-4169-8903-DE5DE1ACCD6F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56107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30E5D-F4F5-4CE1-A333-ED78796ABE4D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74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804D5-D35C-4F0A-8798-800D7796D1DD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159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F8CD2-8EB2-4A9C-9F34-45A6C34D335E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9833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59680-1B27-4D33-B982-577946305900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6817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AE2CE-24DA-419D-B9CB-9C58291D425A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65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B2FA3-8FF8-4AB4-A69D-47A83B25F9C1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97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89966-AA37-4C4E-A1B2-935ED0865E98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62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6C8B1-2E8E-4990-B338-F8322999CC34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09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8CAFB-A44E-4D32-AB9A-EE5AEE70B343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2739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80D6C-752F-42B7-83DC-AC391CC4DC74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0427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3CCAB-C9E5-4AA8-B349-5F56796FAE55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707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תמונה 9" descr="Presentation3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מציין מיקום של כותרת תחתונה 9"/>
          <p:cNvSpPr txBox="1">
            <a:spLocks noGrp="1"/>
          </p:cNvSpPr>
          <p:nvPr userDrawn="1"/>
        </p:nvSpPr>
        <p:spPr>
          <a:xfrm>
            <a:off x="2771775" y="6450013"/>
            <a:ext cx="6121400" cy="365125"/>
          </a:xfrm>
          <a:prstGeom prst="rect">
            <a:avLst/>
          </a:prstGeom>
          <a:noFill/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 smtClean="0">
                <a:solidFill>
                  <a:srgbClr val="254061"/>
                </a:solidFill>
                <a:latin typeface="Calibri" pitchFamily="34" charset="0"/>
              </a:rPr>
              <a:t>SF</a:t>
            </a:r>
            <a:r>
              <a:rPr lang="he-IL" sz="1400" i="0" dirty="0" smtClean="0">
                <a:solidFill>
                  <a:srgbClr val="254061"/>
                </a:solidFill>
                <a:latin typeface="Calibri" pitchFamily="34" charset="0"/>
              </a:rPr>
              <a:t> – מאחורי הקלעים</a:t>
            </a:r>
            <a:r>
              <a:rPr lang="en-US" sz="1400" i="0" dirty="0" smtClean="0">
                <a:solidFill>
                  <a:srgbClr val="254061"/>
                </a:solidFill>
                <a:latin typeface="Calibri" pitchFamily="34" charset="0"/>
              </a:rPr>
              <a:t> </a:t>
            </a:r>
            <a:r>
              <a:rPr lang="he-IL" sz="1400" i="0" dirty="0">
                <a:solidFill>
                  <a:srgbClr val="254061"/>
                </a:solidFill>
                <a:latin typeface="Calibri" pitchFamily="34" charset="0"/>
              </a:rPr>
              <a:t>	</a:t>
            </a:r>
            <a:r>
              <a:rPr lang="he-IL" sz="1400" i="0" dirty="0" smtClean="0">
                <a:solidFill>
                  <a:srgbClr val="254061"/>
                </a:solidFill>
                <a:latin typeface="Calibri" pitchFamily="34" charset="0"/>
              </a:rPr>
              <a:t>	נובמבר</a:t>
            </a:r>
            <a:r>
              <a:rPr lang="he-IL" sz="1400" i="0" baseline="0" dirty="0" smtClean="0">
                <a:solidFill>
                  <a:srgbClr val="254061"/>
                </a:solidFill>
                <a:latin typeface="Calibri" pitchFamily="34" charset="0"/>
              </a:rPr>
              <a:t> </a:t>
            </a:r>
            <a:r>
              <a:rPr lang="he-IL" sz="1400" i="0" dirty="0" smtClean="0">
                <a:solidFill>
                  <a:srgbClr val="254061"/>
                </a:solidFill>
                <a:latin typeface="Calibri" pitchFamily="34" charset="0"/>
              </a:rPr>
              <a:t>2017              חטיבת </a:t>
            </a:r>
            <a:r>
              <a:rPr lang="he-IL" sz="1400" i="0" dirty="0">
                <a:solidFill>
                  <a:srgbClr val="254061"/>
                </a:solidFill>
                <a:latin typeface="Calibri" pitchFamily="34" charset="0"/>
              </a:rPr>
              <a:t>המחקר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9388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 b="1" i="0">
                <a:solidFill>
                  <a:srgbClr val="003399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A610E09F-2669-46C0-9786-B1632EF050ED}" type="slidenum">
              <a:rPr lang="he-IL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73" r:id="rId1"/>
    <p:sldLayoutId id="2147487162" r:id="rId2"/>
    <p:sldLayoutId id="2147487163" r:id="rId3"/>
    <p:sldLayoutId id="2147487164" r:id="rId4"/>
    <p:sldLayoutId id="2147487165" r:id="rId5"/>
    <p:sldLayoutId id="2147487166" r:id="rId6"/>
    <p:sldLayoutId id="2147487167" r:id="rId7"/>
    <p:sldLayoutId id="2147487168" r:id="rId8"/>
    <p:sldLayoutId id="2147487169" r:id="rId9"/>
    <p:sldLayoutId id="2147487170" r:id="rId10"/>
    <p:sldLayoutId id="2147487171" r:id="rId11"/>
    <p:sldLayoutId id="21474871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200">
          <a:solidFill>
            <a:srgbClr val="003399"/>
          </a:solidFill>
          <a:latin typeface="Garamond" pitchFamily="18" charset="0"/>
          <a:cs typeface="Arial" pitchFamily="34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r" rtl="1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530A0-EE3A-4547-9E34-F7FCF99A57BB}" type="datetime8">
              <a:rPr lang="he-IL" smtClean="0"/>
              <a:t>13 מרץ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 b="1">
                <a:solidFill>
                  <a:srgbClr val="0070C0"/>
                </a:solidFill>
              </a:defRPr>
            </a:lvl1pPr>
          </a:lstStyle>
          <a:p>
            <a:fld id="{3AEC825A-0DDF-4179-9ADF-F7019C06C39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80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175" r:id="rId1"/>
    <p:sldLayoutId id="2147487176" r:id="rId2"/>
    <p:sldLayoutId id="2147487177" r:id="rId3"/>
    <p:sldLayoutId id="2147487178" r:id="rId4"/>
    <p:sldLayoutId id="2147487179" r:id="rId5"/>
    <p:sldLayoutId id="2147487180" r:id="rId6"/>
    <p:sldLayoutId id="2147487181" r:id="rId7"/>
    <p:sldLayoutId id="2147487182" r:id="rId8"/>
    <p:sldLayoutId id="2147487183" r:id="rId9"/>
    <p:sldLayoutId id="2147487184" r:id="rId10"/>
    <p:sldLayoutId id="2147487185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385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 i="0">
                <a:latin typeface="+mj-lt"/>
              </a:defRPr>
            </a:lvl1pPr>
          </a:lstStyle>
          <a:p>
            <a:pPr>
              <a:defRPr/>
            </a:pPr>
            <a:fld id="{31414F96-9014-43B9-850E-5760112B416D}" type="slidenum">
              <a:rPr lang="he-IL" altLang="en-US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102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103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8" name="מציין מיקום של כותרת תחתונה 9"/>
          <p:cNvSpPr txBox="1">
            <a:spLocks noGrp="1"/>
          </p:cNvSpPr>
          <p:nvPr userDrawn="1"/>
        </p:nvSpPr>
        <p:spPr>
          <a:xfrm>
            <a:off x="2627784" y="6309320"/>
            <a:ext cx="6121400" cy="365125"/>
          </a:xfrm>
          <a:prstGeom prst="rect">
            <a:avLst/>
          </a:prstGeom>
          <a:noFill/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 smtClean="0">
                <a:solidFill>
                  <a:srgbClr val="254061"/>
                </a:solidFill>
                <a:latin typeface="Calibri" pitchFamily="34" charset="0"/>
              </a:rPr>
              <a:t>SF</a:t>
            </a:r>
            <a:r>
              <a:rPr lang="he-IL" sz="1400" i="0" dirty="0" smtClean="0">
                <a:solidFill>
                  <a:srgbClr val="254061"/>
                </a:solidFill>
                <a:latin typeface="Calibri" pitchFamily="34" charset="0"/>
              </a:rPr>
              <a:t> – מאחורי הקלעים</a:t>
            </a:r>
            <a:r>
              <a:rPr lang="en-US" sz="1400" i="0" dirty="0" smtClean="0">
                <a:solidFill>
                  <a:srgbClr val="254061"/>
                </a:solidFill>
                <a:latin typeface="Calibri" pitchFamily="34" charset="0"/>
              </a:rPr>
              <a:t> </a:t>
            </a:r>
            <a:r>
              <a:rPr lang="he-IL" sz="1400" i="0" dirty="0">
                <a:solidFill>
                  <a:srgbClr val="254061"/>
                </a:solidFill>
                <a:latin typeface="Calibri" pitchFamily="34" charset="0"/>
              </a:rPr>
              <a:t>	</a:t>
            </a:r>
            <a:r>
              <a:rPr lang="he-IL" sz="1400" i="0" dirty="0" smtClean="0">
                <a:solidFill>
                  <a:srgbClr val="254061"/>
                </a:solidFill>
                <a:latin typeface="Calibri" pitchFamily="34" charset="0"/>
              </a:rPr>
              <a:t>	נובמבר</a:t>
            </a:r>
            <a:r>
              <a:rPr lang="he-IL" sz="1400" i="0" baseline="0" dirty="0" smtClean="0">
                <a:solidFill>
                  <a:srgbClr val="254061"/>
                </a:solidFill>
                <a:latin typeface="Calibri" pitchFamily="34" charset="0"/>
              </a:rPr>
              <a:t> </a:t>
            </a:r>
            <a:r>
              <a:rPr lang="he-IL" sz="1400" i="0" dirty="0" smtClean="0">
                <a:solidFill>
                  <a:srgbClr val="254061"/>
                </a:solidFill>
                <a:latin typeface="Calibri" pitchFamily="34" charset="0"/>
              </a:rPr>
              <a:t>2017              חטיבת </a:t>
            </a:r>
            <a:r>
              <a:rPr lang="he-IL" sz="1400" i="0" dirty="0">
                <a:solidFill>
                  <a:srgbClr val="254061"/>
                </a:solidFill>
                <a:latin typeface="Calibri" pitchFamily="34" charset="0"/>
              </a:rPr>
              <a:t>המחקר</a:t>
            </a:r>
          </a:p>
        </p:txBody>
      </p:sp>
    </p:spTree>
    <p:extLst>
      <p:ext uri="{BB962C8B-B14F-4D97-AF65-F5344CB8AC3E}">
        <p14:creationId xmlns:p14="http://schemas.microsoft.com/office/powerpoint/2010/main" val="373546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189" r:id="rId1"/>
    <p:sldLayoutId id="2147487190" r:id="rId2"/>
    <p:sldLayoutId id="2147487191" r:id="rId3"/>
    <p:sldLayoutId id="2147487192" r:id="rId4"/>
    <p:sldLayoutId id="2147487193" r:id="rId5"/>
    <p:sldLayoutId id="2147487194" r:id="rId6"/>
    <p:sldLayoutId id="2147487195" r:id="rId7"/>
    <p:sldLayoutId id="2147487196" r:id="rId8"/>
    <p:sldLayoutId id="2147487197" r:id="rId9"/>
    <p:sldLayoutId id="2147487198" r:id="rId10"/>
    <p:sldLayoutId id="21474871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D53ACA-ECCE-4CF6-8413-2B313EE12481}" type="slidenum">
              <a:rPr lang="he-IL" altLang="en-US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3203575" y="2565400"/>
            <a:ext cx="2376488" cy="9350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he-IL" sz="1800" b="0" smtClean="0">
              <a:solidFill>
                <a:srgbClr val="000000"/>
              </a:solidFill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273425" y="2755900"/>
            <a:ext cx="2222500" cy="369888"/>
          </a:xfrm>
          <a:prstGeom prst="rect">
            <a:avLst/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700" b="0" i="0" smtClean="0">
                <a:solidFill>
                  <a:srgbClr val="000000"/>
                </a:solidFill>
              </a:rPr>
              <a:t>מודל </a:t>
            </a:r>
            <a:r>
              <a:rPr lang="en-US" altLang="he-IL" sz="1700" b="0" i="0" smtClean="0">
                <a:solidFill>
                  <a:srgbClr val="000000"/>
                </a:solidFill>
              </a:rPr>
              <a:t>DSGE</a:t>
            </a:r>
            <a:r>
              <a:rPr lang="he-IL" altLang="he-IL" sz="1700" b="0" i="0" smtClean="0">
                <a:solidFill>
                  <a:srgbClr val="000000"/>
                </a:solidFill>
              </a:rPr>
              <a:t> (</a:t>
            </a:r>
            <a:r>
              <a:rPr lang="en-US" altLang="he-IL" sz="1700" b="0" i="0" smtClean="0">
                <a:solidFill>
                  <a:srgbClr val="000000"/>
                </a:solidFill>
              </a:rPr>
              <a:t>MOISE</a:t>
            </a:r>
            <a:r>
              <a:rPr lang="he-IL" altLang="he-IL" sz="1700" b="0" i="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323875" y="2562101"/>
            <a:ext cx="2447925" cy="6508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800" b="0" i="0" dirty="0" smtClean="0">
                <a:solidFill>
                  <a:srgbClr val="000000"/>
                </a:solidFill>
              </a:rPr>
              <a:t>תחזיות לגבי משתני חו"ל (</a:t>
            </a:r>
            <a:r>
              <a:rPr lang="en-US" altLang="he-IL" sz="1800" b="0" i="0" dirty="0" smtClean="0">
                <a:solidFill>
                  <a:srgbClr val="000000"/>
                </a:solidFill>
              </a:rPr>
              <a:t> IMF</a:t>
            </a:r>
            <a:r>
              <a:rPr lang="he-IL" altLang="he-IL" sz="1800" b="0" i="0" dirty="0" smtClean="0">
                <a:solidFill>
                  <a:srgbClr val="000000"/>
                </a:solidFill>
              </a:rPr>
              <a:t>/ </a:t>
            </a:r>
            <a:r>
              <a:rPr lang="en-US" altLang="he-IL" sz="1800" b="0" i="0" dirty="0" smtClean="0">
                <a:solidFill>
                  <a:srgbClr val="000000"/>
                </a:solidFill>
              </a:rPr>
              <a:t>OECD</a:t>
            </a:r>
            <a:r>
              <a:rPr lang="he-IL" altLang="he-IL" sz="1800" b="0" i="0" dirty="0" smtClean="0">
                <a:solidFill>
                  <a:srgbClr val="000000"/>
                </a:solidFill>
              </a:rPr>
              <a:t>)</a:t>
            </a:r>
            <a:endParaRPr lang="en-US" altLang="he-IL" sz="1800" b="0" i="0" dirty="0" smtClean="0">
              <a:solidFill>
                <a:srgbClr val="000000"/>
              </a:solidFill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7092950" y="2924175"/>
            <a:ext cx="1871663" cy="646331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800" b="0" i="0" dirty="0" err="1" smtClean="0">
                <a:solidFill>
                  <a:srgbClr val="000000"/>
                </a:solidFill>
              </a:rPr>
              <a:t>אידיקטורים</a:t>
            </a:r>
            <a:r>
              <a:rPr lang="he-IL" altLang="he-IL" sz="1800" b="0" i="0" dirty="0" smtClean="0">
                <a:solidFill>
                  <a:srgbClr val="000000"/>
                </a:solidFill>
              </a:rPr>
              <a:t> (מדד משולב, סקרים...).</a:t>
            </a:r>
            <a:endParaRPr lang="en-US" altLang="he-IL" sz="1800" b="0" i="0" dirty="0" smtClean="0">
              <a:solidFill>
                <a:srgbClr val="000000"/>
              </a:solidFill>
            </a:endParaRPr>
          </a:p>
        </p:txBody>
      </p:sp>
      <p:sp>
        <p:nvSpPr>
          <p:cNvPr id="432135" name="Text Box 7"/>
          <p:cNvSpPr txBox="1">
            <a:spLocks noChangeArrowheads="1"/>
          </p:cNvSpPr>
          <p:nvPr/>
        </p:nvSpPr>
        <p:spPr bwMode="auto">
          <a:xfrm>
            <a:off x="7524750" y="2192338"/>
            <a:ext cx="1223963" cy="650875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800" b="0" i="0" smtClean="0">
                <a:solidFill>
                  <a:srgbClr val="000000"/>
                </a:solidFill>
              </a:rPr>
              <a:t>שיפוט ומידע אחר</a:t>
            </a:r>
            <a:endParaRPr lang="en-US" altLang="he-IL" sz="1800" b="0" i="0" smtClean="0">
              <a:solidFill>
                <a:srgbClr val="000000"/>
              </a:solidFill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2555875" y="3646487"/>
            <a:ext cx="541338" cy="71758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432137" name="Line 9"/>
          <p:cNvSpPr>
            <a:spLocks noChangeShapeType="1"/>
          </p:cNvSpPr>
          <p:nvPr/>
        </p:nvSpPr>
        <p:spPr bwMode="auto">
          <a:xfrm>
            <a:off x="2124075" y="2120900"/>
            <a:ext cx="973138" cy="328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432138" name="Line 10"/>
          <p:cNvSpPr>
            <a:spLocks noChangeShapeType="1"/>
          </p:cNvSpPr>
          <p:nvPr/>
        </p:nvSpPr>
        <p:spPr bwMode="auto">
          <a:xfrm flipV="1">
            <a:off x="1979613" y="3273425"/>
            <a:ext cx="1152525" cy="338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432139" name="Line 11"/>
          <p:cNvSpPr>
            <a:spLocks noChangeShapeType="1"/>
          </p:cNvSpPr>
          <p:nvPr/>
        </p:nvSpPr>
        <p:spPr bwMode="auto">
          <a:xfrm flipH="1">
            <a:off x="5984875" y="2552700"/>
            <a:ext cx="1395413" cy="247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432140" name="Line 12"/>
          <p:cNvSpPr>
            <a:spLocks noChangeShapeType="1"/>
          </p:cNvSpPr>
          <p:nvPr/>
        </p:nvSpPr>
        <p:spPr bwMode="auto">
          <a:xfrm>
            <a:off x="2869902" y="2916238"/>
            <a:ext cx="261938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432148" name="Text Box 20"/>
          <p:cNvSpPr txBox="1">
            <a:spLocks noChangeArrowheads="1"/>
          </p:cNvSpPr>
          <p:nvPr/>
        </p:nvSpPr>
        <p:spPr bwMode="auto">
          <a:xfrm>
            <a:off x="250825" y="3344863"/>
            <a:ext cx="1657350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800" b="0" i="0" smtClean="0">
                <a:solidFill>
                  <a:srgbClr val="000000"/>
                </a:solidFill>
              </a:rPr>
              <a:t>מידע משוק ההון</a:t>
            </a:r>
            <a:endParaRPr lang="en-US" altLang="he-IL" sz="1400" b="0" i="0" smtClean="0">
              <a:solidFill>
                <a:srgbClr val="000000"/>
              </a:solidFill>
            </a:endParaRPr>
          </a:p>
        </p:txBody>
      </p:sp>
      <p:sp>
        <p:nvSpPr>
          <p:cNvPr id="432149" name="Text Box 21"/>
          <p:cNvSpPr txBox="1">
            <a:spLocks noChangeArrowheads="1"/>
          </p:cNvSpPr>
          <p:nvPr/>
        </p:nvSpPr>
        <p:spPr bwMode="auto">
          <a:xfrm>
            <a:off x="322263" y="1889125"/>
            <a:ext cx="1657350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800" b="0" i="0" smtClean="0">
                <a:solidFill>
                  <a:srgbClr val="000000"/>
                </a:solidFill>
              </a:rPr>
              <a:t>מידע מחזאים</a:t>
            </a:r>
            <a:endParaRPr lang="en-US" altLang="he-IL" sz="1400" b="0" i="0" smtClean="0">
              <a:solidFill>
                <a:srgbClr val="000000"/>
              </a:solidFill>
            </a:endParaRPr>
          </a:p>
        </p:txBody>
      </p:sp>
      <p:sp>
        <p:nvSpPr>
          <p:cNvPr id="16400" name="Line 23"/>
          <p:cNvSpPr>
            <a:spLocks noChangeShapeType="1"/>
          </p:cNvSpPr>
          <p:nvPr/>
        </p:nvSpPr>
        <p:spPr bwMode="auto">
          <a:xfrm flipV="1">
            <a:off x="3470275" y="3646488"/>
            <a:ext cx="0" cy="71861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16404" name="Line 27"/>
          <p:cNvSpPr>
            <a:spLocks noChangeShapeType="1"/>
          </p:cNvSpPr>
          <p:nvPr/>
        </p:nvSpPr>
        <p:spPr bwMode="auto">
          <a:xfrm flipH="1" flipV="1">
            <a:off x="5559425" y="3573463"/>
            <a:ext cx="236538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432157" name="Line 29"/>
          <p:cNvSpPr>
            <a:spLocks noChangeShapeType="1"/>
          </p:cNvSpPr>
          <p:nvPr/>
        </p:nvSpPr>
        <p:spPr bwMode="auto">
          <a:xfrm flipH="1" flipV="1">
            <a:off x="5921375" y="3209925"/>
            <a:ext cx="1171575" cy="134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432158" name="Line 30"/>
          <p:cNvSpPr>
            <a:spLocks noChangeShapeType="1"/>
          </p:cNvSpPr>
          <p:nvPr/>
        </p:nvSpPr>
        <p:spPr bwMode="auto">
          <a:xfrm flipH="1" flipV="1">
            <a:off x="4425950" y="2276475"/>
            <a:ext cx="1588" cy="234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432159" name="Text Box 31"/>
          <p:cNvSpPr txBox="1">
            <a:spLocks noChangeArrowheads="1"/>
          </p:cNvSpPr>
          <p:nvPr/>
        </p:nvSpPr>
        <p:spPr bwMode="auto">
          <a:xfrm>
            <a:off x="3348038" y="1844675"/>
            <a:ext cx="2159000" cy="376238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1800" b="0" i="0" smtClean="0">
                <a:solidFill>
                  <a:srgbClr val="000000"/>
                </a:solidFill>
              </a:rPr>
              <a:t>Staff forecast</a:t>
            </a:r>
          </a:p>
        </p:txBody>
      </p:sp>
      <p:sp>
        <p:nvSpPr>
          <p:cNvPr id="432160" name="Line 32"/>
          <p:cNvSpPr>
            <a:spLocks noChangeShapeType="1"/>
          </p:cNvSpPr>
          <p:nvPr/>
        </p:nvSpPr>
        <p:spPr bwMode="auto">
          <a:xfrm flipH="1" flipV="1">
            <a:off x="4427538" y="1557338"/>
            <a:ext cx="0" cy="231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432161" name="Text Box 33"/>
          <p:cNvSpPr txBox="1">
            <a:spLocks noChangeArrowheads="1"/>
          </p:cNvSpPr>
          <p:nvPr/>
        </p:nvSpPr>
        <p:spPr bwMode="auto">
          <a:xfrm>
            <a:off x="3349625" y="1125538"/>
            <a:ext cx="2159000" cy="37623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800" b="0" i="0" smtClean="0">
                <a:solidFill>
                  <a:srgbClr val="000000"/>
                </a:solidFill>
              </a:rPr>
              <a:t>ועדה מוניטרית</a:t>
            </a:r>
            <a:endParaRPr lang="en-US" altLang="he-IL" sz="1800" b="0" i="0" smtClean="0">
              <a:solidFill>
                <a:srgbClr val="000000"/>
              </a:solidFill>
            </a:endParaRPr>
          </a:p>
        </p:txBody>
      </p:sp>
      <p:sp>
        <p:nvSpPr>
          <p:cNvPr id="16411" name="Rectangle 3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 smtClean="0"/>
              <a:t>מבנה הכלים המשמש לתחזית הצוות</a:t>
            </a:r>
            <a:endParaRPr lang="en-US" altLang="he-IL" smtClean="0"/>
          </a:p>
        </p:txBody>
      </p:sp>
      <p:sp>
        <p:nvSpPr>
          <p:cNvPr id="16412" name="Text Box 43"/>
          <p:cNvSpPr txBox="1">
            <a:spLocks noChangeArrowheads="1"/>
          </p:cNvSpPr>
          <p:nvPr/>
        </p:nvSpPr>
        <p:spPr bwMode="auto">
          <a:xfrm>
            <a:off x="3635375" y="3133725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800" b="0" i="0" dirty="0" smtClean="0">
                <a:solidFill>
                  <a:srgbClr val="000000"/>
                </a:solidFill>
              </a:rPr>
              <a:t>שיפוט</a:t>
            </a:r>
            <a:endParaRPr lang="en-US" altLang="he-IL" sz="1800" b="0" i="0" dirty="0" smtClean="0">
              <a:solidFill>
                <a:srgbClr val="000000"/>
              </a:solidFill>
            </a:endParaRPr>
          </a:p>
        </p:txBody>
      </p:sp>
      <p:sp>
        <p:nvSpPr>
          <p:cNvPr id="16413" name="Text Box 4"/>
          <p:cNvSpPr txBox="1">
            <a:spLocks noChangeArrowheads="1"/>
          </p:cNvSpPr>
          <p:nvPr/>
        </p:nvSpPr>
        <p:spPr bwMode="auto">
          <a:xfrm>
            <a:off x="1907704" y="4364072"/>
            <a:ext cx="647700" cy="739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400" b="0" i="0" dirty="0" smtClean="0">
                <a:solidFill>
                  <a:srgbClr val="000000"/>
                </a:solidFill>
              </a:rPr>
              <a:t>מודל מקרו שנתי</a:t>
            </a:r>
            <a:endParaRPr lang="en-US" altLang="he-IL" sz="1400" b="0" i="0" dirty="0" smtClean="0">
              <a:solidFill>
                <a:srgbClr val="000000"/>
              </a:solidFill>
            </a:endParaRPr>
          </a:p>
        </p:txBody>
      </p:sp>
      <p:sp>
        <p:nvSpPr>
          <p:cNvPr id="16415" name="Text Box 14"/>
          <p:cNvSpPr txBox="1">
            <a:spLocks noChangeArrowheads="1"/>
          </p:cNvSpPr>
          <p:nvPr/>
        </p:nvSpPr>
        <p:spPr bwMode="auto">
          <a:xfrm>
            <a:off x="2771800" y="4365104"/>
            <a:ext cx="1239589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400" b="0" i="0" dirty="0" smtClean="0">
                <a:solidFill>
                  <a:srgbClr val="000000"/>
                </a:solidFill>
              </a:rPr>
              <a:t>Now-casting</a:t>
            </a:r>
            <a:r>
              <a:rPr lang="he-IL" altLang="he-IL" sz="1400" b="0" i="0" dirty="0" smtClean="0">
                <a:solidFill>
                  <a:srgbClr val="000000"/>
                </a:solidFill>
              </a:rPr>
              <a:t>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400" b="0" i="0" dirty="0" smtClean="0">
                <a:solidFill>
                  <a:srgbClr val="000000"/>
                </a:solidFill>
              </a:rPr>
              <a:t>ישיר/עקיף</a:t>
            </a:r>
            <a:endParaRPr lang="en-US" altLang="he-IL" sz="1400" b="0" i="0" dirty="0" smtClean="0">
              <a:solidFill>
                <a:srgbClr val="000000"/>
              </a:solidFill>
            </a:endParaRPr>
          </a:p>
        </p:txBody>
      </p:sp>
      <p:sp>
        <p:nvSpPr>
          <p:cNvPr id="16419" name="Text Box 18"/>
          <p:cNvSpPr txBox="1">
            <a:spLocks noChangeArrowheads="1"/>
          </p:cNvSpPr>
          <p:nvPr/>
        </p:nvSpPr>
        <p:spPr bwMode="auto">
          <a:xfrm>
            <a:off x="4586288" y="4365625"/>
            <a:ext cx="2217737" cy="1377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400" b="0" i="0" smtClean="0">
                <a:solidFill>
                  <a:srgbClr val="000000"/>
                </a:solidFill>
              </a:rPr>
              <a:t>מודלים לחיזוי המדד החודשי: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he-IL" altLang="he-IL" sz="1400" b="0" i="0" smtClean="0">
                <a:solidFill>
                  <a:srgbClr val="000000"/>
                </a:solidFill>
              </a:rPr>
              <a:t> אקונומטרי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he-IL" altLang="he-IL" sz="1400" b="0" i="0" smtClean="0">
                <a:solidFill>
                  <a:srgbClr val="000000"/>
                </a:solidFill>
              </a:rPr>
              <a:t> סטטיסטי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he-IL" altLang="he-IL" sz="1400" b="0" i="0" smtClean="0">
                <a:solidFill>
                  <a:srgbClr val="000000"/>
                </a:solidFill>
              </a:rPr>
              <a:t> משוואה בודדת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he-IL" sz="1400" b="0" i="0" smtClean="0">
                <a:solidFill>
                  <a:srgbClr val="000000"/>
                </a:solidFill>
              </a:rPr>
              <a:t>BVAR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he-IL" altLang="he-IL" sz="1400" b="0" i="0" smtClean="0">
                <a:solidFill>
                  <a:srgbClr val="000000"/>
                </a:solidFill>
              </a:rPr>
              <a:t> </a:t>
            </a:r>
            <a:r>
              <a:rPr lang="en-US" altLang="he-IL" sz="1400" b="0" i="0" smtClean="0">
                <a:solidFill>
                  <a:srgbClr val="000000"/>
                </a:solidFill>
              </a:rPr>
              <a:t>MIDAS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1403102" y="5241404"/>
            <a:ext cx="2735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800" b="0" i="0" smtClean="0">
                <a:solidFill>
                  <a:srgbClr val="000000"/>
                </a:solidFill>
              </a:rPr>
              <a:t>מודלים מהתחום הריאלי</a:t>
            </a:r>
            <a:endParaRPr lang="en-US" altLang="he-IL" sz="1800" b="0" i="0" smtClean="0">
              <a:solidFill>
                <a:srgbClr val="000000"/>
              </a:solidFill>
            </a:endParaRPr>
          </a:p>
        </p:txBody>
      </p:sp>
      <p:sp>
        <p:nvSpPr>
          <p:cNvPr id="16422" name="Line 36"/>
          <p:cNvSpPr>
            <a:spLocks noChangeShapeType="1"/>
          </p:cNvSpPr>
          <p:nvPr/>
        </p:nvSpPr>
        <p:spPr bwMode="auto">
          <a:xfrm>
            <a:off x="1476127" y="5241404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16425" name="Text Box 39"/>
          <p:cNvSpPr txBox="1">
            <a:spLocks noChangeArrowheads="1"/>
          </p:cNvSpPr>
          <p:nvPr/>
        </p:nvSpPr>
        <p:spPr bwMode="auto">
          <a:xfrm>
            <a:off x="4643661" y="580548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e-IL" altLang="he-IL" sz="1800" b="0" i="0" smtClean="0">
                <a:solidFill>
                  <a:srgbClr val="000000"/>
                </a:solidFill>
              </a:rPr>
              <a:t>חיזוי מחירים</a:t>
            </a:r>
            <a:endParaRPr lang="en-US" altLang="he-IL" sz="1800" b="0" i="0" smtClean="0">
              <a:solidFill>
                <a:srgbClr val="000000"/>
              </a:solidFill>
            </a:endParaRPr>
          </a:p>
        </p:txBody>
      </p:sp>
      <p:sp>
        <p:nvSpPr>
          <p:cNvPr id="16426" name="Line 40"/>
          <p:cNvSpPr>
            <a:spLocks noChangeShapeType="1"/>
          </p:cNvSpPr>
          <p:nvPr/>
        </p:nvSpPr>
        <p:spPr bwMode="auto">
          <a:xfrm>
            <a:off x="4572223" y="587533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91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2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432133" grpId="0" animBg="1"/>
      <p:bldP spid="432134" grpId="0" animBg="1"/>
      <p:bldP spid="432135" grpId="0" animBg="1"/>
      <p:bldP spid="432137" grpId="0" animBg="1"/>
      <p:bldP spid="432138" grpId="0" animBg="1"/>
      <p:bldP spid="432139" grpId="0" animBg="1"/>
      <p:bldP spid="432140" grpId="0" animBg="1"/>
      <p:bldP spid="432148" grpId="0" animBg="1"/>
      <p:bldP spid="432149" grpId="0" animBg="1"/>
      <p:bldP spid="432157" grpId="0" animBg="1"/>
      <p:bldP spid="432158" grpId="0" animBg="1"/>
      <p:bldP spid="432159" grpId="0" animBg="1"/>
      <p:bldP spid="432160" grpId="0" animBg="1"/>
      <p:bldP spid="432161" grpId="0" animBg="1"/>
      <p:bldP spid="16412" grpId="0"/>
    </p:bldLst>
  </p:timing>
</p:sld>
</file>

<file path=ppt/theme/theme1.xml><?xml version="1.0" encoding="utf-8"?>
<a:theme xmlns:a="http://schemas.openxmlformats.org/drawingml/2006/main" name="Ed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altLang="he-I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altLang="he-I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57238</TotalTime>
  <Words>67</Words>
  <Application>Microsoft Office PowerPoint</Application>
  <PresentationFormat>‫הצגה על המסך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1</vt:i4>
      </vt:variant>
    </vt:vector>
  </HeadingPairs>
  <TitlesOfParts>
    <vt:vector size="9" baseType="lpstr">
      <vt:lpstr>Arial</vt:lpstr>
      <vt:lpstr>Calibri</vt:lpstr>
      <vt:lpstr>Garamond</vt:lpstr>
      <vt:lpstr>Times New Roman</vt:lpstr>
      <vt:lpstr>Wingdings</vt:lpstr>
      <vt:lpstr>Edge</vt:lpstr>
      <vt:lpstr>Custom Design</vt:lpstr>
      <vt:lpstr>1_Edge</vt:lpstr>
      <vt:lpstr>מבנה הכלים המשמש לתחזית הצוות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of Israel’s DSGE Model Project</dc:title>
  <dc:creator>boiuser</dc:creator>
  <cp:lastModifiedBy>אלון בנימיני</cp:lastModifiedBy>
  <cp:revision>3980</cp:revision>
  <cp:lastPrinted>2017-09-25T17:18:17Z</cp:lastPrinted>
  <dcterms:created xsi:type="dcterms:W3CDTF">2008-10-12T21:41:57Z</dcterms:created>
  <dcterms:modified xsi:type="dcterms:W3CDTF">2019-03-13T15:11:54Z</dcterms:modified>
</cp:coreProperties>
</file>