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  <p:sldMasterId id="2147483805" r:id="rId2"/>
    <p:sldMasterId id="2147483899" r:id="rId3"/>
    <p:sldMasterId id="2147483923" r:id="rId4"/>
  </p:sldMasterIdLst>
  <p:notesMasterIdLst>
    <p:notesMasterId r:id="rId35"/>
  </p:notesMasterIdLst>
  <p:handoutMasterIdLst>
    <p:handoutMasterId r:id="rId36"/>
  </p:handoutMasterIdLst>
  <p:sldIdLst>
    <p:sldId id="299" r:id="rId5"/>
    <p:sldId id="300" r:id="rId6"/>
    <p:sldId id="450" r:id="rId7"/>
    <p:sldId id="448" r:id="rId8"/>
    <p:sldId id="352" r:id="rId9"/>
    <p:sldId id="414" r:id="rId10"/>
    <p:sldId id="409" r:id="rId11"/>
    <p:sldId id="430" r:id="rId12"/>
    <p:sldId id="431" r:id="rId13"/>
    <p:sldId id="432" r:id="rId14"/>
    <p:sldId id="415" r:id="rId15"/>
    <p:sldId id="427" r:id="rId16"/>
    <p:sldId id="412" r:id="rId17"/>
    <p:sldId id="435" r:id="rId18"/>
    <p:sldId id="436" r:id="rId19"/>
    <p:sldId id="437" r:id="rId20"/>
    <p:sldId id="438" r:id="rId21"/>
    <p:sldId id="439" r:id="rId22"/>
    <p:sldId id="429" r:id="rId23"/>
    <p:sldId id="441" r:id="rId24"/>
    <p:sldId id="385" r:id="rId25"/>
    <p:sldId id="440" r:id="rId26"/>
    <p:sldId id="386" r:id="rId27"/>
    <p:sldId id="443" r:id="rId28"/>
    <p:sldId id="449" r:id="rId29"/>
    <p:sldId id="444" r:id="rId30"/>
    <p:sldId id="445" r:id="rId31"/>
    <p:sldId id="446" r:id="rId32"/>
    <p:sldId id="447" r:id="rId33"/>
    <p:sldId id="413" r:id="rId34"/>
  </p:sldIdLst>
  <p:sldSz cx="9144000" cy="6858000" type="screen4x3"/>
  <p:notesSz cx="6797675" cy="987425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764" autoAdjust="0"/>
    <p:restoredTop sz="94660"/>
  </p:normalViewPr>
  <p:slideViewPr>
    <p:cSldViewPr>
      <p:cViewPr>
        <p:scale>
          <a:sx n="60" d="100"/>
          <a:sy n="60" d="100"/>
        </p:scale>
        <p:origin x="-56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FAD407E-7C01-4237-8583-6FC9A04570CC}" type="datetimeFigureOut">
              <a:rPr lang="he-IL"/>
              <a:pPr>
                <a:defRPr/>
              </a:pPr>
              <a:t>כ"ו/אב/תשע"ב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B9E16D-68B5-4DA9-A1F7-710B9C266E9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1608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79ED82-F6E0-4AE1-88EC-F65494ABB4CC}" type="datetimeFigureOut">
              <a:rPr lang="he-IL" smtClean="0"/>
              <a:t>כ"ו/אב/תשע"ב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1275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E637E7E-D18E-4B96-B85A-4E378B549B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536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.il/imgres?imgurl=http://lib.cet.ac.il/storage/Pics/8400_8499/0000008474/semelmedina%5b1%5d.jpg&amp;imgrefurl=http://lib.toldot.cet.ac.il/pages/item.asp?item=8474&amp;h=240&amp;w=214&amp;sz=17&amp;hl=iw&amp;start=1&amp;um=1&amp;tbnid=OH32tZ_aKRd5BM:&amp;tbnh=110&amp;tbnw=98&amp;prev=/images?q=%D7%A1%D7%9E%D7%9C+%D7%94%D7%9E%D7%93%D7%99%D7%A0%D7%94&amp;um=1&amp;hl=iw&amp;sa=N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.il/imgres?imgurl=http://lib.cet.ac.il/storage/Pics/8400_8499/0000008474/semelmedina%5b1%5d.jpg&amp;imgrefurl=http://lib.toldot.cet.ac.il/pages/item.asp?item=8474&amp;h=240&amp;w=214&amp;sz=17&amp;hl=iw&amp;start=1&amp;um=1&amp;tbnid=OH32tZ_aKRd5BM:&amp;tbnh=110&amp;tbnw=98&amp;prev=/images?q=%D7%A1%D7%9E%D7%9C+%D7%94%D7%9E%D7%93%D7%99%D7%A0%D7%94&amp;um=1&amp;hl=iw&amp;sa=N" TargetMode="Externa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.il/imgres?imgurl=http://lib.cet.ac.il/storage/Pics/8400_8499/0000008474/semelmedina%5b1%5d.jpg&amp;imgrefurl=http://lib.toldot.cet.ac.il/pages/item.asp?item=8474&amp;h=240&amp;w=214&amp;sz=17&amp;hl=iw&amp;start=1&amp;um=1&amp;tbnid=OH32tZ_aKRd5BM:&amp;tbnh=110&amp;tbnw=98&amp;prev=/images?q=%D7%A1%D7%9E%D7%9C+%D7%94%D7%9E%D7%93%D7%99%D7%A0%D7%94&amp;um=1&amp;hl=iw&amp;sa=N" TargetMode="External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1" descr="semelmedina%255B1%255D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925" y="142875"/>
            <a:ext cx="11207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he-IL" noProof="0" smtClean="0"/>
              <a:t>לחץ כדי לערוך סגנון כותרת של תבנית בסיס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he-IL" noProof="0" smtClean="0"/>
              <a:t>לחץ כדי לערוך סגנון כותרת משנה של תבנית בסיס</a:t>
            </a:r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B409-5132-4508-8700-BBB05C090F0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AC50E-68AA-4A19-9F0B-562589E6C42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0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048C1-7FBD-4DED-A715-702590580A8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53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1" descr="semelmedina%255B1%255D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925" y="142875"/>
            <a:ext cx="11207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he-IL" noProof="0" smtClean="0"/>
              <a:t>לחץ כדי לערוך סגנון כותרת של תבנית בסיס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he-IL" noProof="0" smtClean="0"/>
              <a:t>לחץ כדי לערוך סגנון כותרת משנה של תבנית בסיס</a:t>
            </a:r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C2170-1208-413A-AF4C-CEFD46B9CC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8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967F8-6608-4AE4-8103-189F0B5633A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47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A414A-42C6-4743-8511-E2E1AAB84C1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32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BFBC4-871F-4527-9620-2B69EA0B487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11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52430-003C-46B0-ACD6-50D2E8BF58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68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F68B9-EFC6-412E-907F-191FFA3AF8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77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F466E-55D0-404F-AE7E-230B8FDD777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37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8EBEC-9F82-4944-8EB0-818E12E23E9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0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84045-0621-4C49-8B52-746ED2C027E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53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A1AEB-D3D6-4F28-BFBF-A074ECECB33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4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5E033-5BFE-424C-9C28-6A1AE590A25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1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C3C87-0E90-41A7-99CD-1D7B27AA59B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25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algn="l" rtl="0"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 algn="l" rtl="0"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 algn="l" rtl="0"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 algn="l" rtl="0"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/>
              <a:p>
                <a:pPr algn="l" rtl="0"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 algn="l" rtl="0"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 algn="l" rtl="0"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/>
              <a:p>
                <a:pPr algn="l" rtl="0"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 algn="l" rtl="0"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/>
              <a:p>
                <a:pPr algn="l" rtl="0"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/>
              <a:p>
                <a:pPr algn="l" rtl="0">
                  <a:defRPr/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1" descr="semelmedina%255B1%255D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098925" y="142875"/>
            <a:ext cx="1120775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he-IL" noProof="0" smtClean="0"/>
              <a:t>לחץ כדי לערוך סגנון כותרת של תבנית בסיס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he-IL" noProof="0" smtClean="0"/>
              <a:t>לחץ כדי לערוך סגנון כותרת משנה של תבנית בסיס</a:t>
            </a:r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21712-1895-4A20-A6B4-D360A0BF1CAB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80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D07F9-F952-485D-8F23-2B7C4CD83249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0148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53755-F1FF-4D96-960D-F84A67F00DAA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6015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6C79E-1589-4EB2-A1C5-72A062A7718D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247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C5425-87C6-486A-A41E-EF5C56ADC17D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263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AA609-2402-43EF-858A-9C89E2CAF533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2574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8AAC8-8675-4270-A5CC-9BB6A6796B59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21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0888B-8D83-4B41-8738-ACD74062423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091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3F221-EB4F-4254-BB9A-B5EFEDF00BE8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8182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623F0-222F-4D56-85F8-F722A7E16B0A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3113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BD57A-F163-44F5-92B4-C28E0BB63394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354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BF2D7-E7C7-40D0-80E0-68E4B43E00E5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4303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429B71-8F93-40C4-A0E0-0F5C30696702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29B71-8F93-40C4-A0E0-0F5C30696702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1429B71-8F93-40C4-A0E0-0F5C30696702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29B71-8F93-40C4-A0E0-0F5C30696702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29B71-8F93-40C4-A0E0-0F5C30696702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29B71-8F93-40C4-A0E0-0F5C30696702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C523D-7960-4AE5-8DEB-4D5B806F347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037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29B71-8F93-40C4-A0E0-0F5C30696702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429B71-8F93-40C4-A0E0-0F5C30696702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29B71-8F93-40C4-A0E0-0F5C30696702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29B71-8F93-40C4-A0E0-0F5C30696702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1429B71-8F93-40C4-A0E0-0F5C30696702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A4CF6-B4C6-4336-B46E-D6D572EB33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6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261A3-F8AB-45F1-BED3-9B3996BB68E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3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DED9C-CFCB-4851-B48D-E3A22A8CBCE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8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FFC8F-89EE-43C8-B6CA-293846EE05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2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99402-E030-44B6-A839-8CB334B2735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9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images.google.co.il/imgres?imgurl=http://lib.cet.ac.il/storage/Pics/8400_8499/0000008474/semelmedina%5b1%5d.jpg&amp;imgrefurl=http://lib.toldot.cet.ac.il/pages/item.asp?item=8474&amp;h=240&amp;w=214&amp;sz=17&amp;hl=iw&amp;start=1&amp;um=1&amp;tbnid=OH32tZ_aKRd5BM:&amp;tbnh=110&amp;tbnw=98&amp;prev=/images?q=%D7%A1%D7%9E%D7%9C+%D7%94%D7%9E%D7%93%D7%99%D7%A0%D7%94&amp;um=1&amp;hl=iw&amp;sa=N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images.google.co.il/imgres?imgurl=http://lib.cet.ac.il/storage/Pics/8400_8499/0000008474/semelmedina%5b1%5d.jpg&amp;imgrefurl=http://lib.toldot.cet.ac.il/pages/item.asp?item=8474&amp;h=240&amp;w=214&amp;sz=17&amp;hl=iw&amp;start=1&amp;um=1&amp;tbnid=OH32tZ_aKRd5BM:&amp;tbnh=110&amp;tbnw=98&amp;prev=/images?q=%D7%A1%D7%9E%D7%9C+%D7%94%D7%9E%D7%93%D7%99%D7%A0%D7%94&amp;um=1&amp;hl=iw&amp;sa=N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hyperlink" Target="http://images.google.co.il/imgres?imgurl=http://lib.cet.ac.il/storage/Pics/8400_8499/0000008474/semelmedina%5b1%5d.jpg&amp;imgrefurl=http://lib.toldot.cet.ac.il/pages/item.asp?item=8474&amp;h=240&amp;w=214&amp;sz=17&amp;hl=iw&amp;start=1&amp;um=1&amp;tbnid=OH32tZ_aKRd5BM:&amp;tbnh=110&amp;tbnw=98&amp;prev=/images?q=%D7%A1%D7%9E%D7%9C+%D7%94%D7%9E%D7%93%D7%99%D7%A0%D7%94&amp;um=1&amp;hl=iw&amp;sa=N" TargetMode="Externa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images.google.co.il/imgres?imgurl=http://lib.cet.ac.il/storage/Pics/8400_8499/0000008474/semelmedina%5b1%5d.jpg&amp;imgrefurl=http://lib.toldot.cet.ac.il/pages/item.asp?item=8474&amp;h=240&amp;w=214&amp;sz=17&amp;hl=iw&amp;start=1&amp;um=1&amp;tbnid=OH32tZ_aKRd5BM:&amp;tbnh=110&amp;tbnw=98&amp;prev=/images?q=%D7%A1%D7%9E%D7%9C+%D7%94%D7%9E%D7%93%D7%99%D7%A0%D7%94&amp;um=1&amp;hl=iw&amp;sa=N" TargetMode="Externa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 Black" pitchFamily="34" charset="0"/>
                <a:cs typeface="Arial" charset="0"/>
              </a:defRPr>
            </a:lvl1pPr>
          </a:lstStyle>
          <a:p>
            <a:pPr>
              <a:defRPr/>
            </a:pPr>
            <a:fld id="{91429B71-8F93-40C4-A0E0-0F5C3069670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2" name="Picture 17" descr="semelmedina%255B1%255D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3" y="0"/>
            <a:ext cx="833437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rgbClr val="000000"/>
                </a:solidFill>
                <a:latin typeface="Arial Black" pitchFamily="34" charset="0"/>
                <a:cs typeface="Arial" charset="0"/>
              </a:defRPr>
            </a:lvl1pPr>
          </a:lstStyle>
          <a:p>
            <a:pPr>
              <a:defRPr/>
            </a:pPr>
            <a:fld id="{BB0D4817-5C0D-4771-B3F9-5839CBC70DE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206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206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206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206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206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056" name="Picture 17" descr="semelmedina%255B1%255D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3" y="0"/>
            <a:ext cx="833437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 Black" pitchFamily="34" charset="0"/>
                <a:cs typeface="Arial" charset="0"/>
              </a:defRPr>
            </a:lvl1pPr>
          </a:lstStyle>
          <a:p>
            <a:pPr>
              <a:defRPr/>
            </a:pPr>
            <a:fld id="{B55DB878-C8B5-471C-BD3E-D1D0826FF5B1}" type="slidenum">
              <a:rPr lang="he-I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algn="l" rtl="0"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 algn="l" rtl="0">
                <a:defRPr/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 algn="l" rtl="0">
                <a:defRPr/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algn="l" rtl="0">
                <a:defRPr/>
              </a:pPr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/>
            <a:p>
              <a:pPr algn="l" rtl="0">
                <a:defRPr/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/>
            <a:p>
              <a:pPr algn="l" rtl="0"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algn="l" rtl="0">
                <a:defRPr/>
              </a:pPr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/>
            <a:p>
              <a:pPr algn="l" rtl="0">
                <a:defRPr/>
              </a:pPr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17" descr="semelmedina%255B1%255D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310563" y="0"/>
            <a:ext cx="8334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404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1429B71-8F93-40C4-A0E0-0F5C30696702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17" descr="semelmedina%255B1%255D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3" y="0"/>
            <a:ext cx="833437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בחינת אמצעי מדיניות לקראת 2013 </a:t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sz="4000" dirty="0" smtClean="0"/>
              <a:t>התכנית הלאומית להפחתת פליטות גזי חממה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2800" dirty="0" smtClean="0"/>
              <a:t>12.8.2012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497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880455"/>
              </p:ext>
            </p:extLst>
          </p:nvPr>
        </p:nvGraphicFramePr>
        <p:xfrm>
          <a:off x="179510" y="1628800"/>
          <a:ext cx="8784978" cy="4680520"/>
        </p:xfrm>
        <a:graphic>
          <a:graphicData uri="http://schemas.openxmlformats.org/drawingml/2006/table">
            <a:tbl>
              <a:tblPr rtl="1" firstRow="1" bandRow="1">
                <a:tableStyleId>{775DCB02-9BB8-47FD-8907-85C794F793BA}</a:tableStyleId>
              </a:tblPr>
              <a:tblGrid>
                <a:gridCol w="1481458"/>
                <a:gridCol w="998366"/>
                <a:gridCol w="983488"/>
                <a:gridCol w="855670"/>
                <a:gridCol w="1135938"/>
                <a:gridCol w="1219600"/>
                <a:gridCol w="1032716"/>
                <a:gridCol w="1077742"/>
              </a:tblGrid>
              <a:tr h="867654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אמצעי המדיניות</a:t>
                      </a:r>
                      <a:endParaRPr lang="he-IL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תקציב</a:t>
                      </a:r>
                      <a:endParaRPr lang="he-IL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הפחתת פליטות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C00000"/>
                          </a:solidFill>
                        </a:rPr>
                        <a:t>יעילות</a:t>
                      </a:r>
                      <a:r>
                        <a:rPr lang="he-IL" sz="2000" baseline="0" dirty="0" smtClean="0">
                          <a:solidFill>
                            <a:srgbClr val="C00000"/>
                          </a:solidFill>
                        </a:rPr>
                        <a:t> תקציבית</a:t>
                      </a:r>
                      <a:endParaRPr lang="he-IL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סטטוס</a:t>
                      </a:r>
                      <a:r>
                        <a:rPr lang="he-IL" sz="2000" baseline="0" dirty="0" smtClean="0"/>
                        <a:t> ביצוע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השקעה משקית</a:t>
                      </a:r>
                      <a:endParaRPr lang="he-IL" sz="2000" dirty="0"/>
                    </a:p>
                  </a:txBody>
                  <a:tcPr/>
                </a:tc>
              </a:tr>
              <a:tr h="924902"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aseline="0" dirty="0" smtClean="0"/>
                        <a:t>תכנון לפי החלטת הממשלה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הקצאה – הרשאה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ביצוע מזומן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בשנת 2020, מ' טון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rgbClr val="C00000"/>
                          </a:solidFill>
                        </a:rPr>
                        <a:t>טון הפחתה לאלף ₪ תקציב שהוקצה</a:t>
                      </a:r>
                      <a:endParaRPr lang="he-IL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 smtClean="0"/>
                        <a:t>מלש"ח</a:t>
                      </a:r>
                      <a:endParaRPr lang="he-IL" sz="1200" dirty="0"/>
                    </a:p>
                  </a:txBody>
                  <a:tcPr/>
                </a:tc>
              </a:tr>
              <a:tr h="719368">
                <a:tc>
                  <a:txBody>
                    <a:bodyPr/>
                    <a:lstStyle/>
                    <a:p>
                      <a:r>
                        <a:rPr lang="he-IL" dirty="0" smtClean="0"/>
                        <a:t>סקר מבנים קיימים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לא בוצע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</a:tr>
              <a:tr h="71936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פיילוט בנייה קיימת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לא בוצע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</a:tr>
              <a:tr h="513124">
                <a:tc>
                  <a:txBody>
                    <a:bodyPr/>
                    <a:lstStyle/>
                    <a:p>
                      <a:r>
                        <a:rPr lang="he-IL" dirty="0" smtClean="0"/>
                        <a:t>נהיגה אקולוגית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0.4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לא בוצע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</a:tr>
              <a:tr h="809148">
                <a:tc>
                  <a:txBody>
                    <a:bodyPr/>
                    <a:lstStyle/>
                    <a:p>
                      <a:r>
                        <a:rPr lang="he-IL" sz="2400" dirty="0" smtClean="0">
                          <a:solidFill>
                            <a:srgbClr val="0070C0"/>
                          </a:solidFill>
                        </a:rPr>
                        <a:t>סה"כ</a:t>
                      </a:r>
                      <a:endParaRPr lang="he-IL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solidFill>
                            <a:srgbClr val="0070C0"/>
                          </a:solidFill>
                        </a:rPr>
                        <a:t>541</a:t>
                      </a:r>
                      <a:endParaRPr lang="he-IL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solidFill>
                            <a:srgbClr val="0070C0"/>
                          </a:solidFill>
                        </a:rPr>
                        <a:t>475</a:t>
                      </a:r>
                      <a:endParaRPr lang="he-IL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solidFill>
                            <a:srgbClr val="0070C0"/>
                          </a:solidFill>
                        </a:rPr>
                        <a:t>64</a:t>
                      </a:r>
                      <a:endParaRPr lang="he-IL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prstClr val="white"/>
                </a:solidFill>
              </a:rPr>
              <a:t>סיכום</a:t>
            </a:r>
            <a:br>
              <a:rPr lang="he-IL" dirty="0">
                <a:solidFill>
                  <a:prstClr val="white"/>
                </a:solidFill>
              </a:rPr>
            </a:br>
            <a:r>
              <a:rPr lang="he-IL" sz="2400" dirty="0">
                <a:solidFill>
                  <a:prstClr val="white"/>
                </a:solidFill>
              </a:rPr>
              <a:t>אמצעי מדיניות עם עלות תקציבית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89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758896"/>
              </p:ext>
            </p:extLst>
          </p:nvPr>
        </p:nvGraphicFramePr>
        <p:xfrm>
          <a:off x="144018" y="1628800"/>
          <a:ext cx="8820470" cy="3986768"/>
        </p:xfrm>
        <a:graphic>
          <a:graphicData uri="http://schemas.openxmlformats.org/drawingml/2006/table">
            <a:tbl>
              <a:tblPr rtl="1" firstRow="1" bandRow="1">
                <a:tableStyleId>{775DCB02-9BB8-47FD-8907-85C794F793BA}</a:tableStyleId>
              </a:tblPr>
              <a:tblGrid>
                <a:gridCol w="2479677"/>
                <a:gridCol w="1165411"/>
                <a:gridCol w="1219921"/>
                <a:gridCol w="1219921"/>
                <a:gridCol w="1338589"/>
                <a:gridCol w="1396951"/>
              </a:tblGrid>
              <a:tr h="772022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אמצעי המדיניות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אחראי</a:t>
                      </a:r>
                      <a:endParaRPr lang="he-IL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tx1"/>
                          </a:solidFill>
                        </a:rPr>
                        <a:t>הפחתת פליטות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סטטוס</a:t>
                      </a:r>
                      <a:r>
                        <a:rPr lang="he-IL" sz="2000" baseline="0" dirty="0" smtClean="0"/>
                        <a:t> ביצוע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הערות</a:t>
                      </a:r>
                      <a:endParaRPr lang="he-IL" sz="2000" dirty="0"/>
                    </a:p>
                  </a:txBody>
                  <a:tcPr/>
                </a:tc>
              </a:tr>
              <a:tr h="380106">
                <a:tc>
                  <a:txBody>
                    <a:bodyPr/>
                    <a:lstStyle/>
                    <a:p>
                      <a:pPr algn="r" rtl="1"/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לפי הדו"ח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בפועל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הסדרת </a:t>
                      </a:r>
                      <a:r>
                        <a:rPr lang="he-IL" dirty="0" err="1" smtClean="0"/>
                        <a:t>תעו"ז</a:t>
                      </a:r>
                      <a:r>
                        <a:rPr lang="he-IL" dirty="0" smtClean="0"/>
                        <a:t> לצרכנים</a:t>
                      </a:r>
                      <a:r>
                        <a:rPr lang="he-IL" baseline="0" dirty="0" smtClean="0"/>
                        <a:t> ביתיים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רשות החשמל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בחינת אפקטיביות?</a:t>
                      </a:r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הורדת סף חיוב </a:t>
                      </a:r>
                      <a:r>
                        <a:rPr lang="he-IL" dirty="0" err="1" smtClean="0"/>
                        <a:t>לתעו"ז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רשות החשמל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בחינת אפקטיביות?</a:t>
                      </a:r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ביטול מס הקניה </a:t>
                      </a:r>
                      <a:br>
                        <a:rPr lang="he-IL" dirty="0" smtClean="0"/>
                      </a:br>
                      <a:r>
                        <a:rPr lang="he-IL" dirty="0" smtClean="0"/>
                        <a:t>על </a:t>
                      </a:r>
                      <a:r>
                        <a:rPr lang="he-IL" dirty="0" err="1" smtClean="0"/>
                        <a:t>מסיטי</a:t>
                      </a:r>
                      <a:r>
                        <a:rPr lang="he-IL" dirty="0" smtClean="0"/>
                        <a:t> רוח למשאיות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משרד התחבורה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rgbClr val="FF0000"/>
                          </a:solidFill>
                        </a:rPr>
                        <a:t>0.69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בוצע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מיסוי </a:t>
                      </a:r>
                      <a:r>
                        <a:rPr lang="he-IL" dirty="0" err="1" smtClean="0">
                          <a:solidFill>
                            <a:schemeClr val="tx1"/>
                          </a:solidFill>
                        </a:rPr>
                        <a:t>צ'ילרים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משרד האנרגיה והמים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prstClr val="white"/>
                </a:solidFill>
              </a:rPr>
              <a:t>סיכום</a:t>
            </a:r>
            <a:br>
              <a:rPr lang="he-IL" dirty="0">
                <a:solidFill>
                  <a:prstClr val="white"/>
                </a:solidFill>
              </a:rPr>
            </a:br>
            <a:r>
              <a:rPr lang="he-IL" sz="2400" dirty="0">
                <a:solidFill>
                  <a:prstClr val="white"/>
                </a:solidFill>
              </a:rPr>
              <a:t>אמצעי מדיניות </a:t>
            </a:r>
            <a:r>
              <a:rPr lang="he-IL" sz="2400" dirty="0" smtClean="0">
                <a:solidFill>
                  <a:prstClr val="white"/>
                </a:solidFill>
              </a:rPr>
              <a:t>ללא עלות תקציבית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1852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573126"/>
              </p:ext>
            </p:extLst>
          </p:nvPr>
        </p:nvGraphicFramePr>
        <p:xfrm>
          <a:off x="144018" y="1628800"/>
          <a:ext cx="8820470" cy="4607416"/>
        </p:xfrm>
        <a:graphic>
          <a:graphicData uri="http://schemas.openxmlformats.org/drawingml/2006/table">
            <a:tbl>
              <a:tblPr rtl="1" firstRow="1" bandRow="1">
                <a:tableStyleId>{775DCB02-9BB8-47FD-8907-85C794F793BA}</a:tableStyleId>
              </a:tblPr>
              <a:tblGrid>
                <a:gridCol w="2007566"/>
                <a:gridCol w="1637522"/>
                <a:gridCol w="1219921"/>
                <a:gridCol w="1219921"/>
                <a:gridCol w="1338589"/>
                <a:gridCol w="1396951"/>
              </a:tblGrid>
              <a:tr h="772022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אמצעי המדיניות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אחראי</a:t>
                      </a:r>
                      <a:endParaRPr lang="he-IL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ysClr val="windowText" lastClr="000000"/>
                          </a:solidFill>
                        </a:rPr>
                        <a:t>הפחתת פליטות</a:t>
                      </a:r>
                      <a:endParaRPr lang="he-IL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סטטוס</a:t>
                      </a:r>
                      <a:r>
                        <a:rPr lang="he-IL" sz="2000" baseline="0" dirty="0" smtClean="0"/>
                        <a:t> ביצוע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הערות</a:t>
                      </a:r>
                      <a:endParaRPr lang="he-IL" sz="2000" dirty="0"/>
                    </a:p>
                  </a:txBody>
                  <a:tcPr/>
                </a:tc>
              </a:tr>
              <a:tr h="452114">
                <a:tc>
                  <a:txBody>
                    <a:bodyPr/>
                    <a:lstStyle/>
                    <a:p>
                      <a:pPr algn="r" rtl="1"/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לפי הדו"ח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בפועל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חיוב מערכות בקרת לחץ אוויר ברכבים חדשים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משרד התחבורה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rgbClr val="FF0000"/>
                          </a:solidFill>
                        </a:rPr>
                        <a:t>0.28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נדחה למחצית </a:t>
                      </a:r>
                      <a:r>
                        <a:rPr lang="en-US" dirty="0" smtClean="0"/>
                        <a:t>II</a:t>
                      </a:r>
                      <a:r>
                        <a:rPr lang="he-IL" dirty="0" smtClean="0"/>
                        <a:t> של 2012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חיוב צמיגים בעלי התנגדות נמוכה ברכבים חדשים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משרד התחבורה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rgbClr val="FF0000"/>
                          </a:solidFill>
                        </a:rPr>
                        <a:t>0.38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נדחה לשנת</a:t>
                      </a:r>
                      <a:r>
                        <a:rPr lang="he-IL" baseline="0" dirty="0" smtClean="0"/>
                        <a:t> 2017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מנייה חכמה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משרד האנרגיה והמים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לא בוצע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חיוב תקן בנייה ירוקה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– רמה מינימלית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משרד הפנים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FF0000"/>
                          </a:solidFill>
                        </a:rPr>
                        <a:t>0.32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לא בוצע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prstClr val="white"/>
                </a:solidFill>
              </a:rPr>
              <a:t>סיכום</a:t>
            </a:r>
            <a:br>
              <a:rPr lang="he-IL" dirty="0">
                <a:solidFill>
                  <a:prstClr val="white"/>
                </a:solidFill>
              </a:rPr>
            </a:br>
            <a:r>
              <a:rPr lang="he-IL" sz="2400" dirty="0">
                <a:solidFill>
                  <a:prstClr val="white"/>
                </a:solidFill>
              </a:rPr>
              <a:t>אמצעי מדיניות ללא עלות תקציבית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020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אמצעי מדיניות חדשים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4956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210704"/>
              </p:ext>
            </p:extLst>
          </p:nvPr>
        </p:nvGraphicFramePr>
        <p:xfrm>
          <a:off x="179513" y="1628800"/>
          <a:ext cx="8765627" cy="4450080"/>
        </p:xfrm>
        <a:graphic>
          <a:graphicData uri="http://schemas.openxmlformats.org/drawingml/2006/table">
            <a:tbl>
              <a:tblPr rtl="1" firstRow="1" bandRow="1">
                <a:tableStyleId>{775DCB02-9BB8-47FD-8907-85C794F793BA}</a:tableStyleId>
              </a:tblPr>
              <a:tblGrid>
                <a:gridCol w="2070503"/>
                <a:gridCol w="1016041"/>
                <a:gridCol w="1063565"/>
                <a:gridCol w="1063565"/>
                <a:gridCol w="1167024"/>
                <a:gridCol w="1167024"/>
                <a:gridCol w="1217905"/>
              </a:tblGrid>
              <a:tr h="700014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אמצעי המדיניות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אחראי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הפחתת פליטות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תקציב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C00000"/>
                          </a:solidFill>
                        </a:rPr>
                        <a:t>יעילות</a:t>
                      </a:r>
                      <a:r>
                        <a:rPr lang="he-IL" sz="2000" baseline="0" dirty="0" smtClean="0">
                          <a:solidFill>
                            <a:srgbClr val="C00000"/>
                          </a:solidFill>
                        </a:rPr>
                        <a:t> תקציבית</a:t>
                      </a:r>
                      <a:endParaRPr lang="he-IL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השקעה משקית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הערות וחסמים</a:t>
                      </a:r>
                      <a:endParaRPr lang="he-IL" sz="2000" dirty="0"/>
                    </a:p>
                  </a:txBody>
                  <a:tcPr/>
                </a:tc>
              </a:tr>
              <a:tr h="700014"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מיליון טון </a:t>
                      </a:r>
                      <a:r>
                        <a:rPr lang="he-IL" sz="1400" dirty="0" err="1" smtClean="0"/>
                        <a:t>שו"ע</a:t>
                      </a:r>
                      <a:r>
                        <a:rPr lang="he-IL" sz="1400" dirty="0" smtClean="0"/>
                        <a:t> </a:t>
                      </a:r>
                      <a:r>
                        <a:rPr lang="he-IL" sz="1400" dirty="0" err="1" smtClean="0"/>
                        <a:t>פד"ח</a:t>
                      </a:r>
                      <a:r>
                        <a:rPr lang="he-IL" sz="1400" dirty="0" smtClean="0"/>
                        <a:t> בשנת 2020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err="1" smtClean="0"/>
                        <a:t>מלש"ח</a:t>
                      </a:r>
                      <a:r>
                        <a:rPr lang="he-IL" sz="1400" dirty="0" smtClean="0"/>
                        <a:t>,</a:t>
                      </a:r>
                      <a:r>
                        <a:rPr lang="he-IL" sz="1400" baseline="0" dirty="0" smtClean="0"/>
                        <a:t> לשנה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rgbClr val="C00000"/>
                          </a:solidFill>
                        </a:rPr>
                        <a:t>טון הפחתה לאלף ₪ תקציב שהוקצה</a:t>
                      </a:r>
                      <a:endParaRPr lang="he-IL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err="1" smtClean="0"/>
                        <a:t>מלש"ח</a:t>
                      </a:r>
                      <a:r>
                        <a:rPr lang="he-IL" sz="1400" dirty="0" smtClean="0"/>
                        <a:t>,</a:t>
                      </a:r>
                      <a:r>
                        <a:rPr lang="he-IL" sz="1400" baseline="0" dirty="0" smtClean="0"/>
                        <a:t> לשנה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סיוע להתייעלות אנרגטית באמצעות טיפול באבנית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הגנת הסביבה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0.035 (1,000 בתי אב)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8</a:t>
                      </a:r>
                      <a:endParaRPr lang="he-IL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מתן תמריצים להסטת עומסים ולהתייעלות אנרגטית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משרד האנרגיה והמים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solidFill>
                            <a:schemeClr val="tx1"/>
                          </a:solidFill>
                        </a:rPr>
                        <a:t>0.162 לשנה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3.24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מסלול תמיכה ייעודי להתייעלות בתאורת רחוב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הגנת הסביבה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0.1 לשנה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40</a:t>
                      </a:r>
                      <a:endParaRPr lang="he-IL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2.5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160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חיסכון של 66 </a:t>
                      </a:r>
                      <a:r>
                        <a:rPr lang="he-IL" sz="1800" dirty="0" err="1" smtClean="0"/>
                        <a:t>מלש"ח</a:t>
                      </a:r>
                      <a:r>
                        <a:rPr lang="he-IL" sz="1800" baseline="0" dirty="0"/>
                        <a:t> </a:t>
                      </a:r>
                      <a:r>
                        <a:rPr lang="he-IL" sz="1800" baseline="0" dirty="0" smtClean="0"/>
                        <a:t>בשנה?</a:t>
                      </a:r>
                      <a:endParaRPr lang="he-IL" sz="18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prstClr val="white"/>
                </a:solidFill>
              </a:rPr>
              <a:t>סיכום</a:t>
            </a:r>
            <a:br>
              <a:rPr lang="he-IL" dirty="0">
                <a:solidFill>
                  <a:prstClr val="white"/>
                </a:solidFill>
              </a:rPr>
            </a:br>
            <a:r>
              <a:rPr lang="he-IL" sz="2400" dirty="0" smtClean="0">
                <a:solidFill>
                  <a:prstClr val="white"/>
                </a:solidFill>
              </a:rPr>
              <a:t>אמצעי מדיניות חדשים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01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881887"/>
              </p:ext>
            </p:extLst>
          </p:nvPr>
        </p:nvGraphicFramePr>
        <p:xfrm>
          <a:off x="179514" y="1628800"/>
          <a:ext cx="8734095" cy="3901440"/>
        </p:xfrm>
        <a:graphic>
          <a:graphicData uri="http://schemas.openxmlformats.org/drawingml/2006/table">
            <a:tbl>
              <a:tblPr rtl="1" firstRow="1" bandRow="1">
                <a:tableStyleId>{775DCB02-9BB8-47FD-8907-85C794F793BA}</a:tableStyleId>
              </a:tblPr>
              <a:tblGrid>
                <a:gridCol w="2038971"/>
                <a:gridCol w="1016041"/>
                <a:gridCol w="1063565"/>
                <a:gridCol w="1063565"/>
                <a:gridCol w="1167024"/>
                <a:gridCol w="1167024"/>
                <a:gridCol w="1217905"/>
              </a:tblGrid>
              <a:tr h="700014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אמצעי המדיניות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אחראי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הפחתת פליטות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תקציב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C00000"/>
                          </a:solidFill>
                        </a:rPr>
                        <a:t>יעילות</a:t>
                      </a:r>
                      <a:r>
                        <a:rPr lang="he-IL" sz="2000" baseline="0" dirty="0" smtClean="0">
                          <a:solidFill>
                            <a:srgbClr val="C00000"/>
                          </a:solidFill>
                        </a:rPr>
                        <a:t> תקציבית</a:t>
                      </a:r>
                      <a:endParaRPr lang="he-IL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השקעה משקית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הערות וחסמים</a:t>
                      </a:r>
                      <a:endParaRPr lang="he-IL" sz="2000" dirty="0"/>
                    </a:p>
                  </a:txBody>
                  <a:tcPr/>
                </a:tc>
              </a:tr>
              <a:tr h="700014"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מיליון טון </a:t>
                      </a:r>
                      <a:r>
                        <a:rPr lang="he-IL" sz="1400" dirty="0" err="1" smtClean="0"/>
                        <a:t>שו"ע</a:t>
                      </a:r>
                      <a:r>
                        <a:rPr lang="he-IL" sz="1400" dirty="0" smtClean="0"/>
                        <a:t> </a:t>
                      </a:r>
                      <a:r>
                        <a:rPr lang="he-IL" sz="1400" dirty="0" err="1" smtClean="0"/>
                        <a:t>פד"ח</a:t>
                      </a:r>
                      <a:r>
                        <a:rPr lang="he-IL" sz="1400" dirty="0" smtClean="0"/>
                        <a:t> בשנת 2020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err="1" smtClean="0"/>
                        <a:t>מלש"ח</a:t>
                      </a:r>
                      <a:r>
                        <a:rPr lang="he-IL" sz="1400" dirty="0" smtClean="0"/>
                        <a:t>,</a:t>
                      </a:r>
                      <a:r>
                        <a:rPr lang="he-IL" sz="1400" baseline="0" dirty="0" smtClean="0"/>
                        <a:t> לשנה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rgbClr val="C00000"/>
                          </a:solidFill>
                        </a:rPr>
                        <a:t>טון הפחתה לאלף ₪ תקציב שהוקצה</a:t>
                      </a:r>
                      <a:endParaRPr lang="he-IL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err="1" smtClean="0"/>
                        <a:t>מלש"ח</a:t>
                      </a:r>
                      <a:r>
                        <a:rPr lang="he-IL" sz="1400" dirty="0" smtClean="0"/>
                        <a:t>,</a:t>
                      </a:r>
                      <a:r>
                        <a:rPr lang="he-IL" sz="1400" baseline="0" dirty="0" smtClean="0"/>
                        <a:t> לשנה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מסלול תמיכה ייעודי להתייעלות במערכות קירור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הגנת הסביבה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0.07-0.09 לשנה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40</a:t>
                      </a:r>
                      <a:endParaRPr lang="he-IL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160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חיסכון של 45-65 </a:t>
                      </a:r>
                      <a:r>
                        <a:rPr lang="he-IL" sz="1800" dirty="0" err="1" smtClean="0"/>
                        <a:t>מלש"ח</a:t>
                      </a:r>
                      <a:r>
                        <a:rPr lang="he-IL" sz="1800" dirty="0" smtClean="0"/>
                        <a:t> בשנה?</a:t>
                      </a:r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החלפת </a:t>
                      </a:r>
                      <a:r>
                        <a:rPr lang="he-IL" dirty="0" err="1" smtClean="0">
                          <a:solidFill>
                            <a:schemeClr val="tx1"/>
                          </a:solidFill>
                        </a:rPr>
                        <a:t>צ'ילרים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אנרגיה ומים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0.018 לשנה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0.9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גריטת מכשירים במגזר הביתי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אנרגיה ומים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solidFill>
                            <a:schemeClr val="tx1"/>
                          </a:solidFill>
                        </a:rPr>
                        <a:t>0.0648 לשנה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0.81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prstClr val="white"/>
                </a:solidFill>
              </a:rPr>
              <a:t>סיכום</a:t>
            </a:r>
            <a:br>
              <a:rPr lang="he-IL" dirty="0">
                <a:solidFill>
                  <a:prstClr val="white"/>
                </a:solidFill>
              </a:rPr>
            </a:br>
            <a:r>
              <a:rPr lang="he-IL" sz="2400" dirty="0" smtClean="0">
                <a:solidFill>
                  <a:prstClr val="white"/>
                </a:solidFill>
              </a:rPr>
              <a:t>אמצעי מדיניות חדשים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989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188153"/>
              </p:ext>
            </p:extLst>
          </p:nvPr>
        </p:nvGraphicFramePr>
        <p:xfrm>
          <a:off x="179514" y="1628800"/>
          <a:ext cx="8734095" cy="3627120"/>
        </p:xfrm>
        <a:graphic>
          <a:graphicData uri="http://schemas.openxmlformats.org/drawingml/2006/table">
            <a:tbl>
              <a:tblPr rtl="1" firstRow="1" bandRow="1">
                <a:tableStyleId>{775DCB02-9BB8-47FD-8907-85C794F793BA}</a:tableStyleId>
              </a:tblPr>
              <a:tblGrid>
                <a:gridCol w="2038971"/>
                <a:gridCol w="1016041"/>
                <a:gridCol w="1063565"/>
                <a:gridCol w="1063565"/>
                <a:gridCol w="1167024"/>
                <a:gridCol w="1167024"/>
                <a:gridCol w="1217905"/>
              </a:tblGrid>
              <a:tr h="700014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אמצעי המדיניות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אחראי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הפחתת פליטות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תקציב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C00000"/>
                          </a:solidFill>
                        </a:rPr>
                        <a:t>יעילות</a:t>
                      </a:r>
                      <a:r>
                        <a:rPr lang="he-IL" sz="2000" baseline="0" dirty="0" smtClean="0">
                          <a:solidFill>
                            <a:srgbClr val="C00000"/>
                          </a:solidFill>
                        </a:rPr>
                        <a:t> תקציבית</a:t>
                      </a:r>
                      <a:endParaRPr lang="he-IL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השקעה משקית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הערות וחסמים</a:t>
                      </a:r>
                      <a:endParaRPr lang="he-IL" sz="2000" dirty="0"/>
                    </a:p>
                  </a:txBody>
                  <a:tcPr/>
                </a:tc>
              </a:tr>
              <a:tr h="700014"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מיליון טון </a:t>
                      </a:r>
                      <a:r>
                        <a:rPr lang="he-IL" sz="1400" dirty="0" err="1" smtClean="0"/>
                        <a:t>שו"ע</a:t>
                      </a:r>
                      <a:r>
                        <a:rPr lang="he-IL" sz="1400" dirty="0" smtClean="0"/>
                        <a:t> </a:t>
                      </a:r>
                      <a:r>
                        <a:rPr lang="he-IL" sz="1400" dirty="0" err="1" smtClean="0"/>
                        <a:t>פד"ח</a:t>
                      </a:r>
                      <a:r>
                        <a:rPr lang="he-IL" sz="1400" dirty="0" smtClean="0"/>
                        <a:t> בשנת 2020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err="1" smtClean="0"/>
                        <a:t>מלש"ח</a:t>
                      </a:r>
                      <a:r>
                        <a:rPr lang="he-IL" sz="1400" dirty="0" smtClean="0"/>
                        <a:t>,</a:t>
                      </a:r>
                      <a:r>
                        <a:rPr lang="he-IL" sz="1400" baseline="0" dirty="0" smtClean="0"/>
                        <a:t> לשנה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rgbClr val="C00000"/>
                          </a:solidFill>
                        </a:rPr>
                        <a:t>טון הפחתה לאלף ₪ תקציב שהוקצה</a:t>
                      </a:r>
                      <a:endParaRPr lang="he-IL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err="1" smtClean="0"/>
                        <a:t>מלש"ח</a:t>
                      </a:r>
                      <a:r>
                        <a:rPr lang="he-IL" sz="1400" dirty="0" smtClean="0"/>
                        <a:t>,</a:t>
                      </a:r>
                      <a:r>
                        <a:rPr lang="he-IL" sz="1400" baseline="0" dirty="0" smtClean="0"/>
                        <a:t> לשנה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מיזם להנעת מוניות בגז טבעי דחוס</a:t>
                      </a:r>
                      <a:r>
                        <a:rPr lang="he-IL" sz="1800" baseline="0" dirty="0" smtClean="0"/>
                        <a:t> </a:t>
                      </a:r>
                      <a:r>
                        <a:rPr lang="he-IL" sz="1200" dirty="0" smtClean="0"/>
                        <a:t>(פיילוט של תחנת מוניות אחת)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הגנת הסביבה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300 טון לשנה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1</a:t>
                      </a:r>
                      <a:endParaRPr lang="he-IL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0.3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התייעלות אנרגטית באמצעות איטום דלתות/חלונות ובידוד תרמי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אנרגיה ומים</a:t>
                      </a:r>
                    </a:p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0.00144 לשנה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0.288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לא הוגש</a:t>
                      </a:r>
                      <a:r>
                        <a:rPr lang="he-IL" baseline="0" dirty="0" smtClean="0"/>
                        <a:t> תחשיב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prstClr val="white"/>
                </a:solidFill>
              </a:rPr>
              <a:t>סיכום</a:t>
            </a:r>
            <a:br>
              <a:rPr lang="he-IL" dirty="0">
                <a:solidFill>
                  <a:prstClr val="white"/>
                </a:solidFill>
              </a:rPr>
            </a:br>
            <a:r>
              <a:rPr lang="he-IL" sz="2400" dirty="0" smtClean="0">
                <a:solidFill>
                  <a:prstClr val="white"/>
                </a:solidFill>
              </a:rPr>
              <a:t>אמצעי מדיניות חדשים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820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77154"/>
              </p:ext>
            </p:extLst>
          </p:nvPr>
        </p:nvGraphicFramePr>
        <p:xfrm>
          <a:off x="179514" y="1628800"/>
          <a:ext cx="8734095" cy="4907280"/>
        </p:xfrm>
        <a:graphic>
          <a:graphicData uri="http://schemas.openxmlformats.org/drawingml/2006/table">
            <a:tbl>
              <a:tblPr rtl="1" firstRow="1" bandRow="1">
                <a:tableStyleId>{775DCB02-9BB8-47FD-8907-85C794F793BA}</a:tableStyleId>
              </a:tblPr>
              <a:tblGrid>
                <a:gridCol w="2213629"/>
                <a:gridCol w="955758"/>
                <a:gridCol w="1095520"/>
                <a:gridCol w="917235"/>
                <a:gridCol w="1167024"/>
                <a:gridCol w="1167024"/>
                <a:gridCol w="1217905"/>
              </a:tblGrid>
              <a:tr h="700014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אמצעי המדיניות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אחראי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הפחתת פליטות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תקציב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C00000"/>
                          </a:solidFill>
                        </a:rPr>
                        <a:t>יעילות</a:t>
                      </a:r>
                      <a:r>
                        <a:rPr lang="he-IL" sz="2000" baseline="0" dirty="0" smtClean="0">
                          <a:solidFill>
                            <a:srgbClr val="C00000"/>
                          </a:solidFill>
                        </a:rPr>
                        <a:t> תקציבית</a:t>
                      </a:r>
                      <a:endParaRPr lang="he-IL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השקעה משקית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הערות וחסמים</a:t>
                      </a:r>
                      <a:endParaRPr lang="he-IL" sz="2000" dirty="0"/>
                    </a:p>
                  </a:txBody>
                  <a:tcPr/>
                </a:tc>
              </a:tr>
              <a:tr h="700014"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מיליון טון </a:t>
                      </a:r>
                      <a:r>
                        <a:rPr lang="he-IL" sz="1400" dirty="0" err="1" smtClean="0"/>
                        <a:t>שו"ע</a:t>
                      </a:r>
                      <a:r>
                        <a:rPr lang="he-IL" sz="1400" dirty="0" smtClean="0"/>
                        <a:t> </a:t>
                      </a:r>
                      <a:r>
                        <a:rPr lang="he-IL" sz="1400" dirty="0" err="1" smtClean="0"/>
                        <a:t>פד"ח</a:t>
                      </a:r>
                      <a:r>
                        <a:rPr lang="he-IL" sz="1400" dirty="0" smtClean="0"/>
                        <a:t> בשנת 2020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err="1" smtClean="0"/>
                        <a:t>מלש"ח</a:t>
                      </a:r>
                      <a:r>
                        <a:rPr lang="he-IL" sz="1400" dirty="0" smtClean="0"/>
                        <a:t>,</a:t>
                      </a:r>
                      <a:r>
                        <a:rPr lang="he-IL" sz="1400" baseline="0" dirty="0" smtClean="0"/>
                        <a:t> לשנה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rgbClr val="C00000"/>
                          </a:solidFill>
                        </a:rPr>
                        <a:t>טון הפחתה לאלף ₪ תקציב שהוקצה</a:t>
                      </a:r>
                      <a:endParaRPr lang="he-IL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err="1" smtClean="0"/>
                        <a:t>מלש"ח</a:t>
                      </a:r>
                      <a:r>
                        <a:rPr lang="he-IL" sz="1400" dirty="0" smtClean="0"/>
                        <a:t>,</a:t>
                      </a:r>
                      <a:r>
                        <a:rPr lang="he-IL" sz="1400" baseline="0" dirty="0" smtClean="0"/>
                        <a:t> לשנה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מתן תמריצים לשדרוג משאבות מים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אנרגיה ומים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0.0002 לשנה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0.288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הטבות פיננסיות לבניית/קניית דירות בדירוג אנרגטי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או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אנרגיה ומים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מרכז ידע לבנייה ירוקה באקדמיה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הגנת הסביבה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מרכז התנסות ומידע לבנייה ירוקה וקיימות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הגנת הסביבה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אימוץ בנייה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ירוקה במבני ציבור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הגנת הסביבה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  <a:p>
                      <a:pPr algn="ctr" rtl="1"/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prstClr val="white"/>
                </a:solidFill>
              </a:rPr>
              <a:t>סיכום</a:t>
            </a:r>
            <a:br>
              <a:rPr lang="he-IL" dirty="0">
                <a:solidFill>
                  <a:prstClr val="white"/>
                </a:solidFill>
              </a:rPr>
            </a:br>
            <a:r>
              <a:rPr lang="he-IL" sz="2400" dirty="0" smtClean="0">
                <a:solidFill>
                  <a:prstClr val="white"/>
                </a:solidFill>
              </a:rPr>
              <a:t>אמצעי מדיניות חדשים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0105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909103"/>
              </p:ext>
            </p:extLst>
          </p:nvPr>
        </p:nvGraphicFramePr>
        <p:xfrm>
          <a:off x="179514" y="1628800"/>
          <a:ext cx="8734095" cy="4392488"/>
        </p:xfrm>
        <a:graphic>
          <a:graphicData uri="http://schemas.openxmlformats.org/drawingml/2006/table">
            <a:tbl>
              <a:tblPr rtl="1" firstRow="1" bandRow="1">
                <a:tableStyleId>{775DCB02-9BB8-47FD-8907-85C794F793BA}</a:tableStyleId>
              </a:tblPr>
              <a:tblGrid>
                <a:gridCol w="2038971"/>
                <a:gridCol w="1016041"/>
                <a:gridCol w="1063565"/>
                <a:gridCol w="1063565"/>
                <a:gridCol w="1167024"/>
                <a:gridCol w="1167024"/>
                <a:gridCol w="1217905"/>
              </a:tblGrid>
              <a:tr h="700014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אמצעי המדיניות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אחראי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הפחתת פליטות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תקציב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C00000"/>
                          </a:solidFill>
                        </a:rPr>
                        <a:t>יעילות</a:t>
                      </a:r>
                      <a:r>
                        <a:rPr lang="he-IL" sz="2000" baseline="0" dirty="0" smtClean="0">
                          <a:solidFill>
                            <a:srgbClr val="C00000"/>
                          </a:solidFill>
                        </a:rPr>
                        <a:t> תקציבית</a:t>
                      </a:r>
                      <a:endParaRPr lang="he-IL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קהל יעד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הערות וחסמים</a:t>
                      </a:r>
                      <a:endParaRPr lang="he-IL" sz="2000" dirty="0"/>
                    </a:p>
                  </a:txBody>
                  <a:tcPr/>
                </a:tc>
              </a:tr>
              <a:tr h="700014"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מיליון טון </a:t>
                      </a:r>
                      <a:r>
                        <a:rPr lang="he-IL" sz="1400" dirty="0" err="1" smtClean="0"/>
                        <a:t>שו"ע</a:t>
                      </a:r>
                      <a:r>
                        <a:rPr lang="he-IL" sz="1400" dirty="0" smtClean="0"/>
                        <a:t> </a:t>
                      </a:r>
                      <a:r>
                        <a:rPr lang="he-IL" sz="1400" dirty="0" err="1" smtClean="0"/>
                        <a:t>פד"ח</a:t>
                      </a:r>
                      <a:r>
                        <a:rPr lang="he-IL" sz="1400" dirty="0" smtClean="0"/>
                        <a:t> בשנת 2020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err="1" smtClean="0"/>
                        <a:t>מלש"ח</a:t>
                      </a:r>
                      <a:r>
                        <a:rPr lang="he-IL" sz="1400" dirty="0" smtClean="0"/>
                        <a:t>,</a:t>
                      </a:r>
                      <a:r>
                        <a:rPr lang="he-IL" sz="1400" baseline="0" dirty="0" smtClean="0"/>
                        <a:t> לשנה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rgbClr val="C00000"/>
                          </a:solidFill>
                        </a:rPr>
                        <a:t>טון הפחתה לאלף ₪ תקציב שהוקצה</a:t>
                      </a:r>
                      <a:endParaRPr lang="he-IL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תקינה, מעבדות וסקרים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משרד האנרגיה והמים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solidFill>
                            <a:schemeClr val="tx1"/>
                          </a:solidFill>
                        </a:rPr>
                        <a:t>0.13 לשנה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16.25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err="1" smtClean="0">
                          <a:solidFill>
                            <a:schemeClr val="tx1"/>
                          </a:solidFill>
                        </a:rPr>
                        <a:t>פרוייקטי</a:t>
                      </a: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 הסברה וחינוך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משרד האנרגיה והמים</a:t>
                      </a:r>
                    </a:p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0.144 לשנה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19.2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856808">
                <a:tc>
                  <a:txBody>
                    <a:bodyPr/>
                    <a:lstStyle/>
                    <a:p>
                      <a:r>
                        <a:rPr lang="he-IL" sz="2400" dirty="0" smtClean="0">
                          <a:solidFill>
                            <a:srgbClr val="0070C0"/>
                          </a:solidFill>
                        </a:rPr>
                        <a:t>סה"כ</a:t>
                      </a:r>
                      <a:endParaRPr lang="he-IL" sz="24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741</a:t>
                      </a:r>
                      <a:endParaRPr lang="he-IL" sz="24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prstClr val="white"/>
                </a:solidFill>
              </a:rPr>
              <a:t>סיכום</a:t>
            </a:r>
            <a:br>
              <a:rPr lang="he-IL" dirty="0">
                <a:solidFill>
                  <a:prstClr val="white"/>
                </a:solidFill>
              </a:rPr>
            </a:br>
            <a:r>
              <a:rPr lang="he-IL" sz="2400" dirty="0" smtClean="0">
                <a:solidFill>
                  <a:prstClr val="white"/>
                </a:solidFill>
              </a:rPr>
              <a:t>אמצעי מדיניות חדשים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6428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635541"/>
              </p:ext>
            </p:extLst>
          </p:nvPr>
        </p:nvGraphicFramePr>
        <p:xfrm>
          <a:off x="179513" y="1628800"/>
          <a:ext cx="8765627" cy="3261360"/>
        </p:xfrm>
        <a:graphic>
          <a:graphicData uri="http://schemas.openxmlformats.org/drawingml/2006/table">
            <a:tbl>
              <a:tblPr rtl="1" firstRow="1" bandRow="1">
                <a:tableStyleId>{775DCB02-9BB8-47FD-8907-85C794F793BA}</a:tableStyleId>
              </a:tblPr>
              <a:tblGrid>
                <a:gridCol w="2070503"/>
                <a:gridCol w="1016041"/>
                <a:gridCol w="1063565"/>
                <a:gridCol w="1063565"/>
                <a:gridCol w="1167024"/>
                <a:gridCol w="1167024"/>
                <a:gridCol w="1217905"/>
              </a:tblGrid>
              <a:tr h="700014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אמצעי המדיניות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אחראי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הפחתת פליטות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תקציב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C00000"/>
                          </a:solidFill>
                        </a:rPr>
                        <a:t>יעילות</a:t>
                      </a:r>
                      <a:r>
                        <a:rPr lang="he-IL" sz="2000" baseline="0" dirty="0" smtClean="0">
                          <a:solidFill>
                            <a:srgbClr val="C00000"/>
                          </a:solidFill>
                        </a:rPr>
                        <a:t> תקציבית</a:t>
                      </a:r>
                      <a:endParaRPr lang="he-IL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קהל יעד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הערות וחסמים</a:t>
                      </a:r>
                      <a:endParaRPr lang="he-IL" sz="2000" dirty="0"/>
                    </a:p>
                  </a:txBody>
                  <a:tcPr/>
                </a:tc>
              </a:tr>
              <a:tr h="700014"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מיליון טון </a:t>
                      </a:r>
                      <a:r>
                        <a:rPr lang="he-IL" sz="1400" dirty="0" err="1" smtClean="0"/>
                        <a:t>שו"ע</a:t>
                      </a:r>
                      <a:r>
                        <a:rPr lang="he-IL" sz="1400" dirty="0" smtClean="0"/>
                        <a:t> </a:t>
                      </a:r>
                      <a:r>
                        <a:rPr lang="he-IL" sz="1400" dirty="0" err="1" smtClean="0"/>
                        <a:t>פד"ח</a:t>
                      </a:r>
                      <a:r>
                        <a:rPr lang="he-IL" sz="1400" dirty="0" smtClean="0"/>
                        <a:t> בשנת 2020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err="1" smtClean="0"/>
                        <a:t>מלש"ח</a:t>
                      </a:r>
                      <a:r>
                        <a:rPr lang="he-IL" sz="1400" dirty="0" smtClean="0"/>
                        <a:t>,</a:t>
                      </a:r>
                      <a:r>
                        <a:rPr lang="he-IL" sz="1400" baseline="0" dirty="0" smtClean="0"/>
                        <a:t> לשנה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rgbClr val="C00000"/>
                          </a:solidFill>
                        </a:rPr>
                        <a:t>טון הפחתה לאלף ₪ תקציב שהוקצה</a:t>
                      </a:r>
                      <a:endParaRPr lang="he-IL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פחת מואץ על השקעות בהתייעלות אנרגטית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רשות המיסים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הטלת מס קניה על מקררים בהתאם לדרוג האנרגטי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רשות המיסים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0.12</a:t>
                      </a:r>
                      <a:r>
                        <a:rPr lang="he-IL" sz="1800" baseline="0" dirty="0" smtClean="0"/>
                        <a:t> לשנה</a:t>
                      </a:r>
                      <a:endParaRPr lang="he-I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prstClr val="white"/>
                </a:solidFill>
              </a:rPr>
              <a:t>סיכום</a:t>
            </a:r>
            <a:br>
              <a:rPr lang="he-IL" dirty="0">
                <a:solidFill>
                  <a:prstClr val="white"/>
                </a:solidFill>
              </a:rPr>
            </a:br>
            <a:r>
              <a:rPr lang="he-IL" sz="2400" dirty="0" smtClean="0">
                <a:solidFill>
                  <a:prstClr val="white"/>
                </a:solidFill>
              </a:rPr>
              <a:t>אמצעי מדיניות חדשים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7611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he-IL" sz="2400" dirty="0" smtClean="0"/>
              <a:t>פתיחה – יו"ר הוועדה		00 : 17</a:t>
            </a:r>
          </a:p>
          <a:p>
            <a:pPr>
              <a:lnSpc>
                <a:spcPct val="250000"/>
              </a:lnSpc>
            </a:pPr>
            <a:r>
              <a:rPr lang="he-IL" sz="2400" dirty="0" smtClean="0"/>
              <a:t>הצגת אמצעי מדיניות		10 : 17</a:t>
            </a:r>
          </a:p>
          <a:p>
            <a:pPr>
              <a:lnSpc>
                <a:spcPct val="250000"/>
              </a:lnSpc>
            </a:pPr>
            <a:r>
              <a:rPr lang="he-IL" sz="2400" dirty="0" smtClean="0"/>
              <a:t>דיון					00 : 18</a:t>
            </a:r>
          </a:p>
          <a:p>
            <a:pPr>
              <a:lnSpc>
                <a:spcPct val="250000"/>
              </a:lnSpc>
            </a:pPr>
            <a:r>
              <a:rPr lang="he-IL" sz="2400" dirty="0" smtClean="0"/>
              <a:t>סיכום 				40 : 18</a:t>
            </a:r>
            <a:r>
              <a:rPr lang="en-US" sz="2400" dirty="0" smtClean="0"/>
              <a:t> </a:t>
            </a:r>
            <a:endParaRPr lang="he-IL" sz="2400" dirty="0" smtClean="0"/>
          </a:p>
          <a:p>
            <a:pPr>
              <a:lnSpc>
                <a:spcPct val="250000"/>
              </a:lnSpc>
            </a:pPr>
            <a:endParaRPr lang="en-US" sz="2400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סדר יום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525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התייחסות גורמים חוץ ממשלתיים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239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52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u="sng" dirty="0" smtClean="0"/>
              <a:t>התאחדות התעשיינים</a:t>
            </a:r>
          </a:p>
          <a:p>
            <a:r>
              <a:rPr lang="he-IL" sz="2400" dirty="0" smtClean="0"/>
              <a:t>אמצעי מדיניות חדשים:</a:t>
            </a:r>
          </a:p>
          <a:p>
            <a:pPr lvl="1"/>
            <a:r>
              <a:rPr lang="he-IL" sz="2000" dirty="0" smtClean="0"/>
              <a:t>מרכז ידע לקידום התייעלות אנרגטית בתעשייה</a:t>
            </a:r>
          </a:p>
          <a:p>
            <a:pPr lvl="1"/>
            <a:r>
              <a:rPr lang="he-IL" sz="2000" dirty="0"/>
              <a:t>מימון </a:t>
            </a:r>
            <a:r>
              <a:rPr lang="he-IL" sz="2000" dirty="0" smtClean="0"/>
              <a:t>הצבת </a:t>
            </a:r>
            <a:r>
              <a:rPr lang="he-IL" sz="2000" dirty="0"/>
              <a:t>מכשור מדידה במפעלים</a:t>
            </a:r>
          </a:p>
          <a:p>
            <a:pPr lvl="1"/>
            <a:r>
              <a:rPr lang="he-IL" sz="2000" dirty="0"/>
              <a:t>עידוד הקמת אזורי תעשיה "ירוקים</a:t>
            </a:r>
            <a:r>
              <a:rPr lang="he-IL" sz="2000" dirty="0" smtClean="0"/>
              <a:t>"</a:t>
            </a:r>
          </a:p>
          <a:p>
            <a:pPr lvl="1"/>
            <a:r>
              <a:rPr lang="he-IL" sz="2000" dirty="0" smtClean="0"/>
              <a:t>תמיכה בהשקעות בפרויקטים ספציפיים: מיזוג, הפחתת איבודי חום, מערכות אוויר דחוס</a:t>
            </a:r>
            <a:endParaRPr lang="he-IL" sz="2000" dirty="0"/>
          </a:p>
          <a:p>
            <a:pPr lvl="1"/>
            <a:r>
              <a:rPr lang="he-IL" sz="2000" dirty="0" smtClean="0"/>
              <a:t>בניה ירוקה – הפחתת שימוש </a:t>
            </a:r>
            <a:r>
              <a:rPr lang="he-IL" sz="2000" dirty="0" err="1" smtClean="0"/>
              <a:t>בקלינקר</a:t>
            </a:r>
            <a:r>
              <a:rPr lang="he-IL" sz="2000" dirty="0" smtClean="0"/>
              <a:t> בתעשיית המלט, עידוד שימוש בבטון, שיפור בידוד תרמי למבנים קיימים</a:t>
            </a:r>
            <a:endParaRPr lang="he-IL" sz="2200" dirty="0" smtClean="0"/>
          </a:p>
          <a:p>
            <a:r>
              <a:rPr lang="he-IL" sz="2400" dirty="0" smtClean="0"/>
              <a:t>אמצעי מדיניות שיושמו:</a:t>
            </a:r>
          </a:p>
          <a:p>
            <a:pPr lvl="1"/>
            <a:r>
              <a:rPr lang="he-IL" sz="2000" dirty="0" smtClean="0"/>
              <a:t>איחוד הטיפול בסקרי אנרגיה תחת גוף אחד</a:t>
            </a:r>
          </a:p>
          <a:p>
            <a:pPr lvl="1"/>
            <a:r>
              <a:rPr lang="he-IL" sz="2000" dirty="0" smtClean="0"/>
              <a:t>בתכנית המענקים – יצירת לו"ז ודאי (2 מקצים קבועים בשנה) והקמת מסלול ירוק לפרויקטים פשוטים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smtClean="0"/>
              <a:t>התייחסות מגורמים חוץ ממשלתיים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237350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sz="2400" u="sng" dirty="0" smtClean="0"/>
              <a:t>ארגוני סביבה – אמצעי מדיניות חדשים</a:t>
            </a:r>
            <a:endParaRPr lang="he-IL" sz="2400" u="sng" dirty="0"/>
          </a:p>
          <a:p>
            <a:r>
              <a:rPr lang="he-IL" sz="2400" dirty="0" smtClean="0"/>
              <a:t>בנייה ירוקה:</a:t>
            </a:r>
          </a:p>
          <a:p>
            <a:pPr lvl="1"/>
            <a:r>
              <a:rPr lang="he-IL" sz="2000" dirty="0"/>
              <a:t>קידום תכנון שכונות ירוקות</a:t>
            </a:r>
          </a:p>
          <a:p>
            <a:pPr lvl="1"/>
            <a:r>
              <a:rPr lang="he-IL" sz="2000" dirty="0" err="1" smtClean="0"/>
              <a:t>תמרוץ</a:t>
            </a:r>
            <a:r>
              <a:rPr lang="he-IL" sz="2000" dirty="0" smtClean="0"/>
              <a:t> / חיוב גגות ירוקים</a:t>
            </a:r>
          </a:p>
          <a:p>
            <a:pPr lvl="1"/>
            <a:r>
              <a:rPr lang="he-IL" sz="2000" dirty="0" smtClean="0"/>
              <a:t>הטמעת נושא הפחתת פליטות בתקן לבנייה ירוקה</a:t>
            </a:r>
          </a:p>
          <a:p>
            <a:pPr lvl="1"/>
            <a:r>
              <a:rPr lang="he-IL" sz="2000" dirty="0" smtClean="0"/>
              <a:t>קידום בניין אפס-פחמן</a:t>
            </a:r>
          </a:p>
          <a:p>
            <a:endParaRPr lang="he-IL" sz="2400" dirty="0" smtClean="0"/>
          </a:p>
          <a:p>
            <a:r>
              <a:rPr lang="he-IL" sz="2400" dirty="0" smtClean="0"/>
              <a:t>תחבורה</a:t>
            </a:r>
            <a:r>
              <a:rPr lang="he-IL" sz="2400" dirty="0"/>
              <a:t>:</a:t>
            </a:r>
          </a:p>
          <a:p>
            <a:pPr lvl="1"/>
            <a:r>
              <a:rPr lang="he-IL" sz="2000" dirty="0"/>
              <a:t>הפחתת הנסועה בכלי רכב פרטיים</a:t>
            </a:r>
          </a:p>
          <a:p>
            <a:pPr lvl="1"/>
            <a:r>
              <a:rPr lang="he-IL" sz="2000" dirty="0"/>
              <a:t>קידום תכנון עירוני מוטה </a:t>
            </a:r>
            <a:r>
              <a:rPr lang="he-IL" sz="2000" dirty="0" err="1"/>
              <a:t>תחב"צ</a:t>
            </a:r>
            <a:r>
              <a:rPr lang="he-IL" sz="2000" dirty="0"/>
              <a:t> ואופניים</a:t>
            </a:r>
          </a:p>
          <a:p>
            <a:pPr lvl="1"/>
            <a:r>
              <a:rPr lang="he-IL" sz="2000" dirty="0" err="1"/>
              <a:t>תמרוץ</a:t>
            </a:r>
            <a:r>
              <a:rPr lang="he-IL" sz="2000" dirty="0"/>
              <a:t> רשויות מקומיות לפיתוח תשתיות לאופנים (שבילים, חניות)</a:t>
            </a:r>
          </a:p>
          <a:p>
            <a:pPr lvl="1"/>
            <a:r>
              <a:rPr lang="he-IL" sz="2000" dirty="0" err="1"/>
              <a:t>תמרוץ</a:t>
            </a:r>
            <a:r>
              <a:rPr lang="he-IL" sz="2000" dirty="0"/>
              <a:t> עובדים ומעסיקים באמצעות מיסוי לעידוד יוממות אופניים</a:t>
            </a:r>
          </a:p>
          <a:p>
            <a:pPr lvl="1"/>
            <a:r>
              <a:rPr lang="he-IL" sz="2000" dirty="0"/>
              <a:t>הפחתת נסועה על ידי התחדשות פנים עירונית במקום </a:t>
            </a:r>
            <a:r>
              <a:rPr lang="he-IL" sz="2000" dirty="0" err="1"/>
              <a:t>פרבור</a:t>
            </a:r>
            <a:endParaRPr lang="he-IL" sz="2000" dirty="0"/>
          </a:p>
          <a:p>
            <a:pPr marL="365760" lvl="1" indent="0">
              <a:buNone/>
            </a:pPr>
            <a:endParaRPr lang="he-IL" sz="20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smtClean="0"/>
              <a:t>התייחסות מגורמים חוץ ממשלתיים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500367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0999" y="1719070"/>
            <a:ext cx="8511481" cy="495028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e-IL" sz="2400" u="sng" dirty="0" smtClean="0"/>
              <a:t>ארגוני סביבה – אמצעי מדיניות חדשים</a:t>
            </a:r>
          </a:p>
          <a:p>
            <a:r>
              <a:rPr lang="he-IL" sz="2400" dirty="0" smtClean="0"/>
              <a:t>אחרים:</a:t>
            </a:r>
          </a:p>
          <a:p>
            <a:pPr lvl="1"/>
            <a:r>
              <a:rPr lang="he-IL" sz="2000" dirty="0" smtClean="0"/>
              <a:t>צעדים בתחום התיירות</a:t>
            </a:r>
          </a:p>
          <a:p>
            <a:pPr lvl="1"/>
            <a:r>
              <a:rPr lang="he-IL" sz="2000" dirty="0" smtClean="0"/>
              <a:t>חינוך והסברה</a:t>
            </a:r>
          </a:p>
          <a:p>
            <a:pPr lvl="1"/>
            <a:r>
              <a:rPr lang="he-IL" sz="2000" dirty="0" smtClean="0"/>
              <a:t>עידוד מערכות קו-גנרציה </a:t>
            </a:r>
          </a:p>
          <a:p>
            <a:pPr lvl="1"/>
            <a:r>
              <a:rPr lang="he-IL" sz="2000" dirty="0" smtClean="0"/>
              <a:t>הגדלת מכסות למערכות חשמל סולארי על גגות</a:t>
            </a:r>
            <a:endParaRPr lang="he-IL" sz="2000" dirty="0"/>
          </a:p>
          <a:p>
            <a:pPr lvl="1"/>
            <a:r>
              <a:rPr lang="he-IL" sz="2000" dirty="0"/>
              <a:t>הגדלת פוטנציאל חימום מים באנרגיה סולארית (חיוב במבנים מעל 9 קומות)</a:t>
            </a:r>
          </a:p>
          <a:p>
            <a:pPr lvl="1"/>
            <a:endParaRPr lang="he-IL" sz="2000" dirty="0" smtClean="0"/>
          </a:p>
          <a:p>
            <a:pPr marL="45720" indent="0">
              <a:buNone/>
            </a:pPr>
            <a:r>
              <a:rPr lang="he-IL" sz="2200" u="sng" dirty="0"/>
              <a:t>מרכז שלטון מקומי / פורום ה-15:</a:t>
            </a:r>
          </a:p>
          <a:p>
            <a:r>
              <a:rPr lang="he-IL" sz="2200" dirty="0" err="1"/>
              <a:t>תמרוץ</a:t>
            </a:r>
            <a:r>
              <a:rPr lang="he-IL" sz="2200" dirty="0"/>
              <a:t> ייעול תאורת רחוב</a:t>
            </a:r>
          </a:p>
          <a:p>
            <a:r>
              <a:rPr lang="he-IL" sz="2200" dirty="0"/>
              <a:t>מרכזי ידע עירוניים להתייעלות אנרגטית ובנייה ירוקה</a:t>
            </a:r>
          </a:p>
          <a:p>
            <a:endParaRPr lang="he-IL" sz="2200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התייחסות גורמים חוץ-ממשלתיים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52667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נקודות לדיון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221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he-IL" sz="2400" dirty="0" smtClean="0"/>
              <a:t>יעילות תקציבית: הפחתה ביחס לתקציב</a:t>
            </a:r>
          </a:p>
          <a:p>
            <a:pPr>
              <a:lnSpc>
                <a:spcPct val="200000"/>
              </a:lnSpc>
            </a:pPr>
            <a:r>
              <a:rPr lang="he-IL" sz="2400" dirty="0" smtClean="0"/>
              <a:t>ישימות </a:t>
            </a:r>
          </a:p>
          <a:p>
            <a:pPr>
              <a:lnSpc>
                <a:spcPct val="200000"/>
              </a:lnSpc>
            </a:pPr>
            <a:r>
              <a:rPr lang="he-IL" sz="2400" dirty="0" smtClean="0"/>
              <a:t>יכולת </a:t>
            </a:r>
            <a:r>
              <a:rPr lang="he-IL" sz="2400" dirty="0"/>
              <a:t>ביצוע</a:t>
            </a:r>
          </a:p>
          <a:p>
            <a:pPr>
              <a:lnSpc>
                <a:spcPct val="200000"/>
              </a:lnSpc>
            </a:pPr>
            <a:r>
              <a:rPr lang="he-IL" sz="2400" dirty="0" smtClean="0"/>
              <a:t>פשטות </a:t>
            </a:r>
          </a:p>
          <a:p>
            <a:pPr>
              <a:lnSpc>
                <a:spcPct val="200000"/>
              </a:lnSpc>
            </a:pPr>
            <a:r>
              <a:rPr lang="he-IL" sz="2400" dirty="0" smtClean="0"/>
              <a:t>היעדר תלות בגורמים שונים לקידום</a:t>
            </a:r>
          </a:p>
          <a:p>
            <a:pPr>
              <a:lnSpc>
                <a:spcPct val="200000"/>
              </a:lnSpc>
            </a:pPr>
            <a:r>
              <a:rPr lang="he-IL" sz="2400" dirty="0" smtClean="0"/>
              <a:t>שימוש במנגנונים קיימים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עקרונות לבחינת אמצעי המדיניות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93640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400" dirty="0" smtClean="0"/>
              <a:t>תובנות:</a:t>
            </a:r>
          </a:p>
          <a:p>
            <a:pPr lvl="1"/>
            <a:r>
              <a:rPr lang="he-IL" sz="2000" dirty="0" smtClean="0"/>
              <a:t>תוצאות (2011-2012):</a:t>
            </a:r>
          </a:p>
          <a:p>
            <a:pPr lvl="2"/>
            <a:r>
              <a:rPr lang="he-IL" sz="1800" dirty="0" smtClean="0"/>
              <a:t>משימות שבוצעו – רגולציה, תמיכה בהשקעות, גריטה</a:t>
            </a:r>
          </a:p>
          <a:p>
            <a:pPr lvl="2"/>
            <a:r>
              <a:rPr lang="he-IL" sz="1800" dirty="0" smtClean="0"/>
              <a:t>משימות רבות בשלבים ראשוניים של יישום</a:t>
            </a:r>
          </a:p>
          <a:p>
            <a:pPr lvl="2"/>
            <a:r>
              <a:rPr lang="he-IL" sz="1800" dirty="0" smtClean="0"/>
              <a:t>יש משימות שלא בוצעו כלל - קשיים וחסמים שונים</a:t>
            </a:r>
          </a:p>
          <a:p>
            <a:pPr lvl="1"/>
            <a:r>
              <a:rPr lang="he-IL" sz="2000" dirty="0" smtClean="0"/>
              <a:t>קושי בביצוע תקציב: 64 מ' מתוך תכנון של 541 מ' -&gt; </a:t>
            </a:r>
            <a:r>
              <a:rPr lang="he-IL" sz="2400" dirty="0" smtClean="0"/>
              <a:t>11%!</a:t>
            </a:r>
          </a:p>
          <a:p>
            <a:pPr lvl="1"/>
            <a:endParaRPr lang="he-IL" sz="2000" dirty="0" smtClean="0"/>
          </a:p>
          <a:p>
            <a:r>
              <a:rPr lang="he-IL" sz="2400" dirty="0" smtClean="0"/>
              <a:t>הצעות:</a:t>
            </a:r>
          </a:p>
          <a:p>
            <a:pPr lvl="1"/>
            <a:r>
              <a:rPr lang="he-IL" sz="2000" dirty="0" smtClean="0"/>
              <a:t>שימוש במנגנונים קיימים כדי לייעל ביצוע התקציב</a:t>
            </a:r>
          </a:p>
          <a:p>
            <a:pPr lvl="1"/>
            <a:r>
              <a:rPr lang="he-IL" sz="2000" dirty="0" smtClean="0"/>
              <a:t>מנגנון מעקב אחר ביצוע תקציב בשיתוף אגף החשב הכללי – בדיקת סטטוס רבעוני כדי לבחון הסטת תקציבים מפרויקטים שאינם מתקדמים</a:t>
            </a:r>
          </a:p>
          <a:p>
            <a:pPr lvl="1"/>
            <a:r>
              <a:rPr lang="he-IL" sz="2000" dirty="0" smtClean="0"/>
              <a:t>איחוד אמצעי הסברה</a:t>
            </a:r>
          </a:p>
          <a:p>
            <a:pPr lvl="1"/>
            <a:endParaRPr lang="he-IL" sz="2000" dirty="0" smtClean="0"/>
          </a:p>
          <a:p>
            <a:pPr lvl="1"/>
            <a:endParaRPr lang="he-IL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נקודות לדיון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599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65645"/>
              </p:ext>
            </p:extLst>
          </p:nvPr>
        </p:nvGraphicFramePr>
        <p:xfrm>
          <a:off x="72008" y="1617015"/>
          <a:ext cx="9036496" cy="4908329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334607"/>
                <a:gridCol w="2105396"/>
                <a:gridCol w="1596493"/>
              </a:tblGrid>
              <a:tr h="411343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אמצעי מדיניות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יעילות תקציבית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חדש/ישן</a:t>
                      </a:r>
                      <a:endParaRPr lang="he-IL" sz="2000" dirty="0"/>
                    </a:p>
                  </a:txBody>
                  <a:tcPr/>
                </a:tc>
              </a:tr>
              <a:tr h="41134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tx1"/>
                          </a:solidFill>
                        </a:rPr>
                        <a:t>גריטת נורות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ישן</a:t>
                      </a:r>
                    </a:p>
                  </a:txBody>
                  <a:tcPr/>
                </a:tc>
              </a:tr>
              <a:tr h="41134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/>
                        <a:t>תקינה, מעבדות וסקרים</a:t>
                      </a:r>
                      <a:endParaRPr lang="he-IL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/>
                        <a:t>16</a:t>
                      </a:r>
                      <a:endParaRPr lang="he-IL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ישן</a:t>
                      </a:r>
                    </a:p>
                  </a:txBody>
                  <a:tcPr/>
                </a:tc>
              </a:tr>
              <a:tr h="70795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/>
                        <a:t>סיוע להתייעלות אנרגטית באמצעות טיפול באבנית</a:t>
                      </a:r>
                      <a:endParaRPr lang="he-I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4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חדש</a:t>
                      </a:r>
                      <a:endParaRPr lang="he-IL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7761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מתן תמריצים להסטת עומסים ולהתייעלות אנרגטית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3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חדש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795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/>
                        <a:t>מסלול תמיכה ייעודי להתייעלות בתאורת רחוב</a:t>
                      </a:r>
                      <a:endParaRPr lang="he-I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2.5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חדש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1343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תמיכה בהשקעות להפחתת</a:t>
                      </a:r>
                      <a:r>
                        <a:rPr lang="he-IL" sz="2000" baseline="0" dirty="0" smtClean="0"/>
                        <a:t> פליטות </a:t>
                      </a:r>
                      <a:r>
                        <a:rPr lang="he-IL" sz="2000" baseline="0" dirty="0" err="1" smtClean="0"/>
                        <a:t>גז"ח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2.5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ישן</a:t>
                      </a:r>
                    </a:p>
                  </a:txBody>
                  <a:tcPr/>
                </a:tc>
              </a:tr>
              <a:tr h="707951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מסלול תמיכה ייעודי להתייעלות במערכות קירור</a:t>
                      </a:r>
                      <a:endParaRPr lang="he-I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חדש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1343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גריטת דודי שמש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/>
                        <a:t>1</a:t>
                      </a:r>
                      <a:endParaRPr lang="he-IL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ישן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דירוג אמצעי מדיניות לפי יעילות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7651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31137"/>
              </p:ext>
            </p:extLst>
          </p:nvPr>
        </p:nvGraphicFramePr>
        <p:xfrm>
          <a:off x="72008" y="1628800"/>
          <a:ext cx="8964488" cy="5040562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379779"/>
                <a:gridCol w="2126717"/>
                <a:gridCol w="1457992"/>
              </a:tblGrid>
              <a:tr h="436849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אמצעי מדיניות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יעילות תקציבית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חדש/ישן</a:t>
                      </a:r>
                      <a:endParaRPr lang="he-IL" sz="2000" dirty="0"/>
                    </a:p>
                  </a:txBody>
                  <a:tcPr/>
                </a:tc>
              </a:tr>
              <a:tr h="436849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גריטת מקררים – </a:t>
                      </a:r>
                      <a:r>
                        <a:rPr lang="he-IL" sz="2000" dirty="0" err="1" smtClean="0"/>
                        <a:t>אוכ</a:t>
                      </a:r>
                      <a:r>
                        <a:rPr lang="he-IL" sz="2000" dirty="0" smtClean="0"/>
                        <a:t>' כללית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ישן</a:t>
                      </a:r>
                    </a:p>
                  </a:txBody>
                  <a:tcPr/>
                </a:tc>
              </a:tr>
              <a:tr h="43684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tx1"/>
                          </a:solidFill>
                        </a:rPr>
                        <a:t>החלפת </a:t>
                      </a:r>
                      <a:r>
                        <a:rPr lang="he-IL" sz="2000" dirty="0" err="1" smtClean="0">
                          <a:solidFill>
                            <a:schemeClr val="tx1"/>
                          </a:solidFill>
                        </a:rPr>
                        <a:t>צ'ילרים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חדש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6849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גריטת מזגנים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/>
                        <a:t>0.8</a:t>
                      </a:r>
                      <a:endParaRPr lang="he-IL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ישן</a:t>
                      </a:r>
                    </a:p>
                  </a:txBody>
                  <a:tcPr/>
                </a:tc>
              </a:tr>
              <a:tr h="436849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solidFill>
                            <a:schemeClr val="tx1"/>
                          </a:solidFill>
                        </a:rPr>
                        <a:t>גריטת מכשירים במגזר הביתי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tx1"/>
                          </a:solidFill>
                        </a:rPr>
                        <a:t>0.8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חדש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2885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ערבויות מדינה להתייעלות אנרגטית בעסקים קטנים</a:t>
                      </a:r>
                      <a:endParaRPr lang="he-I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tx1"/>
                          </a:solidFill>
                        </a:rPr>
                        <a:t>0.8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חדש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6849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גריטת מקררים – </a:t>
                      </a:r>
                      <a:r>
                        <a:rPr lang="he-IL" sz="2000" dirty="0" err="1" smtClean="0"/>
                        <a:t>אוכ</a:t>
                      </a:r>
                      <a:r>
                        <a:rPr lang="he-IL" sz="2000" dirty="0" smtClean="0"/>
                        <a:t>' חלשה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ישן</a:t>
                      </a:r>
                      <a:endParaRPr lang="he-IL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6849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מיזם להנעת מוניות בגז טבעי דחוס</a:t>
                      </a:r>
                      <a:endParaRPr lang="he-I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tx1"/>
                          </a:solidFill>
                        </a:rPr>
                        <a:t>0.3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חדש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288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tx1"/>
                          </a:solidFill>
                        </a:rPr>
                        <a:t>התייעלות אנרגטית באמצעות איטום דלתות/חלונות ובידוד תרמי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tx1"/>
                          </a:solidFill>
                        </a:rPr>
                        <a:t>0.3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חדש</a:t>
                      </a:r>
                      <a:endParaRPr lang="he-IL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684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tx1"/>
                          </a:solidFill>
                        </a:rPr>
                        <a:t>מתן תמריצים לשדרוג משאבות מים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tx1"/>
                          </a:solidFill>
                        </a:rPr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חדש</a:t>
                      </a:r>
                      <a:endParaRPr lang="he-IL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דירוג אמצעי מדיניות לפי יעילות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589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עד תחילת ספטמבר:		קבלת תגובות חברי הוועדה והצעות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he-IL" dirty="0" smtClean="0"/>
              <a:t>				לסדר עדיפויות לתכנית בשנת 2013</a:t>
            </a:r>
          </a:p>
          <a:p>
            <a:pPr marL="45720" indent="0">
              <a:lnSpc>
                <a:spcPct val="150000"/>
              </a:lnSpc>
              <a:buNone/>
            </a:pPr>
            <a:endParaRPr lang="he-IL" dirty="0" smtClean="0"/>
          </a:p>
          <a:p>
            <a:pPr>
              <a:lnSpc>
                <a:spcPct val="150000"/>
              </a:lnSpc>
            </a:pPr>
            <a:r>
              <a:rPr lang="he-IL" dirty="0" smtClean="0"/>
              <a:t>עד תחילת אוקטובר:		דיון נוסף בוועדה וגיבוש הצעה סופית 				לממשלה</a:t>
            </a:r>
          </a:p>
          <a:p>
            <a:pPr>
              <a:lnSpc>
                <a:spcPct val="150000"/>
              </a:lnSpc>
            </a:pPr>
            <a:endParaRPr lang="he-IL" dirty="0" smtClean="0"/>
          </a:p>
          <a:p>
            <a:pPr>
              <a:lnSpc>
                <a:spcPct val="150000"/>
              </a:lnSpc>
            </a:pPr>
            <a:r>
              <a:rPr lang="he-IL" dirty="0" smtClean="0"/>
              <a:t>עד תחילת נובמבר: 		הגשה לאישור הממשלה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לו"ז להמשך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0910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 algn="just">
              <a:lnSpc>
                <a:spcPct val="200000"/>
              </a:lnSpc>
              <a:buNone/>
            </a:pPr>
            <a:r>
              <a:rPr lang="he-IL" dirty="0" smtClean="0"/>
              <a:t>הוועדה תבצע ניתוח השוואתי של היעילות המשקית בפרויקטים המנויים בהחלטה זו ותגיש את מסקנותיה לוועדה לא יאוחר מיום 31 באוקטובר 2012. </a:t>
            </a:r>
          </a:p>
          <a:p>
            <a:pPr marL="45720" indent="0" algn="just">
              <a:lnSpc>
                <a:spcPct val="200000"/>
              </a:lnSpc>
              <a:buNone/>
            </a:pPr>
            <a:endParaRPr lang="he-IL" dirty="0" smtClean="0"/>
          </a:p>
          <a:p>
            <a:pPr marL="45720" indent="0" algn="just">
              <a:lnSpc>
                <a:spcPct val="200000"/>
              </a:lnSpc>
              <a:buNone/>
            </a:pPr>
            <a:r>
              <a:rPr lang="he-IL" dirty="0" smtClean="0"/>
              <a:t>בהתאם לניתוח כאמור, ולאמצעי המדיניות החדשים שייבחנו, תמליץ הוועדה לממשלה על אמצעי המדיניות המועדפים ברמה המשקית ותקציב ולוחות זמנים ליישומם בשנים 2013 – 2020.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2800" dirty="0" smtClean="0"/>
              <a:t>החלטת ממשלה 2508 מיום 28.11.2010</a:t>
            </a:r>
            <a:br>
              <a:rPr lang="he-IL" sz="2800" dirty="0" smtClean="0"/>
            </a:br>
            <a:r>
              <a:rPr lang="he-IL" sz="2800" dirty="0" smtClean="0"/>
              <a:t>התכנית הלאומית להפחתת פליטות גזי חממה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6602428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תודה על ההקשבה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4956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he-IL" sz="2400" dirty="0" smtClean="0"/>
              <a:t>אמצעי מדיניות שיושמו</a:t>
            </a:r>
          </a:p>
          <a:p>
            <a:pPr>
              <a:lnSpc>
                <a:spcPct val="250000"/>
              </a:lnSpc>
            </a:pPr>
            <a:r>
              <a:rPr lang="he-IL" sz="2400" dirty="0" smtClean="0"/>
              <a:t>אמצעי מדיניות חדשים</a:t>
            </a:r>
          </a:p>
          <a:p>
            <a:pPr>
              <a:lnSpc>
                <a:spcPct val="250000"/>
              </a:lnSpc>
            </a:pPr>
            <a:r>
              <a:rPr lang="he-IL" sz="2400" dirty="0" smtClean="0"/>
              <a:t>התייחסות גורמים חוץ – ממשלתיים</a:t>
            </a:r>
          </a:p>
          <a:p>
            <a:pPr>
              <a:lnSpc>
                <a:spcPct val="250000"/>
              </a:lnSpc>
            </a:pPr>
            <a:r>
              <a:rPr lang="he-IL" sz="2400" dirty="0" smtClean="0"/>
              <a:t>נקודות לדיון וסיכום</a:t>
            </a:r>
            <a:endParaRPr lang="he-IL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תוכן עניינים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0312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אמצעי מדיניות שיושמו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6858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004813"/>
              </p:ext>
            </p:extLst>
          </p:nvPr>
        </p:nvGraphicFramePr>
        <p:xfrm>
          <a:off x="107505" y="1556792"/>
          <a:ext cx="8892476" cy="5184576"/>
        </p:xfrm>
        <a:graphic>
          <a:graphicData uri="http://schemas.openxmlformats.org/drawingml/2006/table">
            <a:tbl>
              <a:tblPr rtl="1" firstRow="1" bandRow="1">
                <a:tableStyleId>{775DCB02-9BB8-47FD-8907-85C794F793BA}</a:tableStyleId>
              </a:tblPr>
              <a:tblGrid>
                <a:gridCol w="1499586"/>
                <a:gridCol w="1010582"/>
                <a:gridCol w="995522"/>
                <a:gridCol w="866141"/>
                <a:gridCol w="1149838"/>
                <a:gridCol w="1234524"/>
                <a:gridCol w="1045353"/>
                <a:gridCol w="1090930"/>
              </a:tblGrid>
              <a:tr h="772022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אמצעי המדיניות</a:t>
                      </a:r>
                      <a:endParaRPr lang="he-IL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תקציב</a:t>
                      </a:r>
                      <a:endParaRPr lang="he-IL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הפחתת פליטות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C00000"/>
                          </a:solidFill>
                        </a:rPr>
                        <a:t>יעילות</a:t>
                      </a:r>
                      <a:r>
                        <a:rPr lang="he-IL" sz="2000" baseline="0" dirty="0" smtClean="0">
                          <a:solidFill>
                            <a:srgbClr val="C00000"/>
                          </a:solidFill>
                        </a:rPr>
                        <a:t> תקציבית</a:t>
                      </a:r>
                      <a:endParaRPr lang="he-IL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סטטוס</a:t>
                      </a:r>
                      <a:r>
                        <a:rPr lang="he-IL" sz="2000" baseline="0" dirty="0" smtClean="0"/>
                        <a:t> ביצוע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השקעה משקית</a:t>
                      </a:r>
                      <a:endParaRPr lang="he-IL" sz="2000" dirty="0"/>
                    </a:p>
                  </a:txBody>
                  <a:tcPr/>
                </a:tc>
              </a:tr>
              <a:tr h="772022"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aseline="0" dirty="0" smtClean="0"/>
                        <a:t>תכנון לפי החלטת הממשלה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הקצאה – הרשאה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ביצוע מזומן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בשנת 2020, מ' טון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rgbClr val="C00000"/>
                          </a:solidFill>
                        </a:rPr>
                        <a:t>טון הפחתה לאלף ₪ תקציב שהוקצה</a:t>
                      </a:r>
                      <a:endParaRPr lang="he-IL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 smtClean="0"/>
                        <a:t>מלש"ח</a:t>
                      </a:r>
                      <a:endParaRPr lang="he-IL" sz="1200" dirty="0"/>
                    </a:p>
                  </a:txBody>
                  <a:tcPr/>
                </a:tc>
              </a:tr>
              <a:tr h="447282">
                <a:tc gridSpan="8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גריטת מכשירי חשמל</a:t>
                      </a:r>
                      <a:r>
                        <a:rPr lang="he-IL" baseline="0" dirty="0" smtClean="0"/>
                        <a:t> לא יעילים אנרגטית</a:t>
                      </a:r>
                      <a:endParaRPr lang="he-IL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נורות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3.25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43.2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דודי שמש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1.3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בתהליך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מקררים – </a:t>
                      </a:r>
                      <a:r>
                        <a:rPr lang="he-IL" dirty="0" err="1" smtClean="0"/>
                        <a:t>אוכ</a:t>
                      </a:r>
                      <a:r>
                        <a:rPr lang="he-IL" dirty="0" smtClean="0"/>
                        <a:t>' כללית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0.09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0.9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חלק א' בוצע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מזגנים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0.8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בתהליך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מקררים – </a:t>
                      </a:r>
                      <a:r>
                        <a:rPr lang="he-IL" dirty="0" err="1" smtClean="0"/>
                        <a:t>אוכ</a:t>
                      </a:r>
                      <a:r>
                        <a:rPr lang="he-IL" dirty="0" smtClean="0"/>
                        <a:t>' חלשה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0.6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חלק א' בוצע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571244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סה"כ</a:t>
                      </a:r>
                      <a:endParaRPr lang="he-IL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255</a:t>
                      </a:r>
                      <a:endParaRPr lang="he-IL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255</a:t>
                      </a:r>
                      <a:endParaRPr lang="he-IL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42</a:t>
                      </a:r>
                      <a:endParaRPr lang="he-IL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0.33</a:t>
                      </a:r>
                      <a:endParaRPr lang="he-IL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>
                          <a:solidFill>
                            <a:srgbClr val="C00000"/>
                          </a:solidFill>
                        </a:rPr>
                        <a:t>1.3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810</a:t>
                      </a:r>
                      <a:endParaRPr lang="he-IL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br>
              <a:rPr lang="he-IL" dirty="0" smtClean="0"/>
            </a:br>
            <a:r>
              <a:rPr lang="he-IL" sz="2400" dirty="0" smtClean="0"/>
              <a:t>אמצעי מדיניות עם עלות תקציבית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171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771949"/>
              </p:ext>
            </p:extLst>
          </p:nvPr>
        </p:nvGraphicFramePr>
        <p:xfrm>
          <a:off x="179512" y="1628800"/>
          <a:ext cx="8820469" cy="3372844"/>
        </p:xfrm>
        <a:graphic>
          <a:graphicData uri="http://schemas.openxmlformats.org/drawingml/2006/table">
            <a:tbl>
              <a:tblPr rtl="1" firstRow="1" bandRow="1">
                <a:tableStyleId>{775DCB02-9BB8-47FD-8907-85C794F793BA}</a:tableStyleId>
              </a:tblPr>
              <a:tblGrid>
                <a:gridCol w="1487443"/>
                <a:gridCol w="1002399"/>
                <a:gridCol w="987461"/>
                <a:gridCol w="859127"/>
                <a:gridCol w="1140527"/>
                <a:gridCol w="1224528"/>
                <a:gridCol w="1036888"/>
                <a:gridCol w="1082096"/>
              </a:tblGrid>
              <a:tr h="772022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אמצעי המדיניות</a:t>
                      </a:r>
                      <a:endParaRPr lang="he-IL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תקציב</a:t>
                      </a:r>
                    </a:p>
                    <a:p>
                      <a:pPr algn="ctr" rtl="1"/>
                      <a:r>
                        <a:rPr lang="he-IL" sz="1600" dirty="0" smtClean="0"/>
                        <a:t>(</a:t>
                      </a:r>
                      <a:r>
                        <a:rPr lang="he-IL" sz="1600" dirty="0" err="1" smtClean="0"/>
                        <a:t>מלש"ח</a:t>
                      </a:r>
                      <a:r>
                        <a:rPr lang="he-IL" sz="1600" dirty="0" smtClean="0"/>
                        <a:t>)</a:t>
                      </a:r>
                      <a:endParaRPr lang="he-IL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הפחתת פליטות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C00000"/>
                          </a:solidFill>
                        </a:rPr>
                        <a:t>יעילות</a:t>
                      </a:r>
                      <a:r>
                        <a:rPr lang="he-IL" sz="2000" baseline="0" dirty="0" smtClean="0">
                          <a:solidFill>
                            <a:srgbClr val="C00000"/>
                          </a:solidFill>
                        </a:rPr>
                        <a:t> תקציבית</a:t>
                      </a:r>
                      <a:endParaRPr lang="he-IL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סטטוס</a:t>
                      </a:r>
                      <a:r>
                        <a:rPr lang="he-IL" sz="2000" baseline="0" dirty="0" smtClean="0"/>
                        <a:t> ביצוע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השקעה משקית</a:t>
                      </a:r>
                      <a:endParaRPr lang="he-IL" sz="2000" dirty="0"/>
                    </a:p>
                  </a:txBody>
                  <a:tcPr/>
                </a:tc>
              </a:tr>
              <a:tr h="772022"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aseline="0" dirty="0" smtClean="0"/>
                        <a:t>תכנון לפי החלטת הממשלה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הקצאה – הרשאה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ביצוע מזומן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בשנת 2020, מ' טון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rgbClr val="C00000"/>
                          </a:solidFill>
                        </a:rPr>
                        <a:t>טון הפחתה לאלף ₪ תקציב שהוקצה</a:t>
                      </a:r>
                      <a:endParaRPr lang="he-IL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 smtClean="0"/>
                        <a:t>מלש"ח</a:t>
                      </a:r>
                      <a:endParaRPr lang="he-IL" sz="1200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תמיכה בהשקעות להפחתה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148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148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0.12</a:t>
                      </a:r>
                    </a:p>
                    <a:p>
                      <a:pPr algn="ctr" rtl="1"/>
                      <a:r>
                        <a:rPr lang="he-IL" sz="1400" dirty="0" smtClean="0"/>
                        <a:t>בפועל (מקצה א')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2.5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מקצה</a:t>
                      </a:r>
                      <a:r>
                        <a:rPr lang="he-IL" baseline="0" dirty="0" smtClean="0"/>
                        <a:t> ב' ייצא בקרוב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720</a:t>
                      </a:r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r>
                        <a:rPr lang="he-IL" dirty="0" smtClean="0"/>
                        <a:t>תקינה למכשירי חשמל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8.25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3</a:t>
                      </a:r>
                    </a:p>
                    <a:p>
                      <a:pPr algn="ctr" rtl="1"/>
                      <a:r>
                        <a:rPr lang="he-IL" sz="1400" b="0" dirty="0" smtClean="0"/>
                        <a:t>(לפי הדוח)</a:t>
                      </a:r>
                      <a:endParaRPr lang="he-IL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</a:p>
                    <a:p>
                      <a:pPr algn="ctr" rtl="1"/>
                      <a:r>
                        <a:rPr lang="he-IL" sz="1400" dirty="0" smtClean="0">
                          <a:solidFill>
                            <a:srgbClr val="C00000"/>
                          </a:solidFill>
                        </a:rPr>
                        <a:t>(לפי</a:t>
                      </a:r>
                      <a:r>
                        <a:rPr lang="he-IL" sz="1400" baseline="0" dirty="0" smtClean="0">
                          <a:solidFill>
                            <a:srgbClr val="C00000"/>
                          </a:solidFill>
                        </a:rPr>
                        <a:t> הדוח)</a:t>
                      </a:r>
                      <a:endParaRPr lang="he-IL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prstClr val="white"/>
                </a:solidFill>
              </a:rPr>
              <a:t>סיכום</a:t>
            </a:r>
            <a:br>
              <a:rPr lang="he-IL" dirty="0">
                <a:solidFill>
                  <a:prstClr val="white"/>
                </a:solidFill>
              </a:rPr>
            </a:br>
            <a:r>
              <a:rPr lang="he-IL" sz="2400" dirty="0">
                <a:solidFill>
                  <a:prstClr val="white"/>
                </a:solidFill>
              </a:rPr>
              <a:t>אמצעי מדיניות עם עלות תקציבית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6827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546443"/>
              </p:ext>
            </p:extLst>
          </p:nvPr>
        </p:nvGraphicFramePr>
        <p:xfrm>
          <a:off x="179512" y="1628800"/>
          <a:ext cx="8820469" cy="4957804"/>
        </p:xfrm>
        <a:graphic>
          <a:graphicData uri="http://schemas.openxmlformats.org/drawingml/2006/table">
            <a:tbl>
              <a:tblPr rtl="1" firstRow="1" bandRow="1">
                <a:tableStyleId>{775DCB02-9BB8-47FD-8907-85C794F793BA}</a:tableStyleId>
              </a:tblPr>
              <a:tblGrid>
                <a:gridCol w="1623769"/>
                <a:gridCol w="866073"/>
                <a:gridCol w="987461"/>
                <a:gridCol w="859127"/>
                <a:gridCol w="1140527"/>
                <a:gridCol w="1224528"/>
                <a:gridCol w="1036888"/>
                <a:gridCol w="1082096"/>
              </a:tblGrid>
              <a:tr h="772022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אמצעי המדיניות</a:t>
                      </a:r>
                      <a:endParaRPr lang="he-IL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תקציב</a:t>
                      </a:r>
                      <a:endParaRPr lang="he-IL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הפחתת פליטות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C00000"/>
                          </a:solidFill>
                        </a:rPr>
                        <a:t>יעילות</a:t>
                      </a:r>
                      <a:r>
                        <a:rPr lang="he-IL" sz="2000" baseline="0" dirty="0" smtClean="0">
                          <a:solidFill>
                            <a:srgbClr val="C00000"/>
                          </a:solidFill>
                        </a:rPr>
                        <a:t> תקציבית</a:t>
                      </a:r>
                      <a:endParaRPr lang="he-IL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סטטוס</a:t>
                      </a:r>
                      <a:r>
                        <a:rPr lang="he-IL" sz="2000" baseline="0" dirty="0" smtClean="0"/>
                        <a:t> ביצוע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השקעה משקית</a:t>
                      </a:r>
                      <a:endParaRPr lang="he-IL" sz="2000" dirty="0"/>
                    </a:p>
                  </a:txBody>
                  <a:tcPr/>
                </a:tc>
              </a:tr>
              <a:tr h="772022"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aseline="0" dirty="0" smtClean="0"/>
                        <a:t>תכנון לפי החלטת הממשלה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הקצאה – הרשאה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ביצוע מזומן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בשנת 2020, מ' טון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rgbClr val="C00000"/>
                          </a:solidFill>
                        </a:rPr>
                        <a:t>טון הפחתה לאלף ₪ תקציב שהוקצה</a:t>
                      </a:r>
                      <a:endParaRPr lang="he-IL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 smtClean="0"/>
                        <a:t>מלש"ח</a:t>
                      </a:r>
                      <a:endParaRPr lang="he-IL" sz="1200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פיילוט בנייה ירוקה חדשה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 smtClean="0"/>
                        <a:t>בתהליכים ראשוניים – טרם יצא מכרז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r>
                        <a:rPr lang="he-IL" dirty="0" smtClean="0"/>
                        <a:t>הכשרות והדרכות בנייה ירוקה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0.2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r>
                        <a:rPr lang="he-IL" dirty="0" smtClean="0"/>
                        <a:t>הטמעת בנייה ירוקה באקדמיה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1.8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1.8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בביצוע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/>
                </a:tc>
              </a:tr>
              <a:tr h="447282">
                <a:tc>
                  <a:txBody>
                    <a:bodyPr/>
                    <a:lstStyle/>
                    <a:p>
                      <a:r>
                        <a:rPr lang="he-IL" dirty="0" smtClean="0"/>
                        <a:t>עדכון תקן בנייה ירוקה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2.5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2.5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2.5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prstClr val="white"/>
                </a:solidFill>
              </a:rPr>
              <a:t>סיכום</a:t>
            </a:r>
            <a:br>
              <a:rPr lang="he-IL" dirty="0">
                <a:solidFill>
                  <a:prstClr val="white"/>
                </a:solidFill>
              </a:rPr>
            </a:br>
            <a:r>
              <a:rPr lang="he-IL" sz="2400" dirty="0">
                <a:solidFill>
                  <a:prstClr val="white"/>
                </a:solidFill>
              </a:rPr>
              <a:t>אמצעי מדיניות עם עלות תקציבית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220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583822"/>
              </p:ext>
            </p:extLst>
          </p:nvPr>
        </p:nvGraphicFramePr>
        <p:xfrm>
          <a:off x="107505" y="1556792"/>
          <a:ext cx="8892476" cy="5114380"/>
        </p:xfrm>
        <a:graphic>
          <a:graphicData uri="http://schemas.openxmlformats.org/drawingml/2006/table">
            <a:tbl>
              <a:tblPr rtl="1" firstRow="1" bandRow="1">
                <a:tableStyleId>{775DCB02-9BB8-47FD-8907-85C794F793BA}</a:tableStyleId>
              </a:tblPr>
              <a:tblGrid>
                <a:gridCol w="1763533"/>
                <a:gridCol w="924226"/>
                <a:gridCol w="842036"/>
                <a:gridCol w="842036"/>
                <a:gridCol w="1149838"/>
                <a:gridCol w="1234524"/>
                <a:gridCol w="1045353"/>
                <a:gridCol w="1090930"/>
              </a:tblGrid>
              <a:tr h="74085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אמצעי המדיניות</a:t>
                      </a:r>
                      <a:endParaRPr lang="he-IL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תקציב</a:t>
                      </a:r>
                      <a:endParaRPr lang="he-IL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הפחתת פליטות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solidFill>
                            <a:srgbClr val="C00000"/>
                          </a:solidFill>
                        </a:rPr>
                        <a:t>יעילות</a:t>
                      </a:r>
                      <a:r>
                        <a:rPr lang="he-IL" sz="2000" baseline="0" dirty="0" smtClean="0">
                          <a:solidFill>
                            <a:srgbClr val="C00000"/>
                          </a:solidFill>
                        </a:rPr>
                        <a:t> תקציבית</a:t>
                      </a:r>
                      <a:endParaRPr lang="he-IL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סטטוס</a:t>
                      </a:r>
                      <a:r>
                        <a:rPr lang="he-IL" sz="2000" baseline="0" dirty="0" smtClean="0"/>
                        <a:t> ביצוע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השקעה משקית</a:t>
                      </a:r>
                      <a:endParaRPr lang="he-IL" sz="2000" dirty="0"/>
                    </a:p>
                  </a:txBody>
                  <a:tcPr/>
                </a:tc>
              </a:tr>
              <a:tr h="789741"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aseline="0" dirty="0" smtClean="0"/>
                        <a:t>תכנון לפי החלטת הממשלה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הקצאה – הרשאה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ביצוע מזומן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/>
                        <a:t>בשנת 2020, מ' טון</a:t>
                      </a:r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solidFill>
                            <a:srgbClr val="C00000"/>
                          </a:solidFill>
                        </a:rPr>
                        <a:t>טון הפחתה לאלף ₪ תקציב שהוקצה</a:t>
                      </a:r>
                      <a:endParaRPr lang="he-IL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 smtClean="0"/>
                        <a:t>מלש"ח</a:t>
                      </a:r>
                      <a:endParaRPr lang="he-IL" sz="1200" dirty="0"/>
                    </a:p>
                  </a:txBody>
                  <a:tcPr/>
                </a:tc>
              </a:tr>
              <a:tr h="877490">
                <a:tc>
                  <a:txBody>
                    <a:bodyPr/>
                    <a:lstStyle/>
                    <a:p>
                      <a:r>
                        <a:rPr lang="he-IL" dirty="0" smtClean="0"/>
                        <a:t>חינוך והסברה</a:t>
                      </a:r>
                      <a:r>
                        <a:rPr lang="he-IL" baseline="0" dirty="0" smtClean="0"/>
                        <a:t> – </a:t>
                      </a:r>
                      <a:r>
                        <a:rPr lang="he-IL" dirty="0" smtClean="0"/>
                        <a:t>התייעלות אנרגטית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9.1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</a:tr>
              <a:tr h="87749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חינוך והסברה</a:t>
                      </a:r>
                      <a:r>
                        <a:rPr lang="he-IL" baseline="0" dirty="0" smtClean="0"/>
                        <a:t> – </a:t>
                      </a:r>
                      <a:r>
                        <a:rPr lang="he-IL" dirty="0" smtClean="0"/>
                        <a:t>הגנת סביבה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בביצוע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</a:tr>
              <a:tr h="877490">
                <a:tc>
                  <a:txBody>
                    <a:bodyPr/>
                    <a:lstStyle/>
                    <a:p>
                      <a:r>
                        <a:rPr lang="he-IL" dirty="0" smtClean="0"/>
                        <a:t>סקרי אנרגיה במגזר</a:t>
                      </a:r>
                      <a:r>
                        <a:rPr lang="he-IL" baseline="0" dirty="0" smtClean="0"/>
                        <a:t> עסקי וציבורי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0.09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877490">
                <a:tc>
                  <a:txBody>
                    <a:bodyPr/>
                    <a:lstStyle/>
                    <a:p>
                      <a:r>
                        <a:rPr lang="he-IL" dirty="0" smtClean="0"/>
                        <a:t>סקרי</a:t>
                      </a:r>
                      <a:r>
                        <a:rPr lang="he-IL" baseline="0" dirty="0" smtClean="0"/>
                        <a:t> אנרגיה במגזר התעשייתי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-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he-IL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?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prstClr val="white"/>
                </a:solidFill>
              </a:rPr>
              <a:t>סיכום</a:t>
            </a:r>
            <a:br>
              <a:rPr lang="he-IL" dirty="0">
                <a:solidFill>
                  <a:prstClr val="white"/>
                </a:solidFill>
              </a:rPr>
            </a:br>
            <a:r>
              <a:rPr lang="he-IL" sz="2400" dirty="0">
                <a:solidFill>
                  <a:prstClr val="white"/>
                </a:solidFill>
              </a:rPr>
              <a:t>אמצעי מדיניות עם עלות תקציבית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1071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3097</TotalTime>
  <Words>1457</Words>
  <Application>Microsoft Office PowerPoint</Application>
  <PresentationFormat>On-screen Show (4:3)</PresentationFormat>
  <Paragraphs>556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Pixel</vt:lpstr>
      <vt:lpstr>1_Pixel</vt:lpstr>
      <vt:lpstr>2_Pixel</vt:lpstr>
      <vt:lpstr>Grid</vt:lpstr>
      <vt:lpstr>בחינת אמצעי מדיניות לקראת 2013   התכנית הלאומית להפחתת פליטות גזי חממה  12.8.2012</vt:lpstr>
      <vt:lpstr>סדר יום</vt:lpstr>
      <vt:lpstr>החלטת ממשלה 2508 מיום 28.11.2010 התכנית הלאומית להפחתת פליטות גזי חממה</vt:lpstr>
      <vt:lpstr>תוכן עניינים</vt:lpstr>
      <vt:lpstr>אמצעי מדיניות שיושמו</vt:lpstr>
      <vt:lpstr>סיכום אמצעי מדיניות עם עלות תקציבית</vt:lpstr>
      <vt:lpstr>סיכום אמצעי מדיניות עם עלות תקציבית</vt:lpstr>
      <vt:lpstr>סיכום אמצעי מדיניות עם עלות תקציבית</vt:lpstr>
      <vt:lpstr>סיכום אמצעי מדיניות עם עלות תקציבית</vt:lpstr>
      <vt:lpstr>סיכום אמצעי מדיניות עם עלות תקציבית</vt:lpstr>
      <vt:lpstr>סיכום אמצעי מדיניות ללא עלות תקציבית</vt:lpstr>
      <vt:lpstr>סיכום אמצעי מדיניות ללא עלות תקציבית</vt:lpstr>
      <vt:lpstr>אמצעי מדיניות חדשים</vt:lpstr>
      <vt:lpstr>סיכום אמצעי מדיניות חדשים</vt:lpstr>
      <vt:lpstr>סיכום אמצעי מדיניות חדשים</vt:lpstr>
      <vt:lpstr>סיכום אמצעי מדיניות חדשים</vt:lpstr>
      <vt:lpstr>סיכום אמצעי מדיניות חדשים</vt:lpstr>
      <vt:lpstr>סיכום אמצעי מדיניות חדשים</vt:lpstr>
      <vt:lpstr>סיכום אמצעי מדיניות חדשים</vt:lpstr>
      <vt:lpstr>התייחסות גורמים חוץ ממשלתיים</vt:lpstr>
      <vt:lpstr>התייחסות מגורמים חוץ ממשלתיים</vt:lpstr>
      <vt:lpstr>התייחסות מגורמים חוץ ממשלתיים</vt:lpstr>
      <vt:lpstr>התייחסות גורמים חוץ-ממשלתיים</vt:lpstr>
      <vt:lpstr>נקודות לדיון</vt:lpstr>
      <vt:lpstr>עקרונות לבחינת אמצעי המדיניות</vt:lpstr>
      <vt:lpstr>נקודות לדיון</vt:lpstr>
      <vt:lpstr>דירוג אמצעי מדיניות לפי יעילות</vt:lpstr>
      <vt:lpstr>דירוג אמצעי מדיניות לפי יעילות</vt:lpstr>
      <vt:lpstr>לו"ז להמשך</vt:lpstr>
      <vt:lpstr>תודה על ההקשבה</vt:lpstr>
    </vt:vector>
  </TitlesOfParts>
  <Company>OZAR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ועדת היגוי להפחתת פליטות גזי חממה</dc:title>
  <dc:creator>Administrator</dc:creator>
  <cp:lastModifiedBy>מיכל שינוול</cp:lastModifiedBy>
  <cp:revision>260</cp:revision>
  <cp:lastPrinted>2012-08-12T11:23:15Z</cp:lastPrinted>
  <dcterms:created xsi:type="dcterms:W3CDTF">2010-08-23T13:41:39Z</dcterms:created>
  <dcterms:modified xsi:type="dcterms:W3CDTF">2012-08-14T08:35:22Z</dcterms:modified>
</cp:coreProperties>
</file>