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15"/>
  </p:notesMasterIdLst>
  <p:sldIdLst>
    <p:sldId id="279" r:id="rId2"/>
    <p:sldId id="266" r:id="rId3"/>
    <p:sldId id="411" r:id="rId4"/>
    <p:sldId id="398" r:id="rId5"/>
    <p:sldId id="412" r:id="rId6"/>
    <p:sldId id="414" r:id="rId7"/>
    <p:sldId id="415" r:id="rId8"/>
    <p:sldId id="413" r:id="rId9"/>
    <p:sldId id="369" r:id="rId10"/>
    <p:sldId id="299" r:id="rId11"/>
    <p:sldId id="416" r:id="rId12"/>
    <p:sldId id="350" r:id="rId13"/>
    <p:sldId id="41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Fb Adrenalin" panose="02020803050405020304" charset="-79"/>
      <p:regular r:id="rId20"/>
      <p:bold r:id="rId21"/>
    </p:embeddedFont>
    <p:embeddedFont>
      <p:font typeface="FbSpoilerEng" panose="020B0604020202020204" charset="-79"/>
      <p:regular r:id="rId22"/>
      <p:bold r:id="rId23"/>
    </p:embeddedFont>
    <p:embeddedFont>
      <p:font typeface="Gisha" panose="020B0502040204020203" pitchFamily="34" charset="-79"/>
      <p:regular r:id="rId24"/>
      <p:bold r:id="rId25"/>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or" initials="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454"/>
    <a:srgbClr val="C55A11"/>
    <a:srgbClr val="7F7F7F"/>
    <a:srgbClr val="FF9966"/>
    <a:srgbClr val="FFFFCC"/>
    <a:srgbClr val="FFC000"/>
    <a:srgbClr val="FFDC6D"/>
    <a:srgbClr val="E98F17"/>
    <a:srgbClr val="FF6600"/>
    <a:srgbClr val="615F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6980" autoAdjust="0"/>
  </p:normalViewPr>
  <p:slideViewPr>
    <p:cSldViewPr snapToGrid="0">
      <p:cViewPr varScale="1">
        <p:scale>
          <a:sx n="55" d="100"/>
          <a:sy n="55" d="100"/>
        </p:scale>
        <p:origin x="1494"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oleObject" Target="file:///\\black-filer1\generaldirector_docs$\&#1514;&#1497;&#1493;&#1511;%20&#1488;&#1490;&#1508;&#1497;&#1501;\&#1492;&#1502;&#1493;&#1506;&#1510;&#1492;%20&#1492;&#1500;&#1488;&#1493;&#1502;&#1497;&#1514;%20&#1500;&#1499;&#1500;&#1499;&#1500;&#1492;\&#1508;&#1512;&#1493;&#1497;&#1497;&#1511;&#1496;&#1497;&#1501;\&#1508;&#1500;&#1497;&#1496;&#1493;&#1514;%20&#1490;&#1494;&#1497;%20&#1495;&#1502;&#1502;&#1492;\&#1497;&#1506;&#1491;&#1497;%20&#1502;&#1491;&#1497;&#1504;&#1493;&#1514;%202020-2030.xlsx" TargetMode="External"/><Relationship Id="rId4" Type="http://schemas.openxmlformats.org/officeDocument/2006/relationships/image" Target="../media/image1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גיליון1!$E$47</c:f>
              <c:strCache>
                <c:ptCount val="1"/>
                <c:pt idx="0">
                  <c:v>פליטות לנפש 2030</c:v>
                </c:pt>
              </c:strCache>
            </c:strRef>
          </c:tx>
          <c:invertIfNegative val="0"/>
          <c:dPt>
            <c:idx val="0"/>
            <c:invertIfNegative val="0"/>
            <c:bubble3D val="0"/>
            <c:spPr>
              <a:blipFill>
                <a:blip xmlns:r="http://schemas.openxmlformats.org/officeDocument/2006/relationships" r:embed="rId1"/>
                <a:stretch>
                  <a:fillRect/>
                </a:stretch>
              </a:blipFill>
            </c:spPr>
            <c:extLst>
              <c:ext xmlns:c16="http://schemas.microsoft.com/office/drawing/2014/chart" uri="{C3380CC4-5D6E-409C-BE32-E72D297353CC}">
                <c16:uniqueId val="{00000001-1E48-47AA-A732-CE75B1C12AFD}"/>
              </c:ext>
            </c:extLst>
          </c:dPt>
          <c:dPt>
            <c:idx val="1"/>
            <c:invertIfNegative val="0"/>
            <c:bubble3D val="0"/>
            <c:spPr>
              <a:blipFill>
                <a:blip xmlns:r="http://schemas.openxmlformats.org/officeDocument/2006/relationships" r:embed="rId2"/>
                <a:stretch>
                  <a:fillRect/>
                </a:stretch>
              </a:blipFill>
            </c:spPr>
            <c:extLst>
              <c:ext xmlns:c16="http://schemas.microsoft.com/office/drawing/2014/chart" uri="{C3380CC4-5D6E-409C-BE32-E72D297353CC}">
                <c16:uniqueId val="{00000003-1E48-47AA-A732-CE75B1C12AFD}"/>
              </c:ext>
            </c:extLst>
          </c:dPt>
          <c:dPt>
            <c:idx val="2"/>
            <c:invertIfNegative val="0"/>
            <c:bubble3D val="0"/>
            <c:spPr>
              <a:blipFill>
                <a:blip xmlns:r="http://schemas.openxmlformats.org/officeDocument/2006/relationships" r:embed="rId3"/>
                <a:stretch>
                  <a:fillRect/>
                </a:stretch>
              </a:blipFill>
            </c:spPr>
            <c:extLst>
              <c:ext xmlns:c16="http://schemas.microsoft.com/office/drawing/2014/chart" uri="{C3380CC4-5D6E-409C-BE32-E72D297353CC}">
                <c16:uniqueId val="{00000005-1E48-47AA-A732-CE75B1C12AFD}"/>
              </c:ext>
            </c:extLst>
          </c:dPt>
          <c:dPt>
            <c:idx val="3"/>
            <c:invertIfNegative val="0"/>
            <c:bubble3D val="0"/>
            <c:spPr>
              <a:blipFill>
                <a:blip xmlns:r="http://schemas.openxmlformats.org/officeDocument/2006/relationships" r:embed="rId4"/>
                <a:stretch>
                  <a:fillRect/>
                </a:stretch>
              </a:blipFill>
            </c:spPr>
            <c:extLst>
              <c:ext xmlns:c16="http://schemas.microsoft.com/office/drawing/2014/chart" uri="{C3380CC4-5D6E-409C-BE32-E72D297353CC}">
                <c16:uniqueId val="{00000007-1E48-47AA-A732-CE75B1C12AFD}"/>
              </c:ext>
            </c:extLst>
          </c:dPt>
          <c:dPt>
            <c:idx val="4"/>
            <c:invertIfNegative val="0"/>
            <c:bubble3D val="0"/>
            <c:spPr>
              <a:blipFill>
                <a:blip xmlns:r="http://schemas.openxmlformats.org/officeDocument/2006/relationships" r:embed="rId1"/>
                <a:stretch>
                  <a:fillRect/>
                </a:stretch>
              </a:blipFill>
            </c:spPr>
            <c:extLst>
              <c:ext xmlns:c16="http://schemas.microsoft.com/office/drawing/2014/chart" uri="{C3380CC4-5D6E-409C-BE32-E72D297353CC}">
                <c16:uniqueId val="{00000009-1E48-47AA-A732-CE75B1C12AFD}"/>
              </c:ext>
            </c:extLst>
          </c:dPt>
          <c:dPt>
            <c:idx val="5"/>
            <c:invertIfNegative val="0"/>
            <c:bubble3D val="0"/>
            <c:spPr>
              <a:blipFill>
                <a:blip xmlns:r="http://schemas.openxmlformats.org/officeDocument/2006/relationships" r:embed="rId1"/>
                <a:stretch>
                  <a:fillRect/>
                </a:stretch>
              </a:blipFill>
            </c:spPr>
            <c:extLst>
              <c:ext xmlns:c16="http://schemas.microsoft.com/office/drawing/2014/chart" uri="{C3380CC4-5D6E-409C-BE32-E72D297353CC}">
                <c16:uniqueId val="{0000000B-1E48-47AA-A732-CE75B1C12AFD}"/>
              </c:ext>
            </c:extLst>
          </c:dPt>
          <c:dPt>
            <c:idx val="6"/>
            <c:invertIfNegative val="0"/>
            <c:bubble3D val="0"/>
            <c:spPr>
              <a:blipFill>
                <a:blip xmlns:r="http://schemas.openxmlformats.org/officeDocument/2006/relationships" r:embed="rId1"/>
                <a:stretch>
                  <a:fillRect/>
                </a:stretch>
              </a:blipFill>
            </c:spPr>
            <c:extLst>
              <c:ext xmlns:c16="http://schemas.microsoft.com/office/drawing/2014/chart" uri="{C3380CC4-5D6E-409C-BE32-E72D297353CC}">
                <c16:uniqueId val="{0000000D-1E48-47AA-A732-CE75B1C12AFD}"/>
              </c:ext>
            </c:extLst>
          </c:dPt>
          <c:dPt>
            <c:idx val="7"/>
            <c:invertIfNegative val="0"/>
            <c:bubble3D val="0"/>
            <c:spPr>
              <a:blipFill>
                <a:blip xmlns:r="http://schemas.openxmlformats.org/officeDocument/2006/relationships" r:embed="rId1"/>
                <a:stretch>
                  <a:fillRect/>
                </a:stretch>
              </a:blipFill>
            </c:spPr>
            <c:extLst>
              <c:ext xmlns:c16="http://schemas.microsoft.com/office/drawing/2014/chart" uri="{C3380CC4-5D6E-409C-BE32-E72D297353CC}">
                <c16:uniqueId val="{0000000F-1E48-47AA-A732-CE75B1C12AFD}"/>
              </c:ext>
            </c:extLst>
          </c:dPt>
          <c:dLbls>
            <c:dLbl>
              <c:idx val="1"/>
              <c:tx>
                <c:rich>
                  <a:bodyPr/>
                  <a:lstStyle/>
                  <a:p>
                    <a:r>
                      <a:rPr lang="en-US" dirty="0"/>
                      <a:t>10.9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48-47AA-A732-CE75B1C12AFD}"/>
                </c:ext>
              </c:extLst>
            </c:dLbl>
            <c:dLbl>
              <c:idx val="2"/>
              <c:tx>
                <c:rich>
                  <a:bodyPr/>
                  <a:lstStyle/>
                  <a:p>
                    <a:r>
                      <a:rPr lang="en-US" dirty="0"/>
                      <a:t> 8.7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48-47AA-A732-CE75B1C12AFD}"/>
                </c:ext>
              </c:extLst>
            </c:dLbl>
            <c:dLbl>
              <c:idx val="3"/>
              <c:tx>
                <c:rich>
                  <a:bodyPr/>
                  <a:lstStyle/>
                  <a:p>
                    <a:r>
                      <a:rPr lang="en-US" dirty="0"/>
                      <a:t>6.5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48-47AA-A732-CE75B1C12AFD}"/>
                </c:ext>
              </c:extLst>
            </c:dLbl>
            <c:spPr>
              <a:noFill/>
              <a:ln>
                <a:noFill/>
              </a:ln>
              <a:effectLst/>
            </c:spPr>
            <c:txPr>
              <a:bodyPr anchorCtr="0"/>
              <a:lstStyle/>
              <a:p>
                <a:pPr algn="ctr">
                  <a:defRPr lang="en-US" sz="1200" b="0" i="0" u="none" strike="noStrike" kern="1200" baseline="0">
                    <a:solidFill>
                      <a:schemeClr val="tx1"/>
                    </a:solidFill>
                    <a:latin typeface="+mn-lt"/>
                    <a:ea typeface="+mn-ea"/>
                    <a:cs typeface="+mn-cs"/>
                  </a:defRPr>
                </a:pPr>
                <a:endParaRPr lang="en-IL"/>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גיליון1!$E$48:$E$61</c:f>
              <c:strCache>
                <c:ptCount val="14"/>
                <c:pt idx="0">
                  <c:v>USA^</c:v>
                </c:pt>
                <c:pt idx="1">
                  <c:v>Israel*</c:v>
                </c:pt>
                <c:pt idx="2">
                  <c:v>Average</c:v>
                </c:pt>
                <c:pt idx="3">
                  <c:v>EU</c:v>
                </c:pt>
                <c:pt idx="4">
                  <c:v>Russia</c:v>
                </c:pt>
                <c:pt idx="5">
                  <c:v>Norway</c:v>
                </c:pt>
                <c:pt idx="6">
                  <c:v>Mexico</c:v>
                </c:pt>
                <c:pt idx="7">
                  <c:v>Switzerland</c:v>
                </c:pt>
                <c:pt idx="8">
                  <c:v>Canada</c:v>
                </c:pt>
                <c:pt idx="9">
                  <c:v>Australia</c:v>
                </c:pt>
                <c:pt idx="10">
                  <c:v>New Zealand</c:v>
                </c:pt>
                <c:pt idx="11">
                  <c:v>Iceland</c:v>
                </c:pt>
                <c:pt idx="12">
                  <c:v>Chile</c:v>
                </c:pt>
                <c:pt idx="13">
                  <c:v>Japan</c:v>
                </c:pt>
              </c:strCache>
            </c:strRef>
          </c:cat>
          <c:val>
            <c:numRef>
              <c:f>גיליון1!$F$48:$F$61</c:f>
              <c:numCache>
                <c:formatCode>0.00</c:formatCode>
                <c:ptCount val="14"/>
                <c:pt idx="0">
                  <c:v>15.232518281375212</c:v>
                </c:pt>
                <c:pt idx="1">
                  <c:v>10.194268128486247</c:v>
                </c:pt>
                <c:pt idx="2" formatCode="_(* #,##0.00_);_(* \(#,##0.00\);_(* &quot;-&quot;??_);_(@_)">
                  <c:v>8.7913128557773703</c:v>
                </c:pt>
                <c:pt idx="3">
                  <c:v>6.5398191953573415</c:v>
                </c:pt>
                <c:pt idx="4">
                  <c:v>6.056532034000746</c:v>
                </c:pt>
                <c:pt idx="5">
                  <c:v>5.6199249589314304</c:v>
                </c:pt>
                <c:pt idx="6">
                  <c:v>4.5415267385455333</c:v>
                </c:pt>
                <c:pt idx="7">
                  <c:v>3.0305412900116133</c:v>
                </c:pt>
              </c:numCache>
            </c:numRef>
          </c:val>
          <c:extLst>
            <c:ext xmlns:c16="http://schemas.microsoft.com/office/drawing/2014/chart" uri="{C3380CC4-5D6E-409C-BE32-E72D297353CC}">
              <c16:uniqueId val="{00000010-1E48-47AA-A732-CE75B1C12AFD}"/>
            </c:ext>
          </c:extLst>
        </c:ser>
        <c:dLbls>
          <c:showLegendKey val="0"/>
          <c:showVal val="0"/>
          <c:showCatName val="0"/>
          <c:showSerName val="0"/>
          <c:showPercent val="0"/>
          <c:showBubbleSize val="0"/>
        </c:dLbls>
        <c:gapWidth val="40"/>
        <c:axId val="143293440"/>
        <c:axId val="139064064"/>
      </c:barChart>
      <c:catAx>
        <c:axId val="143293440"/>
        <c:scaling>
          <c:orientation val="minMax"/>
        </c:scaling>
        <c:delete val="0"/>
        <c:axPos val="b"/>
        <c:numFmt formatCode="General" sourceLinked="0"/>
        <c:majorTickMark val="out"/>
        <c:minorTickMark val="none"/>
        <c:tickLblPos val="nextTo"/>
        <c:txPr>
          <a:bodyPr/>
          <a:lstStyle/>
          <a:p>
            <a:pPr algn="ctr" rtl="1">
              <a:defRPr lang="en-US" sz="1200" b="0" i="0" u="none" strike="noStrike" kern="1200" baseline="0">
                <a:solidFill>
                  <a:srgbClr val="615F6D"/>
                </a:solidFill>
                <a:latin typeface="FbSpoilerEng" panose="02020503050405020304" pitchFamily="18" charset="-79"/>
                <a:ea typeface="+mn-ea"/>
                <a:cs typeface="FbSpoilerEng" panose="02020503050405020304" pitchFamily="18" charset="-79"/>
              </a:defRPr>
            </a:pPr>
            <a:endParaRPr lang="en-IL"/>
          </a:p>
        </c:txPr>
        <c:crossAx val="139064064"/>
        <c:crosses val="autoZero"/>
        <c:auto val="1"/>
        <c:lblAlgn val="ctr"/>
        <c:lblOffset val="100"/>
        <c:noMultiLvlLbl val="0"/>
      </c:catAx>
      <c:valAx>
        <c:axId val="139064064"/>
        <c:scaling>
          <c:orientation val="minMax"/>
        </c:scaling>
        <c:delete val="0"/>
        <c:axPos val="l"/>
        <c:majorGridlines>
          <c:spPr>
            <a:ln>
              <a:noFill/>
            </a:ln>
          </c:spPr>
        </c:majorGridlines>
        <c:numFmt formatCode="_(* #,##0_);_(* \(#,##0\);_(* &quot;-&quot;_);_(@_)" sourceLinked="0"/>
        <c:majorTickMark val="out"/>
        <c:minorTickMark val="none"/>
        <c:tickLblPos val="nextTo"/>
        <c:txPr>
          <a:bodyPr/>
          <a:lstStyle/>
          <a:p>
            <a:pPr algn="ctr" rtl="1">
              <a:defRPr lang="en-US" sz="1200" b="0" i="0" u="none" strike="noStrike" kern="1200" baseline="0">
                <a:solidFill>
                  <a:srgbClr val="615F6D"/>
                </a:solidFill>
                <a:latin typeface="Fb Adrenalin" panose="02020503050405020304" pitchFamily="18" charset="-79"/>
                <a:ea typeface="+mn-ea"/>
                <a:cs typeface="Fb Adrenalin" panose="02020503050405020304" pitchFamily="18" charset="-79"/>
              </a:defRPr>
            </a:pPr>
            <a:endParaRPr lang="en-IL"/>
          </a:p>
        </c:txPr>
        <c:crossAx val="143293440"/>
        <c:crosses val="autoZero"/>
        <c:crossBetween val="between"/>
      </c:valAx>
    </c:plotArea>
    <c:plotVisOnly val="1"/>
    <c:dispBlanksAs val="gap"/>
    <c:showDLblsOverMax val="0"/>
  </c:chart>
  <c:externalData r:id="rId5">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F4C50D-F5CE-44A8-A7CE-DF0591F546E8}" type="datetimeFigureOut">
              <a:rPr lang="en-US" smtClean="0"/>
              <a:t>7/25/2022</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D65BD-D38A-4AF4-ABE3-1CA7CE5CB871}" type="slidenum">
              <a:rPr lang="en-US" smtClean="0"/>
              <a:t>‹#›</a:t>
            </a:fld>
            <a:endParaRPr lang="en-US"/>
          </a:p>
        </p:txBody>
      </p:sp>
    </p:spTree>
    <p:extLst>
      <p:ext uri="{BB962C8B-B14F-4D97-AF65-F5344CB8AC3E}">
        <p14:creationId xmlns:p14="http://schemas.microsoft.com/office/powerpoint/2010/main" val="3057432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he-IL" dirty="0"/>
              <a:t>לא</a:t>
            </a:r>
            <a:r>
              <a:rPr lang="he-IL" baseline="0" dirty="0"/>
              <a:t> מעוצב</a:t>
            </a:r>
            <a:endParaRPr lang="he-IL" dirty="0"/>
          </a:p>
        </p:txBody>
      </p:sp>
      <p:sp>
        <p:nvSpPr>
          <p:cNvPr id="4" name="Slide Number Placeholder 3"/>
          <p:cNvSpPr>
            <a:spLocks noGrp="1"/>
          </p:cNvSpPr>
          <p:nvPr>
            <p:ph type="sldNum" sz="quarter" idx="10"/>
          </p:nvPr>
        </p:nvSpPr>
        <p:spPr/>
        <p:txBody>
          <a:bodyPr/>
          <a:lstStyle/>
          <a:p>
            <a:fld id="{ED0B93BF-FC6A-4CC7-84F9-19EF18AE8397}" type="slidenum">
              <a:rPr lang="en-US" smtClean="0"/>
              <a:t>1</a:t>
            </a:fld>
            <a:endParaRPr lang="en-US"/>
          </a:p>
        </p:txBody>
      </p:sp>
    </p:spTree>
    <p:extLst>
      <p:ext uri="{BB962C8B-B14F-4D97-AF65-F5344CB8AC3E}">
        <p14:creationId xmlns:p14="http://schemas.microsoft.com/office/powerpoint/2010/main" val="425174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1" dirty="0">
                <a:latin typeface="Gisha" panose="020B0502040204020203" pitchFamily="34" charset="-79"/>
                <a:cs typeface="Gorme" pitchFamily="2" charset="-79"/>
              </a:rPr>
              <a:t>ישראל זקוקה ליעד ואסטרטגיה למעבר לכלכלה דלת פחמן כדי להדביק את מדינות ה-</a:t>
            </a:r>
            <a:r>
              <a:rPr lang="en-US" sz="1200" b="1" dirty="0">
                <a:latin typeface="Gisha" panose="020B0502040204020203" pitchFamily="34" charset="-79"/>
                <a:cs typeface="Gorme" pitchFamily="2" charset="-79"/>
              </a:rPr>
              <a:t>OECD. </a:t>
            </a:r>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11</a:t>
            </a:fld>
            <a:endParaRPr lang="en-US"/>
          </a:p>
        </p:txBody>
      </p:sp>
    </p:spTree>
    <p:extLst>
      <p:ext uri="{BB962C8B-B14F-4D97-AF65-F5344CB8AC3E}">
        <p14:creationId xmlns:p14="http://schemas.microsoft.com/office/powerpoint/2010/main" val="239690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מחויבות ההפחתה של מדיניות העולם במסגרת הסכמי פריז:</a:t>
            </a:r>
            <a:r>
              <a:rPr lang="he-IL" sz="1200" kern="1200" dirty="0">
                <a:solidFill>
                  <a:schemeClr val="tx1"/>
                </a:solidFill>
                <a:effectLst/>
                <a:latin typeface="+mn-lt"/>
                <a:ea typeface="+mn-ea"/>
                <a:cs typeface="+mn-cs"/>
              </a:rPr>
              <a:t> שנת 2015 תעמוד בסימן הסכמי פריז שבמסגרתם מצופה ממדינות העולם ובפרט ממדינות העולם המפותח, עליהן ישראל נמנית, להגיע לאמנה מחייבת שבה יציבו לעצמן יעדי הפחתה משמעותיים. בהקשר זה ניתן לחזות כי התעלמות ישראלית ממאמץ גלובאלי זה או היעדר יוזמה מצידה בהצבת יעדי הפחתה עבורה, תפתח חזית נוספת במערכה על מעמדה הבינלאומי של מדינת ישראל. בהקשר זה חשוב לציין כי מרבית מדינות ה-</a:t>
            </a:r>
            <a:r>
              <a:rPr lang="en-US" sz="1200" kern="1200" dirty="0">
                <a:solidFill>
                  <a:schemeClr val="tx1"/>
                </a:solidFill>
                <a:effectLst/>
                <a:latin typeface="+mn-lt"/>
                <a:ea typeface="+mn-ea"/>
                <a:cs typeface="+mn-cs"/>
              </a:rPr>
              <a:t>OECD </a:t>
            </a:r>
            <a:r>
              <a:rPr lang="he-IL" sz="1200" kern="1200" dirty="0">
                <a:solidFill>
                  <a:schemeClr val="tx1"/>
                </a:solidFill>
                <a:effectLst/>
                <a:latin typeface="+mn-lt"/>
                <a:ea typeface="+mn-ea"/>
                <a:cs typeface="+mn-cs"/>
              </a:rPr>
              <a:t> כבר התחייבו ליעדים משמעותיים כך למשל ארה"ב התחייבה לאחרונה על יעד הפחתה של 26-28% בעוד באיחוד האירופי שם לעצמו יעדי ההפחתה משמעותיים העומדים על 40% עד לשנת 2030 תוך השגת יעד התייעלות אנרגטית של 27%. גם מדינות מתפתחות החלו להתחייב על יעדי הפחתה שבראשן סין שהתחייבה לאחרונה על עצירת גידול בפליטות עד לשנת 2030.</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היערכות הממשלה- ועדה בין משרדית בראשות המשרד להגנת הסביבה:</a:t>
            </a:r>
          </a:p>
          <a:p>
            <a:pPr marL="346075" indent="-355600" algn="r" rtl="1">
              <a:lnSpc>
                <a:spcPct val="120000"/>
              </a:lnSpc>
              <a:spcAft>
                <a:spcPts val="1200"/>
              </a:spcAft>
              <a:buFont typeface="Arial" pitchFamily="34" charset="0"/>
              <a:buChar char="•"/>
            </a:pPr>
            <a:r>
              <a:rPr lang="he-IL" dirty="0"/>
              <a:t>גיבוש יעד לאומי להפחתת פליטות גזי חממה ב-2030, כולל יעד ביניים ל-2025</a:t>
            </a:r>
          </a:p>
          <a:p>
            <a:pPr marL="346075" indent="-355600" algn="r" rtl="1">
              <a:lnSpc>
                <a:spcPct val="120000"/>
              </a:lnSpc>
              <a:spcAft>
                <a:spcPts val="1200"/>
              </a:spcAft>
              <a:buFont typeface="Arial" pitchFamily="34" charset="0"/>
              <a:buChar char="•"/>
            </a:pPr>
            <a:r>
              <a:rPr lang="he-IL" dirty="0"/>
              <a:t>גיבוש אסטרטגיה לאומית כלל משקית להשגת היעדים</a:t>
            </a:r>
          </a:p>
          <a:p>
            <a:pPr marL="346075" indent="-355600" algn="r" rtl="1">
              <a:lnSpc>
                <a:spcPct val="120000"/>
              </a:lnSpc>
              <a:spcAft>
                <a:spcPts val="1200"/>
              </a:spcAft>
              <a:buFont typeface="Arial" pitchFamily="34" charset="0"/>
              <a:buChar char="•"/>
            </a:pPr>
            <a:r>
              <a:rPr lang="he-IL" dirty="0"/>
              <a:t>הקמת מערך לאומי למעקב, בקרה ודיווח (</a:t>
            </a:r>
            <a:r>
              <a:rPr lang="en-US" dirty="0"/>
              <a:t>MRV</a:t>
            </a:r>
            <a:r>
              <a:rPr lang="he-IL" dirty="0"/>
              <a:t>) אחר יישום החלטות הממשלה והתקדמותה לקראת היעדים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תועלות מאסטרטגיה המשלבת את צרכי המשק השונים:</a:t>
            </a:r>
          </a:p>
          <a:p>
            <a:pPr marL="346075" indent="-355600" algn="r" rtl="1">
              <a:lnSpc>
                <a:spcPct val="120000"/>
              </a:lnSpc>
              <a:spcAft>
                <a:spcPts val="1200"/>
              </a:spcAft>
              <a:buFont typeface="Arial" pitchFamily="34" charset="0"/>
              <a:buChar char="•"/>
            </a:pPr>
            <a:r>
              <a:rPr lang="he-IL" sz="1200" dirty="0"/>
              <a:t>ביטחון אנרגטי</a:t>
            </a:r>
          </a:p>
          <a:p>
            <a:pPr marL="346075" indent="-355600" algn="r" rtl="1">
              <a:lnSpc>
                <a:spcPct val="120000"/>
              </a:lnSpc>
              <a:spcAft>
                <a:spcPts val="1200"/>
              </a:spcAft>
              <a:buFont typeface="Arial" pitchFamily="34" charset="0"/>
              <a:buChar char="•"/>
            </a:pPr>
            <a:r>
              <a:rPr lang="he-IL" sz="1200" dirty="0"/>
              <a:t>הפחתת עלויות שוטפות למשקי בית, עסקים ורשויות </a:t>
            </a:r>
          </a:p>
          <a:p>
            <a:pPr marL="346075" indent="-355600" algn="r" rtl="1">
              <a:lnSpc>
                <a:spcPct val="120000"/>
              </a:lnSpc>
              <a:spcAft>
                <a:spcPts val="1200"/>
              </a:spcAft>
              <a:buFont typeface="Arial" pitchFamily="34" charset="0"/>
              <a:buChar char="•"/>
            </a:pPr>
            <a:r>
              <a:rPr lang="he-IL" sz="1200" dirty="0"/>
              <a:t>התייעלות והגברת התחרותיות של התעשייה</a:t>
            </a:r>
          </a:p>
          <a:p>
            <a:pPr marL="346075" indent="-355600" algn="r" rtl="1">
              <a:lnSpc>
                <a:spcPct val="120000"/>
              </a:lnSpc>
              <a:spcAft>
                <a:spcPts val="1200"/>
              </a:spcAft>
              <a:buFont typeface="Arial" pitchFamily="34" charset="0"/>
              <a:buChar char="•"/>
            </a:pPr>
            <a:r>
              <a:rPr lang="he-IL" sz="1200" dirty="0"/>
              <a:t>מינוף </a:t>
            </a:r>
            <a:r>
              <a:rPr lang="he-IL" sz="1200" dirty="0" err="1"/>
              <a:t>הקלינטק</a:t>
            </a:r>
            <a:r>
              <a:rPr lang="he-IL" sz="1200" dirty="0"/>
              <a:t> הישראלי</a:t>
            </a:r>
          </a:p>
          <a:p>
            <a:pPr marL="346075" indent="-355600" algn="r" rtl="1">
              <a:lnSpc>
                <a:spcPct val="120000"/>
              </a:lnSpc>
              <a:spcAft>
                <a:spcPts val="1200"/>
              </a:spcAft>
              <a:buFont typeface="Arial" pitchFamily="34" charset="0"/>
              <a:buChar char="•"/>
            </a:pPr>
            <a:r>
              <a:rPr lang="he-IL" sz="1200" dirty="0"/>
              <a:t>הפחתת עלויות ישירות ועקיפות מזיהום</a:t>
            </a:r>
          </a:p>
          <a:p>
            <a:pPr marL="346075" indent="-355600" algn="r" rtl="1">
              <a:lnSpc>
                <a:spcPct val="120000"/>
              </a:lnSpc>
              <a:spcAft>
                <a:spcPts val="1200"/>
              </a:spcAft>
              <a:buFont typeface="Arial" pitchFamily="34" charset="0"/>
              <a:buChar char="•"/>
            </a:pPr>
            <a:r>
              <a:rPr lang="he-IL" sz="1200" dirty="0"/>
              <a:t>הגדלת </a:t>
            </a:r>
            <a:r>
              <a:rPr lang="he-IL" sz="1200" dirty="0" err="1"/>
              <a:t>הפיריון</a:t>
            </a:r>
            <a:endParaRPr lang="he-IL" sz="1200" dirty="0"/>
          </a:p>
          <a:p>
            <a:pPr marL="346075" indent="-355600" algn="r" rtl="1">
              <a:lnSpc>
                <a:spcPct val="120000"/>
              </a:lnSpc>
              <a:spcAft>
                <a:spcPts val="1200"/>
              </a:spcAft>
              <a:buFont typeface="Arial" pitchFamily="34" charset="0"/>
              <a:buChar char="•"/>
            </a:pPr>
            <a:r>
              <a:rPr lang="he-IL" sz="1200" dirty="0"/>
              <a:t>עמידה בדרישות העולם וחיזוק מעמדה של ישראל</a:t>
            </a:r>
          </a:p>
          <a:p>
            <a:pPr marL="346075" indent="-355600" algn="r" rtl="1">
              <a:lnSpc>
                <a:spcPct val="120000"/>
              </a:lnSpc>
              <a:spcAft>
                <a:spcPts val="1200"/>
              </a:spcAft>
              <a:buFont typeface="Arial" pitchFamily="34" charset="0"/>
              <a:buChar char="•"/>
            </a:pPr>
            <a:r>
              <a:rPr lang="he-IL" sz="1200" dirty="0"/>
              <a:t>הגברת התיאום בין משרדי הממשלה וייעול עבודתה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40AD65BD-D38A-4AF4-ABE3-1CA7CE5CB871}" type="slidenum">
              <a:rPr lang="en-US" smtClean="0"/>
              <a:t>3</a:t>
            </a:fld>
            <a:endParaRPr lang="en-US"/>
          </a:p>
        </p:txBody>
      </p:sp>
    </p:spTree>
    <p:extLst>
      <p:ext uri="{BB962C8B-B14F-4D97-AF65-F5344CB8AC3E}">
        <p14:creationId xmlns:p14="http://schemas.microsoft.com/office/powerpoint/2010/main" val="272877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מטרדים:</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kern="1200" dirty="0">
                <a:solidFill>
                  <a:schemeClr val="tx1"/>
                </a:solidFill>
                <a:effectLst/>
                <a:latin typeface="+mn-lt"/>
                <a:ea typeface="+mn-ea"/>
                <a:cs typeface="+mn-cs"/>
              </a:rPr>
              <a:t>בשנת 2014 היו כ- 1,400 תלונות בנושא רעש שהם 15% מסך התלונות במשרד.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kern="1200" dirty="0">
                <a:solidFill>
                  <a:schemeClr val="tx1"/>
                </a:solidFill>
                <a:effectLst/>
                <a:latin typeface="+mn-lt"/>
                <a:ea typeface="+mn-ea"/>
                <a:cs typeface="+mn-cs"/>
              </a:rPr>
              <a:t>כ- 400</a:t>
            </a:r>
            <a:r>
              <a:rPr lang="he-IL" sz="1200" b="0" kern="1200" baseline="0" dirty="0">
                <a:solidFill>
                  <a:schemeClr val="tx1"/>
                </a:solidFill>
                <a:effectLst/>
                <a:latin typeface="+mn-lt"/>
                <a:ea typeface="+mn-ea"/>
                <a:cs typeface="+mn-cs"/>
              </a:rPr>
              <a:t> תלונות בנושא ריח שהן 5% מסך התלונות במשרד. </a:t>
            </a:r>
            <a:endParaRPr lang="he-IL" sz="1200" b="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מהו רעש:</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הרעש הוא קול לא רצוי וגורם הפרעה סביבתית.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רגישות האוכלוסייה למפגעי רעש גדלה והולכת. במשרד מתקבלות מספר רב של התלונות על רעש ממקורות שונים.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u="sng" kern="1200" dirty="0">
                <a:solidFill>
                  <a:schemeClr val="tx1"/>
                </a:solidFill>
                <a:effectLst/>
                <a:latin typeface="+mn-lt"/>
                <a:ea typeface="+mn-ea"/>
                <a:cs typeface="+mn-cs"/>
              </a:rPr>
              <a:t>בשנת 2014 מסה"כ תלונות שהגיעו למשרד 13% הן על גרימת רעש-</a:t>
            </a:r>
            <a:r>
              <a:rPr lang="he-IL" sz="1200" u="sng" kern="1200" baseline="0" dirty="0">
                <a:solidFill>
                  <a:schemeClr val="tx1"/>
                </a:solidFill>
                <a:effectLst/>
                <a:latin typeface="+mn-lt"/>
                <a:ea typeface="+mn-ea"/>
                <a:cs typeface="+mn-cs"/>
              </a:rPr>
              <a:t> 1,300 תלונות. </a:t>
            </a:r>
            <a:endParaRPr lang="en-US" sz="1200" u="sng" kern="1200" dirty="0">
              <a:solidFill>
                <a:schemeClr val="tx1"/>
              </a:solidFill>
              <a:effectLst/>
              <a:latin typeface="+mn-lt"/>
              <a:ea typeface="+mn-ea"/>
              <a:cs typeface="+mn-cs"/>
            </a:endParaRPr>
          </a:p>
          <a:p>
            <a:pPr algn="r" rtl="1"/>
            <a:r>
              <a:rPr lang="he-IL" b="1" dirty="0"/>
              <a:t>נזקים בריאותיים:</a:t>
            </a:r>
          </a:p>
          <a:p>
            <a:pPr lvl="0" algn="r" rtl="1"/>
            <a:r>
              <a:rPr lang="he-IL" sz="1200" u="sng" kern="1200" dirty="0">
                <a:solidFill>
                  <a:schemeClr val="tx1"/>
                </a:solidFill>
                <a:effectLst/>
                <a:latin typeface="+mn-lt"/>
                <a:ea typeface="+mn-ea"/>
                <a:cs typeface="+mn-cs"/>
              </a:rPr>
              <a:t>פגיעה בגוף: </a:t>
            </a:r>
            <a:r>
              <a:rPr lang="he-IL" sz="1200" kern="1200" dirty="0">
                <a:solidFill>
                  <a:schemeClr val="tx1"/>
                </a:solidFill>
                <a:effectLst/>
                <a:latin typeface="+mn-lt"/>
                <a:ea typeface="+mn-ea"/>
                <a:cs typeface="+mn-cs"/>
              </a:rPr>
              <a:t>גורם לאיבוד שמיעה זמני או תמידי, מעלה את לחץ הדם, משבש את קצב הלב, מגביר את זרימת האדרנלין, משבש את פעולת הכליות, מעייף </a:t>
            </a:r>
            <a:endParaRPr lang="en-US" sz="1200" kern="1200" dirty="0">
              <a:solidFill>
                <a:schemeClr val="tx1"/>
              </a:solidFill>
              <a:effectLst/>
              <a:latin typeface="+mn-lt"/>
              <a:ea typeface="+mn-ea"/>
              <a:cs typeface="+mn-cs"/>
            </a:endParaRPr>
          </a:p>
          <a:p>
            <a:pPr lvl="0" algn="r" rtl="1"/>
            <a:r>
              <a:rPr lang="he-IL" sz="1200" u="sng" kern="1200" dirty="0">
                <a:solidFill>
                  <a:schemeClr val="tx1"/>
                </a:solidFill>
                <a:effectLst/>
                <a:latin typeface="+mn-lt"/>
                <a:ea typeface="+mn-ea"/>
                <a:cs typeface="+mn-cs"/>
              </a:rPr>
              <a:t>פגיעה בנפש: </a:t>
            </a:r>
            <a:r>
              <a:rPr lang="he-IL" sz="1200" kern="1200" dirty="0">
                <a:solidFill>
                  <a:schemeClr val="tx1"/>
                </a:solidFill>
                <a:effectLst/>
                <a:latin typeface="+mn-lt"/>
                <a:ea typeface="+mn-ea"/>
                <a:cs typeface="+mn-cs"/>
              </a:rPr>
              <a:t>גורם לתחושת פחד, גורם להתמוטטות עצבים, מעצבן, פוגע בכושר הריכוז, המחשבה והעבודה ובלמידה, לא מאפשר מנוחה</a:t>
            </a:r>
            <a:endParaRPr lang="en-US" sz="1200" kern="1200" dirty="0">
              <a:solidFill>
                <a:schemeClr val="tx1"/>
              </a:solidFill>
              <a:effectLst/>
              <a:latin typeface="+mn-lt"/>
              <a:ea typeface="+mn-ea"/>
              <a:cs typeface="+mn-cs"/>
            </a:endParaRPr>
          </a:p>
          <a:p>
            <a:pPr algn="r" rtl="1"/>
            <a:r>
              <a:rPr lang="he-IL" b="1" dirty="0"/>
              <a:t>נזק כלכלי: </a:t>
            </a:r>
          </a:p>
          <a:p>
            <a:pPr algn="r" rtl="1"/>
            <a:r>
              <a:rPr lang="he-IL" sz="1200" b="0" kern="1200" dirty="0">
                <a:solidFill>
                  <a:schemeClr val="tx1"/>
                </a:solidFill>
                <a:effectLst/>
                <a:latin typeface="+mn-lt"/>
                <a:ea typeface="+mn-ea"/>
                <a:cs typeface="+mn-cs"/>
              </a:rPr>
              <a:t>ירידת מחירי הדירות, אי יכולת להנאה סבירה מהרכוש. </a:t>
            </a:r>
          </a:p>
          <a:p>
            <a:pPr algn="r" rtl="1"/>
            <a:r>
              <a:rPr lang="he-IL" sz="1200" b="1" kern="1200" dirty="0">
                <a:solidFill>
                  <a:schemeClr val="tx1"/>
                </a:solidFill>
                <a:effectLst/>
                <a:latin typeface="+mn-lt"/>
                <a:ea typeface="+mn-ea"/>
                <a:cs typeface="+mn-cs"/>
              </a:rPr>
              <a:t>מקורות הרעש:</a:t>
            </a: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תחבורה – מכוניות, אוטובוסים, אופנועים, רכבות ומטוסים </a:t>
            </a:r>
            <a:endParaRPr lang="en-US"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מקומות בידור – אולמות שמחה, מסעדות, ברים ודיסקוטקים</a:t>
            </a:r>
            <a:endParaRPr lang="en-US"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מפעלי תעשיה ובתי עסק שונים</a:t>
            </a:r>
            <a:endParaRPr lang="en-US"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מקורות רעש שכונתיים – מזגנים, מערכות התרעה, מגבירי קול, כלי נגינה, רעש אנושי</a:t>
            </a:r>
            <a:endParaRPr lang="en-US"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אתרי בנייה/ציוד בנייה</a:t>
            </a:r>
            <a:endParaRPr lang="en-US" sz="1200" kern="1200" dirty="0">
              <a:solidFill>
                <a:schemeClr val="tx1"/>
              </a:solidFill>
              <a:effectLst/>
              <a:latin typeface="+mn-lt"/>
              <a:ea typeface="+mn-ea"/>
              <a:cs typeface="+mn-cs"/>
            </a:endParaRPr>
          </a:p>
          <a:p>
            <a:pPr marL="171450" indent="-171450" algn="r" rtl="1">
              <a:buFont typeface="Arial" panose="020B0604020202020204" pitchFamily="34" charset="0"/>
              <a:buChar char="•"/>
            </a:pPr>
            <a:endParaRPr lang="en-US" sz="1200" b="0" kern="1200" dirty="0">
              <a:solidFill>
                <a:schemeClr val="tx1"/>
              </a:solidFill>
              <a:effectLst/>
              <a:latin typeface="+mn-lt"/>
              <a:ea typeface="+mn-ea"/>
              <a:cs typeface="+mn-cs"/>
            </a:endParaRPr>
          </a:p>
          <a:p>
            <a:pPr algn="r" rtl="1"/>
            <a:endParaRPr lang="he-IL" b="0" dirty="0"/>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4</a:t>
            </a:fld>
            <a:endParaRPr lang="en-US"/>
          </a:p>
        </p:txBody>
      </p:sp>
    </p:spTree>
    <p:extLst>
      <p:ext uri="{BB962C8B-B14F-4D97-AF65-F5344CB8AC3E}">
        <p14:creationId xmlns:p14="http://schemas.microsoft.com/office/powerpoint/2010/main" val="109874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מטרדים:</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kern="1200" dirty="0">
                <a:solidFill>
                  <a:schemeClr val="tx1"/>
                </a:solidFill>
                <a:effectLst/>
                <a:latin typeface="+mn-lt"/>
                <a:ea typeface="+mn-ea"/>
                <a:cs typeface="+mn-cs"/>
              </a:rPr>
              <a:t>בשנת 2014 היו כ- 1,400 תלונות בנושא רעש שהם 15% מסך התלונות במשרד.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0" kern="1200" dirty="0">
                <a:solidFill>
                  <a:schemeClr val="tx1"/>
                </a:solidFill>
                <a:effectLst/>
                <a:latin typeface="+mn-lt"/>
                <a:ea typeface="+mn-ea"/>
                <a:cs typeface="+mn-cs"/>
              </a:rPr>
              <a:t>כ- 400</a:t>
            </a:r>
            <a:r>
              <a:rPr lang="he-IL" sz="1200" b="0" kern="1200" baseline="0" dirty="0">
                <a:solidFill>
                  <a:schemeClr val="tx1"/>
                </a:solidFill>
                <a:effectLst/>
                <a:latin typeface="+mn-lt"/>
                <a:ea typeface="+mn-ea"/>
                <a:cs typeface="+mn-cs"/>
              </a:rPr>
              <a:t> תלונות בנושא ריח שהן 5% מסך התלונות במשרד. </a:t>
            </a:r>
            <a:endParaRPr lang="he-IL" sz="1200" b="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מהו רעש:</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הרעש הוא קול לא רצוי וגורם הפרעה סביבתית.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רגישות האוכלוסייה למפגעי רעש גדלה והולכת. במשרד מתקבלות מספר רב של התלונות על רעש ממקורות שונים. </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u="sng" kern="1200" dirty="0">
                <a:solidFill>
                  <a:schemeClr val="tx1"/>
                </a:solidFill>
                <a:effectLst/>
                <a:latin typeface="+mn-lt"/>
                <a:ea typeface="+mn-ea"/>
                <a:cs typeface="+mn-cs"/>
              </a:rPr>
              <a:t>בשנת 2014 מסה"כ תלונות שהגיעו למשרד 13% הן על גרימת רעש-</a:t>
            </a:r>
            <a:r>
              <a:rPr lang="he-IL" sz="1200" u="sng" kern="1200" baseline="0" dirty="0">
                <a:solidFill>
                  <a:schemeClr val="tx1"/>
                </a:solidFill>
                <a:effectLst/>
                <a:latin typeface="+mn-lt"/>
                <a:ea typeface="+mn-ea"/>
                <a:cs typeface="+mn-cs"/>
              </a:rPr>
              <a:t> 1,300 תלונות. </a:t>
            </a:r>
            <a:endParaRPr lang="en-US" sz="1200" u="sng" kern="1200" dirty="0">
              <a:solidFill>
                <a:schemeClr val="tx1"/>
              </a:solidFill>
              <a:effectLst/>
              <a:latin typeface="+mn-lt"/>
              <a:ea typeface="+mn-ea"/>
              <a:cs typeface="+mn-cs"/>
            </a:endParaRPr>
          </a:p>
          <a:p>
            <a:pPr algn="r" rtl="1"/>
            <a:r>
              <a:rPr lang="he-IL" b="1" dirty="0"/>
              <a:t>נזקים בריאותיים:</a:t>
            </a:r>
          </a:p>
          <a:p>
            <a:pPr lvl="0" algn="r" rtl="1"/>
            <a:r>
              <a:rPr lang="he-IL" sz="1200" u="sng" kern="1200" dirty="0">
                <a:solidFill>
                  <a:schemeClr val="tx1"/>
                </a:solidFill>
                <a:effectLst/>
                <a:latin typeface="+mn-lt"/>
                <a:ea typeface="+mn-ea"/>
                <a:cs typeface="+mn-cs"/>
              </a:rPr>
              <a:t>פגיעה בגוף: </a:t>
            </a:r>
            <a:r>
              <a:rPr lang="he-IL" sz="1200" kern="1200" dirty="0">
                <a:solidFill>
                  <a:schemeClr val="tx1"/>
                </a:solidFill>
                <a:effectLst/>
                <a:latin typeface="+mn-lt"/>
                <a:ea typeface="+mn-ea"/>
                <a:cs typeface="+mn-cs"/>
              </a:rPr>
              <a:t>גורם לאיבוד שמיעה זמני או תמידי, מעלה את לחץ הדם, משבש את קצב הלב, מגביר את זרימת האדרנלין, משבש את פעולת הכליות, מעייף </a:t>
            </a:r>
            <a:endParaRPr lang="en-US" sz="1200" kern="1200" dirty="0">
              <a:solidFill>
                <a:schemeClr val="tx1"/>
              </a:solidFill>
              <a:effectLst/>
              <a:latin typeface="+mn-lt"/>
              <a:ea typeface="+mn-ea"/>
              <a:cs typeface="+mn-cs"/>
            </a:endParaRPr>
          </a:p>
          <a:p>
            <a:pPr lvl="0" algn="r" rtl="1"/>
            <a:r>
              <a:rPr lang="he-IL" sz="1200" u="sng" kern="1200" dirty="0">
                <a:solidFill>
                  <a:schemeClr val="tx1"/>
                </a:solidFill>
                <a:effectLst/>
                <a:latin typeface="+mn-lt"/>
                <a:ea typeface="+mn-ea"/>
                <a:cs typeface="+mn-cs"/>
              </a:rPr>
              <a:t>פגיעה בנפש: </a:t>
            </a:r>
            <a:r>
              <a:rPr lang="he-IL" sz="1200" kern="1200" dirty="0">
                <a:solidFill>
                  <a:schemeClr val="tx1"/>
                </a:solidFill>
                <a:effectLst/>
                <a:latin typeface="+mn-lt"/>
                <a:ea typeface="+mn-ea"/>
                <a:cs typeface="+mn-cs"/>
              </a:rPr>
              <a:t>גורם לתחושת פחד, גורם להתמוטטות עצבים, מעצבן, פוגע בכושר הריכוז, המחשבה והעבודה ובלמידה, לא מאפשר מנוחה</a:t>
            </a:r>
            <a:endParaRPr lang="en-US" sz="1200" kern="1200" dirty="0">
              <a:solidFill>
                <a:schemeClr val="tx1"/>
              </a:solidFill>
              <a:effectLst/>
              <a:latin typeface="+mn-lt"/>
              <a:ea typeface="+mn-ea"/>
              <a:cs typeface="+mn-cs"/>
            </a:endParaRPr>
          </a:p>
          <a:p>
            <a:pPr algn="r" rtl="1"/>
            <a:r>
              <a:rPr lang="he-IL" b="1" dirty="0"/>
              <a:t>נזק כלכלי: </a:t>
            </a:r>
          </a:p>
          <a:p>
            <a:pPr algn="r" rtl="1"/>
            <a:r>
              <a:rPr lang="he-IL" sz="1200" b="0" kern="1200" dirty="0">
                <a:solidFill>
                  <a:schemeClr val="tx1"/>
                </a:solidFill>
                <a:effectLst/>
                <a:latin typeface="+mn-lt"/>
                <a:ea typeface="+mn-ea"/>
                <a:cs typeface="+mn-cs"/>
              </a:rPr>
              <a:t>ירידת מחירי הדירות, אי יכולת להנאה סבירה מהרכוש. </a:t>
            </a:r>
          </a:p>
          <a:p>
            <a:pPr algn="r" rtl="1"/>
            <a:r>
              <a:rPr lang="he-IL" sz="1200" b="1" kern="1200" dirty="0">
                <a:solidFill>
                  <a:schemeClr val="tx1"/>
                </a:solidFill>
                <a:effectLst/>
                <a:latin typeface="+mn-lt"/>
                <a:ea typeface="+mn-ea"/>
                <a:cs typeface="+mn-cs"/>
              </a:rPr>
              <a:t>מקורות הרעש:</a:t>
            </a: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תחבורה – מכוניות, אוטובוסים, אופנועים, רכבות ומטוסים </a:t>
            </a:r>
            <a:endParaRPr lang="en-US"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מקומות בידור – אולמות שמחה, מסעדות, ברים ודיסקוטקים</a:t>
            </a:r>
            <a:endParaRPr lang="en-US"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מפעלי תעשיה ובתי עסק שונים</a:t>
            </a:r>
            <a:endParaRPr lang="en-US"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מקורות רעש שכונתיים – מזגנים, מערכות התרעה, מגבירי קול, כלי נגינה, רעש אנושי</a:t>
            </a:r>
            <a:endParaRPr lang="en-US"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he-IL" sz="1200" kern="1200" dirty="0">
                <a:solidFill>
                  <a:schemeClr val="tx1"/>
                </a:solidFill>
                <a:effectLst/>
                <a:latin typeface="+mn-lt"/>
                <a:ea typeface="+mn-ea"/>
                <a:cs typeface="+mn-cs"/>
              </a:rPr>
              <a:t>אתרי בנייה/ציוד בנייה</a:t>
            </a:r>
            <a:endParaRPr lang="en-US" sz="1200" kern="1200" dirty="0">
              <a:solidFill>
                <a:schemeClr val="tx1"/>
              </a:solidFill>
              <a:effectLst/>
              <a:latin typeface="+mn-lt"/>
              <a:ea typeface="+mn-ea"/>
              <a:cs typeface="+mn-cs"/>
            </a:endParaRPr>
          </a:p>
          <a:p>
            <a:pPr marL="171450" indent="-171450" algn="r" rtl="1">
              <a:buFont typeface="Arial" panose="020B0604020202020204" pitchFamily="34" charset="0"/>
              <a:buChar char="•"/>
            </a:pPr>
            <a:endParaRPr lang="en-US" sz="1200" b="0" kern="1200" dirty="0">
              <a:solidFill>
                <a:schemeClr val="tx1"/>
              </a:solidFill>
              <a:effectLst/>
              <a:latin typeface="+mn-lt"/>
              <a:ea typeface="+mn-ea"/>
              <a:cs typeface="+mn-cs"/>
            </a:endParaRPr>
          </a:p>
          <a:p>
            <a:pPr algn="r" rtl="1"/>
            <a:endParaRPr lang="he-IL" b="0" dirty="0"/>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5</a:t>
            </a:fld>
            <a:endParaRPr lang="en-US"/>
          </a:p>
        </p:txBody>
      </p:sp>
    </p:spTree>
    <p:extLst>
      <p:ext uri="{BB962C8B-B14F-4D97-AF65-F5344CB8AC3E}">
        <p14:creationId xmlns:p14="http://schemas.microsoft.com/office/powerpoint/2010/main" val="1098747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US" dirty="0"/>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6</a:t>
            </a:fld>
            <a:endParaRPr lang="en-US"/>
          </a:p>
        </p:txBody>
      </p:sp>
    </p:spTree>
    <p:extLst>
      <p:ext uri="{BB962C8B-B14F-4D97-AF65-F5344CB8AC3E}">
        <p14:creationId xmlns:p14="http://schemas.microsoft.com/office/powerpoint/2010/main" val="2983216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US" dirty="0"/>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7</a:t>
            </a:fld>
            <a:endParaRPr lang="en-US"/>
          </a:p>
        </p:txBody>
      </p:sp>
    </p:spTree>
    <p:extLst>
      <p:ext uri="{BB962C8B-B14F-4D97-AF65-F5344CB8AC3E}">
        <p14:creationId xmlns:p14="http://schemas.microsoft.com/office/powerpoint/2010/main" val="2983216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en-US" dirty="0"/>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8</a:t>
            </a:fld>
            <a:endParaRPr lang="en-US"/>
          </a:p>
        </p:txBody>
      </p:sp>
    </p:spTree>
    <p:extLst>
      <p:ext uri="{BB962C8B-B14F-4D97-AF65-F5344CB8AC3E}">
        <p14:creationId xmlns:p14="http://schemas.microsoft.com/office/powerpoint/2010/main" val="298321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lgn="r" rtl="1">
              <a:buFont typeface="Arial" panose="020B0604020202020204" pitchFamily="34" charset="0"/>
              <a:buChar char="•"/>
            </a:pPr>
            <a:r>
              <a:rPr lang="he-IL" dirty="0">
                <a:solidFill>
                  <a:srgbClr val="FF0000"/>
                </a:solidFill>
              </a:rPr>
              <a:t>עד לשנת 2013 הפעיל המשרד בשיתוף מרכז ההשקעות במשרד הכלכלה, מנגנון למתן </a:t>
            </a:r>
            <a:r>
              <a:rPr lang="he-IL" sz="1600" dirty="0">
                <a:solidFill>
                  <a:srgbClr val="FF0000"/>
                </a:solidFill>
              </a:rPr>
              <a:t>תמיכות ומענקים </a:t>
            </a:r>
            <a:r>
              <a:rPr lang="he-IL" dirty="0">
                <a:solidFill>
                  <a:srgbClr val="FF0000"/>
                </a:solidFill>
              </a:rPr>
              <a:t>בפרויקטים להתייעלות אנרגטית וצמצום פליטות גזי חממה:</a:t>
            </a:r>
            <a:endParaRPr lang="he-IL" dirty="0"/>
          </a:p>
          <a:p>
            <a:pPr marL="171450" indent="-171450" algn="r" rtl="1">
              <a:buFont typeface="Arial" panose="020B0604020202020204" pitchFamily="34" charset="0"/>
              <a:buChar char="•"/>
            </a:pPr>
            <a:r>
              <a:rPr lang="he-IL" dirty="0"/>
              <a:t>מנגנון מענקים הוקם ומנוהל על ידי </a:t>
            </a:r>
            <a:r>
              <a:rPr lang="he-IL" dirty="0" err="1"/>
              <a:t>הגנ"ס</a:t>
            </a:r>
            <a:r>
              <a:rPr lang="he-IL" dirty="0"/>
              <a:t> + משרד הכלכלה</a:t>
            </a:r>
          </a:p>
          <a:p>
            <a:pPr marL="171450" indent="-171450" algn="r" rtl="1">
              <a:buFont typeface="Arial" panose="020B0604020202020204" pitchFamily="34" charset="0"/>
              <a:buChar char="•"/>
            </a:pPr>
            <a:r>
              <a:rPr lang="he-IL" dirty="0"/>
              <a:t>106 </a:t>
            </a:r>
            <a:r>
              <a:rPr lang="he-IL" dirty="0" err="1"/>
              <a:t>מלש"ח</a:t>
            </a:r>
            <a:r>
              <a:rPr lang="he-IL" dirty="0"/>
              <a:t> מענקים חולקו ל 206 פרויקטים להתייעלות אנרגטית במפעלים, רשויות מקומיות ועסקים</a:t>
            </a:r>
          </a:p>
          <a:p>
            <a:pPr marL="171450" indent="-171450" algn="r" rtl="1">
              <a:buFont typeface="Arial" panose="020B0604020202020204" pitchFamily="34" charset="0"/>
              <a:buChar char="•"/>
            </a:pPr>
            <a:r>
              <a:rPr lang="he-IL" dirty="0"/>
              <a:t>דגש על סיוע לעסקים קטנים ורשויות חלשות</a:t>
            </a:r>
          </a:p>
          <a:p>
            <a:pPr marL="171450" indent="-171450" algn="r" rtl="1">
              <a:buFont typeface="Arial" panose="020B0604020202020204" pitchFamily="34" charset="0"/>
              <a:buChar char="•"/>
            </a:pPr>
            <a:r>
              <a:rPr lang="he-IL" dirty="0"/>
              <a:t>התכנית מינפה השקעות של כ-475 </a:t>
            </a:r>
            <a:r>
              <a:rPr lang="he-IL" dirty="0" err="1"/>
              <a:t>מלש"ח</a:t>
            </a:r>
            <a:endParaRPr lang="he-IL" dirty="0"/>
          </a:p>
          <a:p>
            <a:pPr marL="171450" indent="-171450" algn="r" rtl="1">
              <a:buFont typeface="Arial" panose="020B0604020202020204" pitchFamily="34" charset="0"/>
              <a:buChar char="•"/>
            </a:pPr>
            <a:r>
              <a:rPr lang="he-IL" dirty="0"/>
              <a:t>חיסכון שנתי למשקי של כ 250 מילון </a:t>
            </a:r>
            <a:r>
              <a:rPr lang="he-IL" dirty="0" err="1"/>
              <a:t>קוט"ש</a:t>
            </a:r>
            <a:r>
              <a:rPr lang="he-IL" dirty="0"/>
              <a:t> ואלפי טונות דלקים </a:t>
            </a:r>
            <a:r>
              <a:rPr lang="he-IL" dirty="0" err="1"/>
              <a:t>פוסיליים</a:t>
            </a:r>
            <a:endParaRPr lang="he-IL" dirty="0"/>
          </a:p>
          <a:p>
            <a:pPr marL="171450" indent="-171450" algn="r" rtl="1">
              <a:buFont typeface="Arial" panose="020B0604020202020204" pitchFamily="34" charset="0"/>
              <a:buChar char="•"/>
            </a:pPr>
            <a:r>
              <a:rPr lang="he-IL" dirty="0"/>
              <a:t>חיסכון כספי לעסקים ולרשויות (החזר השקעה ממוצע של 2-4 שנים)</a:t>
            </a:r>
          </a:p>
          <a:p>
            <a:pPr algn="r" rtl="1"/>
            <a:endParaRPr lang="en-US" dirty="0"/>
          </a:p>
          <a:p>
            <a:pPr algn="r" rtl="1"/>
            <a:r>
              <a:rPr lang="he-IL" sz="1200" b="1" i="0" kern="1200" dirty="0">
                <a:solidFill>
                  <a:schemeClr val="tx1"/>
                </a:solidFill>
                <a:effectLst/>
                <a:latin typeface="+mn-lt"/>
                <a:ea typeface="+mn-ea"/>
                <a:cs typeface="+mn-cs"/>
              </a:rPr>
              <a:t>הישגי התכנית:</a:t>
            </a:r>
          </a:p>
          <a:p>
            <a:pPr algn="r" rtl="1"/>
            <a:r>
              <a:rPr lang="he-IL" sz="1200" b="0" i="0" kern="1200" dirty="0">
                <a:solidFill>
                  <a:schemeClr val="tx1"/>
                </a:solidFill>
                <a:effectLst/>
                <a:latin typeface="+mn-lt"/>
                <a:ea typeface="+mn-ea"/>
                <a:cs typeface="+mn-cs"/>
              </a:rPr>
              <a:t>​1. </a:t>
            </a:r>
            <a:r>
              <a:rPr lang="he-IL" sz="1200" b="0" i="0" u="sng" kern="1200" dirty="0">
                <a:solidFill>
                  <a:schemeClr val="tx1"/>
                </a:solidFill>
                <a:effectLst/>
                <a:latin typeface="+mn-lt"/>
                <a:ea typeface="+mn-ea"/>
                <a:cs typeface="+mn-cs"/>
              </a:rPr>
              <a:t>הפחתת 442,000 טון פליטות גזי חממה לשנה</a:t>
            </a:r>
            <a:r>
              <a:rPr lang="he-IL" sz="1200" b="0" i="0" kern="1200" dirty="0">
                <a:solidFill>
                  <a:schemeClr val="tx1"/>
                </a:solidFill>
                <a:effectLst/>
                <a:latin typeface="+mn-lt"/>
                <a:ea typeface="+mn-ea"/>
                <a:cs typeface="+mn-cs"/>
              </a:rPr>
              <a:t> - התועלת הכלכלית המהוונת מהפחתת פליטות גזי חממה הנגזרת מהיקף זה עומדת על כ- 70 מיליון ש"ח.</a:t>
            </a:r>
          </a:p>
          <a:p>
            <a:pPr algn="r" rtl="1"/>
            <a:r>
              <a:rPr lang="he-IL" sz="1200" b="1" i="0" kern="1200" dirty="0">
                <a:solidFill>
                  <a:schemeClr val="tx1"/>
                </a:solidFill>
                <a:effectLst/>
                <a:latin typeface="+mn-lt"/>
                <a:ea typeface="+mn-ea"/>
                <a:cs typeface="+mn-cs"/>
              </a:rPr>
              <a:t>2. </a:t>
            </a:r>
            <a:r>
              <a:rPr lang="he-IL" sz="1200" b="0" i="0" u="sng" kern="1200" dirty="0">
                <a:solidFill>
                  <a:schemeClr val="tx1"/>
                </a:solidFill>
                <a:effectLst/>
                <a:latin typeface="+mn-lt"/>
                <a:ea typeface="+mn-ea"/>
                <a:cs typeface="+mn-cs"/>
              </a:rPr>
              <a:t>מינוף השקעות לביצוע פרויקטים להתייעלות אנרגטית במשק</a:t>
            </a:r>
            <a:r>
              <a:rPr lang="he-IL" sz="1200" b="1" i="0" kern="1200" dirty="0">
                <a:solidFill>
                  <a:schemeClr val="tx1"/>
                </a:solidFill>
                <a:effectLst/>
                <a:latin typeface="+mn-lt"/>
                <a:ea typeface="+mn-ea"/>
                <a:cs typeface="+mn-cs"/>
              </a:rPr>
              <a:t>  </a:t>
            </a:r>
            <a:r>
              <a:rPr lang="he-IL" sz="1200" b="0" i="0" kern="1200" dirty="0">
                <a:solidFill>
                  <a:schemeClr val="tx1"/>
                </a:solidFill>
                <a:effectLst/>
                <a:latin typeface="+mn-lt"/>
                <a:ea typeface="+mn-ea"/>
                <a:cs typeface="+mn-cs"/>
              </a:rPr>
              <a:t>- סך ההשקעה המדווחת בפרויקטים שאושרו הינו כ-577 מיליון ₪ כאשר סביר להניח כי ללא תוכנית המענקים רק חלק קטן מהפרויקטים היה מבוצע בפועל. במילים אחרות, מענקים בסך של כ-106 מיליון ₪ היוו מחולל להשקעה בפרויקטים של התייעלות אנרגטית בסך של כ-471 מיליון ₪.</a:t>
            </a:r>
          </a:p>
          <a:p>
            <a:pPr algn="r" rtl="1"/>
            <a:r>
              <a:rPr lang="he-IL" sz="1200" b="1" i="0" kern="1200" dirty="0">
                <a:solidFill>
                  <a:schemeClr val="tx1"/>
                </a:solidFill>
                <a:effectLst/>
                <a:latin typeface="+mn-lt"/>
                <a:ea typeface="+mn-ea"/>
                <a:cs typeface="+mn-cs"/>
              </a:rPr>
              <a:t>3. </a:t>
            </a:r>
            <a:r>
              <a:rPr lang="he-IL" sz="1200" b="0" i="0" u="sng" kern="1200" dirty="0">
                <a:solidFill>
                  <a:schemeClr val="tx1"/>
                </a:solidFill>
                <a:effectLst/>
                <a:latin typeface="+mn-lt"/>
                <a:ea typeface="+mn-ea"/>
                <a:cs typeface="+mn-cs"/>
              </a:rPr>
              <a:t>התייעלות אנרגטית</a:t>
            </a:r>
            <a:r>
              <a:rPr lang="he-IL" sz="1200" b="0" i="0" kern="1200" dirty="0">
                <a:solidFill>
                  <a:schemeClr val="tx1"/>
                </a:solidFill>
                <a:effectLst/>
                <a:latin typeface="+mn-lt"/>
                <a:ea typeface="+mn-ea"/>
                <a:cs typeface="+mn-cs"/>
              </a:rPr>
              <a:t> - היקף הפחתת ייצור חשמל כתוצאה מביצוע הפרויקטים שנמצאו זכאים למענק הסתכם בכ-235.4 מיליון </a:t>
            </a:r>
            <a:r>
              <a:rPr lang="he-IL" sz="1200" b="0" i="0" kern="1200" dirty="0" err="1">
                <a:solidFill>
                  <a:schemeClr val="tx1"/>
                </a:solidFill>
                <a:effectLst/>
                <a:latin typeface="+mn-lt"/>
                <a:ea typeface="+mn-ea"/>
                <a:cs typeface="+mn-cs"/>
              </a:rPr>
              <a:t>קוט"ש</a:t>
            </a:r>
            <a:r>
              <a:rPr lang="he-IL" sz="1200" b="0" i="0" kern="1200" dirty="0">
                <a:solidFill>
                  <a:schemeClr val="tx1"/>
                </a:solidFill>
                <a:effectLst/>
                <a:latin typeface="+mn-lt"/>
                <a:ea typeface="+mn-ea"/>
                <a:cs typeface="+mn-cs"/>
              </a:rPr>
              <a:t> בשנה. התועלת הכלכלית המהוונת הנובעת מההתייעלות האנרגטית עומדת על כ-515 מיליון ש"ח.</a:t>
            </a:r>
          </a:p>
          <a:p>
            <a:pPr algn="r" rtl="1"/>
            <a:r>
              <a:rPr lang="he-IL" sz="1200" b="1" i="0" kern="1200" dirty="0">
                <a:solidFill>
                  <a:schemeClr val="tx1"/>
                </a:solidFill>
                <a:effectLst/>
                <a:latin typeface="+mn-lt"/>
                <a:ea typeface="+mn-ea"/>
                <a:cs typeface="+mn-cs"/>
              </a:rPr>
              <a:t>4. </a:t>
            </a:r>
            <a:r>
              <a:rPr lang="he-IL" sz="1200" b="0" i="0" u="sng" kern="1200" dirty="0">
                <a:solidFill>
                  <a:schemeClr val="tx1"/>
                </a:solidFill>
                <a:effectLst/>
                <a:latin typeface="+mn-lt"/>
                <a:ea typeface="+mn-ea"/>
                <a:cs typeface="+mn-cs"/>
              </a:rPr>
              <a:t>הפחתת זיהום אוויר</a:t>
            </a:r>
            <a:r>
              <a:rPr lang="he-IL" sz="1200" b="0" i="0" kern="1200" dirty="0">
                <a:solidFill>
                  <a:schemeClr val="tx1"/>
                </a:solidFill>
                <a:effectLst/>
                <a:latin typeface="+mn-lt"/>
                <a:ea typeface="+mn-ea"/>
                <a:cs typeface="+mn-cs"/>
              </a:rPr>
              <a:t> – מעבר להפחתת פליטות גזי חממה, התוכנית הביאה להפחתת מזהמים לאוויר ולצמצם תחלואה בהיקף של 244 מיליון ₪.</a:t>
            </a:r>
          </a:p>
          <a:p>
            <a:pPr algn="r" rtl="1"/>
            <a:r>
              <a:rPr lang="he-IL" sz="1200" b="1" i="0" kern="1200" dirty="0">
                <a:solidFill>
                  <a:schemeClr val="tx1"/>
                </a:solidFill>
                <a:effectLst/>
                <a:latin typeface="+mn-lt"/>
                <a:ea typeface="+mn-ea"/>
                <a:cs typeface="+mn-cs"/>
              </a:rPr>
              <a:t>בסך הכול, יצרה תוכנית התמיכות והמענקים לתועלת כלכלית של 830 מיליון ₪</a:t>
            </a:r>
            <a:r>
              <a:rPr lang="he-IL" sz="1200" b="0" i="0" kern="1200" dirty="0">
                <a:solidFill>
                  <a:schemeClr val="tx1"/>
                </a:solidFill>
                <a:effectLst/>
                <a:latin typeface="+mn-lt"/>
                <a:ea typeface="+mn-ea"/>
                <a:cs typeface="+mn-cs"/>
              </a:rPr>
              <a:t>.</a:t>
            </a:r>
          </a:p>
          <a:p>
            <a:pPr algn="r" rtl="1"/>
            <a:r>
              <a:rPr lang="he-IL" sz="1200" b="0" i="0" kern="1200" dirty="0">
                <a:solidFill>
                  <a:schemeClr val="tx1"/>
                </a:solidFill>
                <a:effectLst/>
                <a:latin typeface="+mn-lt"/>
                <a:ea typeface="+mn-ea"/>
                <a:cs typeface="+mn-cs"/>
              </a:rPr>
              <a:t> </a:t>
            </a:r>
          </a:p>
          <a:p>
            <a:pPr algn="r" rtl="1"/>
            <a:r>
              <a:rPr lang="he-IL" sz="1200" b="0" i="0" kern="1200" dirty="0">
                <a:solidFill>
                  <a:schemeClr val="tx1"/>
                </a:solidFill>
                <a:effectLst/>
                <a:latin typeface="+mn-lt"/>
                <a:ea typeface="+mn-ea"/>
                <a:cs typeface="+mn-cs"/>
              </a:rPr>
              <a:t>בנוסף לעיל, נבעו תועלות נוספות מתכנית המענקים שקיים קושי לכמת אותן, כגון: הקטנת ההוצאה הציבורית והמסחרית על חשמל </a:t>
            </a:r>
            <a:r>
              <a:rPr lang="he-IL" sz="1200" b="0" i="0" kern="1200" dirty="0" err="1">
                <a:solidFill>
                  <a:schemeClr val="tx1"/>
                </a:solidFill>
                <a:effectLst/>
                <a:latin typeface="+mn-lt"/>
                <a:ea typeface="+mn-ea"/>
                <a:cs typeface="+mn-cs"/>
              </a:rPr>
              <a:t>ודלקים</a:t>
            </a:r>
            <a:r>
              <a:rPr lang="he-IL" sz="1200" b="0" i="0" kern="1200" dirty="0">
                <a:solidFill>
                  <a:schemeClr val="tx1"/>
                </a:solidFill>
                <a:effectLst/>
                <a:latin typeface="+mn-lt"/>
                <a:ea typeface="+mn-ea"/>
                <a:cs typeface="+mn-cs"/>
              </a:rPr>
              <a:t>, הגדלת התעסוקה במשק, שיפור איכות החיים, שיפור תהליכי ייצור, עידוד תהליכים טכנולוגיים, הגדלת כושר התחרות, הקטנת עלויות חיצוניות ועוד.</a:t>
            </a:r>
          </a:p>
          <a:p>
            <a:pPr algn="r" rtl="1"/>
            <a:endParaRPr lang="en-US" dirty="0"/>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9</a:t>
            </a:fld>
            <a:endParaRPr lang="en-US"/>
          </a:p>
        </p:txBody>
      </p:sp>
    </p:spTree>
    <p:extLst>
      <p:ext uri="{BB962C8B-B14F-4D97-AF65-F5344CB8AC3E}">
        <p14:creationId xmlns:p14="http://schemas.microsoft.com/office/powerpoint/2010/main" val="298321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sz="1200" b="1" dirty="0">
                <a:latin typeface="Gisha" panose="020B0502040204020203" pitchFamily="34" charset="-79"/>
                <a:cs typeface="Gorme" pitchFamily="2" charset="-79"/>
              </a:rPr>
              <a:t>ישראל זקוקה ליעד ואסטרטגיה למעבר לכלכלה דלת פחמן כדי להדביק את מדינות ה-</a:t>
            </a:r>
            <a:r>
              <a:rPr lang="en-US" sz="1200" b="1" dirty="0">
                <a:latin typeface="Gisha" panose="020B0502040204020203" pitchFamily="34" charset="-79"/>
                <a:cs typeface="Gorme" pitchFamily="2" charset="-79"/>
              </a:rPr>
              <a:t>OECD. </a:t>
            </a:r>
          </a:p>
        </p:txBody>
      </p:sp>
      <p:sp>
        <p:nvSpPr>
          <p:cNvPr id="4" name="מציין מיקום של מספר שקופית 3"/>
          <p:cNvSpPr>
            <a:spLocks noGrp="1"/>
          </p:cNvSpPr>
          <p:nvPr>
            <p:ph type="sldNum" sz="quarter" idx="10"/>
          </p:nvPr>
        </p:nvSpPr>
        <p:spPr/>
        <p:txBody>
          <a:bodyPr/>
          <a:lstStyle/>
          <a:p>
            <a:fld id="{ED0B93BF-FC6A-4CC7-84F9-19EF18AE8397}" type="slidenum">
              <a:rPr lang="en-US" smtClean="0"/>
              <a:t>10</a:t>
            </a:fld>
            <a:endParaRPr lang="en-US"/>
          </a:p>
        </p:txBody>
      </p:sp>
    </p:spTree>
    <p:extLst>
      <p:ext uri="{BB962C8B-B14F-4D97-AF65-F5344CB8AC3E}">
        <p14:creationId xmlns:p14="http://schemas.microsoft.com/office/powerpoint/2010/main" val="2396905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b="0"/>
            </a:lvl1pPr>
          </a:lstStyle>
          <a:p>
            <a:r>
              <a:rPr lang="he-IL" dirty="0"/>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noAutofit/>
          </a:bodyPr>
          <a:lstStyle>
            <a:lvl1pPr marL="0" indent="0" algn="ctr">
              <a:buNone/>
              <a:defRPr lang="he-IL" sz="2800" kern="1200" dirty="0">
                <a:solidFill>
                  <a:srgbClr val="00659C"/>
                </a:solidFill>
                <a:latin typeface="Fb Adrenalin" panose="02020503050405020304" pitchFamily="18" charset="-79"/>
                <a:ea typeface="+mn-ea"/>
                <a:cs typeface="Fb Adrenalin" panose="02020503050405020304" pitchFamily="18"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לחץ כדי לערוך סגנון כותרת משנה של תבנית בסיס</a:t>
            </a:r>
          </a:p>
        </p:txBody>
      </p:sp>
    </p:spTree>
    <p:extLst>
      <p:ext uri="{BB962C8B-B14F-4D97-AF65-F5344CB8AC3E}">
        <p14:creationId xmlns:p14="http://schemas.microsoft.com/office/powerpoint/2010/main" val="408474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23909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6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8432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תמונה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Tree>
    <p:extLst>
      <p:ext uri="{BB962C8B-B14F-4D97-AF65-F5344CB8AC3E}">
        <p14:creationId xmlns:p14="http://schemas.microsoft.com/office/powerpoint/2010/main" val="226998282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90000"/>
        </a:lnSpc>
        <a:spcBef>
          <a:spcPct val="0"/>
        </a:spcBef>
        <a:buNone/>
        <a:defRPr lang="he-IL" sz="4400" kern="1200" dirty="0">
          <a:solidFill>
            <a:srgbClr val="00659C"/>
          </a:solidFill>
          <a:latin typeface="Fb Adrenalin" panose="02020503050405020304" pitchFamily="18" charset="-79"/>
          <a:ea typeface="+mn-ea"/>
          <a:cs typeface="Fb Adrenalin" panose="02020503050405020304" pitchFamily="18" charset="-79"/>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0" y="348837"/>
            <a:ext cx="12102353" cy="5169836"/>
          </a:xfrm>
        </p:spPr>
        <p:txBody>
          <a:bodyPr/>
          <a:lstStyle/>
          <a:p>
            <a:r>
              <a:rPr lang="he-IL" sz="4800" dirty="0">
                <a:solidFill>
                  <a:srgbClr val="00307E"/>
                </a:solidFill>
              </a:rPr>
              <a:t>גיבוש יעד לאומי ואסטרטגיה להפחתת פליטות גזי חממה לשנת 2030</a:t>
            </a:r>
            <a:br>
              <a:rPr lang="he-IL" sz="4800" dirty="0">
                <a:solidFill>
                  <a:srgbClr val="00307E"/>
                </a:solidFill>
              </a:rPr>
            </a:br>
            <a:br>
              <a:rPr lang="he-IL" sz="4800" dirty="0">
                <a:solidFill>
                  <a:srgbClr val="00307E"/>
                </a:solidFill>
              </a:rPr>
            </a:br>
            <a:br>
              <a:rPr lang="he-IL" sz="4800" dirty="0">
                <a:solidFill>
                  <a:srgbClr val="00307E"/>
                </a:solidFill>
              </a:rPr>
            </a:br>
            <a:r>
              <a:rPr lang="he-IL" sz="3200" dirty="0">
                <a:solidFill>
                  <a:srgbClr val="00307E"/>
                </a:solidFill>
              </a:rPr>
              <a:t>ועדת הפנים והגנת הסביבה – יוני 2015</a:t>
            </a:r>
            <a:endParaRPr lang="en-US" sz="3200" dirty="0"/>
          </a:p>
        </p:txBody>
      </p:sp>
      <p:sp>
        <p:nvSpPr>
          <p:cNvPr id="3" name="כותרת משנה 2"/>
          <p:cNvSpPr>
            <a:spLocks noGrp="1"/>
          </p:cNvSpPr>
          <p:nvPr>
            <p:ph type="subTitle" idx="1"/>
          </p:nvPr>
        </p:nvSpPr>
        <p:spPr>
          <a:xfrm>
            <a:off x="1900518" y="6067075"/>
            <a:ext cx="8878645" cy="624181"/>
          </a:xfrm>
        </p:spPr>
        <p:txBody>
          <a:bodyPr/>
          <a:lstStyle/>
          <a:p>
            <a:r>
              <a:rPr lang="he-IL" dirty="0"/>
              <a:t>שולי נזר וגיל פרואקטור</a:t>
            </a:r>
            <a:endParaRPr lang="en-US" dirty="0"/>
          </a:p>
        </p:txBody>
      </p:sp>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3819" y="159432"/>
            <a:ext cx="1444362" cy="1099720"/>
          </a:xfrm>
          <a:prstGeom prst="rect">
            <a:avLst/>
          </a:prstGeom>
        </p:spPr>
      </p:pic>
    </p:spTree>
    <p:extLst>
      <p:ext uri="{BB962C8B-B14F-4D97-AF65-F5344CB8AC3E}">
        <p14:creationId xmlns:p14="http://schemas.microsoft.com/office/powerpoint/2010/main" val="366688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850315" y="1038488"/>
            <a:ext cx="10047643" cy="3554819"/>
          </a:xfrm>
          <a:prstGeom prst="rect">
            <a:avLst/>
          </a:prstGeom>
          <a:noFill/>
        </p:spPr>
        <p:txBody>
          <a:bodyPr wrap="square" rtlCol="1">
            <a:spAutoFit/>
          </a:bodyPr>
          <a:lstStyle/>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כלכלה </a:t>
            </a:r>
            <a:r>
              <a:rPr lang="he-IL" sz="2600" dirty="0">
                <a:solidFill>
                  <a:srgbClr val="615F6D"/>
                </a:solidFill>
                <a:latin typeface="Fb Adrenalin" panose="02020503050405020304" pitchFamily="18" charset="-79"/>
                <a:cs typeface="Fb Adrenalin" panose="02020503050405020304" pitchFamily="18" charset="-79"/>
              </a:rPr>
              <a:t>יעילה, חזקה ותחרותית</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פיתוח תעשיית </a:t>
            </a:r>
            <a:r>
              <a:rPr lang="he-IL" dirty="0" err="1">
                <a:solidFill>
                  <a:srgbClr val="615F6D"/>
                </a:solidFill>
                <a:latin typeface="Fb Adrenalin" panose="02020503050405020304" pitchFamily="18" charset="-79"/>
                <a:cs typeface="Fb Adrenalin" panose="02020503050405020304" pitchFamily="18" charset="-79"/>
              </a:rPr>
              <a:t>הקלינטק</a:t>
            </a:r>
            <a:r>
              <a:rPr lang="he-IL" dirty="0">
                <a:solidFill>
                  <a:srgbClr val="615F6D"/>
                </a:solidFill>
                <a:latin typeface="Fb Adrenalin" panose="02020503050405020304" pitchFamily="18" charset="-79"/>
                <a:cs typeface="Fb Adrenalin" panose="02020503050405020304" pitchFamily="18" charset="-79"/>
              </a:rPr>
              <a:t> ויצירת </a:t>
            </a:r>
            <a:r>
              <a:rPr lang="he-IL" sz="2600" dirty="0">
                <a:solidFill>
                  <a:srgbClr val="615F6D"/>
                </a:solidFill>
                <a:latin typeface="Fb Adrenalin" panose="02020503050405020304" pitchFamily="18" charset="-79"/>
                <a:cs typeface="Fb Adrenalin" panose="02020503050405020304" pitchFamily="18" charset="-79"/>
              </a:rPr>
              <a:t>מקומות עבודה</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חיזוק </a:t>
            </a:r>
            <a:r>
              <a:rPr lang="he-IL" sz="2600" dirty="0">
                <a:solidFill>
                  <a:srgbClr val="615F6D"/>
                </a:solidFill>
                <a:latin typeface="Fb Adrenalin" panose="02020503050405020304" pitchFamily="18" charset="-79"/>
                <a:cs typeface="Fb Adrenalin" panose="02020503050405020304" pitchFamily="18" charset="-79"/>
              </a:rPr>
              <a:t>מעמדה</a:t>
            </a:r>
            <a:r>
              <a:rPr lang="he-IL" dirty="0">
                <a:solidFill>
                  <a:srgbClr val="615F6D"/>
                </a:solidFill>
                <a:latin typeface="Fb Adrenalin" panose="02020503050405020304" pitchFamily="18" charset="-79"/>
                <a:cs typeface="Fb Adrenalin" panose="02020503050405020304" pitchFamily="18" charset="-79"/>
              </a:rPr>
              <a:t> הבינלאומי של ישראל ומיצובה כמדינה מתקדמת</a:t>
            </a:r>
          </a:p>
          <a:p>
            <a:pPr>
              <a:lnSpc>
                <a:spcPts val="3000"/>
              </a:lnSpc>
              <a:spcBef>
                <a:spcPts val="1800"/>
              </a:spcBef>
            </a:pPr>
            <a:r>
              <a:rPr lang="he-IL" sz="2600" dirty="0">
                <a:solidFill>
                  <a:srgbClr val="615F6D"/>
                </a:solidFill>
                <a:latin typeface="Fb Adrenalin" panose="02020503050405020304" pitchFamily="18" charset="-79"/>
                <a:cs typeface="Fb Adrenalin" panose="02020503050405020304" pitchFamily="18" charset="-79"/>
              </a:rPr>
              <a:t>ביטחון אנרגטי </a:t>
            </a:r>
            <a:r>
              <a:rPr lang="he-IL" dirty="0">
                <a:solidFill>
                  <a:srgbClr val="615F6D"/>
                </a:solidFill>
                <a:latin typeface="Fb Adrenalin" panose="02020503050405020304" pitchFamily="18" charset="-79"/>
                <a:cs typeface="Fb Adrenalin" panose="02020503050405020304" pitchFamily="18" charset="-79"/>
              </a:rPr>
              <a:t>ארוך טווח על ידי גיוון מקורות אנרגיה והקטנת התלות </a:t>
            </a:r>
            <a:r>
              <a:rPr lang="he-IL" dirty="0" err="1">
                <a:solidFill>
                  <a:srgbClr val="615F6D"/>
                </a:solidFill>
                <a:latin typeface="Fb Adrenalin" panose="02020503050405020304" pitchFamily="18" charset="-79"/>
                <a:cs typeface="Fb Adrenalin" panose="02020503050405020304" pitchFamily="18" charset="-79"/>
              </a:rPr>
              <a:t>בדלקים</a:t>
            </a:r>
            <a:r>
              <a:rPr lang="he-IL" dirty="0">
                <a:solidFill>
                  <a:srgbClr val="615F6D"/>
                </a:solidFill>
                <a:latin typeface="Fb Adrenalin" panose="02020503050405020304" pitchFamily="18" charset="-79"/>
                <a:cs typeface="Fb Adrenalin" panose="02020503050405020304" pitchFamily="18" charset="-79"/>
              </a:rPr>
              <a:t> מזהמים</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הפחתת </a:t>
            </a:r>
            <a:r>
              <a:rPr lang="he-IL" sz="2600" dirty="0">
                <a:solidFill>
                  <a:srgbClr val="615F6D"/>
                </a:solidFill>
                <a:latin typeface="Fb Adrenalin" panose="02020503050405020304" pitchFamily="18" charset="-79"/>
                <a:cs typeface="Fb Adrenalin" panose="02020503050405020304" pitchFamily="18" charset="-79"/>
              </a:rPr>
              <a:t>הזיהום לסביבה </a:t>
            </a:r>
            <a:r>
              <a:rPr lang="he-IL" dirty="0">
                <a:solidFill>
                  <a:srgbClr val="615F6D"/>
                </a:solidFill>
                <a:latin typeface="Fb Adrenalin" panose="02020503050405020304" pitchFamily="18" charset="-79"/>
                <a:cs typeface="Fb Adrenalin" panose="02020503050405020304" pitchFamily="18" charset="-79"/>
              </a:rPr>
              <a:t>והקטנת </a:t>
            </a:r>
            <a:r>
              <a:rPr lang="he-IL" sz="2600" dirty="0">
                <a:solidFill>
                  <a:srgbClr val="615F6D"/>
                </a:solidFill>
                <a:latin typeface="Fb Adrenalin" panose="02020503050405020304" pitchFamily="18" charset="-79"/>
                <a:cs typeface="Fb Adrenalin" panose="02020503050405020304" pitchFamily="18" charset="-79"/>
              </a:rPr>
              <a:t>התחלואה</a:t>
            </a:r>
            <a:r>
              <a:rPr lang="he-IL" dirty="0">
                <a:solidFill>
                  <a:srgbClr val="615F6D"/>
                </a:solidFill>
                <a:latin typeface="Fb Adrenalin" panose="02020503050405020304" pitchFamily="18" charset="-79"/>
                <a:cs typeface="Fb Adrenalin" panose="02020503050405020304" pitchFamily="18" charset="-79"/>
              </a:rPr>
              <a:t> של האזרחים</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 </a:t>
            </a:r>
            <a:endParaRPr lang="en-US" dirty="0">
              <a:solidFill>
                <a:srgbClr val="615F6D"/>
              </a:solidFill>
              <a:latin typeface="Fb Adrenalin" panose="02020503050405020304" pitchFamily="18" charset="-79"/>
              <a:cs typeface="Fb Adrenalin" panose="02020503050405020304" pitchFamily="18" charset="-79"/>
            </a:endParaRPr>
          </a:p>
        </p:txBody>
      </p:sp>
      <p:grpSp>
        <p:nvGrpSpPr>
          <p:cNvPr id="23" name="קבוצה 22"/>
          <p:cNvGrpSpPr/>
          <p:nvPr/>
        </p:nvGrpSpPr>
        <p:grpSpPr>
          <a:xfrm>
            <a:off x="9080626" y="4673419"/>
            <a:ext cx="3111374" cy="2184581"/>
            <a:chOff x="9080626" y="4673419"/>
            <a:chExt cx="3111374" cy="2184581"/>
          </a:xfrm>
        </p:grpSpPr>
        <p:pic>
          <p:nvPicPr>
            <p:cNvPr id="24"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sp>
        <p:nvSpPr>
          <p:cNvPr id="27" name="TextBox 26"/>
          <p:cNvSpPr txBox="1"/>
          <p:nvPr/>
        </p:nvSpPr>
        <p:spPr>
          <a:xfrm>
            <a:off x="1850315" y="275482"/>
            <a:ext cx="8557612" cy="437043"/>
          </a:xfrm>
          <a:prstGeom prst="rect">
            <a:avLst/>
          </a:prstGeom>
          <a:noFill/>
        </p:spPr>
        <p:txBody>
          <a:bodyPr wrap="square" rtlCol="1">
            <a:spAutoFit/>
          </a:bodyPr>
          <a:lstStyle/>
          <a:p>
            <a:pPr>
              <a:lnSpc>
                <a:spcPct val="80000"/>
              </a:lnSpc>
            </a:pPr>
            <a:r>
              <a:rPr lang="he-IL" sz="2800"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הפחתת גזי חממה כמנוף לחיזוק הכלכלה, בריאות וסביבה</a:t>
            </a:r>
          </a:p>
        </p:txBody>
      </p:sp>
    </p:spTree>
    <p:extLst>
      <p:ext uri="{BB962C8B-B14F-4D97-AF65-F5344CB8AC3E}">
        <p14:creationId xmlns:p14="http://schemas.microsoft.com/office/powerpoint/2010/main" val="148978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מלבן 32"/>
          <p:cNvSpPr/>
          <p:nvPr/>
        </p:nvSpPr>
        <p:spPr>
          <a:xfrm>
            <a:off x="475946" y="6329332"/>
            <a:ext cx="5080043" cy="523220"/>
          </a:xfrm>
          <a:prstGeom prst="rect">
            <a:avLst/>
          </a:prstGeom>
        </p:spPr>
        <p:txBody>
          <a:bodyPr wrap="square">
            <a:spAutoFit/>
          </a:bodyPr>
          <a:lstStyle/>
          <a:p>
            <a:pPr marL="0" lvl="2" algn="r"/>
            <a:r>
              <a:rPr lang="he-IL" sz="1400" dirty="0">
                <a:solidFill>
                  <a:srgbClr val="615F6D"/>
                </a:solidFill>
                <a:latin typeface="Fb Adrenalin" panose="02020503050405020304" pitchFamily="18" charset="-79"/>
                <a:cs typeface="Fb Adrenalin" panose="02020503050405020304" pitchFamily="18" charset="-79"/>
              </a:rPr>
              <a:t>על פי פליטות צפויות לישראל בתרחיש עסקים כרגיל</a:t>
            </a:r>
          </a:p>
          <a:p>
            <a:pPr marL="0" lvl="2" algn="r"/>
            <a:r>
              <a:rPr lang="he-IL" sz="1400" dirty="0">
                <a:solidFill>
                  <a:srgbClr val="615F6D"/>
                </a:solidFill>
                <a:latin typeface="Fb Adrenalin" panose="02020503050405020304" pitchFamily="18" charset="-79"/>
                <a:cs typeface="Fb Adrenalin" panose="02020503050405020304" pitchFamily="18" charset="-79"/>
              </a:rPr>
              <a:t>ניתוח פליטות לנפש של המועצה הלאומית לכלכלה</a:t>
            </a:r>
          </a:p>
        </p:txBody>
      </p:sp>
      <p:sp>
        <p:nvSpPr>
          <p:cNvPr id="19" name="TextBox 18"/>
          <p:cNvSpPr txBox="1"/>
          <p:nvPr/>
        </p:nvSpPr>
        <p:spPr>
          <a:xfrm>
            <a:off x="703869" y="1038488"/>
            <a:ext cx="11194090" cy="2708434"/>
          </a:xfrm>
          <a:prstGeom prst="rect">
            <a:avLst/>
          </a:prstGeom>
          <a:noFill/>
        </p:spPr>
        <p:txBody>
          <a:bodyPr wrap="square" rtlCol="1">
            <a:spAutoFit/>
          </a:bodyPr>
          <a:lstStyle/>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הפליטות של ישראל לנפש צפויים לגדול משמעותית (כ-35%) עד לשנת 2030 בתרחיש עסקים כרגיל.</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27 מדינות האיחוד האירופי, ארה"ב וקנדה התחייבו ליעדי הפחתה </a:t>
            </a:r>
            <a:r>
              <a:rPr lang="he-IL" sz="2600" dirty="0">
                <a:solidFill>
                  <a:srgbClr val="615F6D"/>
                </a:solidFill>
                <a:latin typeface="Fb Adrenalin" panose="02020503050405020304" pitchFamily="18" charset="-79"/>
                <a:cs typeface="Fb Adrenalin" panose="02020503050405020304" pitchFamily="18" charset="-79"/>
              </a:rPr>
              <a:t>אבסולוטיים</a:t>
            </a:r>
            <a:r>
              <a:rPr lang="he-IL" dirty="0">
                <a:solidFill>
                  <a:srgbClr val="615F6D"/>
                </a:solidFill>
                <a:latin typeface="Fb Adrenalin" panose="02020503050405020304" pitchFamily="18" charset="-79"/>
                <a:cs typeface="Fb Adrenalin" panose="02020503050405020304" pitchFamily="18" charset="-79"/>
              </a:rPr>
              <a:t>.</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על פי ניתוח המועצה הלאומית לכלכלה ללא פעילות ממשלתית משמעותית בשנת 2030 נגיע לכ-</a:t>
            </a:r>
            <a:r>
              <a:rPr lang="he-IL" sz="2600" dirty="0">
                <a:solidFill>
                  <a:srgbClr val="615F6D"/>
                </a:solidFill>
                <a:latin typeface="Fb Adrenalin" panose="02020503050405020304" pitchFamily="18" charset="-79"/>
                <a:cs typeface="Fb Adrenalin" panose="02020503050405020304" pitchFamily="18" charset="-79"/>
              </a:rPr>
              <a:t>10.9 טון </a:t>
            </a:r>
            <a:r>
              <a:rPr lang="he-IL" sz="2600" dirty="0" err="1">
                <a:solidFill>
                  <a:srgbClr val="615F6D"/>
                </a:solidFill>
                <a:latin typeface="Fb Adrenalin" panose="02020503050405020304" pitchFamily="18" charset="-79"/>
                <a:cs typeface="Fb Adrenalin" panose="02020503050405020304" pitchFamily="18" charset="-79"/>
              </a:rPr>
              <a:t>גז"ח</a:t>
            </a:r>
            <a:r>
              <a:rPr lang="he-IL" sz="2600" dirty="0">
                <a:solidFill>
                  <a:srgbClr val="615F6D"/>
                </a:solidFill>
                <a:latin typeface="Fb Adrenalin" panose="02020503050405020304" pitchFamily="18" charset="-79"/>
                <a:cs typeface="Fb Adrenalin" panose="02020503050405020304" pitchFamily="18" charset="-79"/>
              </a:rPr>
              <a:t> </a:t>
            </a:r>
            <a:r>
              <a:rPr lang="he-IL" dirty="0">
                <a:solidFill>
                  <a:srgbClr val="615F6D"/>
                </a:solidFill>
                <a:latin typeface="Fb Adrenalin" panose="02020503050405020304" pitchFamily="18" charset="-79"/>
                <a:cs typeface="Fb Adrenalin" panose="02020503050405020304" pitchFamily="18" charset="-79"/>
              </a:rPr>
              <a:t>לנפש (עלייה מ 10.5 היום)</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הממוצע באירופה ב 2030 יעמוד על כ </a:t>
            </a:r>
            <a:r>
              <a:rPr lang="he-IL" sz="2600" dirty="0">
                <a:solidFill>
                  <a:srgbClr val="615F6D"/>
                </a:solidFill>
                <a:latin typeface="Fb Adrenalin" panose="02020503050405020304" pitchFamily="18" charset="-79"/>
                <a:cs typeface="Fb Adrenalin" panose="02020503050405020304" pitchFamily="18" charset="-79"/>
              </a:rPr>
              <a:t>6.5 טון לנפש</a:t>
            </a:r>
            <a:r>
              <a:rPr lang="he-IL" dirty="0">
                <a:solidFill>
                  <a:srgbClr val="615F6D"/>
                </a:solidFill>
                <a:latin typeface="Fb Adrenalin" panose="02020503050405020304" pitchFamily="18" charset="-79"/>
                <a:cs typeface="Fb Adrenalin" panose="02020503050405020304" pitchFamily="18" charset="-79"/>
              </a:rPr>
              <a:t> ושל ה </a:t>
            </a:r>
            <a:r>
              <a:rPr lang="en-US" dirty="0">
                <a:solidFill>
                  <a:srgbClr val="615F6D"/>
                </a:solidFill>
                <a:latin typeface="Fb Adrenalin" panose="02020503050405020304" pitchFamily="18" charset="-79"/>
                <a:cs typeface="Fb Adrenalin" panose="02020503050405020304" pitchFamily="18" charset="-79"/>
              </a:rPr>
              <a:t>OECD</a:t>
            </a:r>
            <a:r>
              <a:rPr lang="he-IL" dirty="0">
                <a:solidFill>
                  <a:srgbClr val="615F6D"/>
                </a:solidFill>
                <a:latin typeface="Fb Adrenalin" panose="02020503050405020304" pitchFamily="18" charset="-79"/>
                <a:cs typeface="Fb Adrenalin" panose="02020503050405020304" pitchFamily="18" charset="-79"/>
              </a:rPr>
              <a:t> על 8.7</a:t>
            </a:r>
          </a:p>
        </p:txBody>
      </p:sp>
      <p:graphicFrame>
        <p:nvGraphicFramePr>
          <p:cNvPr id="14" name="מציין מיקום תוכן 8"/>
          <p:cNvGraphicFramePr>
            <a:graphicFrameLocks noGrp="1"/>
          </p:cNvGraphicFramePr>
          <p:nvPr>
            <p:extLst>
              <p:ext uri="{D42A27DB-BD31-4B8C-83A1-F6EECF244321}">
                <p14:modId xmlns:p14="http://schemas.microsoft.com/office/powerpoint/2010/main" val="1380576192"/>
              </p:ext>
            </p:extLst>
          </p:nvPr>
        </p:nvGraphicFramePr>
        <p:xfrm>
          <a:off x="70773" y="3524967"/>
          <a:ext cx="5622648" cy="3092240"/>
        </p:xfrm>
        <a:graphic>
          <a:graphicData uri="http://schemas.openxmlformats.org/drawingml/2006/chart">
            <c:chart xmlns:c="http://schemas.openxmlformats.org/drawingml/2006/chart" xmlns:r="http://schemas.openxmlformats.org/officeDocument/2006/relationships" r:id="rId3"/>
          </a:graphicData>
        </a:graphic>
      </p:graphicFrame>
      <p:sp>
        <p:nvSpPr>
          <p:cNvPr id="15" name="אליפסה 14"/>
          <p:cNvSpPr/>
          <p:nvPr/>
        </p:nvSpPr>
        <p:spPr>
          <a:xfrm>
            <a:off x="1236282" y="2834053"/>
            <a:ext cx="238383" cy="238383"/>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מלבן 15"/>
          <p:cNvSpPr/>
          <p:nvPr/>
        </p:nvSpPr>
        <p:spPr>
          <a:xfrm>
            <a:off x="303818" y="2753189"/>
            <a:ext cx="800100" cy="338554"/>
          </a:xfrm>
          <a:prstGeom prst="rect">
            <a:avLst/>
          </a:prstGeom>
        </p:spPr>
        <p:txBody>
          <a:bodyPr wrap="square">
            <a:spAutoFit/>
          </a:bodyPr>
          <a:lstStyle/>
          <a:p>
            <a:pPr marL="0" lvl="2"/>
            <a:r>
              <a:rPr lang="he-IL" sz="1600" dirty="0">
                <a:solidFill>
                  <a:srgbClr val="615F6D"/>
                </a:solidFill>
                <a:latin typeface="Fb Adrenalin" panose="02020503050405020304" pitchFamily="18" charset="-79"/>
                <a:cs typeface="Fb Adrenalin" panose="02020503050405020304" pitchFamily="18" charset="-79"/>
              </a:rPr>
              <a:t>ישראל</a:t>
            </a:r>
            <a:endParaRPr lang="en-US" sz="4000" dirty="0">
              <a:solidFill>
                <a:srgbClr val="3B445A"/>
              </a:solidFill>
              <a:latin typeface="FbSpoilerEng" panose="02020503050405020304" pitchFamily="18" charset="-79"/>
              <a:cs typeface="FbSpoilerEng" panose="02020503050405020304" pitchFamily="18" charset="-79"/>
            </a:endParaRPr>
          </a:p>
        </p:txBody>
      </p:sp>
      <p:sp>
        <p:nvSpPr>
          <p:cNvPr id="18" name="אליפסה 17"/>
          <p:cNvSpPr/>
          <p:nvPr/>
        </p:nvSpPr>
        <p:spPr>
          <a:xfrm>
            <a:off x="1236282" y="3112554"/>
            <a:ext cx="238383" cy="23838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מלבן 19"/>
          <p:cNvSpPr/>
          <p:nvPr/>
        </p:nvSpPr>
        <p:spPr>
          <a:xfrm>
            <a:off x="122842" y="3031690"/>
            <a:ext cx="981075" cy="338554"/>
          </a:xfrm>
          <a:prstGeom prst="rect">
            <a:avLst/>
          </a:prstGeom>
        </p:spPr>
        <p:txBody>
          <a:bodyPr wrap="square">
            <a:spAutoFit/>
          </a:bodyPr>
          <a:lstStyle/>
          <a:p>
            <a:pPr marL="0" lvl="2"/>
            <a:r>
              <a:rPr lang="he-IL" sz="1600" dirty="0">
                <a:solidFill>
                  <a:srgbClr val="615F6D"/>
                </a:solidFill>
                <a:latin typeface="Fb Adrenalin" panose="02020503050405020304" pitchFamily="18" charset="-79"/>
                <a:cs typeface="Fb Adrenalin" panose="02020503050405020304" pitchFamily="18" charset="-79"/>
              </a:rPr>
              <a:t>אירופה</a:t>
            </a:r>
            <a:endParaRPr lang="en-US" sz="4000" dirty="0">
              <a:solidFill>
                <a:srgbClr val="3B445A"/>
              </a:solidFill>
              <a:latin typeface="FbSpoilerEng" panose="02020503050405020304" pitchFamily="18" charset="-79"/>
              <a:cs typeface="FbSpoilerEng" panose="02020503050405020304" pitchFamily="18" charset="-79"/>
            </a:endParaRPr>
          </a:p>
        </p:txBody>
      </p:sp>
      <p:grpSp>
        <p:nvGrpSpPr>
          <p:cNvPr id="23" name="קבוצה 22"/>
          <p:cNvGrpSpPr/>
          <p:nvPr/>
        </p:nvGrpSpPr>
        <p:grpSpPr>
          <a:xfrm>
            <a:off x="9080626" y="4673419"/>
            <a:ext cx="3111374" cy="2184581"/>
            <a:chOff x="9080626" y="4673419"/>
            <a:chExt cx="3111374" cy="2184581"/>
          </a:xfrm>
        </p:grpSpPr>
        <p:pic>
          <p:nvPicPr>
            <p:cNvPr id="24" name="Picture 2" descr="F:\המשך עבודה\3 במאים\קונספט מצגת 3 במאים\פינה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sp>
        <p:nvSpPr>
          <p:cNvPr id="27" name="TextBox 26"/>
          <p:cNvSpPr txBox="1"/>
          <p:nvPr/>
        </p:nvSpPr>
        <p:spPr>
          <a:xfrm>
            <a:off x="1850315" y="275482"/>
            <a:ext cx="8557612" cy="437043"/>
          </a:xfrm>
          <a:prstGeom prst="rect">
            <a:avLst/>
          </a:prstGeom>
          <a:noFill/>
        </p:spPr>
        <p:txBody>
          <a:bodyPr wrap="square" rtlCol="1">
            <a:spAutoFit/>
          </a:bodyPr>
          <a:lstStyle/>
          <a:p>
            <a:pPr>
              <a:lnSpc>
                <a:spcPct val="80000"/>
              </a:lnSpc>
            </a:pPr>
            <a:r>
              <a:rPr lang="he-IL" sz="2800"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תמונת הפליטות של ישראל בהשוואה למדינות אחרות</a:t>
            </a:r>
          </a:p>
        </p:txBody>
      </p:sp>
    </p:spTree>
    <p:extLst>
      <p:ext uri="{BB962C8B-B14F-4D97-AF65-F5344CB8AC3E}">
        <p14:creationId xmlns:p14="http://schemas.microsoft.com/office/powerpoint/2010/main" val="375741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p:cNvGrpSpPr/>
          <p:nvPr/>
        </p:nvGrpSpPr>
        <p:grpSpPr>
          <a:xfrm>
            <a:off x="-2317111" y="-203200"/>
            <a:ext cx="2661824" cy="7061199"/>
            <a:chOff x="37053" y="-203200"/>
            <a:chExt cx="2661824" cy="7061199"/>
          </a:xfrm>
        </p:grpSpPr>
        <p:sp>
          <p:nvSpPr>
            <p:cNvPr id="5" name="מלבן 4"/>
            <p:cNvSpPr/>
            <p:nvPr/>
          </p:nvSpPr>
          <p:spPr>
            <a:xfrm>
              <a:off x="215226" y="0"/>
              <a:ext cx="2013751" cy="685799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3" y="-203200"/>
              <a:ext cx="758939" cy="6299200"/>
            </a:xfrm>
            <a:prstGeom prst="rect">
              <a:avLst/>
            </a:prstGeom>
          </p:spPr>
        </p:pic>
        <p:grpSp>
          <p:nvGrpSpPr>
            <p:cNvPr id="7" name="קבוצה 6"/>
            <p:cNvGrpSpPr/>
            <p:nvPr/>
          </p:nvGrpSpPr>
          <p:grpSpPr>
            <a:xfrm>
              <a:off x="564208" y="822634"/>
              <a:ext cx="2134669" cy="4588077"/>
              <a:chOff x="659330" y="822634"/>
              <a:chExt cx="2134669" cy="4588077"/>
            </a:xfrm>
          </p:grpSpPr>
          <p:sp>
            <p:nvSpPr>
              <p:cNvPr id="8" name="TextBox 7"/>
              <p:cNvSpPr txBox="1"/>
              <p:nvPr/>
            </p:nvSpPr>
            <p:spPr>
              <a:xfrm>
                <a:off x="659331" y="822634"/>
                <a:ext cx="1931468" cy="289310"/>
              </a:xfrm>
              <a:prstGeom prst="rect">
                <a:avLst/>
              </a:prstGeom>
              <a:noFill/>
            </p:spPr>
            <p:txBody>
              <a:bodyPr wrap="square" rtlCol="1">
                <a:spAutoFit/>
              </a:bodyPr>
              <a:lstStyle/>
              <a:p>
                <a:pPr algn="l">
                  <a:lnSpc>
                    <a:spcPct val="80000"/>
                  </a:lnSpc>
                </a:pPr>
                <a:r>
                  <a:rPr lang="he-IL" sz="1600" dirty="0">
                    <a:solidFill>
                      <a:srgbClr val="3B445A"/>
                    </a:solidFill>
                    <a:latin typeface="Fb Adrenalin" panose="02020503050405020304" pitchFamily="18" charset="-79"/>
                    <a:cs typeface="Fb Adrenalin" panose="02020503050405020304" pitchFamily="18" charset="-79"/>
                  </a:rPr>
                  <a:t>חומרים מסוכנים</a:t>
                </a:r>
              </a:p>
            </p:txBody>
          </p:sp>
          <p:sp>
            <p:nvSpPr>
              <p:cNvPr id="9" name="TextBox 8"/>
              <p:cNvSpPr txBox="1"/>
              <p:nvPr/>
            </p:nvSpPr>
            <p:spPr>
              <a:xfrm>
                <a:off x="659330" y="1299933"/>
                <a:ext cx="1664769" cy="289310"/>
              </a:xfrm>
              <a:prstGeom prst="rect">
                <a:avLst/>
              </a:prstGeom>
              <a:noFill/>
            </p:spPr>
            <p:txBody>
              <a:bodyPr wrap="square" rtlCol="1">
                <a:spAutoFit/>
              </a:bodyPr>
              <a:lstStyle/>
              <a:p>
                <a:pPr algn="l">
                  <a:lnSpc>
                    <a:spcPct val="80000"/>
                  </a:lnSpc>
                </a:pPr>
                <a:r>
                  <a:rPr lang="he-IL" sz="1600" dirty="0">
                    <a:solidFill>
                      <a:srgbClr val="7E8896"/>
                    </a:solidFill>
                    <a:latin typeface="Fb Adrenalin" panose="02020503050405020304" pitchFamily="18" charset="-79"/>
                    <a:cs typeface="Fb Adrenalin" panose="02020503050405020304" pitchFamily="18" charset="-79"/>
                  </a:rPr>
                  <a:t>הערכות בחירום</a:t>
                </a:r>
              </a:p>
            </p:txBody>
          </p:sp>
          <p:sp>
            <p:nvSpPr>
              <p:cNvPr id="10" name="TextBox 9"/>
              <p:cNvSpPr txBox="1"/>
              <p:nvPr/>
            </p:nvSpPr>
            <p:spPr>
              <a:xfrm>
                <a:off x="659331" y="1777232"/>
                <a:ext cx="1664768" cy="289695"/>
              </a:xfrm>
              <a:prstGeom prst="rect">
                <a:avLst/>
              </a:prstGeom>
              <a:noFill/>
            </p:spPr>
            <p:txBody>
              <a:bodyPr wrap="square" rtlCol="1">
                <a:spAutoFit/>
              </a:bodyPr>
              <a:lstStyle/>
              <a:p>
                <a:pPr algn="l">
                  <a:lnSpc>
                    <a:spcPct val="80000"/>
                  </a:lnSpc>
                </a:pPr>
                <a:r>
                  <a:rPr lang="he-IL" sz="1600" dirty="0">
                    <a:solidFill>
                      <a:srgbClr val="7E8896"/>
                    </a:solidFill>
                    <a:latin typeface="Fb Adrenalin" panose="02020503050405020304" pitchFamily="18" charset="-79"/>
                    <a:cs typeface="Fb Adrenalin" panose="02020503050405020304" pitchFamily="18" charset="-79"/>
                  </a:rPr>
                  <a:t>זיהום אוויר</a:t>
                </a:r>
              </a:p>
            </p:txBody>
          </p:sp>
          <p:sp>
            <p:nvSpPr>
              <p:cNvPr id="11" name="TextBox 10"/>
              <p:cNvSpPr txBox="1"/>
              <p:nvPr/>
            </p:nvSpPr>
            <p:spPr>
              <a:xfrm>
                <a:off x="659330" y="2254916"/>
                <a:ext cx="1818559" cy="289695"/>
              </a:xfrm>
              <a:prstGeom prst="rect">
                <a:avLst/>
              </a:prstGeom>
              <a:noFill/>
            </p:spPr>
            <p:txBody>
              <a:bodyPr wrap="square" rtlCol="1">
                <a:spAutoFit/>
              </a:bodyPr>
              <a:lstStyle/>
              <a:p>
                <a:pPr algn="l">
                  <a:lnSpc>
                    <a:spcPct val="80000"/>
                  </a:lnSpc>
                </a:pPr>
                <a:r>
                  <a:rPr lang="he-IL" sz="1600" dirty="0">
                    <a:solidFill>
                      <a:srgbClr val="7E8896"/>
                    </a:solidFill>
                    <a:latin typeface="Fb Adrenalin" panose="02020503050405020304" pitchFamily="18" charset="-79"/>
                    <a:cs typeface="Fb Adrenalin" panose="02020503050405020304" pitchFamily="18" charset="-79"/>
                  </a:rPr>
                  <a:t>זיהום קרקע</a:t>
                </a:r>
              </a:p>
            </p:txBody>
          </p:sp>
          <p:sp>
            <p:nvSpPr>
              <p:cNvPr id="12" name="TextBox 11"/>
              <p:cNvSpPr txBox="1"/>
              <p:nvPr/>
            </p:nvSpPr>
            <p:spPr>
              <a:xfrm>
                <a:off x="659330" y="2732600"/>
                <a:ext cx="2134669" cy="289695"/>
              </a:xfrm>
              <a:prstGeom prst="rect">
                <a:avLst/>
              </a:prstGeom>
              <a:noFill/>
            </p:spPr>
            <p:txBody>
              <a:bodyPr wrap="square" rtlCol="1">
                <a:spAutoFit/>
              </a:bodyPr>
              <a:lstStyle/>
              <a:p>
                <a:pPr algn="l">
                  <a:lnSpc>
                    <a:spcPct val="80000"/>
                  </a:lnSpc>
                </a:pPr>
                <a:r>
                  <a:rPr lang="he-IL" sz="1600" dirty="0">
                    <a:solidFill>
                      <a:srgbClr val="7E8896"/>
                    </a:solidFill>
                    <a:latin typeface="Fb Adrenalin" panose="02020503050405020304" pitchFamily="18" charset="-79"/>
                    <a:cs typeface="Fb Adrenalin" panose="02020503050405020304" pitchFamily="18" charset="-79"/>
                  </a:rPr>
                  <a:t>זיהום מתדלקים</a:t>
                </a:r>
              </a:p>
            </p:txBody>
          </p:sp>
          <p:sp>
            <p:nvSpPr>
              <p:cNvPr id="13" name="TextBox 12"/>
              <p:cNvSpPr txBox="1"/>
              <p:nvPr/>
            </p:nvSpPr>
            <p:spPr>
              <a:xfrm>
                <a:off x="659331" y="3210284"/>
                <a:ext cx="1818558" cy="289695"/>
              </a:xfrm>
              <a:prstGeom prst="rect">
                <a:avLst/>
              </a:prstGeom>
              <a:noFill/>
            </p:spPr>
            <p:txBody>
              <a:bodyPr wrap="square" rtlCol="1">
                <a:spAutoFit/>
              </a:bodyPr>
              <a:lstStyle/>
              <a:p>
                <a:pPr algn="l">
                  <a:lnSpc>
                    <a:spcPct val="80000"/>
                  </a:lnSpc>
                </a:pPr>
                <a:r>
                  <a:rPr lang="he-IL" sz="1600" dirty="0">
                    <a:solidFill>
                      <a:srgbClr val="7E8896"/>
                    </a:solidFill>
                    <a:latin typeface="Fb Adrenalin" panose="02020503050405020304" pitchFamily="18" charset="-79"/>
                    <a:cs typeface="Fb Adrenalin" panose="02020503050405020304" pitchFamily="18" charset="-79"/>
                  </a:rPr>
                  <a:t>זיהום משפכים</a:t>
                </a:r>
              </a:p>
            </p:txBody>
          </p:sp>
          <p:sp>
            <p:nvSpPr>
              <p:cNvPr id="14" name="TextBox 13"/>
              <p:cNvSpPr txBox="1"/>
              <p:nvPr/>
            </p:nvSpPr>
            <p:spPr>
              <a:xfrm>
                <a:off x="659330" y="3687968"/>
                <a:ext cx="1931469" cy="289695"/>
              </a:xfrm>
              <a:prstGeom prst="rect">
                <a:avLst/>
              </a:prstGeom>
              <a:noFill/>
            </p:spPr>
            <p:txBody>
              <a:bodyPr wrap="square" rtlCol="1">
                <a:spAutoFit/>
              </a:bodyPr>
              <a:lstStyle/>
              <a:p>
                <a:pPr algn="l">
                  <a:lnSpc>
                    <a:spcPct val="80000"/>
                  </a:lnSpc>
                </a:pPr>
                <a:r>
                  <a:rPr lang="he-IL" sz="1600" dirty="0">
                    <a:solidFill>
                      <a:srgbClr val="7E8896"/>
                    </a:solidFill>
                    <a:latin typeface="Fb Adrenalin" panose="02020503050405020304" pitchFamily="18" charset="-79"/>
                    <a:cs typeface="Fb Adrenalin" panose="02020503050405020304" pitchFamily="18" charset="-79"/>
                  </a:rPr>
                  <a:t>שינויי אקלים</a:t>
                </a:r>
              </a:p>
            </p:txBody>
          </p:sp>
          <p:sp>
            <p:nvSpPr>
              <p:cNvPr id="15" name="TextBox 14"/>
              <p:cNvSpPr txBox="1"/>
              <p:nvPr/>
            </p:nvSpPr>
            <p:spPr>
              <a:xfrm>
                <a:off x="659331" y="4165652"/>
                <a:ext cx="1159228" cy="289695"/>
              </a:xfrm>
              <a:prstGeom prst="rect">
                <a:avLst/>
              </a:prstGeom>
              <a:noFill/>
            </p:spPr>
            <p:txBody>
              <a:bodyPr wrap="square" rtlCol="1">
                <a:spAutoFit/>
              </a:bodyPr>
              <a:lstStyle/>
              <a:p>
                <a:pPr algn="l">
                  <a:lnSpc>
                    <a:spcPct val="80000"/>
                  </a:lnSpc>
                </a:pPr>
                <a:r>
                  <a:rPr lang="he-IL" sz="1600" dirty="0">
                    <a:solidFill>
                      <a:srgbClr val="7E8896"/>
                    </a:solidFill>
                    <a:latin typeface="Fb Adrenalin" panose="02020503050405020304" pitchFamily="18" charset="-79"/>
                    <a:cs typeface="Fb Adrenalin" panose="02020503050405020304" pitchFamily="18" charset="-79"/>
                  </a:rPr>
                  <a:t>קרינה</a:t>
                </a:r>
              </a:p>
            </p:txBody>
          </p:sp>
          <p:sp>
            <p:nvSpPr>
              <p:cNvPr id="16" name="TextBox 15"/>
              <p:cNvSpPr txBox="1"/>
              <p:nvPr/>
            </p:nvSpPr>
            <p:spPr>
              <a:xfrm>
                <a:off x="659331" y="4643336"/>
                <a:ext cx="1159228" cy="289695"/>
              </a:xfrm>
              <a:prstGeom prst="rect">
                <a:avLst/>
              </a:prstGeom>
              <a:noFill/>
            </p:spPr>
            <p:txBody>
              <a:bodyPr wrap="square" rtlCol="1">
                <a:spAutoFit/>
              </a:bodyPr>
              <a:lstStyle/>
              <a:p>
                <a:pPr algn="l">
                  <a:lnSpc>
                    <a:spcPct val="80000"/>
                  </a:lnSpc>
                </a:pPr>
                <a:r>
                  <a:rPr lang="he-IL" sz="1600" dirty="0">
                    <a:solidFill>
                      <a:srgbClr val="7E8896"/>
                    </a:solidFill>
                    <a:latin typeface="Fb Adrenalin" panose="02020503050405020304" pitchFamily="18" charset="-79"/>
                    <a:cs typeface="Fb Adrenalin" panose="02020503050405020304" pitchFamily="18" charset="-79"/>
                  </a:rPr>
                  <a:t>רעש</a:t>
                </a:r>
              </a:p>
            </p:txBody>
          </p:sp>
          <p:sp>
            <p:nvSpPr>
              <p:cNvPr id="17" name="TextBox 16"/>
              <p:cNvSpPr txBox="1"/>
              <p:nvPr/>
            </p:nvSpPr>
            <p:spPr>
              <a:xfrm>
                <a:off x="659331" y="5121016"/>
                <a:ext cx="1159228" cy="289695"/>
              </a:xfrm>
              <a:prstGeom prst="rect">
                <a:avLst/>
              </a:prstGeom>
              <a:noFill/>
            </p:spPr>
            <p:txBody>
              <a:bodyPr wrap="square" rtlCol="1">
                <a:spAutoFit/>
              </a:bodyPr>
              <a:lstStyle/>
              <a:p>
                <a:pPr algn="l">
                  <a:lnSpc>
                    <a:spcPct val="80000"/>
                  </a:lnSpc>
                </a:pPr>
                <a:r>
                  <a:rPr lang="he-IL" sz="1600" dirty="0">
                    <a:solidFill>
                      <a:srgbClr val="7E8896"/>
                    </a:solidFill>
                    <a:latin typeface="Fb Adrenalin" panose="02020503050405020304" pitchFamily="18" charset="-79"/>
                    <a:cs typeface="Fb Adrenalin" panose="02020503050405020304" pitchFamily="18" charset="-79"/>
                  </a:rPr>
                  <a:t>אסבסט</a:t>
                </a:r>
              </a:p>
            </p:txBody>
          </p:sp>
        </p:grpSp>
      </p:grpSp>
      <p:sp>
        <p:nvSpPr>
          <p:cNvPr id="2" name="מלבן 1"/>
          <p:cNvSpPr/>
          <p:nvPr/>
        </p:nvSpPr>
        <p:spPr>
          <a:xfrm>
            <a:off x="839095" y="653676"/>
            <a:ext cx="10693101" cy="3554819"/>
          </a:xfrm>
          <a:prstGeom prst="rect">
            <a:avLst/>
          </a:prstGeom>
        </p:spPr>
        <p:txBody>
          <a:bodyPr wrap="square">
            <a:spAutoFit/>
          </a:bodyPr>
          <a:lstStyle/>
          <a:p>
            <a:pPr algn="ctr">
              <a:lnSpc>
                <a:spcPts val="3000"/>
              </a:lnSpc>
              <a:spcBef>
                <a:spcPts val="1800"/>
              </a:spcBef>
            </a:pPr>
            <a:r>
              <a:rPr lang="he-IL" sz="3800" dirty="0">
                <a:solidFill>
                  <a:srgbClr val="615F6D"/>
                </a:solidFill>
                <a:latin typeface="Fb Adrenalin" panose="02020503050405020304" pitchFamily="18" charset="-79"/>
                <a:cs typeface="Fb Adrenalin" panose="02020503050405020304" pitchFamily="18" charset="-79"/>
              </a:rPr>
              <a:t>הדרך קדימה...</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יש צורך בהסכמה על יעד ממשלתי </a:t>
            </a:r>
            <a:r>
              <a:rPr lang="he-IL" sz="2600" dirty="0">
                <a:solidFill>
                  <a:srgbClr val="615F6D"/>
                </a:solidFill>
                <a:latin typeface="Fb Adrenalin" panose="02020503050405020304" pitchFamily="18" charset="-79"/>
                <a:cs typeface="Fb Adrenalin" panose="02020503050405020304" pitchFamily="18" charset="-79"/>
              </a:rPr>
              <a:t>משמעותי</a:t>
            </a:r>
            <a:r>
              <a:rPr lang="he-IL" dirty="0">
                <a:solidFill>
                  <a:srgbClr val="615F6D"/>
                </a:solidFill>
                <a:latin typeface="Fb Adrenalin" panose="02020503050405020304" pitchFamily="18" charset="-79"/>
                <a:cs typeface="Fb Adrenalin" panose="02020503050405020304" pitchFamily="18" charset="-79"/>
              </a:rPr>
              <a:t> ואסטרטגיה כלל-משקית ואינטגרטיבית </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נדרשת החלטת ממשלה עד ספטמבר ומחויבות תקציבית </a:t>
            </a:r>
            <a:r>
              <a:rPr lang="he-IL" sz="2600" dirty="0">
                <a:solidFill>
                  <a:srgbClr val="615F6D"/>
                </a:solidFill>
                <a:latin typeface="Fb Adrenalin" panose="02020503050405020304" pitchFamily="18" charset="-79"/>
                <a:cs typeface="Fb Adrenalin" panose="02020503050405020304" pitchFamily="18" charset="-79"/>
              </a:rPr>
              <a:t>ארוכת טווח</a:t>
            </a:r>
            <a:r>
              <a:rPr lang="he-IL" dirty="0">
                <a:solidFill>
                  <a:srgbClr val="615F6D"/>
                </a:solidFill>
                <a:latin typeface="Fb Adrenalin" panose="02020503050405020304" pitchFamily="18" charset="-79"/>
                <a:cs typeface="Fb Adrenalin" panose="02020503050405020304" pitchFamily="18" charset="-79"/>
              </a:rPr>
              <a:t> אשר תאפשר אופק תכנוני למשקיעים</a:t>
            </a:r>
          </a:p>
          <a:p>
            <a:pPr>
              <a:lnSpc>
                <a:spcPts val="3000"/>
              </a:lnSpc>
              <a:spcBef>
                <a:spcPts val="1800"/>
              </a:spcBef>
            </a:pPr>
            <a:r>
              <a:rPr lang="he-IL" sz="2600" dirty="0">
                <a:solidFill>
                  <a:srgbClr val="615F6D"/>
                </a:solidFill>
                <a:latin typeface="Fb Adrenalin" panose="02020503050405020304" pitchFamily="18" charset="-79"/>
                <a:cs typeface="Fb Adrenalin" panose="02020503050405020304" pitchFamily="18" charset="-79"/>
              </a:rPr>
              <a:t>בקרה ודיווח </a:t>
            </a:r>
            <a:r>
              <a:rPr lang="he-IL" dirty="0">
                <a:solidFill>
                  <a:srgbClr val="615F6D"/>
                </a:solidFill>
                <a:latin typeface="Fb Adrenalin" panose="02020503050405020304" pitchFamily="18" charset="-79"/>
                <a:cs typeface="Fb Adrenalin" panose="02020503050405020304" pitchFamily="18" charset="-79"/>
              </a:rPr>
              <a:t>(פנימי וציבורי) רציפים על התקדמות הממשלה לקראת היעדים</a:t>
            </a:r>
          </a:p>
          <a:p>
            <a:pPr>
              <a:lnSpc>
                <a:spcPts val="3000"/>
              </a:lnSpc>
              <a:spcBef>
                <a:spcPts val="1800"/>
              </a:spcBef>
            </a:pPr>
            <a:r>
              <a:rPr lang="he-IL" sz="2600" dirty="0">
                <a:solidFill>
                  <a:srgbClr val="615F6D"/>
                </a:solidFill>
                <a:latin typeface="Fb Adrenalin" panose="02020503050405020304" pitchFamily="18" charset="-79"/>
                <a:cs typeface="Fb Adrenalin" panose="02020503050405020304" pitchFamily="18" charset="-79"/>
              </a:rPr>
              <a:t>התאמה ועדכון </a:t>
            </a:r>
            <a:r>
              <a:rPr lang="he-IL" dirty="0">
                <a:solidFill>
                  <a:srgbClr val="615F6D"/>
                </a:solidFill>
                <a:latin typeface="Fb Adrenalin" panose="02020503050405020304" pitchFamily="18" charset="-79"/>
                <a:cs typeface="Fb Adrenalin" panose="02020503050405020304" pitchFamily="18" charset="-79"/>
              </a:rPr>
              <a:t>תקופתיים של פעולות הממשלה על מנת להבטיח יעילות מרבית והתקדמות לקראת היעדים</a:t>
            </a:r>
          </a:p>
          <a:p>
            <a:pPr>
              <a:lnSpc>
                <a:spcPts val="3000"/>
              </a:lnSpc>
              <a:spcBef>
                <a:spcPts val="1800"/>
              </a:spcBef>
            </a:pPr>
            <a:endParaRPr lang="en-US" dirty="0">
              <a:solidFill>
                <a:srgbClr val="615F6D"/>
              </a:solidFill>
              <a:latin typeface="Fb Adrenalin" panose="02020503050405020304" pitchFamily="18" charset="-79"/>
              <a:cs typeface="Fb Adrenalin" panose="02020503050405020304" pitchFamily="18" charset="-79"/>
            </a:endParaRPr>
          </a:p>
        </p:txBody>
      </p:sp>
    </p:spTree>
    <p:extLst>
      <p:ext uri="{BB962C8B-B14F-4D97-AF65-F5344CB8AC3E}">
        <p14:creationId xmlns:p14="http://schemas.microsoft.com/office/powerpoint/2010/main" val="1073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900"/>
                                        <p:tgtEl>
                                          <p:spTgt spid="3"/>
                                        </p:tgtEl>
                                      </p:cBhvr>
                                    </p:animEffect>
                                  </p:childTnLst>
                                </p:cTn>
                              </p:par>
                              <p:par>
                                <p:cTn id="8" presetID="63" presetClass="path" presetSubtype="0" accel="3000" decel="97000" fill="hold" nodeType="withEffect">
                                  <p:stCondLst>
                                    <p:cond delay="0"/>
                                  </p:stCondLst>
                                  <p:childTnLst>
                                    <p:animMotion origin="layout" path="M -1.66667E-6 1.85185E-6 L 0.20313 1.85185E-6 " pathEditMode="relative" rAng="0" ptsTypes="AA">
                                      <p:cBhvr>
                                        <p:cTn id="9" dur="900" fill="hold"/>
                                        <p:tgtEl>
                                          <p:spTgt spid="3"/>
                                        </p:tgtEl>
                                        <p:attrNameLst>
                                          <p:attrName>ppt_x</p:attrName>
                                          <p:attrName>ppt_y</p:attrName>
                                        </p:attrNameLst>
                                      </p:cBhvr>
                                      <p:rCtr x="10156" y="0"/>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900"/>
                                        <p:tgtEl>
                                          <p:spTgt spid="3"/>
                                        </p:tgtEl>
                                      </p:cBhvr>
                                    </p:animEffect>
                                    <p:set>
                                      <p:cBhvr>
                                        <p:cTn id="14" dur="1" fill="hold">
                                          <p:stCondLst>
                                            <p:cond delay="8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30623" y="2355290"/>
            <a:ext cx="10515600" cy="1325563"/>
          </a:xfrm>
        </p:spPr>
        <p:txBody>
          <a:bodyPr/>
          <a:lstStyle/>
          <a:p>
            <a:pPr algn="ctr"/>
            <a:r>
              <a:rPr lang="he-IL"/>
              <a:t>תודה ובהצלחה לכולנו.....</a:t>
            </a:r>
          </a:p>
        </p:txBody>
      </p:sp>
    </p:spTree>
    <p:extLst>
      <p:ext uri="{BB962C8B-B14F-4D97-AF65-F5344CB8AC3E}">
        <p14:creationId xmlns:p14="http://schemas.microsoft.com/office/powerpoint/2010/main" val="107094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קבוצה 7" hidden="1"/>
          <p:cNvGrpSpPr/>
          <p:nvPr/>
        </p:nvGrpSpPr>
        <p:grpSpPr>
          <a:xfrm flipH="1">
            <a:off x="0" y="4414737"/>
            <a:ext cx="3479800" cy="2443263"/>
            <a:chOff x="4416425" y="2747862"/>
            <a:chExt cx="3479800" cy="2443263"/>
          </a:xfrm>
        </p:grpSpPr>
        <p:pic>
          <p:nvPicPr>
            <p:cNvPr id="6"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2747862"/>
              <a:ext cx="3479800" cy="2443263"/>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779142" y="4302126"/>
              <a:ext cx="965357" cy="735012"/>
            </a:xfrm>
            <a:prstGeom prst="rect">
              <a:avLst/>
            </a:prstGeom>
          </p:spPr>
        </p:pic>
      </p:grpSp>
      <p:grpSp>
        <p:nvGrpSpPr>
          <p:cNvPr id="17" name="קבוצה 16"/>
          <p:cNvGrpSpPr/>
          <p:nvPr/>
        </p:nvGrpSpPr>
        <p:grpSpPr>
          <a:xfrm>
            <a:off x="-279693" y="1487216"/>
            <a:ext cx="7872401" cy="437684"/>
            <a:chOff x="1158188" y="1487216"/>
            <a:chExt cx="6434522" cy="437684"/>
          </a:xfrm>
        </p:grpSpPr>
        <p:sp>
          <p:nvSpPr>
            <p:cNvPr id="10" name="TextBox 9"/>
            <p:cNvSpPr txBox="1"/>
            <p:nvPr/>
          </p:nvSpPr>
          <p:spPr>
            <a:xfrm>
              <a:off x="1158188" y="1487216"/>
              <a:ext cx="5738209" cy="437684"/>
            </a:xfrm>
            <a:prstGeom prst="rect">
              <a:avLst/>
            </a:prstGeom>
            <a:noFill/>
          </p:spPr>
          <p:txBody>
            <a:bodyPr wrap="square" rtlCol="1">
              <a:spAutoFit/>
            </a:bodyPr>
            <a:lstStyle/>
            <a:p>
              <a:pPr>
                <a:lnSpc>
                  <a:spcPct val="80000"/>
                </a:lnSpc>
              </a:pPr>
              <a:r>
                <a:rPr lang="he-IL" sz="2800" dirty="0">
                  <a:solidFill>
                    <a:srgbClr val="6E619F"/>
                  </a:solidFill>
                  <a:latin typeface="Fb Adrenalin" panose="02020503050405020304" pitchFamily="18" charset="-79"/>
                  <a:cs typeface="Fb Adrenalin" panose="02020503050405020304" pitchFamily="18" charset="-79"/>
                </a:rPr>
                <a:t>תהליך לגיבוש יעד ואסטרטגיה לאומיים</a:t>
              </a:r>
            </a:p>
          </p:txBody>
        </p:sp>
        <p:cxnSp>
          <p:nvCxnSpPr>
            <p:cNvPr id="14" name="מחבר ישר 13"/>
            <p:cNvCxnSpPr/>
            <p:nvPr/>
          </p:nvCxnSpPr>
          <p:spPr>
            <a:xfrm flipH="1">
              <a:off x="5360710" y="1886252"/>
              <a:ext cx="2232000" cy="0"/>
            </a:xfrm>
            <a:prstGeom prst="line">
              <a:avLst/>
            </a:prstGeom>
            <a:ln>
              <a:gradFill>
                <a:gsLst>
                  <a:gs pos="79000">
                    <a:srgbClr val="9095A2">
                      <a:lumMod val="10000"/>
                      <a:lumOff val="90000"/>
                    </a:srgbClr>
                  </a:gs>
                  <a:gs pos="24000">
                    <a:srgbClr val="3B445A">
                      <a:lumMod val="0"/>
                      <a:lumOff val="100000"/>
                    </a:srgbClr>
                  </a:gs>
                  <a:gs pos="0">
                    <a:srgbClr val="3B445A">
                      <a:alpha val="0"/>
                    </a:srgbClr>
                  </a:gs>
                  <a:gs pos="100000">
                    <a:srgbClr val="3B445A"/>
                  </a:gs>
                  <a:gs pos="47000">
                    <a:srgbClr val="3B445A"/>
                  </a:gs>
                </a:gsLst>
                <a:lin ang="10800000" scaled="0"/>
              </a:gradFill>
              <a:headEnd type="ova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7712038" y="2659425"/>
            <a:ext cx="3350179" cy="1571136"/>
          </a:xfrm>
          <a:prstGeom prst="rect">
            <a:avLst/>
          </a:prstGeom>
          <a:noFill/>
        </p:spPr>
        <p:txBody>
          <a:bodyPr wrap="square" rtlCol="1">
            <a:spAutoFit/>
          </a:bodyPr>
          <a:lstStyle/>
          <a:p>
            <a:pPr algn="ctr">
              <a:lnSpc>
                <a:spcPct val="80000"/>
              </a:lnSpc>
            </a:pPr>
            <a:r>
              <a:rPr lang="he-IL" sz="6000" dirty="0">
                <a:ln cap="rnd">
                  <a:gradFill>
                    <a:gsLst>
                      <a:gs pos="0">
                        <a:srgbClr val="00659C"/>
                      </a:gs>
                      <a:gs pos="80000">
                        <a:srgbClr val="00659C">
                          <a:lumMod val="54000"/>
                        </a:srgbClr>
                      </a:gs>
                    </a:gsLst>
                    <a:lin ang="5400000" scaled="0"/>
                  </a:gradFill>
                </a:ln>
                <a:solidFill>
                  <a:srgbClr val="3B445A"/>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על סדר היום</a:t>
            </a:r>
          </a:p>
        </p:txBody>
      </p:sp>
      <p:grpSp>
        <p:nvGrpSpPr>
          <p:cNvPr id="27" name="קבוצה 26"/>
          <p:cNvGrpSpPr/>
          <p:nvPr/>
        </p:nvGrpSpPr>
        <p:grpSpPr>
          <a:xfrm>
            <a:off x="659423" y="2247583"/>
            <a:ext cx="6505283" cy="437684"/>
            <a:chOff x="659423" y="2176569"/>
            <a:chExt cx="6505283" cy="437684"/>
          </a:xfrm>
        </p:grpSpPr>
        <p:sp>
          <p:nvSpPr>
            <p:cNvPr id="11" name="TextBox 10"/>
            <p:cNvSpPr txBox="1"/>
            <p:nvPr/>
          </p:nvSpPr>
          <p:spPr>
            <a:xfrm>
              <a:off x="659423" y="2176569"/>
              <a:ext cx="6087491" cy="437684"/>
            </a:xfrm>
            <a:prstGeom prst="rect">
              <a:avLst/>
            </a:prstGeom>
            <a:noFill/>
          </p:spPr>
          <p:txBody>
            <a:bodyPr wrap="square" rtlCol="1">
              <a:spAutoFit/>
            </a:bodyPr>
            <a:lstStyle/>
            <a:p>
              <a:pPr>
                <a:lnSpc>
                  <a:spcPct val="80000"/>
                </a:lnSpc>
              </a:pPr>
              <a:r>
                <a:rPr lang="he-IL" sz="2800" dirty="0">
                  <a:solidFill>
                    <a:schemeClr val="accent2">
                      <a:lumMod val="75000"/>
                    </a:schemeClr>
                  </a:solidFill>
                  <a:latin typeface="Fb Adrenalin" panose="02020503050405020304" pitchFamily="18" charset="-79"/>
                  <a:cs typeface="Fb Adrenalin" panose="02020503050405020304" pitchFamily="18" charset="-79"/>
                </a:rPr>
                <a:t>ממצאים ראשונים – פוטנציאל הפחתה</a:t>
              </a:r>
            </a:p>
          </p:txBody>
        </p:sp>
        <p:cxnSp>
          <p:nvCxnSpPr>
            <p:cNvPr id="16" name="מחבר ישר 15"/>
            <p:cNvCxnSpPr/>
            <p:nvPr/>
          </p:nvCxnSpPr>
          <p:spPr>
            <a:xfrm flipH="1">
              <a:off x="1008706" y="2559352"/>
              <a:ext cx="6156000" cy="0"/>
            </a:xfrm>
            <a:prstGeom prst="line">
              <a:avLst/>
            </a:prstGeom>
            <a:ln>
              <a:gradFill>
                <a:gsLst>
                  <a:gs pos="79000">
                    <a:srgbClr val="9095A2">
                      <a:lumMod val="10000"/>
                      <a:lumOff val="90000"/>
                    </a:srgbClr>
                  </a:gs>
                  <a:gs pos="24000">
                    <a:srgbClr val="3B445A">
                      <a:lumMod val="0"/>
                      <a:lumOff val="100000"/>
                    </a:srgbClr>
                  </a:gs>
                  <a:gs pos="0">
                    <a:srgbClr val="3B445A">
                      <a:alpha val="0"/>
                    </a:srgbClr>
                  </a:gs>
                  <a:gs pos="100000">
                    <a:srgbClr val="3B445A"/>
                  </a:gs>
                  <a:gs pos="47000">
                    <a:srgbClr val="3B445A"/>
                  </a:gs>
                </a:gsLst>
                <a:lin ang="10800000" scaled="0"/>
              </a:gradFill>
              <a:headEnd type="oval"/>
            </a:ln>
          </p:spPr>
          <p:style>
            <a:lnRef idx="1">
              <a:schemeClr val="accent1"/>
            </a:lnRef>
            <a:fillRef idx="0">
              <a:schemeClr val="accent1"/>
            </a:fillRef>
            <a:effectRef idx="0">
              <a:schemeClr val="accent1"/>
            </a:effectRef>
            <a:fontRef idx="minor">
              <a:schemeClr val="tx1"/>
            </a:fontRef>
          </p:style>
        </p:cxnSp>
      </p:grpSp>
      <p:grpSp>
        <p:nvGrpSpPr>
          <p:cNvPr id="18" name="קבוצה 17"/>
          <p:cNvGrpSpPr/>
          <p:nvPr/>
        </p:nvGrpSpPr>
        <p:grpSpPr>
          <a:xfrm>
            <a:off x="1290919" y="3007309"/>
            <a:ext cx="5719481" cy="437043"/>
            <a:chOff x="1290919" y="1487216"/>
            <a:chExt cx="5719481" cy="437043"/>
          </a:xfrm>
        </p:grpSpPr>
        <p:sp>
          <p:nvSpPr>
            <p:cNvPr id="19" name="TextBox 18"/>
            <p:cNvSpPr txBox="1"/>
            <p:nvPr/>
          </p:nvSpPr>
          <p:spPr>
            <a:xfrm>
              <a:off x="1290919" y="1487216"/>
              <a:ext cx="5455996" cy="437043"/>
            </a:xfrm>
            <a:prstGeom prst="rect">
              <a:avLst/>
            </a:prstGeom>
            <a:noFill/>
          </p:spPr>
          <p:txBody>
            <a:bodyPr wrap="square" rtlCol="1">
              <a:spAutoFit/>
            </a:bodyPr>
            <a:lstStyle/>
            <a:p>
              <a:pPr>
                <a:lnSpc>
                  <a:spcPct val="80000"/>
                </a:lnSpc>
              </a:pPr>
              <a:r>
                <a:rPr lang="he-IL" sz="2800" dirty="0">
                  <a:solidFill>
                    <a:srgbClr val="6E619F"/>
                  </a:solidFill>
                  <a:latin typeface="Fb Adrenalin" panose="02020503050405020304" pitchFamily="18" charset="-79"/>
                  <a:cs typeface="Fb Adrenalin" panose="02020503050405020304" pitchFamily="18" charset="-79"/>
                </a:rPr>
                <a:t>תועלות למשק מהפחתת גזי חממה</a:t>
              </a:r>
            </a:p>
          </p:txBody>
        </p:sp>
        <p:cxnSp>
          <p:nvCxnSpPr>
            <p:cNvPr id="20" name="מחבר ישר 19"/>
            <p:cNvCxnSpPr/>
            <p:nvPr/>
          </p:nvCxnSpPr>
          <p:spPr>
            <a:xfrm flipH="1">
              <a:off x="3302000" y="1886252"/>
              <a:ext cx="3708400" cy="0"/>
            </a:xfrm>
            <a:prstGeom prst="line">
              <a:avLst/>
            </a:prstGeom>
            <a:ln>
              <a:gradFill>
                <a:gsLst>
                  <a:gs pos="79000">
                    <a:srgbClr val="9095A2">
                      <a:lumMod val="10000"/>
                      <a:lumOff val="90000"/>
                    </a:srgbClr>
                  </a:gs>
                  <a:gs pos="24000">
                    <a:srgbClr val="3B445A">
                      <a:lumMod val="0"/>
                      <a:lumOff val="100000"/>
                    </a:srgbClr>
                  </a:gs>
                  <a:gs pos="0">
                    <a:srgbClr val="3B445A">
                      <a:alpha val="0"/>
                    </a:srgbClr>
                  </a:gs>
                  <a:gs pos="100000">
                    <a:srgbClr val="3B445A"/>
                  </a:gs>
                  <a:gs pos="47000">
                    <a:srgbClr val="3B445A"/>
                  </a:gs>
                </a:gsLst>
                <a:lin ang="10800000" scaled="0"/>
              </a:gradFill>
              <a:headEnd type="oval"/>
            </a:ln>
          </p:spPr>
          <p:style>
            <a:lnRef idx="1">
              <a:schemeClr val="accent1"/>
            </a:lnRef>
            <a:fillRef idx="0">
              <a:schemeClr val="accent1"/>
            </a:fillRef>
            <a:effectRef idx="0">
              <a:schemeClr val="accent1"/>
            </a:effectRef>
            <a:fontRef idx="minor">
              <a:schemeClr val="tx1"/>
            </a:fontRef>
          </p:style>
        </p:cxnSp>
      </p:grpSp>
      <p:grpSp>
        <p:nvGrpSpPr>
          <p:cNvPr id="21" name="קבוצה 20"/>
          <p:cNvGrpSpPr/>
          <p:nvPr/>
        </p:nvGrpSpPr>
        <p:grpSpPr>
          <a:xfrm>
            <a:off x="1613647" y="3767676"/>
            <a:ext cx="5511053" cy="437684"/>
            <a:chOff x="2474025" y="1487216"/>
            <a:chExt cx="4650675" cy="437684"/>
          </a:xfrm>
        </p:grpSpPr>
        <p:sp>
          <p:nvSpPr>
            <p:cNvPr id="22" name="TextBox 21"/>
            <p:cNvSpPr txBox="1"/>
            <p:nvPr/>
          </p:nvSpPr>
          <p:spPr>
            <a:xfrm>
              <a:off x="2474025" y="1487216"/>
              <a:ext cx="4272889" cy="437684"/>
            </a:xfrm>
            <a:prstGeom prst="rect">
              <a:avLst/>
            </a:prstGeom>
            <a:noFill/>
          </p:spPr>
          <p:txBody>
            <a:bodyPr wrap="square" rtlCol="1">
              <a:spAutoFit/>
            </a:bodyPr>
            <a:lstStyle/>
            <a:p>
              <a:pPr>
                <a:lnSpc>
                  <a:spcPct val="80000"/>
                </a:lnSpc>
              </a:pPr>
              <a:r>
                <a:rPr lang="he-IL" sz="2800" dirty="0">
                  <a:solidFill>
                    <a:schemeClr val="accent2">
                      <a:lumMod val="75000"/>
                    </a:schemeClr>
                  </a:solidFill>
                  <a:latin typeface="Fb Adrenalin" panose="02020503050405020304" pitchFamily="18" charset="-79"/>
                  <a:cs typeface="Fb Adrenalin" panose="02020503050405020304" pitchFamily="18" charset="-79"/>
                </a:rPr>
                <a:t>ישראל ביחס למדינות אחרות</a:t>
              </a:r>
            </a:p>
          </p:txBody>
        </p:sp>
        <p:cxnSp>
          <p:nvCxnSpPr>
            <p:cNvPr id="23" name="מחבר ישר 22"/>
            <p:cNvCxnSpPr/>
            <p:nvPr/>
          </p:nvCxnSpPr>
          <p:spPr>
            <a:xfrm flipH="1">
              <a:off x="2705100" y="1886252"/>
              <a:ext cx="4419600" cy="0"/>
            </a:xfrm>
            <a:prstGeom prst="line">
              <a:avLst/>
            </a:prstGeom>
            <a:ln>
              <a:gradFill>
                <a:gsLst>
                  <a:gs pos="79000">
                    <a:srgbClr val="9095A2">
                      <a:lumMod val="10000"/>
                      <a:lumOff val="90000"/>
                    </a:srgbClr>
                  </a:gs>
                  <a:gs pos="24000">
                    <a:srgbClr val="3B445A">
                      <a:lumMod val="0"/>
                      <a:lumOff val="100000"/>
                    </a:srgbClr>
                  </a:gs>
                  <a:gs pos="0">
                    <a:srgbClr val="3B445A">
                      <a:alpha val="0"/>
                    </a:srgbClr>
                  </a:gs>
                  <a:gs pos="100000">
                    <a:srgbClr val="3B445A"/>
                  </a:gs>
                  <a:gs pos="47000">
                    <a:srgbClr val="3B445A"/>
                  </a:gs>
                </a:gsLst>
                <a:lin ang="10800000" scaled="0"/>
              </a:gradFill>
              <a:headEnd type="oval"/>
            </a:ln>
          </p:spPr>
          <p:style>
            <a:lnRef idx="1">
              <a:schemeClr val="accent1"/>
            </a:lnRef>
            <a:fillRef idx="0">
              <a:schemeClr val="accent1"/>
            </a:fillRef>
            <a:effectRef idx="0">
              <a:schemeClr val="accent1"/>
            </a:effectRef>
            <a:fontRef idx="minor">
              <a:schemeClr val="tx1"/>
            </a:fontRef>
          </p:style>
        </p:cxnSp>
      </p:grpSp>
      <p:grpSp>
        <p:nvGrpSpPr>
          <p:cNvPr id="28" name="קבוצה 27"/>
          <p:cNvGrpSpPr/>
          <p:nvPr/>
        </p:nvGrpSpPr>
        <p:grpSpPr>
          <a:xfrm>
            <a:off x="659423" y="892763"/>
            <a:ext cx="7682203" cy="437684"/>
            <a:chOff x="-168552" y="1487216"/>
            <a:chExt cx="7682203" cy="437684"/>
          </a:xfrm>
        </p:grpSpPr>
        <p:sp>
          <p:nvSpPr>
            <p:cNvPr id="29" name="TextBox 28"/>
            <p:cNvSpPr txBox="1"/>
            <p:nvPr/>
          </p:nvSpPr>
          <p:spPr>
            <a:xfrm>
              <a:off x="-168552" y="1487216"/>
              <a:ext cx="6087491" cy="437684"/>
            </a:xfrm>
            <a:prstGeom prst="rect">
              <a:avLst/>
            </a:prstGeom>
            <a:noFill/>
          </p:spPr>
          <p:txBody>
            <a:bodyPr wrap="square" rtlCol="1">
              <a:spAutoFit/>
            </a:bodyPr>
            <a:lstStyle/>
            <a:p>
              <a:pPr>
                <a:lnSpc>
                  <a:spcPct val="80000"/>
                </a:lnSpc>
              </a:pPr>
              <a:r>
                <a:rPr lang="he-IL" sz="2800" dirty="0">
                  <a:solidFill>
                    <a:schemeClr val="accent2">
                      <a:lumMod val="75000"/>
                    </a:schemeClr>
                  </a:solidFill>
                  <a:latin typeface="Fb Adrenalin" panose="02020503050405020304" pitchFamily="18" charset="-79"/>
                  <a:cs typeface="Fb Adrenalin" panose="02020503050405020304" pitchFamily="18" charset="-79"/>
                </a:rPr>
                <a:t>התהליך הבינלאומי – סיכונים והזדמנויות</a:t>
              </a:r>
            </a:p>
          </p:txBody>
        </p:sp>
        <p:cxnSp>
          <p:nvCxnSpPr>
            <p:cNvPr id="30" name="מחבר ישר 29"/>
            <p:cNvCxnSpPr/>
            <p:nvPr/>
          </p:nvCxnSpPr>
          <p:spPr>
            <a:xfrm flipH="1">
              <a:off x="3697651" y="1903836"/>
              <a:ext cx="3816000" cy="0"/>
            </a:xfrm>
            <a:prstGeom prst="line">
              <a:avLst/>
            </a:prstGeom>
            <a:ln>
              <a:gradFill>
                <a:gsLst>
                  <a:gs pos="79000">
                    <a:srgbClr val="9095A2">
                      <a:lumMod val="10000"/>
                      <a:lumOff val="90000"/>
                    </a:srgbClr>
                  </a:gs>
                  <a:gs pos="24000">
                    <a:srgbClr val="3B445A">
                      <a:lumMod val="0"/>
                      <a:lumOff val="100000"/>
                    </a:srgbClr>
                  </a:gs>
                  <a:gs pos="0">
                    <a:srgbClr val="3B445A">
                      <a:alpha val="0"/>
                    </a:srgbClr>
                  </a:gs>
                  <a:gs pos="100000">
                    <a:srgbClr val="3B445A"/>
                  </a:gs>
                  <a:gs pos="47000">
                    <a:srgbClr val="3B445A"/>
                  </a:gs>
                </a:gsLst>
                <a:lin ang="10800000" scaled="0"/>
              </a:gradFill>
              <a:headEnd type="oval"/>
            </a:ln>
          </p:spPr>
          <p:style>
            <a:lnRef idx="1">
              <a:schemeClr val="accent1"/>
            </a:lnRef>
            <a:fillRef idx="0">
              <a:schemeClr val="accent1"/>
            </a:fillRef>
            <a:effectRef idx="0">
              <a:schemeClr val="accent1"/>
            </a:effectRef>
            <a:fontRef idx="minor">
              <a:schemeClr val="tx1"/>
            </a:fontRef>
          </p:style>
        </p:cxnSp>
      </p:grpSp>
      <p:pic>
        <p:nvPicPr>
          <p:cNvPr id="31"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32" name="תמונה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sp>
        <p:nvSpPr>
          <p:cNvPr id="33" name="TextBox 32"/>
          <p:cNvSpPr txBox="1"/>
          <p:nvPr/>
        </p:nvSpPr>
        <p:spPr>
          <a:xfrm>
            <a:off x="1895143" y="4361154"/>
            <a:ext cx="5063376" cy="437684"/>
          </a:xfrm>
          <a:prstGeom prst="rect">
            <a:avLst/>
          </a:prstGeom>
          <a:noFill/>
        </p:spPr>
        <p:txBody>
          <a:bodyPr wrap="square" rtlCol="1">
            <a:spAutoFit/>
          </a:bodyPr>
          <a:lstStyle/>
          <a:p>
            <a:pPr>
              <a:lnSpc>
                <a:spcPct val="80000"/>
              </a:lnSpc>
            </a:pPr>
            <a:r>
              <a:rPr lang="he-IL" sz="2800" dirty="0">
                <a:solidFill>
                  <a:srgbClr val="6D293C"/>
                </a:solidFill>
                <a:latin typeface="Fb Adrenalin" panose="02020503050405020304" pitchFamily="18" charset="-79"/>
                <a:cs typeface="Fb Adrenalin" panose="02020503050405020304" pitchFamily="18" charset="-79"/>
              </a:rPr>
              <a:t>הדרך קדימה....</a:t>
            </a:r>
          </a:p>
        </p:txBody>
      </p:sp>
      <p:cxnSp>
        <p:nvCxnSpPr>
          <p:cNvPr id="34" name="מחבר ישר 33"/>
          <p:cNvCxnSpPr/>
          <p:nvPr/>
        </p:nvCxnSpPr>
        <p:spPr>
          <a:xfrm flipH="1">
            <a:off x="2168967" y="4760190"/>
            <a:ext cx="5237229" cy="0"/>
          </a:xfrm>
          <a:prstGeom prst="line">
            <a:avLst/>
          </a:prstGeom>
          <a:ln>
            <a:gradFill>
              <a:gsLst>
                <a:gs pos="79000">
                  <a:srgbClr val="9095A2">
                    <a:lumMod val="10000"/>
                    <a:lumOff val="90000"/>
                  </a:srgbClr>
                </a:gs>
                <a:gs pos="24000">
                  <a:srgbClr val="3B445A">
                    <a:lumMod val="0"/>
                    <a:lumOff val="100000"/>
                  </a:srgbClr>
                </a:gs>
                <a:gs pos="0">
                  <a:srgbClr val="3B445A">
                    <a:alpha val="0"/>
                  </a:srgbClr>
                </a:gs>
                <a:gs pos="100000">
                  <a:srgbClr val="3B445A"/>
                </a:gs>
                <a:gs pos="47000">
                  <a:srgbClr val="3B445A"/>
                </a:gs>
              </a:gsLst>
              <a:lin ang="10800000" scaled="0"/>
            </a:gra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86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V="1">
            <a:off x="-2529657" y="0"/>
            <a:ext cx="9143999" cy="6857999"/>
          </a:xfrm>
          <a:prstGeom prst="rect">
            <a:avLst/>
          </a:prstGeom>
        </p:spPr>
      </p:pic>
      <p:pic>
        <p:nvPicPr>
          <p:cNvPr id="3" name="תמונה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499" y="1421"/>
            <a:ext cx="12191998" cy="6857998"/>
          </a:xfrm>
          <a:prstGeom prst="rect">
            <a:avLst/>
          </a:prstGeom>
        </p:spPr>
      </p:pic>
      <p:pic>
        <p:nvPicPr>
          <p:cNvPr id="43" name="תמונה 42"/>
          <p:cNvPicPr>
            <a:picLocks noChangeAspect="1"/>
          </p:cNvPicPr>
          <p:nvPr/>
        </p:nvPicPr>
        <p:blipFill rotWithShape="1">
          <a:blip r:embed="rId5">
            <a:extLst>
              <a:ext uri="{28A0092B-C50C-407E-A947-70E740481C1C}">
                <a14:useLocalDpi xmlns:a14="http://schemas.microsoft.com/office/drawing/2010/main" val="0"/>
              </a:ext>
            </a:extLst>
          </a:blip>
          <a:srcRect t="77845"/>
          <a:stretch/>
        </p:blipFill>
        <p:spPr>
          <a:xfrm>
            <a:off x="10972072" y="1421"/>
            <a:ext cx="1874470" cy="1519399"/>
          </a:xfrm>
          <a:prstGeom prst="rect">
            <a:avLst/>
          </a:prstGeom>
        </p:spPr>
      </p:pic>
      <p:grpSp>
        <p:nvGrpSpPr>
          <p:cNvPr id="26" name="כפתור תפריט"/>
          <p:cNvGrpSpPr/>
          <p:nvPr/>
        </p:nvGrpSpPr>
        <p:grpSpPr>
          <a:xfrm>
            <a:off x="3982" y="198258"/>
            <a:ext cx="774104" cy="374604"/>
            <a:chOff x="0" y="0"/>
            <a:chExt cx="774104" cy="374604"/>
          </a:xfrm>
        </p:grpSpPr>
        <p:sp>
          <p:nvSpPr>
            <p:cNvPr id="8" name="מלבן 7"/>
            <p:cNvSpPr/>
            <p:nvPr/>
          </p:nvSpPr>
          <p:spPr>
            <a:xfrm>
              <a:off x="0" y="0"/>
              <a:ext cx="774104" cy="374604"/>
            </a:xfrm>
            <a:custGeom>
              <a:avLst/>
              <a:gdLst>
                <a:gd name="connsiteX0" fmla="*/ 0 w 634404"/>
                <a:gd name="connsiteY0" fmla="*/ 0 h 374604"/>
                <a:gd name="connsiteX1" fmla="*/ 634404 w 634404"/>
                <a:gd name="connsiteY1" fmla="*/ 0 h 374604"/>
                <a:gd name="connsiteX2" fmla="*/ 634404 w 634404"/>
                <a:gd name="connsiteY2" fmla="*/ 374604 h 374604"/>
                <a:gd name="connsiteX3" fmla="*/ 0 w 634404"/>
                <a:gd name="connsiteY3" fmla="*/ 374604 h 374604"/>
                <a:gd name="connsiteX4" fmla="*/ 0 w 634404"/>
                <a:gd name="connsiteY4" fmla="*/ 0 h 374604"/>
                <a:gd name="connsiteX0" fmla="*/ 0 w 774104"/>
                <a:gd name="connsiteY0" fmla="*/ 0 h 374604"/>
                <a:gd name="connsiteX1" fmla="*/ 774104 w 774104"/>
                <a:gd name="connsiteY1" fmla="*/ 0 h 374604"/>
                <a:gd name="connsiteX2" fmla="*/ 634404 w 774104"/>
                <a:gd name="connsiteY2" fmla="*/ 374604 h 374604"/>
                <a:gd name="connsiteX3" fmla="*/ 0 w 774104"/>
                <a:gd name="connsiteY3" fmla="*/ 374604 h 374604"/>
                <a:gd name="connsiteX4" fmla="*/ 0 w 774104"/>
                <a:gd name="connsiteY4" fmla="*/ 0 h 37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104" h="374604">
                  <a:moveTo>
                    <a:pt x="0" y="0"/>
                  </a:moveTo>
                  <a:lnTo>
                    <a:pt x="774104" y="0"/>
                  </a:lnTo>
                  <a:lnTo>
                    <a:pt x="634404" y="374604"/>
                  </a:lnTo>
                  <a:lnTo>
                    <a:pt x="0" y="374604"/>
                  </a:lnTo>
                  <a:lnTo>
                    <a:pt x="0" y="0"/>
                  </a:lnTo>
                  <a:close/>
                </a:path>
              </a:pathLst>
            </a:custGeom>
            <a:solidFill>
              <a:schemeClr val="bg1">
                <a:alpha val="85000"/>
              </a:schemeClr>
            </a:solidFill>
            <a:ln>
              <a:noFill/>
            </a:ln>
            <a:effectLst>
              <a:outerShdw blurRad="88900" dist="38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7" name="קבוצה 6"/>
            <p:cNvGrpSpPr/>
            <p:nvPr/>
          </p:nvGrpSpPr>
          <p:grpSpPr>
            <a:xfrm>
              <a:off x="120352" y="111102"/>
              <a:ext cx="393700" cy="152400"/>
              <a:chOff x="3784600" y="1435100"/>
              <a:chExt cx="457200" cy="152400"/>
            </a:xfrm>
          </p:grpSpPr>
          <p:cxnSp>
            <p:nvCxnSpPr>
              <p:cNvPr id="6" name="מחבר ישר 5"/>
              <p:cNvCxnSpPr/>
              <p:nvPr/>
            </p:nvCxnSpPr>
            <p:spPr>
              <a:xfrm>
                <a:off x="3784600" y="1435100"/>
                <a:ext cx="457200" cy="0"/>
              </a:xfrm>
              <a:prstGeom prst="line">
                <a:avLst/>
              </a:prstGeom>
              <a:ln w="19050" cap="rnd">
                <a:round/>
              </a:ln>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a:off x="3784600" y="1511300"/>
                <a:ext cx="457200" cy="0"/>
              </a:xfrm>
              <a:prstGeom prst="line">
                <a:avLst/>
              </a:prstGeom>
              <a:ln w="19050" cap="rnd">
                <a:round/>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a:off x="3784600" y="1587500"/>
                <a:ext cx="457200" cy="0"/>
              </a:xfrm>
              <a:prstGeom prst="line">
                <a:avLst/>
              </a:prstGeom>
              <a:ln w="19050" cap="rnd">
                <a:round/>
              </a:ln>
            </p:spPr>
            <p:style>
              <a:lnRef idx="1">
                <a:schemeClr val="accent1"/>
              </a:lnRef>
              <a:fillRef idx="0">
                <a:schemeClr val="accent1"/>
              </a:fillRef>
              <a:effectRef idx="0">
                <a:schemeClr val="accent1"/>
              </a:effectRef>
              <a:fontRef idx="minor">
                <a:schemeClr val="tx1"/>
              </a:fontRef>
            </p:style>
          </p:cxnSp>
        </p:grpSp>
      </p:grpSp>
      <p:sp>
        <p:nvSpPr>
          <p:cNvPr id="2" name="אזור לחיצה על כפתור תפריט"/>
          <p:cNvSpPr/>
          <p:nvPr/>
        </p:nvSpPr>
        <p:spPr>
          <a:xfrm>
            <a:off x="-125187" y="0"/>
            <a:ext cx="1052151" cy="75384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קבוצה 4"/>
          <p:cNvGrpSpPr/>
          <p:nvPr/>
        </p:nvGrpSpPr>
        <p:grpSpPr>
          <a:xfrm>
            <a:off x="9080626" y="4673419"/>
            <a:ext cx="3111374" cy="2184581"/>
            <a:chOff x="9080626" y="4673419"/>
            <a:chExt cx="3111374" cy="2184581"/>
          </a:xfrm>
        </p:grpSpPr>
        <p:pic>
          <p:nvPicPr>
            <p:cNvPr id="50" name="Picture 2" descr="F:\המשך עבודה\3 במאים\קונספט מצגת 3 במאים\פינה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53" name="תמונה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sp>
        <p:nvSpPr>
          <p:cNvPr id="14" name="מלבן 13"/>
          <p:cNvSpPr/>
          <p:nvPr/>
        </p:nvSpPr>
        <p:spPr>
          <a:xfrm>
            <a:off x="4364534" y="2003128"/>
            <a:ext cx="7284965" cy="5786199"/>
          </a:xfrm>
          <a:prstGeom prst="rect">
            <a:avLst/>
          </a:prstGeom>
        </p:spPr>
        <p:txBody>
          <a:bodyPr wrap="square">
            <a:spAutoFit/>
          </a:bodyPr>
          <a:lstStyle/>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בדצמבר תתכנס </a:t>
            </a:r>
            <a:r>
              <a:rPr lang="he-IL" sz="2600" dirty="0">
                <a:solidFill>
                  <a:srgbClr val="615F6D"/>
                </a:solidFill>
                <a:latin typeface="Fb Adrenalin" panose="02020503050405020304" pitchFamily="18" charset="-79"/>
                <a:cs typeface="Fb Adrenalin" panose="02020503050405020304" pitchFamily="18" charset="-79"/>
              </a:rPr>
              <a:t>ועידת פריז </a:t>
            </a:r>
            <a:r>
              <a:rPr lang="he-IL" dirty="0">
                <a:solidFill>
                  <a:srgbClr val="615F6D"/>
                </a:solidFill>
                <a:latin typeface="Fb Adrenalin" panose="02020503050405020304" pitchFamily="18" charset="-79"/>
                <a:cs typeface="Fb Adrenalin" panose="02020503050405020304" pitchFamily="18" charset="-79"/>
              </a:rPr>
              <a:t>בה ייחתם הסכם גלובאלי חדש ומחייב</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לחץ בינלאומי מתגבר ליעדים </a:t>
            </a:r>
            <a:r>
              <a:rPr lang="he-IL" sz="2600" dirty="0">
                <a:solidFill>
                  <a:srgbClr val="615F6D"/>
                </a:solidFill>
                <a:latin typeface="Fb Adrenalin" panose="02020503050405020304" pitchFamily="18" charset="-79"/>
                <a:cs typeface="Fb Adrenalin" panose="02020503050405020304" pitchFamily="18" charset="-79"/>
              </a:rPr>
              <a:t>שאפתניים</a:t>
            </a:r>
            <a:r>
              <a:rPr lang="he-IL" dirty="0">
                <a:solidFill>
                  <a:srgbClr val="615F6D"/>
                </a:solidFill>
                <a:latin typeface="Fb Adrenalin" panose="02020503050405020304" pitchFamily="18" charset="-79"/>
                <a:cs typeface="Fb Adrenalin" panose="02020503050405020304" pitchFamily="18" charset="-79"/>
              </a:rPr>
              <a:t> בייחוד על מדינות </a:t>
            </a:r>
            <a:r>
              <a:rPr lang="en-US" dirty="0">
                <a:solidFill>
                  <a:srgbClr val="615F6D"/>
                </a:solidFill>
                <a:latin typeface="Fb Adrenalin" panose="02020503050405020304" pitchFamily="18" charset="-79"/>
                <a:cs typeface="Fb Adrenalin" panose="02020503050405020304" pitchFamily="18" charset="-79"/>
              </a:rPr>
              <a:t>OECD</a:t>
            </a:r>
            <a:endParaRPr lang="he-IL"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מרבית מדינות ה-</a:t>
            </a:r>
            <a:r>
              <a:rPr lang="en-US" dirty="0">
                <a:solidFill>
                  <a:srgbClr val="615F6D"/>
                </a:solidFill>
                <a:cs typeface="Fb Adrenalin" panose="02020503050405020304" pitchFamily="18" charset="-79"/>
              </a:rPr>
              <a:t>OECD</a:t>
            </a:r>
            <a:r>
              <a:rPr lang="he-IL" dirty="0">
                <a:solidFill>
                  <a:srgbClr val="615F6D"/>
                </a:solidFill>
                <a:latin typeface="Fb Adrenalin" panose="02020503050405020304" pitchFamily="18" charset="-79"/>
                <a:cs typeface="Fb Adrenalin" panose="02020503050405020304" pitchFamily="18" charset="-79"/>
              </a:rPr>
              <a:t> כבר התחייבו ליעדי הפחתה </a:t>
            </a:r>
            <a:r>
              <a:rPr lang="he-IL" sz="2600" dirty="0">
                <a:solidFill>
                  <a:srgbClr val="615F6D"/>
                </a:solidFill>
                <a:latin typeface="Fb Adrenalin" panose="02020503050405020304" pitchFamily="18" charset="-79"/>
                <a:cs typeface="Fb Adrenalin" panose="02020503050405020304" pitchFamily="18" charset="-79"/>
              </a:rPr>
              <a:t>אבסולוטיים </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ממשלות, בנקים, חברות תעשייתיות, עיריות ואקדמיה משקיעים </a:t>
            </a:r>
            <a:r>
              <a:rPr lang="he-IL" sz="2600" dirty="0">
                <a:solidFill>
                  <a:srgbClr val="615F6D"/>
                </a:solidFill>
                <a:latin typeface="Fb Adrenalin" panose="02020503050405020304" pitchFamily="18" charset="-79"/>
                <a:cs typeface="Fb Adrenalin" panose="02020503050405020304" pitchFamily="18" charset="-79"/>
              </a:rPr>
              <a:t>מיליארדי דולרים</a:t>
            </a:r>
            <a:r>
              <a:rPr lang="he-IL" dirty="0">
                <a:solidFill>
                  <a:srgbClr val="615F6D"/>
                </a:solidFill>
                <a:latin typeface="Fb Adrenalin" panose="02020503050405020304" pitchFamily="18" charset="-79"/>
                <a:cs typeface="Fb Adrenalin" panose="02020503050405020304" pitchFamily="18" charset="-79"/>
              </a:rPr>
              <a:t> בהפחתת גזי חממה </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שיתופי פעולה, פתיחת שווקים </a:t>
            </a:r>
            <a:r>
              <a:rPr lang="he-IL" sz="2600" dirty="0">
                <a:solidFill>
                  <a:srgbClr val="615F6D"/>
                </a:solidFill>
                <a:latin typeface="Fb Adrenalin" panose="02020503050405020304" pitchFamily="18" charset="-79"/>
                <a:cs typeface="Fb Adrenalin" panose="02020503050405020304" pitchFamily="18" charset="-79"/>
              </a:rPr>
              <a:t>והזדמנויות עסקיות</a:t>
            </a:r>
            <a:r>
              <a:rPr lang="he-IL" dirty="0">
                <a:solidFill>
                  <a:srgbClr val="615F6D"/>
                </a:solidFill>
                <a:latin typeface="Fb Adrenalin" panose="02020503050405020304" pitchFamily="18" charset="-79"/>
                <a:cs typeface="Fb Adrenalin" panose="02020503050405020304" pitchFamily="18" charset="-79"/>
              </a:rPr>
              <a:t> חסרות תקדים</a:t>
            </a: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עד ל-</a:t>
            </a:r>
            <a:r>
              <a:rPr lang="he-IL" sz="2400" dirty="0">
                <a:solidFill>
                  <a:srgbClr val="615F6D"/>
                </a:solidFill>
                <a:latin typeface="Fb Adrenalin" panose="02020503050405020304" pitchFamily="18" charset="-79"/>
                <a:cs typeface="Fb Adrenalin" panose="02020503050405020304" pitchFamily="18" charset="-79"/>
              </a:rPr>
              <a:t>1 לאוקטובר</a:t>
            </a:r>
            <a:r>
              <a:rPr lang="he-IL" dirty="0">
                <a:solidFill>
                  <a:srgbClr val="615F6D"/>
                </a:solidFill>
                <a:latin typeface="Fb Adrenalin" panose="02020503050405020304" pitchFamily="18" charset="-79"/>
                <a:cs typeface="Fb Adrenalin" panose="02020503050405020304" pitchFamily="18" charset="-79"/>
              </a:rPr>
              <a:t> הממשלה נדרשת להציג יעד הפחתה לאומי לאו"ם</a:t>
            </a:r>
            <a:endParaRPr lang="en-US"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en-US" sz="2400" dirty="0">
              <a:solidFill>
                <a:srgbClr val="615F6D"/>
              </a:solidFill>
              <a:latin typeface="Fb Adrenalin" panose="02020503050405020304" pitchFamily="18" charset="-79"/>
              <a:cs typeface="Fb Adrenalin" panose="02020503050405020304" pitchFamily="18" charset="-79"/>
            </a:endParaRPr>
          </a:p>
        </p:txBody>
      </p:sp>
      <p:sp>
        <p:nvSpPr>
          <p:cNvPr id="39" name="TextBox 38"/>
          <p:cNvSpPr txBox="1"/>
          <p:nvPr/>
        </p:nvSpPr>
        <p:spPr>
          <a:xfrm>
            <a:off x="5345875" y="738426"/>
            <a:ext cx="6282110" cy="782394"/>
          </a:xfrm>
          <a:prstGeom prst="rect">
            <a:avLst/>
          </a:prstGeom>
          <a:noFill/>
        </p:spPr>
        <p:txBody>
          <a:bodyPr wrap="square" rtlCol="1">
            <a:spAutoFit/>
          </a:bodyPr>
          <a:lstStyle/>
          <a:p>
            <a:pPr>
              <a:lnSpc>
                <a:spcPct val="80000"/>
              </a:lnSpc>
            </a:pPr>
            <a:r>
              <a:rPr lang="he-IL" sz="2800"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המאבק הבינלאומי בשינויי אקלים -  </a:t>
            </a:r>
          </a:p>
          <a:p>
            <a:pPr>
              <a:lnSpc>
                <a:spcPct val="80000"/>
              </a:lnSpc>
            </a:pPr>
            <a:r>
              <a:rPr lang="he-IL" sz="2800"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סיכונים והזדמנויות</a:t>
            </a:r>
          </a:p>
        </p:txBody>
      </p:sp>
    </p:spTree>
    <p:extLst>
      <p:ext uri="{BB962C8B-B14F-4D97-AF65-F5344CB8AC3E}">
        <p14:creationId xmlns:p14="http://schemas.microsoft.com/office/powerpoint/2010/main" val="171959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06824" y="1478554"/>
            <a:ext cx="10289745" cy="2323713"/>
          </a:xfrm>
          <a:prstGeom prst="rect">
            <a:avLst/>
          </a:prstGeom>
          <a:noFill/>
        </p:spPr>
        <p:txBody>
          <a:bodyPr wrap="square" rtlCol="1">
            <a:spAutoFit/>
          </a:bodyPr>
          <a:lstStyle/>
          <a:p>
            <a:pPr>
              <a:lnSpc>
                <a:spcPts val="3000"/>
              </a:lnSpc>
              <a:spcBef>
                <a:spcPts val="1800"/>
              </a:spcBef>
            </a:pPr>
            <a:r>
              <a:rPr lang="he-IL" sz="2400" dirty="0">
                <a:solidFill>
                  <a:srgbClr val="615F6D"/>
                </a:solidFill>
                <a:latin typeface="Fb Adrenalin" panose="02020503050405020304" pitchFamily="18" charset="-79"/>
                <a:cs typeface="Fb Adrenalin" panose="02020503050405020304" pitchFamily="18" charset="-79"/>
              </a:rPr>
              <a:t>מטרות הוועדה</a:t>
            </a:r>
          </a:p>
          <a:p>
            <a:pPr marL="457200" indent="-457200">
              <a:lnSpc>
                <a:spcPts val="3000"/>
              </a:lnSpc>
              <a:spcBef>
                <a:spcPts val="1800"/>
              </a:spcBef>
              <a:buFont typeface="Arial" panose="020B0604020202020204" pitchFamily="34" charset="0"/>
              <a:buChar char="•"/>
            </a:pPr>
            <a:r>
              <a:rPr lang="he-IL" dirty="0">
                <a:solidFill>
                  <a:srgbClr val="615F6D"/>
                </a:solidFill>
                <a:latin typeface="Fb Adrenalin" panose="02020503050405020304" pitchFamily="18" charset="-79"/>
                <a:cs typeface="Fb Adrenalin" panose="02020503050405020304" pitchFamily="18" charset="-79"/>
              </a:rPr>
              <a:t>גיבוש </a:t>
            </a:r>
            <a:r>
              <a:rPr lang="he-IL" sz="2600" dirty="0">
                <a:solidFill>
                  <a:srgbClr val="615F6D"/>
                </a:solidFill>
                <a:latin typeface="Fb Adrenalin" panose="02020503050405020304" pitchFamily="18" charset="-79"/>
                <a:cs typeface="Fb Adrenalin" panose="02020503050405020304" pitchFamily="18" charset="-79"/>
              </a:rPr>
              <a:t>יעד לאומי </a:t>
            </a:r>
            <a:r>
              <a:rPr lang="he-IL" dirty="0">
                <a:solidFill>
                  <a:srgbClr val="615F6D"/>
                </a:solidFill>
                <a:latin typeface="Fb Adrenalin" panose="02020503050405020304" pitchFamily="18" charset="-79"/>
                <a:cs typeface="Fb Adrenalin" panose="02020503050405020304" pitchFamily="18" charset="-79"/>
              </a:rPr>
              <a:t>להפחתת </a:t>
            </a:r>
            <a:r>
              <a:rPr lang="he-IL" dirty="0" err="1">
                <a:solidFill>
                  <a:srgbClr val="615F6D"/>
                </a:solidFill>
                <a:latin typeface="Fb Adrenalin" panose="02020503050405020304" pitchFamily="18" charset="-79"/>
                <a:cs typeface="Fb Adrenalin" panose="02020503050405020304" pitchFamily="18" charset="-79"/>
              </a:rPr>
              <a:t>גז"ח</a:t>
            </a:r>
            <a:r>
              <a:rPr lang="he-IL" dirty="0">
                <a:solidFill>
                  <a:srgbClr val="615F6D"/>
                </a:solidFill>
                <a:latin typeface="Fb Adrenalin" panose="02020503050405020304" pitchFamily="18" charset="-79"/>
                <a:cs typeface="Fb Adrenalin" panose="02020503050405020304" pitchFamily="18" charset="-79"/>
              </a:rPr>
              <a:t> ב- 2030(כולל יעד ביניים ל-2025)</a:t>
            </a:r>
          </a:p>
          <a:p>
            <a:pPr marL="457200" indent="-457200">
              <a:lnSpc>
                <a:spcPts val="3000"/>
              </a:lnSpc>
              <a:spcBef>
                <a:spcPts val="1800"/>
              </a:spcBef>
              <a:buFont typeface="Arial" panose="020B0604020202020204" pitchFamily="34" charset="0"/>
              <a:buChar char="•"/>
            </a:pPr>
            <a:r>
              <a:rPr lang="he-IL" dirty="0">
                <a:solidFill>
                  <a:srgbClr val="615F6D"/>
                </a:solidFill>
                <a:latin typeface="Fb Adrenalin" panose="02020503050405020304" pitchFamily="18" charset="-79"/>
                <a:cs typeface="Fb Adrenalin" panose="02020503050405020304" pitchFamily="18" charset="-79"/>
              </a:rPr>
              <a:t>גיבוש </a:t>
            </a:r>
            <a:r>
              <a:rPr lang="he-IL" sz="2600" dirty="0">
                <a:solidFill>
                  <a:srgbClr val="615F6D"/>
                </a:solidFill>
                <a:latin typeface="Fb Adrenalin" panose="02020503050405020304" pitchFamily="18" charset="-79"/>
                <a:cs typeface="Fb Adrenalin" panose="02020503050405020304" pitchFamily="18" charset="-79"/>
              </a:rPr>
              <a:t>אסטרטגיה כלל משקית</a:t>
            </a:r>
          </a:p>
          <a:p>
            <a:pPr marL="457200" indent="-457200">
              <a:lnSpc>
                <a:spcPts val="3000"/>
              </a:lnSpc>
              <a:spcBef>
                <a:spcPts val="1800"/>
              </a:spcBef>
              <a:buFont typeface="Arial" panose="020B0604020202020204" pitchFamily="34" charset="0"/>
              <a:buChar char="•"/>
            </a:pPr>
            <a:r>
              <a:rPr lang="he-IL" dirty="0">
                <a:solidFill>
                  <a:srgbClr val="615F6D"/>
                </a:solidFill>
                <a:latin typeface="Fb Adrenalin" panose="02020503050405020304" pitchFamily="18" charset="-79"/>
                <a:cs typeface="Fb Adrenalin" panose="02020503050405020304" pitchFamily="18" charset="-79"/>
              </a:rPr>
              <a:t>הקמת מערך לאומי </a:t>
            </a:r>
            <a:r>
              <a:rPr lang="he-IL" sz="2600" dirty="0">
                <a:solidFill>
                  <a:srgbClr val="615F6D"/>
                </a:solidFill>
                <a:latin typeface="Fb Adrenalin" panose="02020503050405020304" pitchFamily="18" charset="-79"/>
                <a:cs typeface="Fb Adrenalin" panose="02020503050405020304" pitchFamily="18" charset="-79"/>
              </a:rPr>
              <a:t>למעקב, בקרה ודיווח </a:t>
            </a:r>
            <a:r>
              <a:rPr lang="he-IL" dirty="0">
                <a:solidFill>
                  <a:srgbClr val="615F6D"/>
                </a:solidFill>
                <a:latin typeface="Fb Adrenalin" panose="02020503050405020304" pitchFamily="18" charset="-79"/>
                <a:cs typeface="Fb Adrenalin" panose="02020503050405020304" pitchFamily="18" charset="-79"/>
              </a:rPr>
              <a:t>(</a:t>
            </a:r>
            <a:r>
              <a:rPr lang="en-US" dirty="0">
                <a:solidFill>
                  <a:srgbClr val="615F6D"/>
                </a:solidFill>
                <a:latin typeface="Fb Adrenalin" panose="02020503050405020304" pitchFamily="18" charset="-79"/>
                <a:cs typeface="Fb Adrenalin" panose="02020503050405020304" pitchFamily="18" charset="-79"/>
              </a:rPr>
              <a:t> (</a:t>
            </a:r>
            <a:r>
              <a:rPr lang="en-US" dirty="0">
                <a:solidFill>
                  <a:srgbClr val="615F6D"/>
                </a:solidFill>
                <a:cs typeface="Fb Adrenalin" panose="02020503050405020304" pitchFamily="18" charset="-79"/>
              </a:rPr>
              <a:t>MRV</a:t>
            </a:r>
            <a:r>
              <a:rPr lang="he-IL" dirty="0">
                <a:solidFill>
                  <a:srgbClr val="615F6D"/>
                </a:solidFill>
                <a:cs typeface="Fb Adrenalin" panose="02020503050405020304" pitchFamily="18" charset="-79"/>
              </a:rPr>
              <a:t>על התקדמות הממשלה לקראת היעדים</a:t>
            </a:r>
          </a:p>
        </p:txBody>
      </p:sp>
      <p:sp>
        <p:nvSpPr>
          <p:cNvPr id="17" name="TextBox 16"/>
          <p:cNvSpPr txBox="1"/>
          <p:nvPr/>
        </p:nvSpPr>
        <p:spPr>
          <a:xfrm>
            <a:off x="2525759" y="528019"/>
            <a:ext cx="8839752" cy="437620"/>
          </a:xfrm>
          <a:prstGeom prst="rect">
            <a:avLst/>
          </a:prstGeom>
          <a:noFill/>
        </p:spPr>
        <p:txBody>
          <a:bodyPr wrap="square" rtlCol="1">
            <a:spAutoFit/>
          </a:bodyPr>
          <a:lstStyle/>
          <a:p>
            <a:pPr>
              <a:lnSpc>
                <a:spcPct val="80000"/>
              </a:lnSpc>
            </a:pPr>
            <a:r>
              <a:rPr lang="he-IL" sz="2800"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ועדה </a:t>
            </a:r>
            <a:r>
              <a:rPr lang="he-IL" sz="2800" b="1" dirty="0" err="1">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בינמשרדית</a:t>
            </a:r>
            <a:r>
              <a:rPr lang="he-IL" sz="2800"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 לגיבוש יעד לאומי להפחתת גזי חממה</a:t>
            </a:r>
          </a:p>
        </p:txBody>
      </p:sp>
      <p:grpSp>
        <p:nvGrpSpPr>
          <p:cNvPr id="15" name="קבוצה 14"/>
          <p:cNvGrpSpPr/>
          <p:nvPr/>
        </p:nvGrpSpPr>
        <p:grpSpPr>
          <a:xfrm>
            <a:off x="9080626" y="4673419"/>
            <a:ext cx="3111374" cy="2184581"/>
            <a:chOff x="9080626" y="4673419"/>
            <a:chExt cx="3111374" cy="2184581"/>
          </a:xfrm>
        </p:grpSpPr>
        <p:pic>
          <p:nvPicPr>
            <p:cNvPr id="16"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18" name="תמונה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spTree>
    <p:extLst>
      <p:ext uri="{BB962C8B-B14F-4D97-AF65-F5344CB8AC3E}">
        <p14:creationId xmlns:p14="http://schemas.microsoft.com/office/powerpoint/2010/main" val="372288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25759" y="528019"/>
            <a:ext cx="8839752" cy="437620"/>
          </a:xfrm>
          <a:prstGeom prst="rect">
            <a:avLst/>
          </a:prstGeom>
          <a:noFill/>
        </p:spPr>
        <p:txBody>
          <a:bodyPr wrap="square" rtlCol="1">
            <a:spAutoFit/>
          </a:bodyPr>
          <a:lstStyle/>
          <a:p>
            <a:pPr>
              <a:lnSpc>
                <a:spcPct val="80000"/>
              </a:lnSpc>
            </a:pPr>
            <a:r>
              <a:rPr lang="he-IL" sz="2800"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מבנה ועדת ההיגוי וצוותי העבודה הסקטוריאליים</a:t>
            </a:r>
          </a:p>
        </p:txBody>
      </p:sp>
      <p:grpSp>
        <p:nvGrpSpPr>
          <p:cNvPr id="15" name="קבוצה 14"/>
          <p:cNvGrpSpPr/>
          <p:nvPr/>
        </p:nvGrpSpPr>
        <p:grpSpPr>
          <a:xfrm>
            <a:off x="9080626" y="4673419"/>
            <a:ext cx="3111374" cy="2184581"/>
            <a:chOff x="9080626" y="4673419"/>
            <a:chExt cx="3111374" cy="2184581"/>
          </a:xfrm>
        </p:grpSpPr>
        <p:pic>
          <p:nvPicPr>
            <p:cNvPr id="16"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18" name="תמונה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sp>
        <p:nvSpPr>
          <p:cNvPr id="2" name="מלבן 1"/>
          <p:cNvSpPr/>
          <p:nvPr/>
        </p:nvSpPr>
        <p:spPr>
          <a:xfrm>
            <a:off x="0" y="1313358"/>
            <a:ext cx="11219861" cy="5786199"/>
          </a:xfrm>
          <a:prstGeom prst="rect">
            <a:avLst/>
          </a:prstGeom>
        </p:spPr>
        <p:txBody>
          <a:bodyPr wrap="square">
            <a:spAutoFit/>
          </a:bodyPr>
          <a:lstStyle/>
          <a:p>
            <a:pPr>
              <a:lnSpc>
                <a:spcPts val="3000"/>
              </a:lnSpc>
              <a:spcBef>
                <a:spcPts val="1800"/>
              </a:spcBef>
            </a:pPr>
            <a:r>
              <a:rPr lang="he-IL" dirty="0">
                <a:solidFill>
                  <a:srgbClr val="615F6D"/>
                </a:solidFill>
                <a:cs typeface="Fb Adrenalin" panose="02020503050405020304" pitchFamily="18" charset="-79"/>
              </a:rPr>
              <a:t>ועדת ההיגוי בראשות מנכ"ל המשרד </a:t>
            </a:r>
            <a:r>
              <a:rPr lang="he-IL" dirty="0" err="1">
                <a:solidFill>
                  <a:srgbClr val="615F6D"/>
                </a:solidFill>
                <a:cs typeface="Fb Adrenalin" panose="02020503050405020304" pitchFamily="18" charset="-79"/>
              </a:rPr>
              <a:t>להגנ"ס</a:t>
            </a:r>
            <a:r>
              <a:rPr lang="he-IL" dirty="0">
                <a:solidFill>
                  <a:srgbClr val="615F6D"/>
                </a:solidFill>
                <a:cs typeface="Fb Adrenalin" panose="02020503050405020304" pitchFamily="18" charset="-79"/>
              </a:rPr>
              <a:t> ובהשתתפות כ-70 נציגים של משרדי ממשלה, גופים סטטוטוריים, חברות ממשלתיות, נציגי תעשייה ומסחר, איגודים מקצועיים, נציגי סביבה, אקדמיה ומומחים ויועצים מהארץ ומחו"ל </a:t>
            </a:r>
          </a:p>
          <a:p>
            <a:pPr>
              <a:lnSpc>
                <a:spcPts val="3000"/>
              </a:lnSpc>
              <a:spcBef>
                <a:spcPts val="1800"/>
              </a:spcBef>
            </a:pPr>
            <a:r>
              <a:rPr lang="he-IL" dirty="0">
                <a:solidFill>
                  <a:srgbClr val="615F6D"/>
                </a:solidFill>
                <a:cs typeface="Fb Adrenalin" panose="02020503050405020304" pitchFamily="18" charset="-79"/>
              </a:rPr>
              <a:t>הוקמו 5 </a:t>
            </a:r>
            <a:r>
              <a:rPr lang="he-IL" sz="2600" dirty="0">
                <a:solidFill>
                  <a:srgbClr val="615F6D"/>
                </a:solidFill>
                <a:cs typeface="Fb Adrenalin" panose="02020503050405020304" pitchFamily="18" charset="-79"/>
              </a:rPr>
              <a:t>צוותי עבודה סקטוריאליים </a:t>
            </a:r>
            <a:r>
              <a:rPr lang="he-IL" dirty="0">
                <a:solidFill>
                  <a:srgbClr val="615F6D"/>
                </a:solidFill>
                <a:cs typeface="Fb Adrenalin" panose="02020503050405020304" pitchFamily="18" charset="-79"/>
              </a:rPr>
              <a:t>לבחינת הפוטנציאל, העלויות וההזדמנויות בסקטורים השונים</a:t>
            </a:r>
          </a:p>
          <a:p>
            <a:pPr>
              <a:lnSpc>
                <a:spcPts val="3000"/>
              </a:lnSpc>
              <a:spcBef>
                <a:spcPts val="1800"/>
              </a:spcBef>
            </a:pPr>
            <a:r>
              <a:rPr lang="he-IL" sz="2600" dirty="0">
                <a:solidFill>
                  <a:srgbClr val="615F6D"/>
                </a:solidFill>
                <a:cs typeface="Fb Adrenalin" panose="02020503050405020304" pitchFamily="18" charset="-79"/>
              </a:rPr>
              <a:t>ייצור חשמל </a:t>
            </a:r>
            <a:r>
              <a:rPr lang="he-IL" dirty="0">
                <a:solidFill>
                  <a:srgbClr val="615F6D"/>
                </a:solidFill>
                <a:cs typeface="Fb Adrenalin" panose="02020503050405020304" pitchFamily="18" charset="-79"/>
              </a:rPr>
              <a:t>– אנרגיות מתחדשות, אגירת אנרגיה והסטת עומסים, תמהיל </a:t>
            </a:r>
            <a:r>
              <a:rPr lang="he-IL" dirty="0" err="1">
                <a:solidFill>
                  <a:srgbClr val="615F6D"/>
                </a:solidFill>
                <a:cs typeface="Fb Adrenalin" panose="02020503050405020304" pitchFamily="18" charset="-79"/>
              </a:rPr>
              <a:t>הדלקים</a:t>
            </a:r>
            <a:endParaRPr lang="he-IL" dirty="0">
              <a:solidFill>
                <a:srgbClr val="615F6D"/>
              </a:solidFill>
              <a:cs typeface="Fb Adrenalin" panose="02020503050405020304" pitchFamily="18" charset="-79"/>
            </a:endParaRPr>
          </a:p>
          <a:p>
            <a:pPr>
              <a:lnSpc>
                <a:spcPts val="3000"/>
              </a:lnSpc>
              <a:spcBef>
                <a:spcPts val="1800"/>
              </a:spcBef>
            </a:pPr>
            <a:r>
              <a:rPr lang="he-IL" dirty="0">
                <a:solidFill>
                  <a:srgbClr val="615F6D"/>
                </a:solidFill>
                <a:cs typeface="Fb Adrenalin" panose="02020503050405020304" pitchFamily="18" charset="-79"/>
              </a:rPr>
              <a:t> </a:t>
            </a:r>
            <a:r>
              <a:rPr lang="he-IL" sz="2600" dirty="0">
                <a:solidFill>
                  <a:srgbClr val="615F6D"/>
                </a:solidFill>
                <a:cs typeface="Fb Adrenalin" panose="02020503050405020304" pitchFamily="18" charset="-79"/>
              </a:rPr>
              <a:t>תחבורה </a:t>
            </a:r>
            <a:r>
              <a:rPr lang="he-IL" dirty="0">
                <a:solidFill>
                  <a:srgbClr val="615F6D"/>
                </a:solidFill>
                <a:cs typeface="Fb Adrenalin" panose="02020503050405020304" pitchFamily="18" charset="-79"/>
              </a:rPr>
              <a:t>– הפחתת נסועה פרטית ופיתוח תחבורה ציבורית, טכנולוגיות הנעה יעילות ותחליפי </a:t>
            </a:r>
            <a:r>
              <a:rPr lang="he-IL" dirty="0" err="1">
                <a:solidFill>
                  <a:srgbClr val="615F6D"/>
                </a:solidFill>
                <a:cs typeface="Fb Adrenalin" panose="02020503050405020304" pitchFamily="18" charset="-79"/>
              </a:rPr>
              <a:t>דלקים</a:t>
            </a:r>
            <a:r>
              <a:rPr lang="he-IL" dirty="0">
                <a:solidFill>
                  <a:srgbClr val="615F6D"/>
                </a:solidFill>
                <a:cs typeface="Fb Adrenalin" panose="02020503050405020304" pitchFamily="18" charset="-79"/>
              </a:rPr>
              <a:t>  </a:t>
            </a:r>
          </a:p>
          <a:p>
            <a:pPr>
              <a:lnSpc>
                <a:spcPts val="3000"/>
              </a:lnSpc>
              <a:spcBef>
                <a:spcPts val="1800"/>
              </a:spcBef>
            </a:pPr>
            <a:r>
              <a:rPr lang="he-IL" sz="2600" dirty="0">
                <a:solidFill>
                  <a:srgbClr val="615F6D"/>
                </a:solidFill>
                <a:cs typeface="Fb Adrenalin" panose="02020503050405020304" pitchFamily="18" charset="-79"/>
              </a:rPr>
              <a:t>התייעלות אנרגטית במבנים </a:t>
            </a:r>
            <a:r>
              <a:rPr lang="he-IL" dirty="0">
                <a:solidFill>
                  <a:srgbClr val="615F6D"/>
                </a:solidFill>
                <a:cs typeface="Fb Adrenalin" panose="02020503050405020304" pitchFamily="18" charset="-79"/>
              </a:rPr>
              <a:t>– אקלום ותאורה, מעטפת הבניין, חימום מים, מדחסים ומפוחים, מכשירים לבנים</a:t>
            </a:r>
          </a:p>
          <a:p>
            <a:pPr>
              <a:lnSpc>
                <a:spcPts val="3000"/>
              </a:lnSpc>
              <a:spcBef>
                <a:spcPts val="1800"/>
              </a:spcBef>
            </a:pPr>
            <a:r>
              <a:rPr lang="he-IL" sz="2600" dirty="0">
                <a:solidFill>
                  <a:srgbClr val="615F6D"/>
                </a:solidFill>
                <a:cs typeface="Fb Adrenalin" panose="02020503050405020304" pitchFamily="18" charset="-79"/>
              </a:rPr>
              <a:t>תעשייה </a:t>
            </a:r>
            <a:r>
              <a:rPr lang="he-IL" dirty="0">
                <a:solidFill>
                  <a:srgbClr val="615F6D"/>
                </a:solidFill>
                <a:cs typeface="Fb Adrenalin" panose="02020503050405020304" pitchFamily="18" charset="-79"/>
              </a:rPr>
              <a:t>– התייעלות אנרגטית בתהליכי ייצור, פליטות תהליך, מערכות תרמיות ומעבר לגז טבעי </a:t>
            </a:r>
          </a:p>
          <a:p>
            <a:pPr>
              <a:lnSpc>
                <a:spcPts val="3000"/>
              </a:lnSpc>
              <a:spcBef>
                <a:spcPts val="1800"/>
              </a:spcBef>
            </a:pPr>
            <a:r>
              <a:rPr lang="he-IL" sz="2600" dirty="0">
                <a:solidFill>
                  <a:srgbClr val="615F6D"/>
                </a:solidFill>
                <a:cs typeface="Fb Adrenalin" panose="02020503050405020304" pitchFamily="18" charset="-79"/>
              </a:rPr>
              <a:t>פסולת וחקלאות </a:t>
            </a:r>
            <a:r>
              <a:rPr lang="he-IL" dirty="0">
                <a:solidFill>
                  <a:srgbClr val="615F6D"/>
                </a:solidFill>
                <a:cs typeface="Fb Adrenalin" panose="02020503050405020304" pitchFamily="18" charset="-79"/>
              </a:rPr>
              <a:t>– מחזור, ניצול פסולת לייצור אנרגיה, הקטנת פסולת ופליטות מחקלאות</a:t>
            </a:r>
          </a:p>
          <a:p>
            <a:pPr>
              <a:lnSpc>
                <a:spcPts val="3000"/>
              </a:lnSpc>
              <a:spcBef>
                <a:spcPts val="1800"/>
              </a:spcBef>
            </a:pPr>
            <a:endParaRPr lang="he-IL" dirty="0">
              <a:solidFill>
                <a:srgbClr val="615F6D"/>
              </a:solidFill>
              <a:cs typeface="Fb Adrenalin" panose="02020503050405020304" pitchFamily="18" charset="-79"/>
            </a:endParaRPr>
          </a:p>
          <a:p>
            <a:pPr>
              <a:lnSpc>
                <a:spcPts val="3000"/>
              </a:lnSpc>
              <a:spcBef>
                <a:spcPts val="1800"/>
              </a:spcBef>
            </a:pPr>
            <a:endParaRPr lang="he-IL" dirty="0">
              <a:solidFill>
                <a:srgbClr val="615F6D"/>
              </a:solidFill>
              <a:cs typeface="Fb Adrenalin" panose="02020503050405020304" pitchFamily="18" charset="-79"/>
            </a:endParaRPr>
          </a:p>
        </p:txBody>
      </p:sp>
    </p:spTree>
    <p:extLst>
      <p:ext uri="{BB962C8B-B14F-4D97-AF65-F5344CB8AC3E}">
        <p14:creationId xmlns:p14="http://schemas.microsoft.com/office/powerpoint/2010/main" val="405286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25159" y="760546"/>
            <a:ext cx="10171412" cy="437043"/>
          </a:xfrm>
          <a:prstGeom prst="rect">
            <a:avLst/>
          </a:prstGeom>
          <a:noFill/>
        </p:spPr>
        <p:txBody>
          <a:bodyPr wrap="square" rtlCol="1">
            <a:spAutoFit/>
          </a:bodyPr>
          <a:lstStyle/>
          <a:p>
            <a:pPr algn="ctr">
              <a:lnSpc>
                <a:spcPct val="80000"/>
              </a:lnSpc>
            </a:pPr>
            <a:r>
              <a:rPr lang="he-IL" sz="2800"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אנרגיות מתחדשות – טכנולוגיות שנבחנו</a:t>
            </a:r>
            <a:endParaRPr lang="he-IL"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endParaRPr>
          </a:p>
        </p:txBody>
      </p:sp>
      <p:sp>
        <p:nvSpPr>
          <p:cNvPr id="15" name="מלבן 14"/>
          <p:cNvSpPr/>
          <p:nvPr/>
        </p:nvSpPr>
        <p:spPr>
          <a:xfrm>
            <a:off x="182881" y="1610564"/>
            <a:ext cx="10913690" cy="5549020"/>
          </a:xfrm>
          <a:prstGeom prst="rect">
            <a:avLst/>
          </a:prstGeom>
        </p:spPr>
        <p:txBody>
          <a:bodyPr wrap="square">
            <a:spAutoFit/>
          </a:bodyPr>
          <a:lstStyle/>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p:txBody>
      </p:sp>
      <p:grpSp>
        <p:nvGrpSpPr>
          <p:cNvPr id="9" name="קבוצה 8"/>
          <p:cNvGrpSpPr/>
          <p:nvPr/>
        </p:nvGrpSpPr>
        <p:grpSpPr>
          <a:xfrm>
            <a:off x="9080626" y="4673419"/>
            <a:ext cx="3111374" cy="2184581"/>
            <a:chOff x="9080626" y="4673419"/>
            <a:chExt cx="3111374" cy="2184581"/>
          </a:xfrm>
        </p:grpSpPr>
        <p:pic>
          <p:nvPicPr>
            <p:cNvPr id="16"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17" name="תמונה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graphicFrame>
        <p:nvGraphicFramePr>
          <p:cNvPr id="7" name="Content Placeholder 11"/>
          <p:cNvGraphicFramePr>
            <a:graphicFrameLocks noGrp="1"/>
          </p:cNvGraphicFramePr>
          <p:nvPr>
            <p:ph idx="1"/>
            <p:extLst>
              <p:ext uri="{D42A27DB-BD31-4B8C-83A1-F6EECF244321}">
                <p14:modId xmlns:p14="http://schemas.microsoft.com/office/powerpoint/2010/main" val="1010301118"/>
              </p:ext>
            </p:extLst>
          </p:nvPr>
        </p:nvGraphicFramePr>
        <p:xfrm>
          <a:off x="3948056" y="1987081"/>
          <a:ext cx="4593096" cy="3296920"/>
        </p:xfrm>
        <a:graphic>
          <a:graphicData uri="http://schemas.openxmlformats.org/drawingml/2006/table">
            <a:tbl>
              <a:tblPr firstRow="1" bandRow="1">
                <a:tableStyleId>{5C22544A-7EE6-4342-B048-85BDC9FD1C3A}</a:tableStyleId>
              </a:tblPr>
              <a:tblGrid>
                <a:gridCol w="4593096">
                  <a:extLst>
                    <a:ext uri="{9D8B030D-6E8A-4147-A177-3AD203B41FA5}">
                      <a16:colId xmlns:a16="http://schemas.microsoft.com/office/drawing/2014/main" val="20000"/>
                    </a:ext>
                  </a:extLst>
                </a:gridCol>
              </a:tblGrid>
              <a:tr h="370840">
                <a:tc>
                  <a:txBody>
                    <a:bodyPr/>
                    <a:lstStyle/>
                    <a:p>
                      <a:pPr algn="r" rtl="1"/>
                      <a:r>
                        <a:rPr lang="he-IL" sz="1800" dirty="0"/>
                        <a:t>טכנולוגיה</a:t>
                      </a:r>
                      <a:endParaRPr lang="en-GB" sz="1800" dirty="0"/>
                    </a:p>
                  </a:txBody>
                  <a:tcPr/>
                </a:tc>
                <a:extLst>
                  <a:ext uri="{0D108BD9-81ED-4DB2-BD59-A6C34878D82A}">
                    <a16:rowId xmlns:a16="http://schemas.microsoft.com/office/drawing/2014/main" val="10000"/>
                  </a:ext>
                </a:extLst>
              </a:tr>
              <a:tr h="0">
                <a:tc>
                  <a:txBody>
                    <a:bodyPr/>
                    <a:lstStyle/>
                    <a:p>
                      <a:pPr algn="r" rtl="1"/>
                      <a:r>
                        <a:rPr lang="he-IL" sz="1800" dirty="0" err="1"/>
                        <a:t>פוטוולטאית</a:t>
                      </a:r>
                      <a:r>
                        <a:rPr lang="he-IL" sz="1800" baseline="0" dirty="0"/>
                        <a:t> (</a:t>
                      </a:r>
                      <a:r>
                        <a:rPr lang="en-US" sz="1800" baseline="0" dirty="0"/>
                        <a:t>PV</a:t>
                      </a:r>
                      <a:r>
                        <a:rPr lang="he-IL" sz="1800" baseline="0" dirty="0"/>
                        <a:t>) </a:t>
                      </a:r>
                      <a:r>
                        <a:rPr lang="he-IL" sz="1800" dirty="0"/>
                        <a:t>קרקע</a:t>
                      </a:r>
                      <a:endParaRPr lang="en-GB" sz="1800" dirty="0"/>
                    </a:p>
                  </a:txBody>
                  <a:tcPr/>
                </a:tc>
                <a:extLst>
                  <a:ext uri="{0D108BD9-81ED-4DB2-BD59-A6C34878D82A}">
                    <a16:rowId xmlns:a16="http://schemas.microsoft.com/office/drawing/2014/main" val="10001"/>
                  </a:ext>
                </a:extLst>
              </a:tr>
              <a:tr h="0">
                <a:tc>
                  <a:txBody>
                    <a:bodyPr/>
                    <a:lstStyle/>
                    <a:p>
                      <a:pPr algn="r" rtl="1"/>
                      <a:r>
                        <a:rPr lang="he-IL" sz="1800" dirty="0" err="1"/>
                        <a:t>פוטוולטאית</a:t>
                      </a:r>
                      <a:r>
                        <a:rPr lang="he-IL" sz="1800" baseline="0" dirty="0"/>
                        <a:t> (</a:t>
                      </a:r>
                      <a:r>
                        <a:rPr lang="en-US" sz="1800" baseline="0" dirty="0"/>
                        <a:t>PV</a:t>
                      </a:r>
                      <a:r>
                        <a:rPr lang="he-IL" sz="1800" baseline="0" dirty="0"/>
                        <a:t>) </a:t>
                      </a:r>
                      <a:r>
                        <a:rPr lang="he-IL" sz="1800" dirty="0"/>
                        <a:t>גגות</a:t>
                      </a:r>
                      <a:endParaRPr lang="en-GB" sz="1800" dirty="0"/>
                    </a:p>
                  </a:txBody>
                  <a:tcPr/>
                </a:tc>
                <a:extLst>
                  <a:ext uri="{0D108BD9-81ED-4DB2-BD59-A6C34878D82A}">
                    <a16:rowId xmlns:a16="http://schemas.microsoft.com/office/drawing/2014/main" val="10002"/>
                  </a:ext>
                </a:extLst>
              </a:tr>
              <a:tr h="121362">
                <a:tc>
                  <a:txBody>
                    <a:bodyPr/>
                    <a:lstStyle/>
                    <a:p>
                      <a:pPr algn="r" rtl="1"/>
                      <a:r>
                        <a:rPr lang="he-IL" sz="1800" dirty="0"/>
                        <a:t>טורבינות רוח (יבשה וים)</a:t>
                      </a:r>
                      <a:endParaRPr lang="en-GB" sz="1800" dirty="0"/>
                    </a:p>
                  </a:txBody>
                  <a:tcPr/>
                </a:tc>
                <a:extLst>
                  <a:ext uri="{0D108BD9-81ED-4DB2-BD59-A6C34878D82A}">
                    <a16:rowId xmlns:a16="http://schemas.microsoft.com/office/drawing/2014/main" val="10003"/>
                  </a:ext>
                </a:extLst>
              </a:tr>
              <a:tr h="0">
                <a:tc>
                  <a:txBody>
                    <a:bodyPr/>
                    <a:lstStyle/>
                    <a:p>
                      <a:pPr algn="r" rtl="1"/>
                      <a:r>
                        <a:rPr lang="he-IL" sz="1800" dirty="0"/>
                        <a:t>תרמו-סולארי (</a:t>
                      </a:r>
                      <a:r>
                        <a:rPr lang="en-US" sz="1800" dirty="0"/>
                        <a:t>CSP</a:t>
                      </a:r>
                      <a:r>
                        <a:rPr lang="he-IL" sz="1800" dirty="0"/>
                        <a:t>): טכנולוגיות שונות עם אגירה</a:t>
                      </a:r>
                      <a:endParaRPr lang="en-GB" sz="1800" dirty="0"/>
                    </a:p>
                  </a:txBody>
                  <a:tcPr/>
                </a:tc>
                <a:extLst>
                  <a:ext uri="{0D108BD9-81ED-4DB2-BD59-A6C34878D82A}">
                    <a16:rowId xmlns:a16="http://schemas.microsoft.com/office/drawing/2014/main" val="10004"/>
                  </a:ext>
                </a:extLst>
              </a:tr>
              <a:tr h="0">
                <a:tc>
                  <a:txBody>
                    <a:bodyPr/>
                    <a:lstStyle/>
                    <a:p>
                      <a:pPr algn="r" rtl="1"/>
                      <a:r>
                        <a:rPr lang="he-IL" sz="1800" dirty="0"/>
                        <a:t>אנרגיה</a:t>
                      </a:r>
                      <a:r>
                        <a:rPr lang="he-IL" sz="1800" baseline="0" dirty="0"/>
                        <a:t> מגלי ים</a:t>
                      </a:r>
                      <a:endParaRPr lang="en-GB" sz="1800" dirty="0"/>
                    </a:p>
                  </a:txBody>
                  <a:tcPr/>
                </a:tc>
                <a:extLst>
                  <a:ext uri="{0D108BD9-81ED-4DB2-BD59-A6C34878D82A}">
                    <a16:rowId xmlns:a16="http://schemas.microsoft.com/office/drawing/2014/main" val="10005"/>
                  </a:ext>
                </a:extLst>
              </a:tr>
              <a:tr h="0">
                <a:tc>
                  <a:txBody>
                    <a:bodyPr/>
                    <a:lstStyle/>
                    <a:p>
                      <a:pPr algn="r" rtl="1"/>
                      <a:r>
                        <a:rPr lang="he-IL" sz="1800" dirty="0" err="1"/>
                        <a:t>ביוגז</a:t>
                      </a:r>
                      <a:r>
                        <a:rPr lang="he-IL" sz="1800" dirty="0"/>
                        <a:t> (עיכול אנאירובי)</a:t>
                      </a:r>
                      <a:endParaRPr lang="en-GB" sz="1800" dirty="0"/>
                    </a:p>
                  </a:txBody>
                  <a:tcPr/>
                </a:tc>
                <a:extLst>
                  <a:ext uri="{0D108BD9-81ED-4DB2-BD59-A6C34878D82A}">
                    <a16:rowId xmlns:a16="http://schemas.microsoft.com/office/drawing/2014/main" val="10006"/>
                  </a:ext>
                </a:extLst>
              </a:tr>
              <a:tr h="15250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dirty="0" err="1"/>
                        <a:t>ביומאסה</a:t>
                      </a:r>
                      <a:endParaRPr lang="en-GB" sz="1800" dirty="0"/>
                    </a:p>
                  </a:txBody>
                  <a:tcPr/>
                </a:tc>
                <a:extLst>
                  <a:ext uri="{0D108BD9-81ED-4DB2-BD59-A6C34878D82A}">
                    <a16:rowId xmlns:a16="http://schemas.microsoft.com/office/drawing/2014/main" val="10007"/>
                  </a:ext>
                </a:extLst>
              </a:tr>
              <a:tr h="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800" dirty="0"/>
                        <a:t>ניצול לחצי מים </a:t>
                      </a:r>
                      <a:endParaRPr lang="en-GB" sz="18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2267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25159" y="760546"/>
            <a:ext cx="10171412" cy="437043"/>
          </a:xfrm>
          <a:prstGeom prst="rect">
            <a:avLst/>
          </a:prstGeom>
          <a:noFill/>
        </p:spPr>
        <p:txBody>
          <a:bodyPr wrap="square" rtlCol="1">
            <a:spAutoFit/>
          </a:bodyPr>
          <a:lstStyle/>
          <a:p>
            <a:pPr algn="ctr">
              <a:lnSpc>
                <a:spcPct val="80000"/>
              </a:lnSpc>
            </a:pPr>
            <a:r>
              <a:rPr lang="he-IL" sz="2800"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אנרגיות מתחדשות – אופן בחינת הפוטנציאל</a:t>
            </a:r>
            <a:endParaRPr lang="he-IL"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endParaRPr>
          </a:p>
        </p:txBody>
      </p:sp>
      <p:sp>
        <p:nvSpPr>
          <p:cNvPr id="15" name="מלבן 14"/>
          <p:cNvSpPr/>
          <p:nvPr/>
        </p:nvSpPr>
        <p:spPr>
          <a:xfrm>
            <a:off x="182881" y="1610564"/>
            <a:ext cx="10913690" cy="5549020"/>
          </a:xfrm>
          <a:prstGeom prst="rect">
            <a:avLst/>
          </a:prstGeom>
        </p:spPr>
        <p:txBody>
          <a:bodyPr wrap="square">
            <a:spAutoFit/>
          </a:bodyPr>
          <a:lstStyle/>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p:txBody>
      </p:sp>
      <p:grpSp>
        <p:nvGrpSpPr>
          <p:cNvPr id="9" name="קבוצה 8"/>
          <p:cNvGrpSpPr/>
          <p:nvPr/>
        </p:nvGrpSpPr>
        <p:grpSpPr>
          <a:xfrm>
            <a:off x="9080626" y="4673419"/>
            <a:ext cx="3111374" cy="2184581"/>
            <a:chOff x="9080626" y="4673419"/>
            <a:chExt cx="3111374" cy="2184581"/>
          </a:xfrm>
        </p:grpSpPr>
        <p:pic>
          <p:nvPicPr>
            <p:cNvPr id="16"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17" name="תמונה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sp>
        <p:nvSpPr>
          <p:cNvPr id="10" name="מלבן 9"/>
          <p:cNvSpPr/>
          <p:nvPr/>
        </p:nvSpPr>
        <p:spPr>
          <a:xfrm>
            <a:off x="182881" y="1610564"/>
            <a:ext cx="10913690" cy="9479518"/>
          </a:xfrm>
          <a:prstGeom prst="rect">
            <a:avLst/>
          </a:prstGeom>
        </p:spPr>
        <p:txBody>
          <a:bodyPr wrap="square">
            <a:spAutoFit/>
          </a:bodyPr>
          <a:lstStyle/>
          <a:p>
            <a:pPr>
              <a:lnSpc>
                <a:spcPct val="200000"/>
              </a:lnSpc>
              <a:spcBef>
                <a:spcPts val="1800"/>
              </a:spcBef>
            </a:pPr>
            <a:r>
              <a:rPr lang="he-IL" sz="2600" dirty="0">
                <a:solidFill>
                  <a:srgbClr val="615F6D"/>
                </a:solidFill>
                <a:latin typeface="Fb Adrenalin" panose="02020503050405020304" pitchFamily="18" charset="-79"/>
                <a:cs typeface="Fb Adrenalin" panose="02020503050405020304" pitchFamily="18" charset="-79"/>
              </a:rPr>
              <a:t>תחזית ביקוש לחשמל, תמהיל צפוי בתרחיש עסקים כרגיל</a:t>
            </a:r>
          </a:p>
          <a:p>
            <a:pPr>
              <a:lnSpc>
                <a:spcPct val="200000"/>
              </a:lnSpc>
              <a:spcBef>
                <a:spcPts val="1800"/>
              </a:spcBef>
            </a:pPr>
            <a:r>
              <a:rPr lang="he-IL" sz="2600" dirty="0">
                <a:solidFill>
                  <a:srgbClr val="615F6D"/>
                </a:solidFill>
                <a:latin typeface="Fb Adrenalin" panose="02020503050405020304" pitchFamily="18" charset="-79"/>
                <a:cs typeface="Fb Adrenalin" panose="02020503050405020304" pitchFamily="18" charset="-79"/>
              </a:rPr>
              <a:t>פוטנציאל חדירת הטכנולוגיה וחסמים ספציפיים בישראל</a:t>
            </a:r>
            <a:endParaRPr lang="he-IL"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r>
              <a:rPr lang="he-IL" sz="2600" dirty="0">
                <a:solidFill>
                  <a:srgbClr val="615F6D"/>
                </a:solidFill>
                <a:latin typeface="Fb Adrenalin" panose="02020503050405020304" pitchFamily="18" charset="-79"/>
                <a:cs typeface="Fb Adrenalin" panose="02020503050405020304" pitchFamily="18" charset="-79"/>
              </a:rPr>
              <a:t>מגבלות זמינות בשעות שיא, אגירת אנרגיה והשפעות על רשת החשמל </a:t>
            </a:r>
          </a:p>
          <a:p>
            <a:pPr>
              <a:lnSpc>
                <a:spcPct val="200000"/>
              </a:lnSpc>
              <a:spcBef>
                <a:spcPts val="1800"/>
              </a:spcBef>
            </a:pPr>
            <a:r>
              <a:rPr lang="he-IL" sz="2600" dirty="0">
                <a:solidFill>
                  <a:srgbClr val="615F6D"/>
                </a:solidFill>
                <a:latin typeface="Fb Adrenalin" panose="02020503050405020304" pitchFamily="18" charset="-79"/>
                <a:cs typeface="Fb Adrenalin" panose="02020503050405020304" pitchFamily="18" charset="-79"/>
              </a:rPr>
              <a:t>ניתוח טכנו-כלכלי לבחינת העלות המשקית הכוללת</a:t>
            </a:r>
          </a:p>
          <a:p>
            <a:pPr>
              <a:lnSpc>
                <a:spcPct val="200000"/>
              </a:lnSpc>
              <a:spcBef>
                <a:spcPts val="1800"/>
              </a:spcBef>
            </a:pPr>
            <a:r>
              <a:rPr lang="he-IL" sz="2600" dirty="0">
                <a:solidFill>
                  <a:srgbClr val="615F6D"/>
                </a:solidFill>
                <a:latin typeface="Fb Adrenalin" panose="02020503050405020304" pitchFamily="18" charset="-79"/>
                <a:cs typeface="Fb Adrenalin" panose="02020503050405020304" pitchFamily="18" charset="-79"/>
              </a:rPr>
              <a:t>אמצעי מדיניות ליישום הפוטנציאל בטווח הזמנים עד 2030</a:t>
            </a:r>
            <a:endParaRPr lang="he-IL"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600" dirty="0">
              <a:solidFill>
                <a:srgbClr val="615F6D"/>
              </a:solidFill>
              <a:latin typeface="Fb Adrenalin" panose="02020503050405020304" pitchFamily="18" charset="-79"/>
              <a:cs typeface="Fb Adrenalin" panose="02020503050405020304" pitchFamily="18" charset="-79"/>
            </a:endParaRPr>
          </a:p>
          <a:p>
            <a:pPr>
              <a:lnSpc>
                <a:spcPct val="200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p:txBody>
      </p:sp>
    </p:spTree>
    <p:extLst>
      <p:ext uri="{BB962C8B-B14F-4D97-AF65-F5344CB8AC3E}">
        <p14:creationId xmlns:p14="http://schemas.microsoft.com/office/powerpoint/2010/main" val="345585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25159" y="760546"/>
            <a:ext cx="10171412" cy="437043"/>
          </a:xfrm>
          <a:prstGeom prst="rect">
            <a:avLst/>
          </a:prstGeom>
          <a:noFill/>
        </p:spPr>
        <p:txBody>
          <a:bodyPr wrap="square" rtlCol="1">
            <a:spAutoFit/>
          </a:bodyPr>
          <a:lstStyle/>
          <a:p>
            <a:pPr>
              <a:lnSpc>
                <a:spcPct val="80000"/>
              </a:lnSpc>
            </a:pPr>
            <a:r>
              <a:rPr lang="he-IL" sz="2800"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פוטנציאל להפחתת גזי חממה בישראל בשנת 2030 – </a:t>
            </a:r>
            <a:r>
              <a:rPr lang="he-IL"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ממצאים ראשוניים</a:t>
            </a:r>
          </a:p>
        </p:txBody>
      </p:sp>
      <p:sp>
        <p:nvSpPr>
          <p:cNvPr id="15" name="מלבן 14"/>
          <p:cNvSpPr/>
          <p:nvPr/>
        </p:nvSpPr>
        <p:spPr>
          <a:xfrm>
            <a:off x="182881" y="1610564"/>
            <a:ext cx="10913690" cy="6364627"/>
          </a:xfrm>
          <a:prstGeom prst="rect">
            <a:avLst/>
          </a:prstGeom>
        </p:spPr>
        <p:txBody>
          <a:bodyPr wrap="square">
            <a:spAutoFit/>
          </a:bodyPr>
          <a:lstStyle/>
          <a:p>
            <a:pPr>
              <a:lnSpc>
                <a:spcPct val="200000"/>
              </a:lnSpc>
              <a:spcBef>
                <a:spcPts val="1800"/>
              </a:spcBef>
            </a:pPr>
            <a:r>
              <a:rPr lang="he-IL" sz="2600" dirty="0">
                <a:solidFill>
                  <a:srgbClr val="615F6D"/>
                </a:solidFill>
                <a:latin typeface="Fb Adrenalin" panose="02020503050405020304" pitchFamily="18" charset="-79"/>
                <a:cs typeface="Fb Adrenalin" panose="02020503050405020304" pitchFamily="18" charset="-79"/>
              </a:rPr>
              <a:t>התייעלות אנרגטית </a:t>
            </a:r>
            <a:r>
              <a:rPr lang="he-IL" dirty="0">
                <a:solidFill>
                  <a:srgbClr val="615F6D"/>
                </a:solidFill>
                <a:latin typeface="Fb Adrenalin" panose="02020503050405020304" pitchFamily="18" charset="-79"/>
                <a:cs typeface="Fb Adrenalin" panose="02020503050405020304" pitchFamily="18" charset="-79"/>
              </a:rPr>
              <a:t>בטווח של 16-24% בצריכת חשמל </a:t>
            </a:r>
            <a:r>
              <a:rPr lang="he-IL" dirty="0" err="1">
                <a:solidFill>
                  <a:srgbClr val="615F6D"/>
                </a:solidFill>
                <a:latin typeface="Fb Adrenalin" panose="02020503050405020304" pitchFamily="18" charset="-79"/>
                <a:cs typeface="Fb Adrenalin" panose="02020503050405020304" pitchFamily="18" charset="-79"/>
              </a:rPr>
              <a:t>ודלקים</a:t>
            </a:r>
            <a:r>
              <a:rPr lang="he-IL" dirty="0">
                <a:solidFill>
                  <a:srgbClr val="615F6D"/>
                </a:solidFill>
                <a:latin typeface="Fb Adrenalin" panose="02020503050405020304" pitchFamily="18" charset="-79"/>
                <a:cs typeface="Fb Adrenalin" panose="02020503050405020304" pitchFamily="18" charset="-79"/>
              </a:rPr>
              <a:t> במבני מסחר ועסקים, תעשייה ומבני מגורים</a:t>
            </a:r>
          </a:p>
          <a:p>
            <a:pPr>
              <a:lnSpc>
                <a:spcPct val="200000"/>
              </a:lnSpc>
              <a:spcBef>
                <a:spcPts val="1800"/>
              </a:spcBef>
            </a:pPr>
            <a:r>
              <a:rPr lang="he-IL" dirty="0">
                <a:solidFill>
                  <a:srgbClr val="615F6D"/>
                </a:solidFill>
                <a:latin typeface="Fb Adrenalin" panose="02020503050405020304" pitchFamily="18" charset="-79"/>
                <a:cs typeface="Fb Adrenalin" panose="02020503050405020304" pitchFamily="18" charset="-79"/>
              </a:rPr>
              <a:t>הגדלת החדירה של </a:t>
            </a:r>
            <a:r>
              <a:rPr lang="he-IL" sz="2600" dirty="0">
                <a:solidFill>
                  <a:srgbClr val="615F6D"/>
                </a:solidFill>
                <a:latin typeface="Fb Adrenalin" panose="02020503050405020304" pitchFamily="18" charset="-79"/>
                <a:cs typeface="Fb Adrenalin" panose="02020503050405020304" pitchFamily="18" charset="-79"/>
              </a:rPr>
              <a:t>אנרגיות מתחדשות </a:t>
            </a:r>
            <a:r>
              <a:rPr lang="he-IL" dirty="0">
                <a:solidFill>
                  <a:srgbClr val="615F6D"/>
                </a:solidFill>
                <a:latin typeface="Fb Adrenalin" panose="02020503050405020304" pitchFamily="18" charset="-79"/>
                <a:cs typeface="Fb Adrenalin" panose="02020503050405020304" pitchFamily="18" charset="-79"/>
              </a:rPr>
              <a:t>בהיקף של כ-25% מסך ייצור החשמל</a:t>
            </a:r>
          </a:p>
          <a:p>
            <a:pPr>
              <a:lnSpc>
                <a:spcPct val="200000"/>
              </a:lnSpc>
              <a:spcBef>
                <a:spcPts val="1800"/>
              </a:spcBef>
            </a:pPr>
            <a:r>
              <a:rPr lang="he-IL" dirty="0">
                <a:solidFill>
                  <a:srgbClr val="615F6D"/>
                </a:solidFill>
                <a:latin typeface="Fb Adrenalin" panose="02020503050405020304" pitchFamily="18" charset="-79"/>
                <a:cs typeface="Fb Adrenalin" panose="02020503050405020304" pitchFamily="18" charset="-79"/>
              </a:rPr>
              <a:t>הסטת כ-25% מהנסועה הפרטית </a:t>
            </a:r>
            <a:r>
              <a:rPr lang="he-IL" sz="2600" dirty="0">
                <a:solidFill>
                  <a:srgbClr val="615F6D"/>
                </a:solidFill>
                <a:latin typeface="Fb Adrenalin" panose="02020503050405020304" pitchFamily="18" charset="-79"/>
                <a:cs typeface="Fb Adrenalin" panose="02020503050405020304" pitchFamily="18" charset="-79"/>
              </a:rPr>
              <a:t>לתחבורה ציבורית </a:t>
            </a:r>
            <a:r>
              <a:rPr lang="he-IL" dirty="0" err="1">
                <a:solidFill>
                  <a:srgbClr val="615F6D"/>
                </a:solidFill>
                <a:latin typeface="Fb Adrenalin" panose="02020503050405020304" pitchFamily="18" charset="-79"/>
                <a:cs typeface="Fb Adrenalin" panose="02020503050405020304" pitchFamily="18" charset="-79"/>
              </a:rPr>
              <a:t>במטרופולינים</a:t>
            </a:r>
            <a:r>
              <a:rPr lang="he-IL" dirty="0">
                <a:solidFill>
                  <a:srgbClr val="615F6D"/>
                </a:solidFill>
                <a:latin typeface="Fb Adrenalin" panose="02020503050405020304" pitchFamily="18" charset="-79"/>
                <a:cs typeface="Fb Adrenalin" panose="02020503050405020304" pitchFamily="18" charset="-79"/>
              </a:rPr>
              <a:t> ומעבר </a:t>
            </a:r>
            <a:r>
              <a:rPr lang="he-IL" sz="2400" dirty="0">
                <a:solidFill>
                  <a:srgbClr val="615F6D"/>
                </a:solidFill>
                <a:latin typeface="Fb Adrenalin" panose="02020503050405020304" pitchFamily="18" charset="-79"/>
                <a:cs typeface="Fb Adrenalin" panose="02020503050405020304" pitchFamily="18" charset="-79"/>
              </a:rPr>
              <a:t>לטכנולוגיות הנעה יעילות</a:t>
            </a:r>
          </a:p>
          <a:p>
            <a:pPr>
              <a:lnSpc>
                <a:spcPct val="200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endParaRPr lang="he-IL" sz="2400" dirty="0">
              <a:solidFill>
                <a:srgbClr val="615F6D"/>
              </a:solidFill>
              <a:latin typeface="Fb Adrenalin" panose="02020503050405020304" pitchFamily="18" charset="-79"/>
              <a:cs typeface="Fb Adrenalin" panose="02020503050405020304" pitchFamily="18" charset="-79"/>
            </a:endParaRPr>
          </a:p>
        </p:txBody>
      </p:sp>
      <p:grpSp>
        <p:nvGrpSpPr>
          <p:cNvPr id="9" name="קבוצה 8"/>
          <p:cNvGrpSpPr/>
          <p:nvPr/>
        </p:nvGrpSpPr>
        <p:grpSpPr>
          <a:xfrm>
            <a:off x="9080626" y="4673419"/>
            <a:ext cx="3111374" cy="2184581"/>
            <a:chOff x="9080626" y="4673419"/>
            <a:chExt cx="3111374" cy="2184581"/>
          </a:xfrm>
        </p:grpSpPr>
        <p:pic>
          <p:nvPicPr>
            <p:cNvPr id="16"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17" name="תמונה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spTree>
    <p:extLst>
      <p:ext uri="{BB962C8B-B14F-4D97-AF65-F5344CB8AC3E}">
        <p14:creationId xmlns:p14="http://schemas.microsoft.com/office/powerpoint/2010/main" val="97655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05325" y="760546"/>
            <a:ext cx="6591245" cy="437043"/>
          </a:xfrm>
          <a:prstGeom prst="rect">
            <a:avLst/>
          </a:prstGeom>
          <a:noFill/>
        </p:spPr>
        <p:txBody>
          <a:bodyPr wrap="square" rtlCol="1">
            <a:spAutoFit/>
          </a:bodyPr>
          <a:lstStyle/>
          <a:p>
            <a:pPr>
              <a:lnSpc>
                <a:spcPct val="80000"/>
              </a:lnSpc>
            </a:pPr>
            <a:r>
              <a:rPr lang="he-IL" sz="2800" b="1" dirty="0">
                <a:ln w="12700" cap="rnd">
                  <a:noFill/>
                </a:ln>
                <a:solidFill>
                  <a:schemeClr val="bg1">
                    <a:lumMod val="50000"/>
                  </a:schemeClr>
                </a:solidFill>
                <a:effectLst>
                  <a:innerShdw blurRad="63500" dist="50800" dir="16200000">
                    <a:prstClr val="black">
                      <a:alpha val="50000"/>
                    </a:prstClr>
                  </a:innerShdw>
                </a:effectLst>
                <a:latin typeface="Fb Adrenalin" panose="02020503050405020304" pitchFamily="18" charset="-79"/>
                <a:cs typeface="Fb Adrenalin" panose="02020503050405020304" pitchFamily="18" charset="-79"/>
              </a:rPr>
              <a:t>תוכנית מענקים להפחתת פליטות גזי חממה</a:t>
            </a:r>
          </a:p>
        </p:txBody>
      </p:sp>
      <p:sp>
        <p:nvSpPr>
          <p:cNvPr id="15" name="מלבן 14"/>
          <p:cNvSpPr/>
          <p:nvPr/>
        </p:nvSpPr>
        <p:spPr>
          <a:xfrm>
            <a:off x="2420472" y="1997839"/>
            <a:ext cx="8676098" cy="2708434"/>
          </a:xfrm>
          <a:prstGeom prst="rect">
            <a:avLst/>
          </a:prstGeom>
        </p:spPr>
        <p:txBody>
          <a:bodyPr wrap="square">
            <a:spAutoFit/>
          </a:bodyPr>
          <a:lstStyle/>
          <a:p>
            <a:pPr>
              <a:lnSpc>
                <a:spcPts val="3000"/>
              </a:lnSpc>
              <a:spcBef>
                <a:spcPts val="1800"/>
              </a:spcBef>
            </a:pPr>
            <a:r>
              <a:rPr lang="he-IL" sz="2400" dirty="0">
                <a:solidFill>
                  <a:srgbClr val="615F6D"/>
                </a:solidFill>
                <a:latin typeface="Fb Adrenalin" panose="02020503050405020304" pitchFamily="18" charset="-79"/>
                <a:cs typeface="Fb Adrenalin" panose="02020503050405020304" pitchFamily="18" charset="-79"/>
              </a:rPr>
              <a:t>206 פרויקטים </a:t>
            </a:r>
            <a:r>
              <a:rPr lang="he-IL" dirty="0">
                <a:solidFill>
                  <a:srgbClr val="615F6D"/>
                </a:solidFill>
                <a:latin typeface="Fb Adrenalin" panose="02020503050405020304" pitchFamily="18" charset="-79"/>
                <a:cs typeface="Fb Adrenalin" panose="02020503050405020304" pitchFamily="18" charset="-79"/>
              </a:rPr>
              <a:t>בסך כולל של </a:t>
            </a:r>
            <a:r>
              <a:rPr lang="he-IL" sz="2400" dirty="0">
                <a:solidFill>
                  <a:srgbClr val="615F6D"/>
                </a:solidFill>
                <a:latin typeface="Fb Adrenalin" panose="02020503050405020304" pitchFamily="18" charset="-79"/>
                <a:cs typeface="Fb Adrenalin" panose="02020503050405020304" pitchFamily="18" charset="-79"/>
              </a:rPr>
              <a:t>כ- 106 מיליון ש"ח </a:t>
            </a:r>
            <a:r>
              <a:rPr lang="he-IL" dirty="0">
                <a:solidFill>
                  <a:srgbClr val="615F6D"/>
                </a:solidFill>
                <a:latin typeface="Fb Adrenalin" panose="02020503050405020304" pitchFamily="18" charset="-79"/>
                <a:cs typeface="Fb Adrenalin" panose="02020503050405020304" pitchFamily="18" charset="-79"/>
              </a:rPr>
              <a:t>אושרו למגוון מגזרים [מוניציפאלי, תעשייה וחקלאות, מסחר ושירותים ותחבורה]. </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שדרוג תאורת רחוב </a:t>
            </a:r>
            <a:r>
              <a:rPr lang="he-IL" sz="2600" dirty="0">
                <a:solidFill>
                  <a:srgbClr val="615F6D"/>
                </a:solidFill>
                <a:latin typeface="Fb Adrenalin" panose="02020503050405020304" pitchFamily="18" charset="-79"/>
                <a:cs typeface="Fb Adrenalin" panose="02020503050405020304" pitchFamily="18" charset="-79"/>
              </a:rPr>
              <a:t>לטכנולוגית לד </a:t>
            </a:r>
            <a:r>
              <a:rPr lang="he-IL" dirty="0">
                <a:solidFill>
                  <a:srgbClr val="615F6D"/>
                </a:solidFill>
                <a:latin typeface="Fb Adrenalin" panose="02020503050405020304" pitchFamily="18" charset="-79"/>
                <a:cs typeface="Fb Adrenalin" panose="02020503050405020304" pitchFamily="18" charset="-79"/>
              </a:rPr>
              <a:t>במועצה אזורית מעלה עירון </a:t>
            </a: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שדרוג </a:t>
            </a:r>
            <a:r>
              <a:rPr lang="he-IL" sz="2600" dirty="0">
                <a:solidFill>
                  <a:srgbClr val="615F6D"/>
                </a:solidFill>
                <a:latin typeface="Fb Adrenalin" panose="02020503050405020304" pitchFamily="18" charset="-79"/>
                <a:cs typeface="Fb Adrenalin" panose="02020503050405020304" pitchFamily="18" charset="-79"/>
              </a:rPr>
              <a:t>מערך ייצור הפלסטיק </a:t>
            </a:r>
            <a:r>
              <a:rPr lang="he-IL" dirty="0">
                <a:solidFill>
                  <a:srgbClr val="615F6D"/>
                </a:solidFill>
                <a:latin typeface="Fb Adrenalin" panose="02020503050405020304" pitchFamily="18" charset="-79"/>
                <a:cs typeface="Fb Adrenalin" panose="02020503050405020304" pitchFamily="18" charset="-79"/>
              </a:rPr>
              <a:t>במפעל </a:t>
            </a:r>
            <a:r>
              <a:rPr lang="he-IL" dirty="0" err="1">
                <a:solidFill>
                  <a:srgbClr val="615F6D"/>
                </a:solidFill>
                <a:latin typeface="Fb Adrenalin" panose="02020503050405020304" pitchFamily="18" charset="-79"/>
                <a:cs typeface="Fb Adrenalin" panose="02020503050405020304" pitchFamily="18" charset="-79"/>
              </a:rPr>
              <a:t>גניגר</a:t>
            </a:r>
            <a:endParaRPr lang="he-IL" dirty="0">
              <a:solidFill>
                <a:srgbClr val="615F6D"/>
              </a:solidFill>
              <a:latin typeface="Fb Adrenalin" panose="02020503050405020304" pitchFamily="18" charset="-79"/>
              <a:cs typeface="Fb Adrenalin" panose="02020503050405020304" pitchFamily="18" charset="-79"/>
            </a:endParaRPr>
          </a:p>
          <a:p>
            <a:pPr>
              <a:lnSpc>
                <a:spcPts val="3000"/>
              </a:lnSpc>
              <a:spcBef>
                <a:spcPts val="1800"/>
              </a:spcBef>
            </a:pPr>
            <a:r>
              <a:rPr lang="he-IL" dirty="0">
                <a:solidFill>
                  <a:srgbClr val="615F6D"/>
                </a:solidFill>
                <a:latin typeface="Fb Adrenalin" panose="02020503050405020304" pitchFamily="18" charset="-79"/>
                <a:cs typeface="Fb Adrenalin" panose="02020503050405020304" pitchFamily="18" charset="-79"/>
              </a:rPr>
              <a:t>התייעלות במערך </a:t>
            </a:r>
            <a:r>
              <a:rPr lang="he-IL" sz="2600" dirty="0">
                <a:solidFill>
                  <a:srgbClr val="615F6D"/>
                </a:solidFill>
                <a:latin typeface="Fb Adrenalin" panose="02020503050405020304" pitchFamily="18" charset="-79"/>
                <a:cs typeface="Fb Adrenalin" panose="02020503050405020304" pitchFamily="18" charset="-79"/>
              </a:rPr>
              <a:t>חימום המים ומיזוג האוויר </a:t>
            </a:r>
            <a:r>
              <a:rPr lang="he-IL" dirty="0">
                <a:solidFill>
                  <a:srgbClr val="615F6D"/>
                </a:solidFill>
                <a:latin typeface="Fb Adrenalin" panose="02020503050405020304" pitchFamily="18" charset="-79"/>
                <a:cs typeface="Fb Adrenalin" panose="02020503050405020304" pitchFamily="18" charset="-79"/>
              </a:rPr>
              <a:t>במלון גולדן קראון בנצרת </a:t>
            </a:r>
          </a:p>
        </p:txBody>
      </p:sp>
      <p:grpSp>
        <p:nvGrpSpPr>
          <p:cNvPr id="9" name="קבוצה 8"/>
          <p:cNvGrpSpPr/>
          <p:nvPr/>
        </p:nvGrpSpPr>
        <p:grpSpPr>
          <a:xfrm>
            <a:off x="9080626" y="4673419"/>
            <a:ext cx="3111374" cy="2184581"/>
            <a:chOff x="9080626" y="4673419"/>
            <a:chExt cx="3111374" cy="2184581"/>
          </a:xfrm>
        </p:grpSpPr>
        <p:pic>
          <p:nvPicPr>
            <p:cNvPr id="16" name="Picture 2" descr="F:\המשך עבודה\3 במאים\קונספט מצגת 3 במאים\פינה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626" y="4673419"/>
              <a:ext cx="3111374" cy="2184581"/>
            </a:xfrm>
            <a:prstGeom prst="rect">
              <a:avLst/>
            </a:prstGeom>
            <a:noFill/>
            <a:extLst>
              <a:ext uri="{909E8E84-426E-40DD-AFC4-6F175D3DCCD1}">
                <a14:hiddenFill xmlns:a14="http://schemas.microsoft.com/office/drawing/2010/main">
                  <a:solidFill>
                    <a:srgbClr val="FFFFFF"/>
                  </a:solidFill>
                </a14:hiddenFill>
              </a:ext>
            </a:extLst>
          </p:spPr>
        </p:pic>
        <p:pic>
          <p:nvPicPr>
            <p:cNvPr id="17" name="תמונה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19861" y="6087491"/>
              <a:ext cx="848407" cy="645967"/>
            </a:xfrm>
            <a:prstGeom prst="rect">
              <a:avLst/>
            </a:prstGeom>
          </p:spPr>
        </p:pic>
      </p:grpSp>
    </p:spTree>
    <p:extLst>
      <p:ext uri="{BB962C8B-B14F-4D97-AF65-F5344CB8AC3E}">
        <p14:creationId xmlns:p14="http://schemas.microsoft.com/office/powerpoint/2010/main" val="1963526938"/>
      </p:ext>
    </p:extLst>
  </p:cSld>
  <p:clrMapOvr>
    <a:masterClrMapping/>
  </p:clrMapOvr>
</p:sld>
</file>

<file path=ppt/theme/theme1.xml><?xml version="1.0" encoding="utf-8"?>
<a:theme xmlns:a="http://schemas.openxmlformats.org/drawingml/2006/main" name="ערכת נושא Office">
  <a:themeElements>
    <a:clrScheme name="אשכול תעשיות ורישוי">
      <a:dk1>
        <a:srgbClr val="00659C"/>
      </a:dk1>
      <a:lt1>
        <a:sysClr val="window" lastClr="FFFFFF"/>
      </a:lt1>
      <a:dk2>
        <a:srgbClr val="44546A"/>
      </a:dk2>
      <a:lt2>
        <a:srgbClr val="E7E6E6"/>
      </a:lt2>
      <a:accent1>
        <a:srgbClr val="6B7A77"/>
      </a:accent1>
      <a:accent2>
        <a:srgbClr val="ED7D31"/>
      </a:accent2>
      <a:accent3>
        <a:srgbClr val="A5A5A5"/>
      </a:accent3>
      <a:accent4>
        <a:srgbClr val="8496B0"/>
      </a:accent4>
      <a:accent5>
        <a:srgbClr val="757070"/>
      </a:accent5>
      <a:accent6>
        <a:srgbClr val="4472C4"/>
      </a:accent6>
      <a:hlink>
        <a:srgbClr val="00659C"/>
      </a:hlink>
      <a:folHlink>
        <a:srgbClr val="00659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5774</TotalTime>
  <Words>1663</Words>
  <Application>Microsoft Office PowerPoint</Application>
  <PresentationFormat>Widescreen</PresentationFormat>
  <Paragraphs>185</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Gorme</vt:lpstr>
      <vt:lpstr>Gisha</vt:lpstr>
      <vt:lpstr>Fb Adrenalin</vt:lpstr>
      <vt:lpstr>Arial</vt:lpstr>
      <vt:lpstr>FbSpoilerEng</vt:lpstr>
      <vt:lpstr>Calibri</vt:lpstr>
      <vt:lpstr>ערכת נושא Office</vt:lpstr>
      <vt:lpstr>גיבוש יעד לאומי ואסטרטגיה להפחתת פליטות גזי חממה לשנת 2030   ועדת הפנים והגנת הסביבה – יוני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תודה ובהצלחה לכולנו.....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Daga</dc:creator>
  <cp:lastModifiedBy>רוני כהן גינת  Roni Ginat-Cohen</cp:lastModifiedBy>
  <cp:revision>466</cp:revision>
  <dcterms:created xsi:type="dcterms:W3CDTF">2015-05-04T12:30:55Z</dcterms:created>
  <dcterms:modified xsi:type="dcterms:W3CDTF">2022-07-25T15:06:31Z</dcterms:modified>
</cp:coreProperties>
</file>