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12"/>
  </p:notesMasterIdLst>
  <p:sldIdLst>
    <p:sldId id="279" r:id="rId2"/>
    <p:sldId id="463" r:id="rId3"/>
    <p:sldId id="464" r:id="rId4"/>
    <p:sldId id="418" r:id="rId5"/>
    <p:sldId id="465" r:id="rId6"/>
    <p:sldId id="447" r:id="rId7"/>
    <p:sldId id="460" r:id="rId8"/>
    <p:sldId id="446" r:id="rId9"/>
    <p:sldId id="414" r:id="rId10"/>
    <p:sldId id="4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b Adrenalin" panose="02020803050405020304" charset="-79"/>
      <p:regular r:id="rId17"/>
      <p:bold r:id="rId18"/>
    </p:embeddedFont>
    <p:embeddedFont>
      <p:font typeface="Gisha" panose="020B0502040204020203" pitchFamily="34" charset="-79"/>
      <p:regular r:id="rId19"/>
      <p:bold r:id="rId20"/>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or" initials="e" lastIdx="1" clrIdx="0"/>
  <p:cmAuthor id="2" name="ronk" initials="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a:srgbClr val="E54347"/>
    <a:srgbClr val="585454"/>
    <a:srgbClr val="C55A11"/>
    <a:srgbClr val="FF9966"/>
    <a:srgbClr val="FFFFCC"/>
    <a:srgbClr val="FFC000"/>
    <a:srgbClr val="FFDC6D"/>
    <a:srgbClr val="E98F1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83481" autoAdjust="0"/>
  </p:normalViewPr>
  <p:slideViewPr>
    <p:cSldViewPr snapToGrid="0">
      <p:cViewPr>
        <p:scale>
          <a:sx n="70" d="100"/>
          <a:sy n="70" d="100"/>
        </p:scale>
        <p:origin x="-72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6878E-9294-49F6-8715-ECE1E6785776}" type="doc">
      <dgm:prSet loTypeId="urn:microsoft.com/office/officeart/2005/8/layout/venn2" loCatId="relationship" qsTypeId="urn:microsoft.com/office/officeart/2005/8/quickstyle/simple1" qsCatId="simple" csTypeId="urn:microsoft.com/office/officeart/2005/8/colors/colorful5" csCatId="colorful" phldr="1"/>
      <dgm:spPr/>
    </dgm:pt>
    <dgm:pt modelId="{4E28D1FB-C7AF-40C8-A2D3-A569E5E21F85}">
      <dgm:prSet custT="1"/>
      <dgm:spPr/>
      <dgm:t>
        <a:bodyPr/>
        <a:lstStyle/>
        <a:p>
          <a:pPr rtl="1"/>
          <a:r>
            <a:rPr lang="he-IL" sz="2500" b="0" dirty="0"/>
            <a:t>חיסכון כלכלי של כ-55 מיליארד ₪ ומינוף השקעות</a:t>
          </a:r>
        </a:p>
      </dgm:t>
    </dgm:pt>
    <dgm:pt modelId="{F9FE6150-41D0-44A1-B359-0382F7566287}" type="parTrans" cxnId="{5EF0C211-0C6B-43D4-8748-F0B957E07474}">
      <dgm:prSet/>
      <dgm:spPr/>
      <dgm:t>
        <a:bodyPr/>
        <a:lstStyle/>
        <a:p>
          <a:pPr rtl="1"/>
          <a:endParaRPr lang="he-IL"/>
        </a:p>
      </dgm:t>
    </dgm:pt>
    <dgm:pt modelId="{42629538-EB50-498F-9B69-732DA9CB2F7E}" type="sibTrans" cxnId="{5EF0C211-0C6B-43D4-8748-F0B957E07474}">
      <dgm:prSet/>
      <dgm:spPr/>
      <dgm:t>
        <a:bodyPr/>
        <a:lstStyle/>
        <a:p>
          <a:pPr rtl="1"/>
          <a:endParaRPr lang="he-IL"/>
        </a:p>
      </dgm:t>
    </dgm:pt>
    <dgm:pt modelId="{E5FF7111-CD08-4802-8504-BD18DF8A7BBA}">
      <dgm:prSet phldrT="[Text]" custT="1"/>
      <dgm:spPr/>
      <dgm:t>
        <a:bodyPr/>
        <a:lstStyle/>
        <a:p>
          <a:pPr rtl="1"/>
          <a:r>
            <a:rPr lang="he-IL" sz="2500" dirty="0"/>
            <a:t>תעשייה יעילה  ותחרותית</a:t>
          </a:r>
        </a:p>
      </dgm:t>
    </dgm:pt>
    <dgm:pt modelId="{EF237B93-274E-42D8-808E-BB191A0DD590}" type="sibTrans" cxnId="{D4B59DE3-266A-4C57-996D-37922C90D0F6}">
      <dgm:prSet/>
      <dgm:spPr/>
      <dgm:t>
        <a:bodyPr/>
        <a:lstStyle/>
        <a:p>
          <a:pPr rtl="1"/>
          <a:endParaRPr lang="he-IL"/>
        </a:p>
      </dgm:t>
    </dgm:pt>
    <dgm:pt modelId="{3C7A91C0-3489-4CCF-9BE0-FFAC35B6477A}" type="parTrans" cxnId="{D4B59DE3-266A-4C57-996D-37922C90D0F6}">
      <dgm:prSet/>
      <dgm:spPr/>
      <dgm:t>
        <a:bodyPr/>
        <a:lstStyle/>
        <a:p>
          <a:pPr rtl="1"/>
          <a:endParaRPr lang="he-IL"/>
        </a:p>
      </dgm:t>
    </dgm:pt>
    <dgm:pt modelId="{F12E00B5-2C75-40E3-8521-BFCFC258ABB0}">
      <dgm:prSet custT="1"/>
      <dgm:spPr/>
      <dgm:t>
        <a:bodyPr/>
        <a:lstStyle/>
        <a:p>
          <a:pPr rtl="1"/>
          <a:r>
            <a:rPr lang="he-IL" sz="2500" dirty="0"/>
            <a:t>הקטנת הזיהום והתחלואה</a:t>
          </a:r>
        </a:p>
        <a:p>
          <a:pPr rtl="1"/>
          <a:endParaRPr lang="he-IL" sz="2000" dirty="0"/>
        </a:p>
      </dgm:t>
    </dgm:pt>
    <dgm:pt modelId="{438062EC-30DB-45C9-A43C-49641ACA4126}" type="parTrans" cxnId="{F9782FFA-D4C7-438F-B8AD-2EAD55E45882}">
      <dgm:prSet/>
      <dgm:spPr/>
      <dgm:t>
        <a:bodyPr/>
        <a:lstStyle/>
        <a:p>
          <a:pPr rtl="1"/>
          <a:endParaRPr lang="he-IL"/>
        </a:p>
      </dgm:t>
    </dgm:pt>
    <dgm:pt modelId="{BF6C950D-AED8-407B-89D7-5FF5F65F32D8}" type="sibTrans" cxnId="{F9782FFA-D4C7-438F-B8AD-2EAD55E45882}">
      <dgm:prSet/>
      <dgm:spPr/>
      <dgm:t>
        <a:bodyPr/>
        <a:lstStyle/>
        <a:p>
          <a:pPr rtl="1"/>
          <a:endParaRPr lang="he-IL"/>
        </a:p>
      </dgm:t>
    </dgm:pt>
    <dgm:pt modelId="{4714BA78-F02B-43B7-AC90-E12C875FE1CB}">
      <dgm:prSet custT="1"/>
      <dgm:spPr>
        <a:solidFill>
          <a:srgbClr val="E54347"/>
        </a:solidFill>
      </dgm:spPr>
      <dgm:t>
        <a:bodyPr/>
        <a:lstStyle/>
        <a:p>
          <a:pPr rtl="1"/>
          <a:r>
            <a:rPr lang="he-IL" sz="2500" dirty="0"/>
            <a:t>ביטחון אנרגטי</a:t>
          </a:r>
        </a:p>
      </dgm:t>
    </dgm:pt>
    <dgm:pt modelId="{E5E95B65-B118-4927-AFEB-0BE067BE382F}" type="parTrans" cxnId="{8FA20D01-A74B-456E-B12E-0187FAA2BF24}">
      <dgm:prSet/>
      <dgm:spPr/>
      <dgm:t>
        <a:bodyPr/>
        <a:lstStyle/>
        <a:p>
          <a:pPr rtl="1"/>
          <a:endParaRPr lang="he-IL"/>
        </a:p>
      </dgm:t>
    </dgm:pt>
    <dgm:pt modelId="{EA90F193-56E9-48A4-9FE5-D5A524A7301F}" type="sibTrans" cxnId="{8FA20D01-A74B-456E-B12E-0187FAA2BF24}">
      <dgm:prSet/>
      <dgm:spPr/>
      <dgm:t>
        <a:bodyPr/>
        <a:lstStyle/>
        <a:p>
          <a:pPr rtl="1"/>
          <a:endParaRPr lang="he-IL"/>
        </a:p>
      </dgm:t>
    </dgm:pt>
    <dgm:pt modelId="{E78D624A-22E7-4D96-BD47-ECDA77EC070D}">
      <dgm:prSet phldrT="[Text]" custT="1"/>
      <dgm:spPr/>
      <dgm:t>
        <a:bodyPr/>
        <a:lstStyle/>
        <a:p>
          <a:pPr rtl="1"/>
          <a:r>
            <a:rPr lang="he-IL" sz="2500" dirty="0"/>
            <a:t>צמיחת </a:t>
          </a:r>
          <a:r>
            <a:rPr lang="he-IL" sz="2500" dirty="0" err="1"/>
            <a:t>הקלינטק</a:t>
          </a:r>
          <a:r>
            <a:rPr lang="he-IL" sz="2500" dirty="0"/>
            <a:t> ויצירת מקומות עבודה</a:t>
          </a:r>
        </a:p>
      </dgm:t>
    </dgm:pt>
    <dgm:pt modelId="{735A61A8-A2AF-4119-99B6-EE72C6D39328}" type="parTrans" cxnId="{362DAB00-CB82-4279-99F5-CC081619AD13}">
      <dgm:prSet/>
      <dgm:spPr/>
      <dgm:t>
        <a:bodyPr/>
        <a:lstStyle/>
        <a:p>
          <a:pPr rtl="1"/>
          <a:endParaRPr lang="he-IL"/>
        </a:p>
      </dgm:t>
    </dgm:pt>
    <dgm:pt modelId="{0BEB4393-6427-497B-AA51-E6C0748CBFAF}" type="sibTrans" cxnId="{362DAB00-CB82-4279-99F5-CC081619AD13}">
      <dgm:prSet/>
      <dgm:spPr/>
      <dgm:t>
        <a:bodyPr/>
        <a:lstStyle/>
        <a:p>
          <a:pPr rtl="1"/>
          <a:endParaRPr lang="he-IL"/>
        </a:p>
      </dgm:t>
    </dgm:pt>
    <dgm:pt modelId="{03E2C21F-7569-4FB6-A528-A9DD812703CB}" type="pres">
      <dgm:prSet presAssocID="{9086878E-9294-49F6-8715-ECE1E6785776}" presName="Name0" presStyleCnt="0">
        <dgm:presLayoutVars>
          <dgm:chMax val="7"/>
          <dgm:resizeHandles val="exact"/>
        </dgm:presLayoutVars>
      </dgm:prSet>
      <dgm:spPr/>
    </dgm:pt>
    <dgm:pt modelId="{735AC37F-018E-4CF8-80CA-1BDA8874BF7D}" type="pres">
      <dgm:prSet presAssocID="{9086878E-9294-49F6-8715-ECE1E6785776}" presName="comp1" presStyleCnt="0"/>
      <dgm:spPr/>
    </dgm:pt>
    <dgm:pt modelId="{8C416EF4-30FE-4A0F-A144-471A94571FC0}" type="pres">
      <dgm:prSet presAssocID="{9086878E-9294-49F6-8715-ECE1E6785776}" presName="circle1" presStyleLbl="node1" presStyleIdx="0" presStyleCnt="5" custScaleX="119810" custScaleY="100000"/>
      <dgm:spPr/>
    </dgm:pt>
    <dgm:pt modelId="{FD2B862A-2616-4184-B252-B183E1D649E1}" type="pres">
      <dgm:prSet presAssocID="{9086878E-9294-49F6-8715-ECE1E6785776}" presName="c1text" presStyleLbl="node1" presStyleIdx="0" presStyleCnt="5">
        <dgm:presLayoutVars>
          <dgm:bulletEnabled val="1"/>
        </dgm:presLayoutVars>
      </dgm:prSet>
      <dgm:spPr/>
    </dgm:pt>
    <dgm:pt modelId="{5022EFA9-AA5F-4377-AEDE-2A4A2E212E5B}" type="pres">
      <dgm:prSet presAssocID="{9086878E-9294-49F6-8715-ECE1E6785776}" presName="comp2" presStyleCnt="0"/>
      <dgm:spPr/>
    </dgm:pt>
    <dgm:pt modelId="{51212E9E-8DC8-4B27-9EBF-FA27C3CC3B76}" type="pres">
      <dgm:prSet presAssocID="{9086878E-9294-49F6-8715-ECE1E6785776}" presName="circle2" presStyleLbl="node1" presStyleIdx="1" presStyleCnt="5" custScaleX="126635" custScaleY="102868"/>
      <dgm:spPr/>
    </dgm:pt>
    <dgm:pt modelId="{291A0DE5-C6D8-4450-B5CA-9CE5D51CC36F}" type="pres">
      <dgm:prSet presAssocID="{9086878E-9294-49F6-8715-ECE1E6785776}" presName="c2text" presStyleLbl="node1" presStyleIdx="1" presStyleCnt="5">
        <dgm:presLayoutVars>
          <dgm:bulletEnabled val="1"/>
        </dgm:presLayoutVars>
      </dgm:prSet>
      <dgm:spPr/>
    </dgm:pt>
    <dgm:pt modelId="{4B78318C-A088-4A94-AE47-58761B8BB3D1}" type="pres">
      <dgm:prSet presAssocID="{9086878E-9294-49F6-8715-ECE1E6785776}" presName="comp3" presStyleCnt="0"/>
      <dgm:spPr/>
    </dgm:pt>
    <dgm:pt modelId="{239764F6-F085-4AFE-8B3E-1CA96DBFC62D}" type="pres">
      <dgm:prSet presAssocID="{9086878E-9294-49F6-8715-ECE1E6785776}" presName="circle3" presStyleLbl="node1" presStyleIdx="2" presStyleCnt="5" custScaleX="137945" custScaleY="102551"/>
      <dgm:spPr/>
    </dgm:pt>
    <dgm:pt modelId="{EBD91F6B-FFF9-4ECC-BBF7-434B6EE8B78F}" type="pres">
      <dgm:prSet presAssocID="{9086878E-9294-49F6-8715-ECE1E6785776}" presName="c3text" presStyleLbl="node1" presStyleIdx="2" presStyleCnt="5">
        <dgm:presLayoutVars>
          <dgm:bulletEnabled val="1"/>
        </dgm:presLayoutVars>
      </dgm:prSet>
      <dgm:spPr/>
    </dgm:pt>
    <dgm:pt modelId="{2C2074E3-913D-400B-8305-8D50DAC735AF}" type="pres">
      <dgm:prSet presAssocID="{9086878E-9294-49F6-8715-ECE1E6785776}" presName="comp4" presStyleCnt="0"/>
      <dgm:spPr/>
    </dgm:pt>
    <dgm:pt modelId="{73240788-529F-4988-8B81-4E3B363C3059}" type="pres">
      <dgm:prSet presAssocID="{9086878E-9294-49F6-8715-ECE1E6785776}" presName="circle4" presStyleLbl="node1" presStyleIdx="3" presStyleCnt="5" custScaleX="126862" custScaleY="103157"/>
      <dgm:spPr/>
    </dgm:pt>
    <dgm:pt modelId="{67B06694-62FC-437E-BB9B-4E93AA78028A}" type="pres">
      <dgm:prSet presAssocID="{9086878E-9294-49F6-8715-ECE1E6785776}" presName="c4text" presStyleLbl="node1" presStyleIdx="3" presStyleCnt="5">
        <dgm:presLayoutVars>
          <dgm:bulletEnabled val="1"/>
        </dgm:presLayoutVars>
      </dgm:prSet>
      <dgm:spPr/>
    </dgm:pt>
    <dgm:pt modelId="{DBE1CCC2-EAE9-4507-A3F3-A697BA8A5889}" type="pres">
      <dgm:prSet presAssocID="{9086878E-9294-49F6-8715-ECE1E6785776}" presName="comp5" presStyleCnt="0"/>
      <dgm:spPr/>
    </dgm:pt>
    <dgm:pt modelId="{E604256C-7D64-4571-9CED-AD027776EFF6}" type="pres">
      <dgm:prSet presAssocID="{9086878E-9294-49F6-8715-ECE1E6785776}" presName="circle5" presStyleLbl="node1" presStyleIdx="4" presStyleCnt="5" custScaleX="117440" custScaleY="103836"/>
      <dgm:spPr/>
    </dgm:pt>
    <dgm:pt modelId="{15B3E07C-CF5A-48C3-BE96-710D2CA08013}" type="pres">
      <dgm:prSet presAssocID="{9086878E-9294-49F6-8715-ECE1E6785776}" presName="c5text" presStyleLbl="node1" presStyleIdx="4" presStyleCnt="5">
        <dgm:presLayoutVars>
          <dgm:bulletEnabled val="1"/>
        </dgm:presLayoutVars>
      </dgm:prSet>
      <dgm:spPr/>
    </dgm:pt>
  </dgm:ptLst>
  <dgm:cxnLst>
    <dgm:cxn modelId="{D9145800-59E3-49C1-9327-79A55635C95C}" type="presOf" srcId="{E5FF7111-CD08-4802-8504-BD18DF8A7BBA}" destId="{67B06694-62FC-437E-BB9B-4E93AA78028A}" srcOrd="1" destOrd="0" presId="urn:microsoft.com/office/officeart/2005/8/layout/venn2"/>
    <dgm:cxn modelId="{362DAB00-CB82-4279-99F5-CC081619AD13}" srcId="{9086878E-9294-49F6-8715-ECE1E6785776}" destId="{E78D624A-22E7-4D96-BD47-ECDA77EC070D}" srcOrd="2" destOrd="0" parTransId="{735A61A8-A2AF-4119-99B6-EE72C6D39328}" sibTransId="{0BEB4393-6427-497B-AA51-E6C0748CBFAF}"/>
    <dgm:cxn modelId="{8FA20D01-A74B-456E-B12E-0187FAA2BF24}" srcId="{9086878E-9294-49F6-8715-ECE1E6785776}" destId="{4714BA78-F02B-43B7-AC90-E12C875FE1CB}" srcOrd="1" destOrd="0" parTransId="{E5E95B65-B118-4927-AFEB-0BE067BE382F}" sibTransId="{EA90F193-56E9-48A4-9FE5-D5A524A7301F}"/>
    <dgm:cxn modelId="{3DB2850A-262C-472F-AE35-2DCCE066F737}" type="presOf" srcId="{4714BA78-F02B-43B7-AC90-E12C875FE1CB}" destId="{291A0DE5-C6D8-4450-B5CA-9CE5D51CC36F}" srcOrd="1" destOrd="0" presId="urn:microsoft.com/office/officeart/2005/8/layout/venn2"/>
    <dgm:cxn modelId="{5EF0C211-0C6B-43D4-8748-F0B957E07474}" srcId="{9086878E-9294-49F6-8715-ECE1E6785776}" destId="{4E28D1FB-C7AF-40C8-A2D3-A569E5E21F85}" srcOrd="4" destOrd="0" parTransId="{F9FE6150-41D0-44A1-B359-0382F7566287}" sibTransId="{42629538-EB50-498F-9B69-732DA9CB2F7E}"/>
    <dgm:cxn modelId="{B064C123-F0A3-4F08-A119-6F0869C5CEB1}" type="presOf" srcId="{E5FF7111-CD08-4802-8504-BD18DF8A7BBA}" destId="{73240788-529F-4988-8B81-4E3B363C3059}" srcOrd="0" destOrd="0" presId="urn:microsoft.com/office/officeart/2005/8/layout/venn2"/>
    <dgm:cxn modelId="{CE9E8245-8145-419B-BD51-892A738972F7}" type="presOf" srcId="{F12E00B5-2C75-40E3-8521-BFCFC258ABB0}" destId="{FD2B862A-2616-4184-B252-B183E1D649E1}" srcOrd="1" destOrd="0" presId="urn:microsoft.com/office/officeart/2005/8/layout/venn2"/>
    <dgm:cxn modelId="{E9194A68-59CB-4D2E-B4E5-AB390BA3343A}" type="presOf" srcId="{4E28D1FB-C7AF-40C8-A2D3-A569E5E21F85}" destId="{E604256C-7D64-4571-9CED-AD027776EFF6}" srcOrd="0" destOrd="0" presId="urn:microsoft.com/office/officeart/2005/8/layout/venn2"/>
    <dgm:cxn modelId="{3018B86D-44BE-434A-AD3F-2EBEEF80B0A0}" type="presOf" srcId="{4E28D1FB-C7AF-40C8-A2D3-A569E5E21F85}" destId="{15B3E07C-CF5A-48C3-BE96-710D2CA08013}" srcOrd="1" destOrd="0" presId="urn:microsoft.com/office/officeart/2005/8/layout/venn2"/>
    <dgm:cxn modelId="{00C5E34F-E8FE-4CD2-A799-8F643640D994}" type="presOf" srcId="{E78D624A-22E7-4D96-BD47-ECDA77EC070D}" destId="{239764F6-F085-4AFE-8B3E-1CA96DBFC62D}" srcOrd="0" destOrd="0" presId="urn:microsoft.com/office/officeart/2005/8/layout/venn2"/>
    <dgm:cxn modelId="{1D06B658-1F3E-4F3B-9627-877724BD4C6E}" type="presOf" srcId="{9086878E-9294-49F6-8715-ECE1E6785776}" destId="{03E2C21F-7569-4FB6-A528-A9DD812703CB}" srcOrd="0" destOrd="0" presId="urn:microsoft.com/office/officeart/2005/8/layout/venn2"/>
    <dgm:cxn modelId="{57C51DB5-300C-4319-8298-09E25D2FF942}" type="presOf" srcId="{4714BA78-F02B-43B7-AC90-E12C875FE1CB}" destId="{51212E9E-8DC8-4B27-9EBF-FA27C3CC3B76}" srcOrd="0" destOrd="0" presId="urn:microsoft.com/office/officeart/2005/8/layout/venn2"/>
    <dgm:cxn modelId="{D4B59DE3-266A-4C57-996D-37922C90D0F6}" srcId="{9086878E-9294-49F6-8715-ECE1E6785776}" destId="{E5FF7111-CD08-4802-8504-BD18DF8A7BBA}" srcOrd="3" destOrd="0" parTransId="{3C7A91C0-3489-4CCF-9BE0-FFAC35B6477A}" sibTransId="{EF237B93-274E-42D8-808E-BB191A0DD590}"/>
    <dgm:cxn modelId="{F9782FFA-D4C7-438F-B8AD-2EAD55E45882}" srcId="{9086878E-9294-49F6-8715-ECE1E6785776}" destId="{F12E00B5-2C75-40E3-8521-BFCFC258ABB0}" srcOrd="0" destOrd="0" parTransId="{438062EC-30DB-45C9-A43C-49641ACA4126}" sibTransId="{BF6C950D-AED8-407B-89D7-5FF5F65F32D8}"/>
    <dgm:cxn modelId="{D21CB4FA-F775-433E-B556-1F994E6B081E}" type="presOf" srcId="{E78D624A-22E7-4D96-BD47-ECDA77EC070D}" destId="{EBD91F6B-FFF9-4ECC-BBF7-434B6EE8B78F}" srcOrd="1" destOrd="0" presId="urn:microsoft.com/office/officeart/2005/8/layout/venn2"/>
    <dgm:cxn modelId="{C9453FFB-01AC-433D-9D14-B699BB5AAE13}" type="presOf" srcId="{F12E00B5-2C75-40E3-8521-BFCFC258ABB0}" destId="{8C416EF4-30FE-4A0F-A144-471A94571FC0}" srcOrd="0" destOrd="0" presId="urn:microsoft.com/office/officeart/2005/8/layout/venn2"/>
    <dgm:cxn modelId="{59A2454F-8257-428A-865B-686F128F492F}" type="presParOf" srcId="{03E2C21F-7569-4FB6-A528-A9DD812703CB}" destId="{735AC37F-018E-4CF8-80CA-1BDA8874BF7D}" srcOrd="0" destOrd="0" presId="urn:microsoft.com/office/officeart/2005/8/layout/venn2"/>
    <dgm:cxn modelId="{94D54E59-6CE2-49E0-8DD7-1E523F68E7BE}" type="presParOf" srcId="{735AC37F-018E-4CF8-80CA-1BDA8874BF7D}" destId="{8C416EF4-30FE-4A0F-A144-471A94571FC0}" srcOrd="0" destOrd="0" presId="urn:microsoft.com/office/officeart/2005/8/layout/venn2"/>
    <dgm:cxn modelId="{67C0B787-66E4-4852-9E68-85A833266473}" type="presParOf" srcId="{735AC37F-018E-4CF8-80CA-1BDA8874BF7D}" destId="{FD2B862A-2616-4184-B252-B183E1D649E1}" srcOrd="1" destOrd="0" presId="urn:microsoft.com/office/officeart/2005/8/layout/venn2"/>
    <dgm:cxn modelId="{8261FFD7-D530-4F0E-98EE-FE2C5F3A6B13}" type="presParOf" srcId="{03E2C21F-7569-4FB6-A528-A9DD812703CB}" destId="{5022EFA9-AA5F-4377-AEDE-2A4A2E212E5B}" srcOrd="1" destOrd="0" presId="urn:microsoft.com/office/officeart/2005/8/layout/venn2"/>
    <dgm:cxn modelId="{8A30C954-9433-47F6-9740-9A62969DBF8F}" type="presParOf" srcId="{5022EFA9-AA5F-4377-AEDE-2A4A2E212E5B}" destId="{51212E9E-8DC8-4B27-9EBF-FA27C3CC3B76}" srcOrd="0" destOrd="0" presId="urn:microsoft.com/office/officeart/2005/8/layout/venn2"/>
    <dgm:cxn modelId="{91A988A3-48E9-40FD-A9E0-856048B94EFE}" type="presParOf" srcId="{5022EFA9-AA5F-4377-AEDE-2A4A2E212E5B}" destId="{291A0DE5-C6D8-4450-B5CA-9CE5D51CC36F}" srcOrd="1" destOrd="0" presId="urn:microsoft.com/office/officeart/2005/8/layout/venn2"/>
    <dgm:cxn modelId="{1BCCB553-0528-4872-AF3E-900E446122B5}" type="presParOf" srcId="{03E2C21F-7569-4FB6-A528-A9DD812703CB}" destId="{4B78318C-A088-4A94-AE47-58761B8BB3D1}" srcOrd="2" destOrd="0" presId="urn:microsoft.com/office/officeart/2005/8/layout/venn2"/>
    <dgm:cxn modelId="{35ED9969-A79B-404D-9E97-528A080D92F7}" type="presParOf" srcId="{4B78318C-A088-4A94-AE47-58761B8BB3D1}" destId="{239764F6-F085-4AFE-8B3E-1CA96DBFC62D}" srcOrd="0" destOrd="0" presId="urn:microsoft.com/office/officeart/2005/8/layout/venn2"/>
    <dgm:cxn modelId="{AFA3E23C-2C41-4EBA-9540-ADD4D664213C}" type="presParOf" srcId="{4B78318C-A088-4A94-AE47-58761B8BB3D1}" destId="{EBD91F6B-FFF9-4ECC-BBF7-434B6EE8B78F}" srcOrd="1" destOrd="0" presId="urn:microsoft.com/office/officeart/2005/8/layout/venn2"/>
    <dgm:cxn modelId="{F4633B4A-ECFE-4138-8D8F-1397E540C578}" type="presParOf" srcId="{03E2C21F-7569-4FB6-A528-A9DD812703CB}" destId="{2C2074E3-913D-400B-8305-8D50DAC735AF}" srcOrd="3" destOrd="0" presId="urn:microsoft.com/office/officeart/2005/8/layout/venn2"/>
    <dgm:cxn modelId="{A075F42A-579C-4289-9E74-5F2E63F825B5}" type="presParOf" srcId="{2C2074E3-913D-400B-8305-8D50DAC735AF}" destId="{73240788-529F-4988-8B81-4E3B363C3059}" srcOrd="0" destOrd="0" presId="urn:microsoft.com/office/officeart/2005/8/layout/venn2"/>
    <dgm:cxn modelId="{ECA9ECA1-0E0A-4766-BC4B-D6B90AEE2804}" type="presParOf" srcId="{2C2074E3-913D-400B-8305-8D50DAC735AF}" destId="{67B06694-62FC-437E-BB9B-4E93AA78028A}" srcOrd="1" destOrd="0" presId="urn:microsoft.com/office/officeart/2005/8/layout/venn2"/>
    <dgm:cxn modelId="{AE28C466-473B-42D1-9CB6-036E7CAABE03}" type="presParOf" srcId="{03E2C21F-7569-4FB6-A528-A9DD812703CB}" destId="{DBE1CCC2-EAE9-4507-A3F3-A697BA8A5889}" srcOrd="4" destOrd="0" presId="urn:microsoft.com/office/officeart/2005/8/layout/venn2"/>
    <dgm:cxn modelId="{6E27D168-6E2C-4A57-8BAC-26D3A71D8B29}" type="presParOf" srcId="{DBE1CCC2-EAE9-4507-A3F3-A697BA8A5889}" destId="{E604256C-7D64-4571-9CED-AD027776EFF6}" srcOrd="0" destOrd="0" presId="urn:microsoft.com/office/officeart/2005/8/layout/venn2"/>
    <dgm:cxn modelId="{3E430514-6056-44EC-8A14-737F74018DC6}" type="presParOf" srcId="{DBE1CCC2-EAE9-4507-A3F3-A697BA8A5889}" destId="{15B3E07C-CF5A-48C3-BE96-710D2CA0801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16EF4-30FE-4A0F-A144-471A94571FC0}">
      <dsp:nvSpPr>
        <dsp:cNvPr id="0" name=""/>
        <dsp:cNvSpPr/>
      </dsp:nvSpPr>
      <dsp:spPr>
        <a:xfrm>
          <a:off x="1370577" y="-36903"/>
          <a:ext cx="7254797" cy="60552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הקטנת הזיהום והתחלואה</a:t>
          </a:r>
        </a:p>
        <a:p>
          <a:pPr marL="0" lvl="0" indent="0" algn="ctr" defTabSz="1111250" rtl="1">
            <a:lnSpc>
              <a:spcPct val="90000"/>
            </a:lnSpc>
            <a:spcBef>
              <a:spcPct val="0"/>
            </a:spcBef>
            <a:spcAft>
              <a:spcPct val="35000"/>
            </a:spcAft>
            <a:buNone/>
          </a:pPr>
          <a:endParaRPr lang="he-IL" sz="2000" kern="1200" dirty="0"/>
        </a:p>
      </dsp:txBody>
      <dsp:txXfrm>
        <a:off x="3637701" y="265858"/>
        <a:ext cx="2720549" cy="605525"/>
      </dsp:txXfrm>
    </dsp:sp>
    <dsp:sp modelId="{51212E9E-8DC8-4B27-9EBF-FA27C3CC3B76}">
      <dsp:nvSpPr>
        <dsp:cNvPr id="0" name=""/>
        <dsp:cNvSpPr/>
      </dsp:nvSpPr>
      <dsp:spPr>
        <a:xfrm>
          <a:off x="1739047" y="797576"/>
          <a:ext cx="6517858" cy="5294579"/>
        </a:xfrm>
        <a:prstGeom prst="ellipse">
          <a:avLst/>
        </a:prstGeom>
        <a:solidFill>
          <a:srgbClr val="E543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ביטחון אנרגטי</a:t>
          </a:r>
        </a:p>
      </dsp:txBody>
      <dsp:txXfrm>
        <a:off x="3592563" y="1102014"/>
        <a:ext cx="2810826" cy="608876"/>
      </dsp:txXfrm>
    </dsp:sp>
    <dsp:sp modelId="{239764F6-F085-4AFE-8B3E-1CA96DBFC62D}">
      <dsp:nvSpPr>
        <dsp:cNvPr id="0" name=""/>
        <dsp:cNvSpPr/>
      </dsp:nvSpPr>
      <dsp:spPr>
        <a:xfrm>
          <a:off x="2074455" y="1725607"/>
          <a:ext cx="5847042" cy="4346805"/>
        </a:xfrm>
        <a:prstGeom prst="ellipse">
          <a:avLst/>
        </a:prstGeom>
        <a:solidFill>
          <a:schemeClr val="accent5">
            <a:hueOff val="6553146"/>
            <a:satOff val="24924"/>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צמיחת </a:t>
          </a:r>
          <a:r>
            <a:rPr lang="he-IL" sz="2500" kern="1200" dirty="0" err="1"/>
            <a:t>הקלינטק</a:t>
          </a:r>
          <a:r>
            <a:rPr lang="he-IL" sz="2500" kern="1200" dirty="0"/>
            <a:t> ויצירת מקומות עבודה</a:t>
          </a:r>
        </a:p>
      </dsp:txBody>
      <dsp:txXfrm>
        <a:off x="3485054" y="2025537"/>
        <a:ext cx="3025844" cy="599859"/>
      </dsp:txXfrm>
    </dsp:sp>
    <dsp:sp modelId="{73240788-529F-4988-8B81-4E3B363C3059}">
      <dsp:nvSpPr>
        <dsp:cNvPr id="0" name=""/>
        <dsp:cNvSpPr/>
      </dsp:nvSpPr>
      <dsp:spPr>
        <a:xfrm>
          <a:off x="2885477" y="2635389"/>
          <a:ext cx="4224997" cy="3435528"/>
        </a:xfrm>
        <a:prstGeom prst="ellipse">
          <a:avLst/>
        </a:prstGeom>
        <a:solidFill>
          <a:schemeClr val="accent5">
            <a:hueOff val="9829719"/>
            <a:satOff val="37386"/>
            <a:lumOff val="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kern="1200" dirty="0"/>
            <a:t>תעשייה יעילה  ותחרותית</a:t>
          </a:r>
        </a:p>
      </dsp:txBody>
      <dsp:txXfrm>
        <a:off x="3857227" y="2944587"/>
        <a:ext cx="2281498" cy="618395"/>
      </dsp:txXfrm>
    </dsp:sp>
    <dsp:sp modelId="{E604256C-7D64-4571-9CED-AD027776EFF6}">
      <dsp:nvSpPr>
        <dsp:cNvPr id="0" name=""/>
        <dsp:cNvSpPr/>
      </dsp:nvSpPr>
      <dsp:spPr>
        <a:xfrm>
          <a:off x="3575718" y="3549791"/>
          <a:ext cx="2844515" cy="2515012"/>
        </a:xfrm>
        <a:prstGeom prst="ellipse">
          <a:avLst/>
        </a:prstGeom>
        <a:solidFill>
          <a:schemeClr val="accent5">
            <a:hueOff val="13106291"/>
            <a:satOff val="4984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1">
            <a:lnSpc>
              <a:spcPct val="90000"/>
            </a:lnSpc>
            <a:spcBef>
              <a:spcPct val="0"/>
            </a:spcBef>
            <a:spcAft>
              <a:spcPct val="35000"/>
            </a:spcAft>
            <a:buNone/>
          </a:pPr>
          <a:r>
            <a:rPr lang="he-IL" sz="2500" b="0" kern="1200" dirty="0"/>
            <a:t>חיסכון כלכלי של כ-55 מיליארד ₪ ומינוף השקעות</a:t>
          </a:r>
        </a:p>
      </dsp:txBody>
      <dsp:txXfrm>
        <a:off x="3992288" y="4178544"/>
        <a:ext cx="2011375" cy="125750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4C50D-F5CE-44A8-A7CE-DF0591F546E8}" type="datetimeFigureOut">
              <a:rPr lang="en-US" smtClean="0"/>
              <a:t>7/17/2022</a:t>
            </a:fld>
            <a:endParaRPr lang="en-US"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D65BD-D38A-4AF4-ABE3-1CA7CE5CB871}" type="slidenum">
              <a:rPr lang="en-US" smtClean="0"/>
              <a:t>‹#›</a:t>
            </a:fld>
            <a:endParaRPr lang="en-US" dirty="0"/>
          </a:p>
        </p:txBody>
      </p:sp>
    </p:spTree>
    <p:extLst>
      <p:ext uri="{BB962C8B-B14F-4D97-AF65-F5344CB8AC3E}">
        <p14:creationId xmlns:p14="http://schemas.microsoft.com/office/powerpoint/2010/main" val="305743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ED0B93BF-FC6A-4CC7-84F9-19EF18AE8397}" type="slidenum">
              <a:rPr lang="en-US" smtClean="0"/>
              <a:t>1</a:t>
            </a:fld>
            <a:endParaRPr lang="en-US" dirty="0"/>
          </a:p>
        </p:txBody>
      </p:sp>
    </p:spTree>
    <p:extLst>
      <p:ext uri="{BB962C8B-B14F-4D97-AF65-F5344CB8AC3E}">
        <p14:creationId xmlns:p14="http://schemas.microsoft.com/office/powerpoint/2010/main" val="42517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615F6D"/>
                </a:solidFill>
                <a:latin typeface="Fb Adrenalin" panose="02020503050405020304" pitchFamily="18" charset="-79"/>
                <a:cs typeface="Fb Adrenalin" panose="02020503050405020304" pitchFamily="18" charset="-79"/>
              </a:rPr>
              <a:t>בדצמבר יתכנסו ראשי ונציגי מדינות העולם לאשר הסכם גלובאלי חדש ומחייב אשר בבסיסו מחויבות</a:t>
            </a:r>
            <a:r>
              <a:rPr lang="he-IL" sz="1200" baseline="0" dirty="0">
                <a:solidFill>
                  <a:srgbClr val="615F6D"/>
                </a:solidFill>
                <a:latin typeface="Fb Adrenalin" panose="02020503050405020304" pitchFamily="18" charset="-79"/>
                <a:cs typeface="Fb Adrenalin" panose="02020503050405020304" pitchFamily="18" charset="-79"/>
              </a:rPr>
              <a:t> </a:t>
            </a:r>
            <a:r>
              <a:rPr lang="he-IL" sz="1200" dirty="0">
                <a:solidFill>
                  <a:srgbClr val="615F6D"/>
                </a:solidFill>
                <a:latin typeface="Fb Adrenalin" panose="02020503050405020304" pitchFamily="18" charset="-79"/>
                <a:cs typeface="Fb Adrenalin" panose="02020503050405020304" pitchFamily="18" charset="-79"/>
              </a:rPr>
              <a:t>עולמית להפחתת גזי חממה על מנת לייצב</a:t>
            </a:r>
            <a:r>
              <a:rPr lang="he-IL" sz="1200" baseline="0" dirty="0">
                <a:solidFill>
                  <a:srgbClr val="615F6D"/>
                </a:solidFill>
                <a:latin typeface="Fb Adrenalin" panose="02020503050405020304" pitchFamily="18" charset="-79"/>
                <a:cs typeface="Fb Adrenalin" panose="02020503050405020304" pitchFamily="18" charset="-79"/>
              </a:rPr>
              <a:t> את העלייה הצפויה בטמפרטורה העולמית ללא יותר מ 2 מעלות צלסיוס</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solidFill>
                <a:srgbClr val="615F6D"/>
              </a:solidFill>
              <a:latin typeface="Fb Adrenalin" panose="02020503050405020304" pitchFamily="18" charset="-79"/>
              <a:cs typeface="Fb Adrenalin" panose="02020503050405020304" pitchFamily="18" charset="-79"/>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400" b="1" dirty="0">
                <a:solidFill>
                  <a:srgbClr val="615F6D"/>
                </a:solidFill>
                <a:latin typeface="Fb Adrenalin" panose="02020503050405020304" pitchFamily="18" charset="-79"/>
                <a:cs typeface="Fb Adrenalin" panose="02020503050405020304" pitchFamily="18" charset="-79"/>
              </a:rPr>
              <a:t>את התהליך ואת הדרישה להפחתת גזי חממה מובילות מדינות ה-</a:t>
            </a:r>
            <a:r>
              <a:rPr lang="en-US" sz="1400" b="1" dirty="0">
                <a:solidFill>
                  <a:srgbClr val="615F6D"/>
                </a:solidFill>
                <a:cs typeface="Fb Adrenalin" panose="02020503050405020304" pitchFamily="18" charset="-79"/>
              </a:rPr>
              <a:t>OECD</a:t>
            </a:r>
            <a:r>
              <a:rPr lang="he-IL" sz="1400" b="1" dirty="0">
                <a:solidFill>
                  <a:srgbClr val="615F6D"/>
                </a:solidFill>
                <a:latin typeface="Fb Adrenalin" panose="02020503050405020304" pitchFamily="18" charset="-79"/>
                <a:cs typeface="Fb Adrenalin" panose="02020503050405020304" pitchFamily="18" charset="-79"/>
              </a:rPr>
              <a:t> אשר בעצמן התחייבו לעבור לכלכלה</a:t>
            </a:r>
            <a:r>
              <a:rPr lang="he-IL" sz="1400" b="1" baseline="0" dirty="0">
                <a:solidFill>
                  <a:srgbClr val="615F6D"/>
                </a:solidFill>
                <a:latin typeface="Fb Adrenalin" panose="02020503050405020304" pitchFamily="18" charset="-79"/>
                <a:cs typeface="Fb Adrenalin" panose="02020503050405020304" pitchFamily="18" charset="-79"/>
              </a:rPr>
              <a:t> דלת פחמן</a:t>
            </a:r>
            <a:endParaRPr lang="he-IL" sz="1400" b="1" dirty="0">
              <a:solidFill>
                <a:srgbClr val="615F6D"/>
              </a:solidFill>
              <a:latin typeface="Fb Adrenalin" panose="02020503050405020304" pitchFamily="18" charset="-79"/>
              <a:cs typeface="Fb Adrenalin" panose="02020503050405020304" pitchFamily="18" charset="-79"/>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1" dirty="0">
                <a:solidFill>
                  <a:srgbClr val="615F6D"/>
                </a:solidFill>
                <a:latin typeface="Fb Adrenalin" panose="02020503050405020304" pitchFamily="18" charset="-79"/>
                <a:cs typeface="Fb Adrenalin" panose="02020503050405020304" pitchFamily="18" charset="-79"/>
              </a:rPr>
              <a:t>המחויבות הזו מייצרת הזדמנויות לישראל ובייחוד לתעשיית </a:t>
            </a:r>
            <a:r>
              <a:rPr lang="he-IL" sz="1200" b="1" dirty="0" err="1">
                <a:solidFill>
                  <a:srgbClr val="615F6D"/>
                </a:solidFill>
                <a:latin typeface="Fb Adrenalin" panose="02020503050405020304" pitchFamily="18" charset="-79"/>
                <a:cs typeface="Fb Adrenalin" panose="02020503050405020304" pitchFamily="18" charset="-79"/>
              </a:rPr>
              <a:t>הקלינטק</a:t>
            </a:r>
            <a:r>
              <a:rPr lang="he-IL" sz="1200" b="1" dirty="0">
                <a:solidFill>
                  <a:srgbClr val="615F6D"/>
                </a:solidFill>
                <a:latin typeface="Fb Adrenalin" panose="02020503050405020304" pitchFamily="18" charset="-79"/>
                <a:cs typeface="Fb Adrenalin" panose="02020503050405020304" pitchFamily="18" charset="-79"/>
              </a:rPr>
              <a:t> הישראלית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א. בשנים האחרונות אנו עדים להשקעות הולכות וגדלות</a:t>
            </a:r>
            <a:r>
              <a:rPr lang="he-IL" sz="1200" kern="1200" baseline="0" dirty="0">
                <a:solidFill>
                  <a:schemeClr val="tx1"/>
                </a:solidFill>
                <a:effectLst/>
                <a:latin typeface="+mn-lt"/>
                <a:ea typeface="+mn-ea"/>
                <a:cs typeface="+mn-cs"/>
              </a:rPr>
              <a:t> באנרגיה מתחדשת, התייעלות וניהול צריכת האנרגיה ותחבורה נקייה בהיקפים עצומים – למעשה על פי תחזיות ה-</a:t>
            </a:r>
            <a:r>
              <a:rPr lang="en-US" sz="1200" kern="1200" baseline="0" dirty="0">
                <a:solidFill>
                  <a:schemeClr val="tx1"/>
                </a:solidFill>
                <a:effectLst/>
                <a:latin typeface="+mn-lt"/>
                <a:ea typeface="+mn-ea"/>
                <a:cs typeface="+mn-cs"/>
              </a:rPr>
              <a:t>IEA</a:t>
            </a:r>
            <a:r>
              <a:rPr lang="he-IL" sz="1200" kern="1200" baseline="0" dirty="0">
                <a:solidFill>
                  <a:schemeClr val="tx1"/>
                </a:solidFill>
                <a:effectLst/>
                <a:latin typeface="+mn-lt"/>
                <a:ea typeface="+mn-ea"/>
                <a:cs typeface="+mn-cs"/>
              </a:rPr>
              <a:t>, </a:t>
            </a:r>
            <a:r>
              <a:rPr lang="he-IL" sz="1200" kern="1200" baseline="0" dirty="0" err="1">
                <a:solidFill>
                  <a:schemeClr val="tx1"/>
                </a:solidFill>
                <a:effectLst/>
                <a:latin typeface="+mn-lt"/>
                <a:ea typeface="+mn-ea"/>
                <a:cs typeface="+mn-cs"/>
              </a:rPr>
              <a:t>בלומברג</a:t>
            </a:r>
            <a:r>
              <a:rPr lang="he-IL" sz="1200" kern="1200" baseline="0" dirty="0">
                <a:solidFill>
                  <a:schemeClr val="tx1"/>
                </a:solidFill>
                <a:effectLst/>
                <a:latin typeface="+mn-lt"/>
                <a:ea typeface="+mn-ea"/>
                <a:cs typeface="+mn-cs"/>
              </a:rPr>
              <a:t> וארגונים בינלאומיים אחרים תוך שנים בודדות </a:t>
            </a:r>
            <a:r>
              <a:rPr lang="he-IL" sz="1200" u="sng" kern="1200" baseline="0" dirty="0">
                <a:solidFill>
                  <a:schemeClr val="tx1"/>
                </a:solidFill>
                <a:effectLst/>
                <a:latin typeface="+mn-lt"/>
                <a:ea typeface="+mn-ea"/>
                <a:cs typeface="+mn-cs"/>
              </a:rPr>
              <a:t>יושקעו יותר </a:t>
            </a:r>
            <a:r>
              <a:rPr lang="he-IL" sz="1200" u="sng" kern="1200" baseline="0" dirty="0" err="1">
                <a:solidFill>
                  <a:schemeClr val="tx1"/>
                </a:solidFill>
                <a:effectLst/>
                <a:latin typeface="+mn-lt"/>
                <a:ea typeface="+mn-ea"/>
                <a:cs typeface="+mn-cs"/>
              </a:rPr>
              <a:t>מטריליארד</a:t>
            </a:r>
            <a:r>
              <a:rPr lang="he-IL" sz="1200" u="sng" kern="1200" baseline="0" dirty="0">
                <a:solidFill>
                  <a:schemeClr val="tx1"/>
                </a:solidFill>
                <a:effectLst/>
                <a:latin typeface="+mn-lt"/>
                <a:ea typeface="+mn-ea"/>
                <a:cs typeface="+mn-cs"/>
              </a:rPr>
              <a:t> דולר </a:t>
            </a:r>
            <a:r>
              <a:rPr lang="he-IL" sz="1200" kern="1200" baseline="0" dirty="0">
                <a:solidFill>
                  <a:schemeClr val="tx1"/>
                </a:solidFill>
                <a:effectLst/>
                <a:latin typeface="+mn-lt"/>
                <a:ea typeface="+mn-ea"/>
                <a:cs typeface="+mn-cs"/>
              </a:rPr>
              <a:t>בכל שנה ובאופן מתמשך עד לתקופה שבין 2030-2040 לפחות.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ב. ממשלות, בנקים</a:t>
            </a:r>
            <a:r>
              <a:rPr lang="he-IL" sz="1200" kern="1200" baseline="0" dirty="0">
                <a:solidFill>
                  <a:schemeClr val="tx1"/>
                </a:solidFill>
                <a:effectLst/>
                <a:latin typeface="+mn-lt"/>
                <a:ea typeface="+mn-ea"/>
                <a:cs typeface="+mn-cs"/>
              </a:rPr>
              <a:t>, קרנות פנסיה וחברות ביטוח, תעשייה, רשויות מקומיות וכמובן אקדמיה</a:t>
            </a:r>
            <a:r>
              <a:rPr lang="he-IL" sz="1200" kern="1200" dirty="0">
                <a:solidFill>
                  <a:schemeClr val="tx1"/>
                </a:solidFill>
                <a:effectLst/>
                <a:latin typeface="+mn-lt"/>
                <a:ea typeface="+mn-ea"/>
                <a:cs typeface="+mn-cs"/>
              </a:rPr>
              <a:t> – כולם משתפים פעולה בתהליך הזה אשר </a:t>
            </a:r>
            <a:r>
              <a:rPr lang="he-IL" sz="1200" u="sng" kern="1200" dirty="0">
                <a:solidFill>
                  <a:schemeClr val="tx1"/>
                </a:solidFill>
                <a:effectLst/>
                <a:latin typeface="+mn-lt"/>
                <a:ea typeface="+mn-ea"/>
                <a:cs typeface="+mn-cs"/>
              </a:rPr>
              <a:t>פותח</a:t>
            </a:r>
            <a:r>
              <a:rPr lang="he-IL" sz="1200" u="sng" kern="1200" baseline="0" dirty="0">
                <a:solidFill>
                  <a:schemeClr val="tx1"/>
                </a:solidFill>
                <a:effectLst/>
                <a:latin typeface="+mn-lt"/>
                <a:ea typeface="+mn-ea"/>
                <a:cs typeface="+mn-cs"/>
              </a:rPr>
              <a:t> שווקים</a:t>
            </a:r>
            <a:r>
              <a:rPr lang="he-IL" sz="1200" kern="1200" baseline="0" dirty="0">
                <a:solidFill>
                  <a:schemeClr val="tx1"/>
                </a:solidFill>
                <a:effectLst/>
                <a:latin typeface="+mn-lt"/>
                <a:ea typeface="+mn-ea"/>
                <a:cs typeface="+mn-cs"/>
              </a:rPr>
              <a:t> והזדמנויות חסרות תקדים </a:t>
            </a:r>
            <a:r>
              <a:rPr lang="he-IL" sz="1200" u="sng" kern="1200" baseline="0" dirty="0">
                <a:solidFill>
                  <a:schemeClr val="tx1"/>
                </a:solidFill>
                <a:effectLst/>
                <a:latin typeface="+mn-lt"/>
                <a:ea typeface="+mn-ea"/>
                <a:cs typeface="+mn-cs"/>
              </a:rPr>
              <a:t>לטכנולוגיות נקיות</a:t>
            </a:r>
            <a:r>
              <a:rPr lang="he-IL" sz="1200" kern="1200" baseline="0" dirty="0">
                <a:solidFill>
                  <a:schemeClr val="tx1"/>
                </a:solidFill>
                <a:effectLst/>
                <a:latin typeface="+mn-lt"/>
                <a:ea typeface="+mn-ea"/>
                <a:cs typeface="+mn-cs"/>
              </a:rPr>
              <a:t> אשר אמורות לייצר את ההפחתות בפליטות עליהן התחייבו המדינות ובראשן ה-</a:t>
            </a:r>
            <a:r>
              <a:rPr lang="en-US" sz="1200" kern="1200" baseline="0" dirty="0">
                <a:solidFill>
                  <a:schemeClr val="tx1"/>
                </a:solidFill>
                <a:effectLst/>
                <a:latin typeface="+mn-lt"/>
                <a:ea typeface="+mn-ea"/>
                <a:cs typeface="+mn-cs"/>
              </a:rPr>
              <a:t>OECD</a:t>
            </a:r>
            <a:r>
              <a:rPr lang="he-IL" sz="1200" kern="1200" baseline="0" dirty="0">
                <a:solidFill>
                  <a:schemeClr val="tx1"/>
                </a:solidFill>
                <a:effectLst/>
                <a:latin typeface="+mn-lt"/>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כאן נמצאת ההזדמנות הגדולה למינוף החדשנות</a:t>
            </a:r>
            <a:r>
              <a:rPr lang="he-IL" sz="1200" b="1" kern="1200" baseline="0" dirty="0">
                <a:solidFill>
                  <a:schemeClr val="tx1"/>
                </a:solidFill>
                <a:effectLst/>
                <a:latin typeface="+mn-lt"/>
                <a:ea typeface="+mn-ea"/>
                <a:cs typeface="+mn-cs"/>
              </a:rPr>
              <a:t> והיצירתיות הישראלית לצמיחת תעשיית </a:t>
            </a:r>
            <a:r>
              <a:rPr lang="he-IL" sz="1200" b="1" kern="1200" baseline="0" dirty="0" err="1">
                <a:solidFill>
                  <a:schemeClr val="tx1"/>
                </a:solidFill>
                <a:effectLst/>
                <a:latin typeface="+mn-lt"/>
                <a:ea typeface="+mn-ea"/>
                <a:cs typeface="+mn-cs"/>
              </a:rPr>
              <a:t>הקלינטק</a:t>
            </a:r>
            <a:r>
              <a:rPr lang="he-IL" sz="1200" b="1" kern="1200" baseline="0" dirty="0">
                <a:solidFill>
                  <a:schemeClr val="tx1"/>
                </a:solidFill>
                <a:effectLst/>
                <a:latin typeface="+mn-lt"/>
                <a:ea typeface="+mn-ea"/>
                <a:cs typeface="+mn-cs"/>
              </a:rPr>
              <a:t> והתרחבותה לשווקים העולמיים הזקוקים לפתרונות וטכנולוגיות חדשות. </a:t>
            </a:r>
            <a:endParaRPr lang="he-IL" sz="1200" b="1"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40AD65BD-D38A-4AF4-ABE3-1CA7CE5CB871}" type="slidenum">
              <a:rPr lang="en-US" smtClean="0"/>
              <a:t>2</a:t>
            </a:fld>
            <a:endParaRPr lang="en-US"/>
          </a:p>
        </p:txBody>
      </p:sp>
    </p:spTree>
    <p:extLst>
      <p:ext uri="{BB962C8B-B14F-4D97-AF65-F5344CB8AC3E}">
        <p14:creationId xmlns:p14="http://schemas.microsoft.com/office/powerpoint/2010/main" val="272877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a:p>
            <a:pPr algn="r" rtl="1"/>
            <a:r>
              <a:rPr lang="he-IL" dirty="0"/>
              <a:t>רק</a:t>
            </a:r>
            <a:r>
              <a:rPr lang="he-IL" baseline="0" dirty="0"/>
              <a:t> כדי להמחיש את עוצמת המחויבות של מדינות ה-</a:t>
            </a:r>
            <a:r>
              <a:rPr lang="en-US" baseline="0" dirty="0"/>
              <a:t>OECD</a:t>
            </a:r>
            <a:r>
              <a:rPr lang="he-IL" baseline="0" dirty="0"/>
              <a:t> </a:t>
            </a:r>
          </a:p>
          <a:p>
            <a:pPr marL="228600" indent="-228600" algn="r" rtl="1">
              <a:buAutoNum type="arabicPeriod"/>
            </a:pPr>
            <a:r>
              <a:rPr lang="he-IL" b="1" dirty="0"/>
              <a:t>האיחוד</a:t>
            </a:r>
            <a:r>
              <a:rPr lang="he-IL" b="1" baseline="0" dirty="0"/>
              <a:t> האירופי וארה"ב התחייבו בפני העולם ופועלים כבר היום להפחית אבסולוטית - כשליש מהפליטות שלהן - ביחס לפליטות היסטוריות.</a:t>
            </a:r>
          </a:p>
          <a:p>
            <a:pPr marL="228600" indent="-228600" algn="r" rtl="1">
              <a:buAutoNum type="arabicPeriod"/>
            </a:pPr>
            <a:r>
              <a:rPr lang="he-IL" b="1" baseline="0" dirty="0"/>
              <a:t>זה כמובן בא לידי ביטוי גם ביעדים שהן קבעו לאנרגיות מתחדשות אשר יגיעו </a:t>
            </a:r>
            <a:r>
              <a:rPr lang="he-IL" b="1" baseline="0" dirty="0" err="1"/>
              <a:t>לכרבע</a:t>
            </a:r>
            <a:r>
              <a:rPr lang="he-IL" b="1" baseline="0" dirty="0"/>
              <a:t> מסך ייצור החשמל עד שנת 2030 </a:t>
            </a:r>
          </a:p>
          <a:p>
            <a:pPr marL="228600" indent="-228600" algn="r" rtl="1">
              <a:buAutoNum type="arabicPeriod"/>
            </a:pPr>
            <a:r>
              <a:rPr lang="he-IL" b="1" dirty="0"/>
              <a:t>לישראל</a:t>
            </a:r>
            <a:r>
              <a:rPr lang="he-IL" b="1" baseline="0" dirty="0"/>
              <a:t> לעומתן יש יעד צנוע יחסית אשר משמעותו גידול אבסולוטי של כ-14% בפליטות ביחס ל 2005</a:t>
            </a:r>
          </a:p>
          <a:p>
            <a:pPr marL="228600" indent="-228600" algn="r" rtl="1">
              <a:buAutoNum type="arabicPeriod"/>
            </a:pPr>
            <a:r>
              <a:rPr lang="he-IL" b="1" baseline="0" dirty="0"/>
              <a:t>מדינות ה-</a:t>
            </a:r>
            <a:r>
              <a:rPr lang="en-US" b="1" baseline="0" dirty="0"/>
              <a:t>OECD</a:t>
            </a:r>
            <a:r>
              <a:rPr lang="he-IL" b="1" baseline="0" dirty="0"/>
              <a:t> צומחות וצפויות להמשיך לצמוח בקצב מהיר יותר בזכות, ולא למרות, הצעדים להפחתת גזי חממה</a:t>
            </a:r>
          </a:p>
          <a:p>
            <a:pPr marL="228600" indent="-228600" algn="r" rtl="1">
              <a:buAutoNum type="arabicPeriod"/>
            </a:pPr>
            <a:r>
              <a:rPr lang="he-IL" b="1" baseline="0" dirty="0"/>
              <a:t>המסר החשוב ביותר – על ישראל להמשיך לבחון ולעדכן את יעדי ההפחתה שלה בעתיד בכדי לאפשר לכלכלה להיות תחרותית בעולם דל פחמן </a:t>
            </a:r>
            <a:endParaRPr lang="he-IL" b="1" dirty="0"/>
          </a:p>
        </p:txBody>
      </p:sp>
      <p:sp>
        <p:nvSpPr>
          <p:cNvPr id="4" name="מציין מיקום של מספר שקופית 3"/>
          <p:cNvSpPr>
            <a:spLocks noGrp="1"/>
          </p:cNvSpPr>
          <p:nvPr>
            <p:ph type="sldNum" sz="quarter" idx="10"/>
          </p:nvPr>
        </p:nvSpPr>
        <p:spPr/>
        <p:txBody>
          <a:bodyPr/>
          <a:lstStyle/>
          <a:p>
            <a:fld id="{40AD65BD-D38A-4AF4-ABE3-1CA7CE5CB871}" type="slidenum">
              <a:rPr lang="en-US" smtClean="0"/>
              <a:t>3</a:t>
            </a:fld>
            <a:endParaRPr lang="en-US" dirty="0"/>
          </a:p>
        </p:txBody>
      </p:sp>
    </p:spTree>
    <p:extLst>
      <p:ext uri="{BB962C8B-B14F-4D97-AF65-F5344CB8AC3E}">
        <p14:creationId xmlns:p14="http://schemas.microsoft.com/office/powerpoint/2010/main" val="357291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err="1">
                <a:solidFill>
                  <a:srgbClr val="615F6D"/>
                </a:solidFill>
                <a:latin typeface="Fb Adrenalin" panose="02020503050405020304" pitchFamily="18" charset="-79"/>
                <a:cs typeface="Fb Adrenalin" panose="02020503050405020304" pitchFamily="18" charset="-79"/>
              </a:rPr>
              <a:t>אוקיי</a:t>
            </a:r>
            <a:r>
              <a:rPr lang="he-IL" sz="1200" dirty="0">
                <a:solidFill>
                  <a:srgbClr val="615F6D"/>
                </a:solidFill>
                <a:latin typeface="Fb Adrenalin" panose="02020503050405020304" pitchFamily="18" charset="-79"/>
                <a:cs typeface="Fb Adrenalin" panose="02020503050405020304" pitchFamily="18" charset="-79"/>
              </a:rPr>
              <a:t>, אז לאן אנו צועדים בהיעדר החלטת הממשלה הזו?</a:t>
            </a:r>
            <a:r>
              <a:rPr lang="he-IL" sz="1200" baseline="0" dirty="0">
                <a:solidFill>
                  <a:srgbClr val="615F6D"/>
                </a:solidFill>
                <a:latin typeface="Fb Adrenalin" panose="02020503050405020304" pitchFamily="18" charset="-79"/>
                <a:cs typeface="Fb Adrenalin" panose="02020503050405020304" pitchFamily="18" charset="-79"/>
              </a:rPr>
              <a:t> </a:t>
            </a:r>
            <a:r>
              <a:rPr lang="he-IL" sz="1200" dirty="0">
                <a:solidFill>
                  <a:srgbClr val="615F6D"/>
                </a:solidFill>
                <a:latin typeface="Fb Adrenalin" panose="02020503050405020304" pitchFamily="18" charset="-79"/>
                <a:cs typeface="Fb Adrenalin" panose="02020503050405020304" pitchFamily="18" charset="-79"/>
              </a:rPr>
              <a:t>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615F6D"/>
                </a:solidFill>
                <a:latin typeface="Fb Adrenalin" panose="02020503050405020304" pitchFamily="18" charset="-79"/>
                <a:cs typeface="Fb Adrenalin" panose="02020503050405020304" pitchFamily="18" charset="-79"/>
              </a:rPr>
              <a:t>על בסיס</a:t>
            </a:r>
            <a:r>
              <a:rPr lang="he-IL" sz="1200" baseline="0" dirty="0">
                <a:solidFill>
                  <a:srgbClr val="615F6D"/>
                </a:solidFill>
                <a:latin typeface="Fb Adrenalin" panose="02020503050405020304" pitchFamily="18" charset="-79"/>
                <a:cs typeface="Fb Adrenalin" panose="02020503050405020304" pitchFamily="18" charset="-79"/>
              </a:rPr>
              <a:t> תרחיש עסקים כרגיל המבוסס על המצב והמגמות נכון להיום מדינת ישראל תגדיל ב15 השנים הקרובות בכמעט שליש את פליטות גזי החממה שלה, זה הפוך לירידה בפליטות בכלכלות המפותחות.</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baseline="0" dirty="0">
              <a:solidFill>
                <a:srgbClr val="615F6D"/>
              </a:solidFill>
              <a:latin typeface="Fb Adrenalin" panose="02020503050405020304" pitchFamily="18" charset="-79"/>
              <a:cs typeface="Fb Adrenalin" panose="02020503050405020304" pitchFamily="18"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aseline="0" dirty="0">
                <a:solidFill>
                  <a:srgbClr val="615F6D"/>
                </a:solidFill>
                <a:latin typeface="Fb Adrenalin" panose="02020503050405020304" pitchFamily="18" charset="-79"/>
                <a:cs typeface="Fb Adrenalin" panose="02020503050405020304" pitchFamily="18" charset="-79"/>
              </a:rPr>
              <a:t>צריכת החשמל באותו זמן צפויה לעלות בכ-60% ל 96 </a:t>
            </a:r>
            <a:r>
              <a:rPr lang="he-IL" sz="1200" baseline="0" dirty="0" err="1">
                <a:solidFill>
                  <a:srgbClr val="615F6D"/>
                </a:solidFill>
                <a:latin typeface="Fb Adrenalin" panose="02020503050405020304" pitchFamily="18" charset="-79"/>
                <a:cs typeface="Fb Adrenalin" panose="02020503050405020304" pitchFamily="18" charset="-79"/>
              </a:rPr>
              <a:t>טראוואט</a:t>
            </a:r>
            <a:r>
              <a:rPr lang="he-IL" sz="1200" baseline="0" dirty="0">
                <a:solidFill>
                  <a:srgbClr val="615F6D"/>
                </a:solidFill>
                <a:latin typeface="Fb Adrenalin" panose="02020503050405020304" pitchFamily="18" charset="-79"/>
                <a:cs typeface="Fb Adrenalin" panose="02020503050405020304" pitchFamily="18" charset="-79"/>
              </a:rPr>
              <a:t> שעה. </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baseline="0" dirty="0">
              <a:solidFill>
                <a:srgbClr val="615F6D"/>
              </a:solidFill>
              <a:latin typeface="Fb Adrenalin" panose="02020503050405020304" pitchFamily="18" charset="-79"/>
              <a:cs typeface="Fb Adrenalin" panose="02020503050405020304" pitchFamily="18" charset="-79"/>
            </a:endParaRPr>
          </a:p>
          <a:p>
            <a:pPr algn="r" rtl="1"/>
            <a:r>
              <a:rPr lang="he-IL" sz="1200" b="0" baseline="0" dirty="0">
                <a:latin typeface="Gisha" panose="020B0502040204020203" pitchFamily="34" charset="-79"/>
                <a:cs typeface="Gorme" pitchFamily="2" charset="-79"/>
              </a:rPr>
              <a:t>מהגרף ניתן לראות שמשק החשמל, בהתאם לכך, הינו התורם הגדול ביותר האחראי על למעלה ממחצית הפליטות</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aseline="0" dirty="0">
                <a:solidFill>
                  <a:srgbClr val="615F6D"/>
                </a:solidFill>
                <a:latin typeface="Fb Adrenalin" panose="02020503050405020304" pitchFamily="18" charset="-79"/>
                <a:cs typeface="Fb Adrenalin" panose="02020503050405020304" pitchFamily="18" charset="-79"/>
              </a:rPr>
              <a:t> </a:t>
            </a:r>
            <a:endParaRPr lang="he-IL" sz="1200" dirty="0">
              <a:solidFill>
                <a:srgbClr val="615F6D"/>
              </a:solidFill>
              <a:latin typeface="Fb Adrenalin" panose="02020503050405020304" pitchFamily="18" charset="-79"/>
              <a:cs typeface="Fb Adrenalin" panose="02020503050405020304" pitchFamily="18"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615F6D"/>
                </a:solidFill>
                <a:latin typeface="Fb Adrenalin" panose="02020503050405020304" pitchFamily="18" charset="-79"/>
                <a:cs typeface="Fb Adrenalin" panose="02020503050405020304" pitchFamily="18" charset="-79"/>
              </a:rPr>
              <a:t>1. המשמעות היא שהמשק לא יעיל – </a:t>
            </a:r>
            <a:r>
              <a:rPr lang="he-IL" sz="1200" b="0" dirty="0">
                <a:latin typeface="Gisha" panose="020B0502040204020203" pitchFamily="34" charset="-79"/>
                <a:cs typeface="Gorme" pitchFamily="2" charset="-79"/>
              </a:rPr>
              <a:t>זה בא לידי ביטוי בכך שקצב הגידול בצריכת החשמל גבוה (כ-3%) מקצב הגידול באוכלוסייה (פחות מ 2%)</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615F6D"/>
              </a:solidFill>
              <a:latin typeface="Fb Adrenalin" panose="02020503050405020304" pitchFamily="18" charset="-79"/>
              <a:cs typeface="Fb Adrenalin" panose="02020503050405020304" pitchFamily="18"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dirty="0">
                <a:solidFill>
                  <a:srgbClr val="615F6D"/>
                </a:solidFill>
                <a:latin typeface="Fb Adrenalin" panose="02020503050405020304" pitchFamily="18" charset="-79"/>
                <a:cs typeface="Fb Adrenalin" panose="02020503050405020304" pitchFamily="18" charset="-79"/>
              </a:rPr>
              <a:t>2. המסקנה המתקבלת היא שאם לא נעשה כלום הכלכלה תהיה מזהמת, לא יעילה ולא תחרותית</a:t>
            </a:r>
          </a:p>
          <a:p>
            <a:pPr algn="r" rtl="1"/>
            <a:endParaRPr lang="he-IL" sz="1200" b="0" dirty="0">
              <a:latin typeface="Gisha" panose="020B0502040204020203" pitchFamily="34" charset="-79"/>
              <a:cs typeface="Gorme" pitchFamily="2" charset="-79"/>
            </a:endParaRPr>
          </a:p>
          <a:p>
            <a:pPr algn="r" rtl="1"/>
            <a:endParaRPr lang="he-IL" sz="1200" b="1" dirty="0">
              <a:latin typeface="Gisha" panose="020B0502040204020203" pitchFamily="34" charset="-79"/>
              <a:cs typeface="Gorme" pitchFamily="2" charset="-79"/>
            </a:endParaRPr>
          </a:p>
          <a:p>
            <a:pPr algn="r" rtl="1"/>
            <a:endParaRPr lang="he-IL" sz="1200" b="1" dirty="0">
              <a:latin typeface="Gisha" panose="020B0502040204020203" pitchFamily="34" charset="-79"/>
              <a:cs typeface="Gorme" pitchFamily="2" charset="-79"/>
            </a:endParaRPr>
          </a:p>
          <a:p>
            <a:pPr algn="r" rtl="1"/>
            <a:endParaRPr lang="he-IL" sz="1200" b="1" dirty="0">
              <a:latin typeface="Gisha" panose="020B0502040204020203" pitchFamily="34" charset="-79"/>
              <a:cs typeface="Gorme" pitchFamily="2" charset="-79"/>
            </a:endParaRPr>
          </a:p>
          <a:p>
            <a:pPr algn="r" rtl="1"/>
            <a:r>
              <a:rPr lang="he-IL" sz="1200" b="1" dirty="0">
                <a:latin typeface="Gisha" panose="020B0502040204020203" pitchFamily="34" charset="-79"/>
                <a:cs typeface="Gorme" pitchFamily="2" charset="-79"/>
              </a:rPr>
              <a:t>חשמל – 53%</a:t>
            </a:r>
            <a:r>
              <a:rPr lang="he-IL" sz="1200" b="1" baseline="0" dirty="0">
                <a:latin typeface="Gisha" panose="020B0502040204020203" pitchFamily="34" charset="-79"/>
                <a:cs typeface="Gorme" pitchFamily="2" charset="-79"/>
              </a:rPr>
              <a:t> מהפליטות הישירות</a:t>
            </a:r>
          </a:p>
          <a:p>
            <a:pPr algn="r" rtl="1"/>
            <a:r>
              <a:rPr lang="he-IL" sz="1200" b="1" baseline="0" dirty="0">
                <a:latin typeface="Gisha" panose="020B0502040204020203" pitchFamily="34" charset="-79"/>
                <a:cs typeface="Gorme" pitchFamily="2" charset="-79"/>
              </a:rPr>
              <a:t>תחבורה – 20% מהפליטות הישירות</a:t>
            </a:r>
            <a:endParaRPr lang="he-IL" sz="1200" b="1" dirty="0">
              <a:latin typeface="Gisha" panose="020B0502040204020203" pitchFamily="34" charset="-79"/>
              <a:cs typeface="Gorme" pitchFamily="2" charset="-79"/>
            </a:endParaRPr>
          </a:p>
          <a:p>
            <a:pPr algn="r" rtl="1"/>
            <a:r>
              <a:rPr lang="he-IL" sz="1200" b="1" dirty="0">
                <a:latin typeface="Gisha" panose="020B0502040204020203" pitchFamily="34" charset="-79"/>
                <a:cs typeface="Gorme" pitchFamily="2" charset="-79"/>
              </a:rPr>
              <a:t>תעשייה – 9% מהפליטות ישירות</a:t>
            </a:r>
          </a:p>
          <a:p>
            <a:pPr algn="r" rtl="1"/>
            <a:endParaRPr lang="he-IL" dirty="0">
              <a:solidFill>
                <a:srgbClr val="615F6D"/>
              </a:solidFill>
              <a:cs typeface="Fb Adrenalin" panose="02020503050405020304" pitchFamily="18" charset="-79"/>
            </a:endParaRPr>
          </a:p>
          <a:p>
            <a:pPr algn="r" rtl="1"/>
            <a:r>
              <a:rPr lang="he-IL" dirty="0">
                <a:solidFill>
                  <a:srgbClr val="615F6D"/>
                </a:solidFill>
                <a:cs typeface="Fb Adrenalin" panose="02020503050405020304" pitchFamily="18" charset="-79"/>
              </a:rPr>
              <a:t>צריכת חשמל - </a:t>
            </a:r>
          </a:p>
          <a:p>
            <a:pPr algn="r" rtl="1"/>
            <a:endParaRPr lang="en-US" sz="1200" b="1" dirty="0">
              <a:latin typeface="Gisha" panose="020B0502040204020203" pitchFamily="34" charset="-79"/>
              <a:cs typeface="Gorme" pitchFamily="2" charset="-79"/>
            </a:endParaRPr>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4</a:t>
            </a:fld>
            <a:endParaRPr lang="en-US" dirty="0"/>
          </a:p>
        </p:txBody>
      </p:sp>
    </p:spTree>
    <p:extLst>
      <p:ext uri="{BB962C8B-B14F-4D97-AF65-F5344CB8AC3E}">
        <p14:creationId xmlns:p14="http://schemas.microsoft.com/office/powerpoint/2010/main" val="239690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תרחיש עסקים כרגיל של ישראל בניגוד למגמה העולמית של התנתקות</a:t>
            </a:r>
            <a:r>
              <a:rPr lang="he-IL" b="1" baseline="0" dirty="0"/>
              <a:t> הדרגתית </a:t>
            </a:r>
            <a:r>
              <a:rPr lang="en-US" b="1" baseline="0" dirty="0"/>
              <a:t>Decoupling</a:t>
            </a:r>
            <a:r>
              <a:rPr lang="he-IL" b="1" baseline="0" dirty="0"/>
              <a:t> בין הצמיחה בתוצר הלאומי </a:t>
            </a:r>
            <a:r>
              <a:rPr lang="he-IL" b="1" baseline="0"/>
              <a:t>לצריכת האנרגיה</a:t>
            </a:r>
            <a:endParaRPr lang="he-IL" b="1" dirty="0"/>
          </a:p>
          <a:p>
            <a:endParaRPr lang="he-IL" dirty="0"/>
          </a:p>
          <a:p>
            <a:pPr algn="r" rtl="1"/>
            <a:endParaRPr lang="he-IL" dirty="0"/>
          </a:p>
        </p:txBody>
      </p:sp>
      <p:sp>
        <p:nvSpPr>
          <p:cNvPr id="4" name="מציין מיקום של מספר שקופית 3"/>
          <p:cNvSpPr>
            <a:spLocks noGrp="1"/>
          </p:cNvSpPr>
          <p:nvPr>
            <p:ph type="sldNum" sz="quarter" idx="10"/>
          </p:nvPr>
        </p:nvSpPr>
        <p:spPr/>
        <p:txBody>
          <a:bodyPr/>
          <a:lstStyle/>
          <a:p>
            <a:fld id="{40AD65BD-D38A-4AF4-ABE3-1CA7CE5CB871}" type="slidenum">
              <a:rPr lang="en-US" smtClean="0"/>
              <a:t>5</a:t>
            </a:fld>
            <a:endParaRPr lang="en-US" dirty="0"/>
          </a:p>
        </p:txBody>
      </p:sp>
    </p:spTree>
    <p:extLst>
      <p:ext uri="{BB962C8B-B14F-4D97-AF65-F5344CB8AC3E}">
        <p14:creationId xmlns:p14="http://schemas.microsoft.com/office/powerpoint/2010/main" val="160857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1" dirty="0">
                <a:latin typeface="Gisha" panose="020B0502040204020203" pitchFamily="34" charset="-79"/>
                <a:cs typeface="Gorme" pitchFamily="2" charset="-79"/>
              </a:rPr>
              <a:t>1. כאשר בוחנים לעומק את פוטנציאל ההפחתה של ישראל אנו רואים שהפחתת גזי חממה הינה בעיקר כלכלית למשק.</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b="0" dirty="0">
              <a:latin typeface="Gisha" panose="020B0502040204020203" pitchFamily="34" charset="-79"/>
              <a:cs typeface="Gorme" pitchFamily="2" charset="-79"/>
            </a:endParaRPr>
          </a:p>
          <a:p>
            <a:pPr algn="r" rtl="1"/>
            <a:r>
              <a:rPr lang="he-IL" sz="1200" b="0" dirty="0">
                <a:latin typeface="Gisha" panose="020B0502040204020203" pitchFamily="34" charset="-79"/>
                <a:cs typeface="Gorme" pitchFamily="2" charset="-79"/>
              </a:rPr>
              <a:t>כפי</a:t>
            </a:r>
            <a:r>
              <a:rPr lang="he-IL" sz="1200" b="0" baseline="0" dirty="0">
                <a:latin typeface="Gisha" panose="020B0502040204020203" pitchFamily="34" charset="-79"/>
                <a:cs typeface="Gorme" pitchFamily="2" charset="-79"/>
              </a:rPr>
              <a:t> שכבר אמרתי, </a:t>
            </a:r>
            <a:r>
              <a:rPr lang="he-IL" sz="1200" b="0" dirty="0">
                <a:latin typeface="Gisha" panose="020B0502040204020203" pitchFamily="34" charset="-79"/>
                <a:cs typeface="Gorme" pitchFamily="2" charset="-79"/>
              </a:rPr>
              <a:t>במסגרת</a:t>
            </a:r>
            <a:r>
              <a:rPr lang="he-IL" sz="1200" b="0" baseline="0" dirty="0">
                <a:latin typeface="Gisha" panose="020B0502040204020203" pitchFamily="34" charset="-79"/>
                <a:cs typeface="Gorme" pitchFamily="2" charset="-79"/>
              </a:rPr>
              <a:t> עבודת הוועדה ביצענו בחינה מקיפה של פוטנציאל ההפחתה. </a:t>
            </a:r>
          </a:p>
          <a:p>
            <a:pPr algn="r" rtl="1"/>
            <a:r>
              <a:rPr lang="he-IL" sz="1200" b="0" baseline="0" dirty="0">
                <a:latin typeface="Gisha" panose="020B0502040204020203" pitchFamily="34" charset="-79"/>
                <a:cs typeface="Gorme" pitchFamily="2" charset="-79"/>
              </a:rPr>
              <a:t>בנינו עקומות עלות-תועלת כפי שאתם רואים כאן לסקטורים השונים במשק (</a:t>
            </a:r>
            <a:r>
              <a:rPr lang="he-IL" sz="1200" b="0" i="1" baseline="0" dirty="0">
                <a:latin typeface="Gisha" panose="020B0502040204020203" pitchFamily="34" charset="-79"/>
                <a:cs typeface="Gorme" pitchFamily="2" charset="-79"/>
              </a:rPr>
              <a:t>6 עקומות שונות – מגורים ואמצעים נוספים בעיקר פסולת, חקלאות וגזי </a:t>
            </a:r>
            <a:r>
              <a:rPr lang="he-IL" sz="1200" b="0" i="1" baseline="0" dirty="0" err="1">
                <a:latin typeface="Gisha" panose="020B0502040204020203" pitchFamily="34" charset="-79"/>
                <a:cs typeface="Gorme" pitchFamily="2" charset="-79"/>
              </a:rPr>
              <a:t>קרור</a:t>
            </a:r>
            <a:r>
              <a:rPr lang="he-IL" sz="1200" b="0" i="1" baseline="0" dirty="0">
                <a:latin typeface="Gisha" panose="020B0502040204020203" pitchFamily="34" charset="-79"/>
                <a:cs typeface="Gorme" pitchFamily="2" charset="-79"/>
              </a:rPr>
              <a:t>)</a:t>
            </a:r>
            <a:endParaRPr lang="he-IL" sz="1200" b="0" dirty="0">
              <a:latin typeface="Gisha" panose="020B0502040204020203" pitchFamily="34" charset="-79"/>
              <a:cs typeface="Gorme" pitchFamily="2" charset="-79"/>
            </a:endParaRPr>
          </a:p>
          <a:p>
            <a:pPr algn="r" rtl="1"/>
            <a:r>
              <a:rPr lang="he-IL" sz="1200" b="0" dirty="0">
                <a:latin typeface="Gisha" panose="020B0502040204020203" pitchFamily="34" charset="-79"/>
                <a:cs typeface="Gorme" pitchFamily="2" charset="-79"/>
              </a:rPr>
              <a:t>הסבר על </a:t>
            </a:r>
            <a:r>
              <a:rPr lang="en-US" sz="1200" b="0" dirty="0">
                <a:latin typeface="Gisha" panose="020B0502040204020203" pitchFamily="34" charset="-79"/>
                <a:cs typeface="Gorme" pitchFamily="2" charset="-79"/>
              </a:rPr>
              <a:t>MACC</a:t>
            </a:r>
            <a:r>
              <a:rPr lang="he-IL" sz="1200" b="0" dirty="0">
                <a:latin typeface="Gisha" panose="020B0502040204020203" pitchFamily="34" charset="-79"/>
                <a:cs typeface="Gorme" pitchFamily="2" charset="-79"/>
              </a:rPr>
              <a:t> – ציר </a:t>
            </a:r>
            <a:r>
              <a:rPr lang="en-US" sz="1200" b="0" dirty="0">
                <a:latin typeface="Gisha" panose="020B0502040204020203" pitchFamily="34" charset="-79"/>
                <a:cs typeface="Gorme" pitchFamily="2" charset="-79"/>
              </a:rPr>
              <a:t>X</a:t>
            </a:r>
            <a:r>
              <a:rPr lang="he-IL" sz="1200" b="0" dirty="0">
                <a:latin typeface="Gisha" panose="020B0502040204020203" pitchFamily="34" charset="-79"/>
                <a:cs typeface="Gorme" pitchFamily="2" charset="-79"/>
              </a:rPr>
              <a:t> וציר </a:t>
            </a:r>
            <a:r>
              <a:rPr lang="en-US" sz="1200" b="0" dirty="0">
                <a:latin typeface="Gisha" panose="020B0502040204020203" pitchFamily="34" charset="-79"/>
                <a:cs typeface="Gorme" pitchFamily="2" charset="-79"/>
              </a:rPr>
              <a:t>Y</a:t>
            </a:r>
            <a:endParaRPr lang="he-IL" sz="1200" b="0" dirty="0">
              <a:latin typeface="Gisha" panose="020B0502040204020203" pitchFamily="34" charset="-79"/>
              <a:cs typeface="Gorme" pitchFamily="2" charset="-79"/>
            </a:endParaRPr>
          </a:p>
          <a:p>
            <a:pPr algn="r" rtl="1"/>
            <a:endParaRPr lang="he-IL" sz="1200" b="0" dirty="0">
              <a:latin typeface="Gisha" panose="020B0502040204020203" pitchFamily="34" charset="-79"/>
              <a:cs typeface="Gorme" pitchFamily="2" charset="-79"/>
            </a:endParaRPr>
          </a:p>
          <a:p>
            <a:pPr algn="r" rtl="1"/>
            <a:r>
              <a:rPr lang="he-IL" sz="1200" b="0" dirty="0">
                <a:latin typeface="Gisha" panose="020B0502040204020203" pitchFamily="34" charset="-79"/>
                <a:cs typeface="Gorme" pitchFamily="2" charset="-79"/>
              </a:rPr>
              <a:t>בעקומה זו קופצים לעין</a:t>
            </a:r>
            <a:r>
              <a:rPr lang="he-IL" sz="1200" b="0" baseline="0" dirty="0">
                <a:latin typeface="Gisha" panose="020B0502040204020203" pitchFamily="34" charset="-79"/>
                <a:cs typeface="Gorme" pitchFamily="2" charset="-79"/>
              </a:rPr>
              <a:t> שתי תוצאות משמעותיות</a:t>
            </a:r>
            <a:r>
              <a:rPr lang="he-IL" sz="1200" b="0" dirty="0">
                <a:latin typeface="Gisha" panose="020B0502040204020203" pitchFamily="34" charset="-79"/>
                <a:cs typeface="Gorme" pitchFamily="2" charset="-79"/>
              </a:rPr>
              <a:t>:</a:t>
            </a:r>
          </a:p>
          <a:p>
            <a:pPr algn="r" rtl="1"/>
            <a:r>
              <a:rPr lang="he-IL" sz="1200" b="0" dirty="0">
                <a:latin typeface="Gisha" panose="020B0502040204020203" pitchFamily="34" charset="-79"/>
                <a:cs typeface="Gorme" pitchFamily="2" charset="-79"/>
              </a:rPr>
              <a:t>א. כל אמצעי ההפחתה בסקטור מבני ציבור ומסחר הינם כדאיים מאוד</a:t>
            </a:r>
            <a:r>
              <a:rPr lang="he-IL" sz="1200" b="0" baseline="0" dirty="0">
                <a:latin typeface="Gisha" panose="020B0502040204020203" pitchFamily="34" charset="-79"/>
                <a:cs typeface="Gorme" pitchFamily="2" charset="-79"/>
              </a:rPr>
              <a:t> למשק – כלומר החיסכון למשק בהוצאות על חשמל גבוה משמעותית מההשקעה הראשונית הנדרשת. </a:t>
            </a:r>
          </a:p>
          <a:p>
            <a:pPr algn="r" rtl="1"/>
            <a:r>
              <a:rPr lang="he-IL" sz="1200" b="0" dirty="0">
                <a:latin typeface="Gisha" panose="020B0502040204020203" pitchFamily="34" charset="-79"/>
                <a:cs typeface="Gorme" pitchFamily="2" charset="-79"/>
              </a:rPr>
              <a:t>ב. האמצעי בעל הפוטנציאל הגדול ביותר (כ-</a:t>
            </a:r>
            <a:r>
              <a:rPr lang="he-IL" sz="1200" b="0" baseline="0" dirty="0">
                <a:latin typeface="Gisha" panose="020B0502040204020203" pitchFamily="34" charset="-79"/>
                <a:cs typeface="Gorme" pitchFamily="2" charset="-79"/>
              </a:rPr>
              <a:t> 1.5 מיליון טון) הינו באופן לא מפתיע התייעלות במערכות אקלום ואוורור במבנים.</a:t>
            </a:r>
          </a:p>
          <a:p>
            <a:pPr algn="r" rtl="1"/>
            <a:r>
              <a:rPr lang="he-IL" sz="1200" b="0" dirty="0">
                <a:latin typeface="Gisha" panose="020B0502040204020203" pitchFamily="34" charset="-79"/>
                <a:cs typeface="Gorme" pitchFamily="2" charset="-79"/>
              </a:rPr>
              <a:t>זה אנחנו גם מכירים מהשקעות אשר בוצעו במערכות אלו במבנים ומסקרים ועבודות שנעשו בארץ ובעולם.</a:t>
            </a:r>
          </a:p>
          <a:p>
            <a:pPr algn="r" rtl="1"/>
            <a:endParaRPr lang="he-IL" sz="1200" b="0" dirty="0">
              <a:latin typeface="Gisha" panose="020B0502040204020203" pitchFamily="34" charset="-79"/>
              <a:cs typeface="Gorme" pitchFamily="2" charset="-79"/>
            </a:endParaRPr>
          </a:p>
          <a:p>
            <a:pPr algn="r" rtl="1"/>
            <a:r>
              <a:rPr lang="he-IL" sz="1200" b="1" dirty="0">
                <a:latin typeface="Gisha" panose="020B0502040204020203" pitchFamily="34" charset="-79"/>
                <a:cs typeface="Gorme" pitchFamily="2" charset="-79"/>
              </a:rPr>
              <a:t>2.</a:t>
            </a:r>
            <a:r>
              <a:rPr lang="he-IL" sz="1200" b="1" baseline="0" dirty="0">
                <a:latin typeface="Gisha" panose="020B0502040204020203" pitchFamily="34" charset="-79"/>
                <a:cs typeface="Gorme" pitchFamily="2" charset="-79"/>
              </a:rPr>
              <a:t> היעד הלאומי כפי שנקבע בהחלטת ממשלה זו ממש רק חלק מהפוטנציאל הכלכלי של הפחתת פליטות במשק וכל זה מבלי לקחת בחשבון את התועלות המשקיות הנוספות מהפחתת זיהום אוויר ותחלואה</a:t>
            </a:r>
            <a:endParaRPr lang="en-US" sz="1200" b="1" dirty="0">
              <a:latin typeface="Gisha" panose="020B0502040204020203" pitchFamily="34" charset="-79"/>
              <a:cs typeface="Gorme" pitchFamily="2" charset="-79"/>
            </a:endParaRPr>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6</a:t>
            </a:fld>
            <a:endParaRPr lang="en-US" dirty="0"/>
          </a:p>
        </p:txBody>
      </p:sp>
    </p:spTree>
    <p:extLst>
      <p:ext uri="{BB962C8B-B14F-4D97-AF65-F5344CB8AC3E}">
        <p14:creationId xmlns:p14="http://schemas.microsoft.com/office/powerpoint/2010/main" val="239690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lgn="r" rtl="1">
              <a:buNone/>
            </a:pPr>
            <a:r>
              <a:rPr lang="he-IL" sz="1400" dirty="0">
                <a:solidFill>
                  <a:srgbClr val="615F6D"/>
                </a:solidFill>
                <a:latin typeface="Fb Adrenalin" panose="02020503050405020304" pitchFamily="18" charset="-79"/>
                <a:cs typeface="Fb Adrenalin" panose="02020503050405020304" pitchFamily="18" charset="-79"/>
              </a:rPr>
              <a:t>כאן אנו רואים שתי דוגמאות אשר ממחישות כיצד יישום האמצעים שבחנו בעקומות העלות-תועלת מביא</a:t>
            </a:r>
            <a:r>
              <a:rPr lang="he-IL" sz="1400" baseline="0" dirty="0">
                <a:solidFill>
                  <a:srgbClr val="615F6D"/>
                </a:solidFill>
                <a:latin typeface="Fb Adrenalin" panose="02020503050405020304" pitchFamily="18" charset="-79"/>
                <a:cs typeface="Fb Adrenalin" panose="02020503050405020304" pitchFamily="18" charset="-79"/>
              </a:rPr>
              <a:t> ל:</a:t>
            </a:r>
          </a:p>
          <a:p>
            <a:pPr marL="0" indent="0" algn="r" rtl="1">
              <a:buNone/>
            </a:pPr>
            <a:r>
              <a:rPr lang="he-IL" sz="1400" b="1" baseline="0" dirty="0">
                <a:solidFill>
                  <a:srgbClr val="615F6D"/>
                </a:solidFill>
                <a:latin typeface="Fb Adrenalin" panose="02020503050405020304" pitchFamily="18" charset="-79"/>
                <a:cs typeface="Fb Adrenalin" panose="02020503050405020304" pitchFamily="18" charset="-79"/>
              </a:rPr>
              <a:t>1. </a:t>
            </a:r>
            <a:r>
              <a:rPr lang="he-IL" sz="1400" b="1" dirty="0">
                <a:solidFill>
                  <a:srgbClr val="615F6D"/>
                </a:solidFill>
                <a:latin typeface="Fb Adrenalin" panose="02020503050405020304" pitchFamily="18" charset="-79"/>
                <a:cs typeface="Fb Adrenalin" panose="02020503050405020304" pitchFamily="18" charset="-79"/>
              </a:rPr>
              <a:t>חיזוק מלמטה של עסקים ורשויות.</a:t>
            </a:r>
          </a:p>
          <a:p>
            <a:pPr marL="0" indent="0" algn="r" rtl="1">
              <a:buNone/>
            </a:pPr>
            <a:endParaRPr lang="he-IL" sz="1400" dirty="0">
              <a:solidFill>
                <a:srgbClr val="615F6D"/>
              </a:solidFill>
              <a:latin typeface="Fb Adrenalin" panose="02020503050405020304" pitchFamily="18" charset="-79"/>
              <a:cs typeface="Fb Adrenalin" panose="02020503050405020304" pitchFamily="18" charset="-79"/>
            </a:endParaRPr>
          </a:p>
          <a:p>
            <a:pPr marL="0" indent="0" algn="r" rtl="1">
              <a:buNone/>
            </a:pPr>
            <a:r>
              <a:rPr lang="he-IL" sz="1400" dirty="0">
                <a:solidFill>
                  <a:srgbClr val="615F6D"/>
                </a:solidFill>
                <a:latin typeface="Fb Adrenalin" panose="02020503050405020304" pitchFamily="18" charset="-79"/>
                <a:cs typeface="Fb Adrenalin" panose="02020503050405020304" pitchFamily="18" charset="-79"/>
              </a:rPr>
              <a:t>לדוגמא, במסגרת תכנית המענקים להפחתת גזי חממה של המשרדים להגנת הסביבה והכלכלה תמכנו בכמאה פרויקטים שונים. אחד מהם היה במפעל </a:t>
            </a:r>
            <a:r>
              <a:rPr lang="he-IL" sz="1400" dirty="0" err="1">
                <a:solidFill>
                  <a:srgbClr val="615F6D"/>
                </a:solidFill>
                <a:latin typeface="Fb Adrenalin" panose="02020503050405020304" pitchFamily="18" charset="-79"/>
                <a:cs typeface="Fb Adrenalin" panose="02020503050405020304" pitchFamily="18" charset="-79"/>
              </a:rPr>
              <a:t>יונידרס</a:t>
            </a:r>
            <a:r>
              <a:rPr lang="he-IL" sz="1400" dirty="0">
                <a:solidFill>
                  <a:srgbClr val="615F6D"/>
                </a:solidFill>
                <a:latin typeface="Fb Adrenalin" panose="02020503050405020304" pitchFamily="18" charset="-79"/>
                <a:cs typeface="Fb Adrenalin" panose="02020503050405020304" pitchFamily="18" charset="-79"/>
              </a:rPr>
              <a:t> במפרץ חיפה אשר קיבל מענק של כ-600 אלף ₪ למינוף השקעה של כ-3 מיליון ₪ במתקן</a:t>
            </a:r>
            <a:r>
              <a:rPr lang="he-IL" sz="1400" baseline="0" dirty="0">
                <a:solidFill>
                  <a:srgbClr val="615F6D"/>
                </a:solidFill>
                <a:latin typeface="Fb Adrenalin" panose="02020503050405020304" pitchFamily="18" charset="-79"/>
                <a:cs typeface="Fb Adrenalin" panose="02020503050405020304" pitchFamily="18" charset="-79"/>
              </a:rPr>
              <a:t> להשבת חום אשר עד לפרויקט היה נפלט כאוויר חם בארובה. הפרויקט הזה אשר מבוסס על פיתוח ישראלי חדשני מביא לניצול החום הזה לתהליכי הייבוש במפעל ולחיסכון כספי שנתי של למעלה מחצי מיליון ₪ בכל שנה.</a:t>
            </a:r>
            <a:r>
              <a:rPr lang="he-IL" sz="1400" dirty="0">
                <a:solidFill>
                  <a:srgbClr val="615F6D"/>
                </a:solidFill>
                <a:latin typeface="Fb Adrenalin" panose="02020503050405020304" pitchFamily="18" charset="-79"/>
                <a:cs typeface="Fb Adrenalin" panose="02020503050405020304" pitchFamily="18" charset="-79"/>
              </a:rPr>
              <a:t> </a:t>
            </a:r>
          </a:p>
          <a:p>
            <a:pPr marL="0" indent="0" algn="r" rtl="1">
              <a:buNone/>
            </a:pPr>
            <a:r>
              <a:rPr lang="he-IL" sz="1400" dirty="0">
                <a:solidFill>
                  <a:srgbClr val="615F6D"/>
                </a:solidFill>
                <a:latin typeface="Fb Adrenalin" panose="02020503050405020304" pitchFamily="18" charset="-79"/>
                <a:cs typeface="Fb Adrenalin" panose="02020503050405020304" pitchFamily="18" charset="-79"/>
              </a:rPr>
              <a:t>דוגמא נוספת היא</a:t>
            </a:r>
            <a:r>
              <a:rPr lang="he-IL" sz="1400" baseline="0" dirty="0">
                <a:solidFill>
                  <a:srgbClr val="615F6D"/>
                </a:solidFill>
                <a:latin typeface="Fb Adrenalin" panose="02020503050405020304" pitchFamily="18" charset="-79"/>
                <a:cs typeface="Fb Adrenalin" panose="02020503050405020304" pitchFamily="18" charset="-79"/>
              </a:rPr>
              <a:t> מענק שקיבלה המועצה </a:t>
            </a:r>
            <a:r>
              <a:rPr lang="he-IL" sz="1400" baseline="0" dirty="0" err="1">
                <a:solidFill>
                  <a:srgbClr val="615F6D"/>
                </a:solidFill>
                <a:latin typeface="Fb Adrenalin" panose="02020503050405020304" pitchFamily="18" charset="-79"/>
                <a:cs typeface="Fb Adrenalin" panose="02020503050405020304" pitchFamily="18" charset="-79"/>
              </a:rPr>
              <a:t>האיזורית</a:t>
            </a:r>
            <a:r>
              <a:rPr lang="he-IL" sz="1400" baseline="0" dirty="0">
                <a:solidFill>
                  <a:srgbClr val="615F6D"/>
                </a:solidFill>
                <a:latin typeface="Fb Adrenalin" panose="02020503050405020304" pitchFamily="18" charset="-79"/>
                <a:cs typeface="Fb Adrenalin" panose="02020503050405020304" pitchFamily="18" charset="-79"/>
              </a:rPr>
              <a:t> מעלה עירון שהינה מועצה חלשה בפריפריה ואשר בזכות המענק ושיתוף פעולה של המועצה עם חברת </a:t>
            </a:r>
            <a:r>
              <a:rPr lang="he-IL" sz="1400" baseline="0" dirty="0" err="1">
                <a:solidFill>
                  <a:srgbClr val="615F6D"/>
                </a:solidFill>
                <a:latin typeface="Fb Adrenalin" panose="02020503050405020304" pitchFamily="18" charset="-79"/>
                <a:cs typeface="Fb Adrenalin" panose="02020503050405020304" pitchFamily="18" charset="-79"/>
              </a:rPr>
              <a:t>אסקו</a:t>
            </a:r>
            <a:r>
              <a:rPr lang="he-IL" sz="1400" baseline="0" dirty="0">
                <a:solidFill>
                  <a:srgbClr val="615F6D"/>
                </a:solidFill>
                <a:latin typeface="Fb Adrenalin" panose="02020503050405020304" pitchFamily="18" charset="-79"/>
                <a:cs typeface="Fb Adrenalin" panose="02020503050405020304" pitchFamily="18" charset="-79"/>
              </a:rPr>
              <a:t> בוצעה השקעה להחלפת 1400 פנסי תאורת רחוב לתאורת לד יעילה אשר הביאה לחיסכון עצום של כ 80% בצריכת החשמל להפעלת אותם 1400 פנסים.  </a:t>
            </a:r>
          </a:p>
          <a:p>
            <a:pPr marL="0" indent="0" algn="r" rtl="1">
              <a:buNone/>
            </a:pPr>
            <a:endParaRPr lang="he-IL" sz="1400" baseline="0" dirty="0">
              <a:solidFill>
                <a:srgbClr val="615F6D"/>
              </a:solidFill>
              <a:latin typeface="Fb Adrenalin" panose="02020503050405020304" pitchFamily="18" charset="-79"/>
              <a:cs typeface="Fb Adrenalin" panose="02020503050405020304" pitchFamily="18" charset="-79"/>
            </a:endParaRPr>
          </a:p>
          <a:p>
            <a:pPr marL="0" indent="0" algn="r" rtl="1">
              <a:buNone/>
            </a:pPr>
            <a:r>
              <a:rPr lang="he-IL" sz="1400" b="1" baseline="0" dirty="0">
                <a:solidFill>
                  <a:srgbClr val="615F6D"/>
                </a:solidFill>
                <a:latin typeface="Fb Adrenalin" panose="02020503050405020304" pitchFamily="18" charset="-79"/>
                <a:cs typeface="Fb Adrenalin" panose="02020503050405020304" pitchFamily="18" charset="-79"/>
              </a:rPr>
              <a:t>2. כלומר, סיוע קטן של המדינה מצליח למנף השקעות גדולות אשר מביאות לחיזוק האיתנות הפיננסית של עסקים </a:t>
            </a:r>
            <a:r>
              <a:rPr lang="he-IL" sz="1400" b="1" baseline="0" dirty="0" err="1">
                <a:solidFill>
                  <a:srgbClr val="615F6D"/>
                </a:solidFill>
                <a:latin typeface="Fb Adrenalin" panose="02020503050405020304" pitchFamily="18" charset="-79"/>
                <a:cs typeface="Fb Adrenalin" panose="02020503050405020304" pitchFamily="18" charset="-79"/>
              </a:rPr>
              <a:t>ורושיות</a:t>
            </a:r>
            <a:r>
              <a:rPr lang="he-IL" sz="1400" b="1" baseline="0" dirty="0">
                <a:solidFill>
                  <a:srgbClr val="615F6D"/>
                </a:solidFill>
                <a:latin typeface="Fb Adrenalin" panose="02020503050405020304" pitchFamily="18" charset="-79"/>
                <a:cs typeface="Fb Adrenalin" panose="02020503050405020304" pitchFamily="18" charset="-79"/>
              </a:rPr>
              <a:t> בפריפריה</a:t>
            </a:r>
          </a:p>
        </p:txBody>
      </p:sp>
      <p:sp>
        <p:nvSpPr>
          <p:cNvPr id="4" name="מציין מיקום של מספר שקופית 3"/>
          <p:cNvSpPr>
            <a:spLocks noGrp="1"/>
          </p:cNvSpPr>
          <p:nvPr>
            <p:ph type="sldNum" sz="quarter" idx="10"/>
          </p:nvPr>
        </p:nvSpPr>
        <p:spPr/>
        <p:txBody>
          <a:bodyPr/>
          <a:lstStyle/>
          <a:p>
            <a:fld id="{40AD65BD-D38A-4AF4-ABE3-1CA7CE5CB871}" type="slidenum">
              <a:rPr lang="en-US" smtClean="0"/>
              <a:t>7</a:t>
            </a:fld>
            <a:endParaRPr lang="en-US" dirty="0"/>
          </a:p>
        </p:txBody>
      </p:sp>
    </p:spTree>
    <p:extLst>
      <p:ext uri="{BB962C8B-B14F-4D97-AF65-F5344CB8AC3E}">
        <p14:creationId xmlns:p14="http://schemas.microsoft.com/office/powerpoint/2010/main" val="55137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0" dirty="0">
                <a:latin typeface="Gisha" panose="020B0502040204020203" pitchFamily="34" charset="-79"/>
                <a:cs typeface="Gorme" pitchFamily="2" charset="-79"/>
              </a:rPr>
              <a:t>אפשר לסכם את מכלול התועלות הנובעות מיישום האמצעים</a:t>
            </a:r>
            <a:r>
              <a:rPr lang="he-IL" sz="1200" b="0" baseline="0" dirty="0">
                <a:latin typeface="Gisha" panose="020B0502040204020203" pitchFamily="34" charset="-79"/>
                <a:cs typeface="Gorme" pitchFamily="2" charset="-79"/>
              </a:rPr>
              <a:t> שבחנו </a:t>
            </a:r>
            <a:r>
              <a:rPr lang="he-IL" sz="1200" b="0" dirty="0">
                <a:latin typeface="Gisha" panose="020B0502040204020203" pitchFamily="34" charset="-79"/>
                <a:cs typeface="Gorme" pitchFamily="2" charset="-79"/>
              </a:rPr>
              <a:t>לחמישה תחומים מרכזיים</a:t>
            </a:r>
          </a:p>
          <a:p>
            <a:pPr algn="r" rtl="1"/>
            <a:endParaRPr lang="he-IL" sz="1200" b="0" dirty="0">
              <a:latin typeface="Gisha" panose="020B0502040204020203" pitchFamily="34" charset="-79"/>
              <a:cs typeface="Gorme" pitchFamily="2" charset="-79"/>
            </a:endParaRPr>
          </a:p>
          <a:p>
            <a:pPr marL="228600" indent="-228600" algn="r" rtl="1">
              <a:buAutoNum type="arabicPeriod"/>
            </a:pPr>
            <a:r>
              <a:rPr lang="he-IL" sz="1200" b="1" baseline="0" dirty="0">
                <a:latin typeface="Gisha" panose="020B0502040204020203" pitchFamily="34" charset="-79"/>
                <a:cs typeface="Gorme" pitchFamily="2" charset="-79"/>
              </a:rPr>
              <a:t>חיסכון כלכלי ישיר מהתייעלות אנרגטית בהיקף של למעלה מ-50 מיליארד ₪ </a:t>
            </a:r>
          </a:p>
          <a:p>
            <a:pPr marL="457200" lvl="1" indent="0" algn="r" rtl="1">
              <a:buNone/>
            </a:pPr>
            <a:r>
              <a:rPr lang="he-IL" sz="1200" b="1" baseline="0" dirty="0">
                <a:latin typeface="Gisha" panose="020B0502040204020203" pitchFamily="34" charset="-79"/>
                <a:cs typeface="Gorme" pitchFamily="2" charset="-79"/>
              </a:rPr>
              <a:t>ומינוף השקעות עצומות אשר מהוות מנוע צמיחה למשק</a:t>
            </a:r>
          </a:p>
          <a:p>
            <a:pPr marL="228600" lvl="0" indent="-228600" algn="r" rtl="1">
              <a:buFont typeface="+mj-lt"/>
              <a:buAutoNum type="arabicPeriod"/>
            </a:pPr>
            <a:r>
              <a:rPr lang="he-IL" sz="1200" b="1" dirty="0">
                <a:latin typeface="Gisha" panose="020B0502040204020203" pitchFamily="34" charset="-79"/>
                <a:cs typeface="Gorme" pitchFamily="2" charset="-79"/>
              </a:rPr>
              <a:t>הפיכת התעשייה ליעילה ותחרותית אל מול מתחריה</a:t>
            </a:r>
            <a:r>
              <a:rPr lang="he-IL" sz="1200" b="1" baseline="0" dirty="0">
                <a:latin typeface="Gisha" panose="020B0502040204020203" pitchFamily="34" charset="-79"/>
                <a:cs typeface="Gorme" pitchFamily="2" charset="-79"/>
              </a:rPr>
              <a:t> בעולם</a:t>
            </a:r>
          </a:p>
          <a:p>
            <a:pPr marL="228600" lvl="0" indent="-228600" algn="r" rtl="1">
              <a:buFont typeface="+mj-lt"/>
              <a:buAutoNum type="arabicPeriod"/>
            </a:pPr>
            <a:r>
              <a:rPr lang="he-IL" sz="1200" b="1" baseline="0" dirty="0">
                <a:latin typeface="Gisha" panose="020B0502040204020203" pitchFamily="34" charset="-79"/>
                <a:cs typeface="Gorme" pitchFamily="2" charset="-79"/>
              </a:rPr>
              <a:t>מינוף החדשנות, יצירתיות והיזמות הישראלית לתת מענה לצורך העולמי בפתרונות טכנולוגיים נקיים מאפשר להפוך בתוך מספר שנים את תעשיית </a:t>
            </a:r>
            <a:r>
              <a:rPr lang="he-IL" sz="1200" b="1" baseline="0" dirty="0" err="1">
                <a:latin typeface="Gisha" panose="020B0502040204020203" pitchFamily="34" charset="-79"/>
                <a:cs typeface="Gorme" pitchFamily="2" charset="-79"/>
              </a:rPr>
              <a:t>הקלינטק</a:t>
            </a:r>
            <a:r>
              <a:rPr lang="he-IL" sz="1200" b="1" baseline="0" dirty="0">
                <a:latin typeface="Gisha" panose="020B0502040204020203" pitchFamily="34" charset="-79"/>
                <a:cs typeface="Gorme" pitchFamily="2" charset="-79"/>
              </a:rPr>
              <a:t> לקטר צמיחה מרכזי של הכלכלה הישראלית </a:t>
            </a:r>
            <a:endParaRPr lang="he-IL" sz="1200" b="1" dirty="0">
              <a:latin typeface="Gisha" panose="020B0502040204020203" pitchFamily="34" charset="-79"/>
              <a:cs typeface="Gorme" pitchFamily="2" charset="-79"/>
            </a:endParaRPr>
          </a:p>
          <a:p>
            <a:pPr algn="r" rtl="1"/>
            <a:r>
              <a:rPr lang="he-IL" sz="1200" b="1" dirty="0">
                <a:latin typeface="Gisha" panose="020B0502040204020203" pitchFamily="34" charset="-79"/>
                <a:cs typeface="Gorme" pitchFamily="2" charset="-79"/>
              </a:rPr>
              <a:t>4.</a:t>
            </a:r>
            <a:r>
              <a:rPr lang="he-IL" sz="1200" b="1" baseline="0" dirty="0">
                <a:latin typeface="Gisha" panose="020B0502040204020203" pitchFamily="34" charset="-79"/>
                <a:cs typeface="Gorme" pitchFamily="2" charset="-79"/>
              </a:rPr>
              <a:t> מעבר לייצור חשמל ממקורות נקיים ומתחדשים, ובייחוד ניצול אנרגיית השמש באקלים הישראלי, הינו אבן בסיס באבטחת הביטחון האנרגטי ארוך הטווח של ישראל ובהקטנת התלות </a:t>
            </a:r>
            <a:r>
              <a:rPr lang="he-IL" sz="1200" b="1" baseline="0" dirty="0" err="1">
                <a:latin typeface="Gisha" panose="020B0502040204020203" pitchFamily="34" charset="-79"/>
                <a:cs typeface="Gorme" pitchFamily="2" charset="-79"/>
              </a:rPr>
              <a:t>בדלקים</a:t>
            </a:r>
            <a:r>
              <a:rPr lang="he-IL" sz="1200" b="1" baseline="0" dirty="0">
                <a:latin typeface="Gisha" panose="020B0502040204020203" pitchFamily="34" charset="-79"/>
                <a:cs typeface="Gorme" pitchFamily="2" charset="-79"/>
              </a:rPr>
              <a:t> מתכלים ומזהמים</a:t>
            </a:r>
          </a:p>
          <a:p>
            <a:pPr algn="r" rtl="1"/>
            <a:r>
              <a:rPr lang="he-IL" sz="1200" b="1" baseline="0" dirty="0">
                <a:latin typeface="Gisha" panose="020B0502040204020203" pitchFamily="34" charset="-79"/>
                <a:cs typeface="Gorme" pitchFamily="2" charset="-79"/>
              </a:rPr>
              <a:t>5. המעבר לכלכלה יעילה ונקייה יביא להפחתת הזיהום והתחלואה ולעלייה ברמת החיים של כולנו</a:t>
            </a:r>
            <a:endParaRPr lang="he-IL" sz="1200" b="1" dirty="0">
              <a:latin typeface="Gisha" panose="020B0502040204020203" pitchFamily="34" charset="-79"/>
              <a:cs typeface="Gorme" pitchFamily="2" charset="-79"/>
            </a:endParaRPr>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8</a:t>
            </a:fld>
            <a:endParaRPr lang="en-US" dirty="0"/>
          </a:p>
        </p:txBody>
      </p:sp>
    </p:spTree>
    <p:extLst>
      <p:ext uri="{BB962C8B-B14F-4D97-AF65-F5344CB8AC3E}">
        <p14:creationId xmlns:p14="http://schemas.microsoft.com/office/powerpoint/2010/main" val="239690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על בסיס העבודה הנרחבת והמשותפת למשרדי</a:t>
            </a:r>
            <a:r>
              <a:rPr lang="he-IL" baseline="0" dirty="0"/>
              <a:t> הממשלה השונים אשר </a:t>
            </a:r>
            <a:r>
              <a:rPr lang="he-IL" dirty="0"/>
              <a:t>הוצגה</a:t>
            </a:r>
            <a:r>
              <a:rPr lang="he-IL" baseline="0" dirty="0"/>
              <a:t> לכם כאן קובעת החלטת הממשלה הזו את היעדים הבאים:</a:t>
            </a:r>
          </a:p>
          <a:p>
            <a:pPr algn="r" rtl="1"/>
            <a:endParaRPr lang="he-IL" baseline="0" dirty="0"/>
          </a:p>
          <a:p>
            <a:pPr algn="r" rtl="1"/>
            <a:endParaRPr lang="en-US"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9</a:t>
            </a:fld>
            <a:endParaRPr lang="en-US" dirty="0"/>
          </a:p>
        </p:txBody>
      </p:sp>
    </p:spTree>
    <p:extLst>
      <p:ext uri="{BB962C8B-B14F-4D97-AF65-F5344CB8AC3E}">
        <p14:creationId xmlns:p14="http://schemas.microsoft.com/office/powerpoint/2010/main" val="298321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b="0"/>
            </a:lvl1pPr>
          </a:lstStyle>
          <a:p>
            <a:r>
              <a:rPr lang="he-IL" dirty="0"/>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noAutofit/>
          </a:bodyPr>
          <a:lstStyle>
            <a:lvl1pPr marL="0" indent="0" algn="ctr">
              <a:buNone/>
              <a:defRPr lang="he-IL" sz="2800" kern="1200" dirty="0">
                <a:solidFill>
                  <a:srgbClr val="00659C"/>
                </a:solidFill>
                <a:latin typeface="Fb Adrenalin" panose="02020503050405020304" pitchFamily="18" charset="-79"/>
                <a:ea typeface="+mn-ea"/>
                <a:cs typeface="Fb Adrenalin" panose="02020503050405020304" pitchFamily="18"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p>
        </p:txBody>
      </p:sp>
    </p:spTree>
    <p:extLst>
      <p:ext uri="{BB962C8B-B14F-4D97-AF65-F5344CB8AC3E}">
        <p14:creationId xmlns:p14="http://schemas.microsoft.com/office/powerpoint/2010/main" val="40847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23909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C54628B-36D8-4B11-9BA1-7B088FAF022D}" type="datetime1">
              <a:rPr lang="en-US" smtClean="0"/>
              <a:t>7/17/2022</a:t>
            </a:fld>
            <a:endParaRPr lang="en-US"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68432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תמונה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226998282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914400" rtl="1" eaLnBrk="1" latinLnBrk="0" hangingPunct="1">
        <a:lnSpc>
          <a:spcPct val="90000"/>
        </a:lnSpc>
        <a:spcBef>
          <a:spcPct val="0"/>
        </a:spcBef>
        <a:buNone/>
        <a:defRPr lang="he-IL" sz="4400" kern="1200" dirty="0">
          <a:solidFill>
            <a:srgbClr val="00659C"/>
          </a:solidFill>
          <a:latin typeface="Fb Adrenalin" panose="02020503050405020304" pitchFamily="18" charset="-79"/>
          <a:ea typeface="+mn-ea"/>
          <a:cs typeface="Fb Adrenalin" panose="02020503050405020304" pitchFamily="18" charset="-79"/>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21163"/>
            <a:ext cx="12102353" cy="5169836"/>
          </a:xfrm>
        </p:spPr>
        <p:txBody>
          <a:bodyPr/>
          <a:lstStyle/>
          <a:p>
            <a:r>
              <a:rPr lang="he-IL" sz="4800" dirty="0">
                <a:solidFill>
                  <a:srgbClr val="00307E"/>
                </a:solidFill>
              </a:rPr>
              <a:t>תכנית לאומית להפחתת פליטות גזי חממה </a:t>
            </a:r>
            <a:r>
              <a:rPr lang="he-IL" sz="4000" dirty="0">
                <a:solidFill>
                  <a:srgbClr val="00307E"/>
                </a:solidFill>
              </a:rPr>
              <a:t>לקראת הסכמי האו"ם בפריז</a:t>
            </a:r>
            <a:br>
              <a:rPr lang="he-IL" sz="4800" dirty="0">
                <a:solidFill>
                  <a:srgbClr val="00307E"/>
                </a:solidFill>
              </a:rPr>
            </a:br>
            <a:br>
              <a:rPr lang="he-IL" sz="4800" dirty="0">
                <a:solidFill>
                  <a:srgbClr val="00307E"/>
                </a:solidFill>
              </a:rPr>
            </a:br>
            <a:r>
              <a:rPr lang="he-IL" sz="3300" dirty="0">
                <a:solidFill>
                  <a:srgbClr val="00307E"/>
                </a:solidFill>
              </a:rPr>
              <a:t>מצגת לישיבת ממשלה, 20.09.15</a:t>
            </a:r>
            <a:endParaRPr lang="en-US" sz="3300" dirty="0"/>
          </a:p>
        </p:txBody>
      </p:sp>
      <p:sp>
        <p:nvSpPr>
          <p:cNvPr id="3" name="כותרת משנה 2"/>
          <p:cNvSpPr>
            <a:spLocks noGrp="1"/>
          </p:cNvSpPr>
          <p:nvPr>
            <p:ph type="subTitle" idx="1"/>
          </p:nvPr>
        </p:nvSpPr>
        <p:spPr>
          <a:xfrm>
            <a:off x="1206814" y="5405330"/>
            <a:ext cx="9939398" cy="621532"/>
          </a:xfrm>
        </p:spPr>
        <p:txBody>
          <a:bodyPr/>
          <a:lstStyle/>
          <a:p>
            <a:r>
              <a:rPr lang="he-IL" dirty="0"/>
              <a:t>    ד"ר גיל פרואקטור</a:t>
            </a:r>
          </a:p>
          <a:p>
            <a:r>
              <a:rPr lang="he-IL" dirty="0"/>
              <a:t>   המשרד להגנת הסביבה</a:t>
            </a:r>
            <a:endParaRPr lang="en-US" dirty="0"/>
          </a:p>
        </p:txBody>
      </p:sp>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819" y="295910"/>
            <a:ext cx="1444362" cy="1099720"/>
          </a:xfrm>
          <a:prstGeom prst="rect">
            <a:avLst/>
          </a:prstGeom>
        </p:spPr>
      </p:pic>
    </p:spTree>
    <p:extLst>
      <p:ext uri="{BB962C8B-B14F-4D97-AF65-F5344CB8AC3E}">
        <p14:creationId xmlns:p14="http://schemas.microsoft.com/office/powerpoint/2010/main" val="3666885202"/>
      </p:ext>
    </p:extLst>
  </p:cSld>
  <p:clrMapOvr>
    <a:masterClrMapping/>
  </p:clrMapOvr>
  <mc:AlternateContent xmlns:mc="http://schemas.openxmlformats.org/markup-compatibility/2006" xmlns:p14="http://schemas.microsoft.com/office/powerpoint/2010/main">
    <mc:Choice Requires="p14">
      <p:transition spd="med" p14:dur="700" advTm="27871">
        <p:fade/>
      </p:transition>
    </mc:Choice>
    <mc:Fallback xmlns="">
      <p:transition spd="med" advTm="2787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499" y="504967"/>
            <a:ext cx="5367179" cy="542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609297"/>
      </p:ext>
    </p:extLst>
  </p:cSld>
  <p:clrMapOvr>
    <a:masterClrMapping/>
  </p:clrMapOvr>
  <mc:AlternateContent xmlns:mc="http://schemas.openxmlformats.org/markup-compatibility/2006" xmlns:p14="http://schemas.microsoft.com/office/powerpoint/2010/main">
    <mc:Choice Requires="p14">
      <p:transition spd="med" p14:dur="700" advTm="17844">
        <p:fade/>
      </p:transition>
    </mc:Choice>
    <mc:Fallback xmlns="">
      <p:transition spd="med" advTm="1784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תמונה 42"/>
          <p:cNvPicPr>
            <a:picLocks noChangeAspect="1"/>
          </p:cNvPicPr>
          <p:nvPr/>
        </p:nvPicPr>
        <p:blipFill rotWithShape="1">
          <a:blip r:embed="rId3">
            <a:extLst>
              <a:ext uri="{28A0092B-C50C-407E-A947-70E740481C1C}">
                <a14:useLocalDpi xmlns:a14="http://schemas.microsoft.com/office/drawing/2010/main" val="0"/>
              </a:ext>
            </a:extLst>
          </a:blip>
          <a:srcRect t="77845"/>
          <a:stretch/>
        </p:blipFill>
        <p:spPr>
          <a:xfrm>
            <a:off x="10972072" y="1421"/>
            <a:ext cx="1874470" cy="1519399"/>
          </a:xfrm>
          <a:prstGeom prst="rect">
            <a:avLst/>
          </a:prstGeom>
        </p:spPr>
      </p:pic>
      <p:sp>
        <p:nvSpPr>
          <p:cNvPr id="14" name="מלבן 13"/>
          <p:cNvSpPr/>
          <p:nvPr/>
        </p:nvSpPr>
        <p:spPr>
          <a:xfrm>
            <a:off x="441448" y="2300619"/>
            <a:ext cx="11649499" cy="2939266"/>
          </a:xfrm>
          <a:prstGeom prst="rect">
            <a:avLst/>
          </a:prstGeom>
        </p:spPr>
        <p:txBody>
          <a:bodyPr wrap="square">
            <a:spAutoFit/>
          </a:bodyPr>
          <a:lstStyle/>
          <a:p>
            <a:pPr marL="457200" indent="-457200">
              <a:lnSpc>
                <a:spcPts val="3000"/>
              </a:lnSpc>
              <a:spcBef>
                <a:spcPts val="1800"/>
              </a:spcBef>
              <a:buFont typeface="Arial" panose="020B0604020202020204" pitchFamily="34" charset="0"/>
              <a:buChar char="•"/>
            </a:pPr>
            <a:r>
              <a:rPr lang="he-IL" sz="3600" dirty="0">
                <a:solidFill>
                  <a:schemeClr val="accent6">
                    <a:lumMod val="50000"/>
                  </a:schemeClr>
                </a:solidFill>
                <a:latin typeface="Fb Adrenalin" panose="02020503050405020304" pitchFamily="18" charset="-79"/>
                <a:cs typeface="Fb Adrenalin" panose="02020503050405020304" pitchFamily="18" charset="-79"/>
              </a:rPr>
              <a:t>מחויבות המדינות למעבר לכלכלה דלת פחמן</a:t>
            </a:r>
          </a:p>
          <a:p>
            <a:pPr marL="457200" indent="-457200">
              <a:lnSpc>
                <a:spcPts val="3000"/>
              </a:lnSpc>
              <a:spcBef>
                <a:spcPts val="1800"/>
              </a:spcBef>
              <a:buFont typeface="Arial" panose="020B0604020202020204" pitchFamily="34" charset="0"/>
              <a:buChar char="•"/>
            </a:pPr>
            <a:r>
              <a:rPr lang="he-IL" sz="3600" dirty="0">
                <a:solidFill>
                  <a:schemeClr val="accent6">
                    <a:lumMod val="50000"/>
                  </a:schemeClr>
                </a:solidFill>
                <a:latin typeface="Fb Adrenalin" panose="02020503050405020304" pitchFamily="18" charset="-79"/>
                <a:cs typeface="Fb Adrenalin" panose="02020503050405020304" pitchFamily="18" charset="-79"/>
              </a:rPr>
              <a:t>מחויבות מייצרת הזדמנות</a:t>
            </a:r>
          </a:p>
          <a:p>
            <a:pPr marL="457200" indent="-457200">
              <a:lnSpc>
                <a:spcPts val="3000"/>
              </a:lnSpc>
              <a:spcBef>
                <a:spcPts val="1800"/>
              </a:spcBef>
              <a:buFont typeface="Arial" panose="020B0604020202020204" pitchFamily="34" charset="0"/>
              <a:buChar char="•"/>
            </a:pPr>
            <a:r>
              <a:rPr lang="he-IL" sz="3600" dirty="0">
                <a:solidFill>
                  <a:schemeClr val="accent6">
                    <a:lumMod val="50000"/>
                  </a:schemeClr>
                </a:solidFill>
                <a:latin typeface="Fb Adrenalin" panose="02020503050405020304" pitchFamily="18" charset="-79"/>
                <a:cs typeface="Fb Adrenalin" panose="02020503050405020304" pitchFamily="18" charset="-79"/>
              </a:rPr>
              <a:t>השקעות עתק – 1 </a:t>
            </a:r>
            <a:r>
              <a:rPr lang="he-IL" sz="3600" dirty="0" err="1">
                <a:solidFill>
                  <a:schemeClr val="accent6">
                    <a:lumMod val="50000"/>
                  </a:schemeClr>
                </a:solidFill>
                <a:latin typeface="Fb Adrenalin" panose="02020503050405020304" pitchFamily="18" charset="-79"/>
                <a:cs typeface="Fb Adrenalin" panose="02020503050405020304" pitchFamily="18" charset="-79"/>
              </a:rPr>
              <a:t>טריליארד</a:t>
            </a:r>
            <a:r>
              <a:rPr lang="he-IL" sz="3600" dirty="0">
                <a:solidFill>
                  <a:schemeClr val="accent6">
                    <a:lumMod val="50000"/>
                  </a:schemeClr>
                </a:solidFill>
                <a:latin typeface="Fb Adrenalin" panose="02020503050405020304" pitchFamily="18" charset="-79"/>
                <a:cs typeface="Fb Adrenalin" panose="02020503050405020304" pitchFamily="18" charset="-79"/>
              </a:rPr>
              <a:t> דולר בשנה*</a:t>
            </a:r>
          </a:p>
          <a:p>
            <a:pPr marL="457200" indent="-457200">
              <a:lnSpc>
                <a:spcPts val="3000"/>
              </a:lnSpc>
              <a:spcBef>
                <a:spcPts val="1800"/>
              </a:spcBef>
              <a:buFont typeface="Arial" panose="020B0604020202020204" pitchFamily="34" charset="0"/>
              <a:buChar char="•"/>
            </a:pPr>
            <a:r>
              <a:rPr lang="he-IL" sz="3600" dirty="0">
                <a:solidFill>
                  <a:schemeClr val="accent6">
                    <a:lumMod val="50000"/>
                  </a:schemeClr>
                </a:solidFill>
                <a:latin typeface="Fb Adrenalin" panose="02020503050405020304" pitchFamily="18" charset="-79"/>
                <a:cs typeface="Fb Adrenalin" panose="02020503050405020304" pitchFamily="18" charset="-79"/>
              </a:rPr>
              <a:t>שיתופי פעולה בין ממשלות ועסקים </a:t>
            </a:r>
          </a:p>
          <a:p>
            <a:pPr marL="457200" indent="-457200">
              <a:lnSpc>
                <a:spcPts val="3000"/>
              </a:lnSpc>
              <a:spcBef>
                <a:spcPts val="1800"/>
              </a:spcBef>
              <a:buFont typeface="Arial" panose="020B0604020202020204" pitchFamily="34" charset="0"/>
              <a:buChar char="•"/>
            </a:pPr>
            <a:r>
              <a:rPr lang="he-IL" sz="3600" dirty="0">
                <a:solidFill>
                  <a:schemeClr val="accent6">
                    <a:lumMod val="50000"/>
                  </a:schemeClr>
                </a:solidFill>
                <a:latin typeface="Fb Adrenalin" panose="02020503050405020304" pitchFamily="18" charset="-79"/>
                <a:cs typeface="Fb Adrenalin" panose="02020503050405020304" pitchFamily="18" charset="-79"/>
              </a:rPr>
              <a:t>צמיחת תעשיית </a:t>
            </a:r>
            <a:r>
              <a:rPr lang="he-IL" sz="3600" dirty="0" err="1">
                <a:solidFill>
                  <a:schemeClr val="accent6">
                    <a:lumMod val="50000"/>
                  </a:schemeClr>
                </a:solidFill>
                <a:latin typeface="Fb Adrenalin" panose="02020503050405020304" pitchFamily="18" charset="-79"/>
                <a:cs typeface="Fb Adrenalin" panose="02020503050405020304" pitchFamily="18" charset="-79"/>
              </a:rPr>
              <a:t>הקלינטק</a:t>
            </a:r>
            <a:r>
              <a:rPr lang="he-IL" sz="3600" dirty="0">
                <a:solidFill>
                  <a:schemeClr val="accent6">
                    <a:lumMod val="50000"/>
                  </a:schemeClr>
                </a:solidFill>
                <a:latin typeface="Fb Adrenalin" panose="02020503050405020304" pitchFamily="18" charset="-79"/>
                <a:cs typeface="Fb Adrenalin" panose="02020503050405020304" pitchFamily="18" charset="-79"/>
              </a:rPr>
              <a:t> הישראלית</a:t>
            </a:r>
          </a:p>
        </p:txBody>
      </p:sp>
      <p:sp>
        <p:nvSpPr>
          <p:cNvPr id="39" name="TextBox 38"/>
          <p:cNvSpPr txBox="1"/>
          <p:nvPr/>
        </p:nvSpPr>
        <p:spPr>
          <a:xfrm>
            <a:off x="457200" y="423106"/>
            <a:ext cx="11170785" cy="635110"/>
          </a:xfrm>
          <a:prstGeom prst="rect">
            <a:avLst/>
          </a:prstGeom>
          <a:noFill/>
        </p:spPr>
        <p:txBody>
          <a:bodyPr wrap="square" rtlCol="1">
            <a:spAutoFit/>
          </a:bodyPr>
          <a:lstStyle/>
          <a:p>
            <a:pPr algn="ctr">
              <a:lnSpc>
                <a:spcPct val="80000"/>
              </a:lnSpc>
            </a:pPr>
            <a:r>
              <a:rPr lang="he-IL" sz="4400" dirty="0">
                <a:ln w="12700" cap="rnd">
                  <a:noFill/>
                </a:ln>
                <a:solidFill>
                  <a:schemeClr val="tx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הסכם גלובאלי למאבק במשבר האקלים</a:t>
            </a:r>
          </a:p>
        </p:txBody>
      </p:sp>
      <p:sp>
        <p:nvSpPr>
          <p:cNvPr id="3" name="מלבן 2"/>
          <p:cNvSpPr/>
          <p:nvPr/>
        </p:nvSpPr>
        <p:spPr>
          <a:xfrm>
            <a:off x="8632490" y="1647546"/>
            <a:ext cx="3449213" cy="661720"/>
          </a:xfrm>
          <a:prstGeom prst="rect">
            <a:avLst/>
          </a:prstGeom>
        </p:spPr>
        <p:txBody>
          <a:bodyPr wrap="none">
            <a:spAutoFit/>
          </a:bodyPr>
          <a:lstStyle/>
          <a:p>
            <a:pPr marL="285750" indent="-285750">
              <a:buFont typeface="Arial" panose="020B0604020202020204" pitchFamily="34" charset="0"/>
              <a:buChar char="•"/>
            </a:pPr>
            <a:r>
              <a:rPr lang="he-IL" sz="3700" dirty="0">
                <a:solidFill>
                  <a:schemeClr val="accent6">
                    <a:lumMod val="50000"/>
                  </a:schemeClr>
                </a:solidFill>
              </a:rPr>
              <a:t> הובלת ה-</a:t>
            </a:r>
            <a:r>
              <a:rPr lang="en-US" sz="3700" dirty="0">
                <a:solidFill>
                  <a:schemeClr val="accent6">
                    <a:lumMod val="50000"/>
                  </a:schemeClr>
                </a:solidFill>
              </a:rPr>
              <a:t>OECD</a:t>
            </a:r>
            <a:endParaRPr lang="he-IL" sz="3700" dirty="0">
              <a:solidFill>
                <a:schemeClr val="accent6">
                  <a:lumMod val="50000"/>
                </a:schemeClr>
              </a:solidFill>
            </a:endParaRPr>
          </a:p>
        </p:txBody>
      </p:sp>
      <p:sp>
        <p:nvSpPr>
          <p:cNvPr id="4" name="מלבן 3"/>
          <p:cNvSpPr/>
          <p:nvPr/>
        </p:nvSpPr>
        <p:spPr>
          <a:xfrm>
            <a:off x="3507475" y="5769170"/>
            <a:ext cx="8120510" cy="553998"/>
          </a:xfrm>
          <a:prstGeom prst="rect">
            <a:avLst/>
          </a:prstGeom>
        </p:spPr>
        <p:txBody>
          <a:bodyPr wrap="square">
            <a:spAutoFit/>
          </a:bodyPr>
          <a:lstStyle/>
          <a:p>
            <a:r>
              <a:rPr lang="he-IL" sz="3000" dirty="0">
                <a:solidFill>
                  <a:schemeClr val="accent6">
                    <a:lumMod val="50000"/>
                  </a:schemeClr>
                </a:solidFill>
              </a:rPr>
              <a:t>*</a:t>
            </a:r>
            <a:r>
              <a:rPr lang="en-US" sz="3000" dirty="0">
                <a:solidFill>
                  <a:schemeClr val="accent6">
                    <a:lumMod val="50000"/>
                  </a:schemeClr>
                </a:solidFill>
              </a:rPr>
              <a:t>Projections by IEA report, 2015</a:t>
            </a:r>
            <a:endParaRPr lang="he-IL" sz="3000" dirty="0">
              <a:solidFill>
                <a:schemeClr val="accent6">
                  <a:lumMod val="50000"/>
                </a:schemeClr>
              </a:solidFill>
            </a:endParaRPr>
          </a:p>
        </p:txBody>
      </p:sp>
    </p:spTree>
    <p:extLst>
      <p:ext uri="{BB962C8B-B14F-4D97-AF65-F5344CB8AC3E}">
        <p14:creationId xmlns:p14="http://schemas.microsoft.com/office/powerpoint/2010/main" val="4196102891"/>
      </p:ext>
    </p:extLst>
  </p:cSld>
  <p:clrMapOvr>
    <a:masterClrMapping/>
  </p:clrMapOvr>
  <mc:AlternateContent xmlns:mc="http://schemas.openxmlformats.org/markup-compatibility/2006" xmlns:p14="http://schemas.microsoft.com/office/powerpoint/2010/main">
    <mc:Choice Requires="p14">
      <p:transition spd="med" p14:dur="700" advTm="100916">
        <p:fade/>
      </p:transition>
    </mc:Choice>
    <mc:Fallback xmlns="">
      <p:transition spd="med" advTm="10091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a:spLocks noGrp="1"/>
          </p:cNvSpPr>
          <p:nvPr>
            <p:ph type="title"/>
          </p:nvPr>
        </p:nvSpPr>
        <p:spPr>
          <a:xfrm>
            <a:off x="368490" y="4626591"/>
            <a:ext cx="11432588" cy="2231409"/>
          </a:xfrm>
        </p:spPr>
        <p:txBody>
          <a:bodyPr>
            <a:normAutofit/>
          </a:bodyPr>
          <a:lstStyle/>
          <a:p>
            <a:r>
              <a:rPr lang="he-IL" sz="4000" dirty="0">
                <a:solidFill>
                  <a:srgbClr val="615F6D"/>
                </a:solidFill>
                <a:latin typeface="+mn-lt"/>
              </a:rPr>
              <a:t>             לישראל יעד נמוך ממדינות ה-</a:t>
            </a:r>
            <a:r>
              <a:rPr lang="en-US" sz="4000" dirty="0">
                <a:solidFill>
                  <a:srgbClr val="615F6D"/>
                </a:solidFill>
                <a:latin typeface="+mn-lt"/>
              </a:rPr>
              <a:t>OECD</a:t>
            </a:r>
            <a:br>
              <a:rPr lang="he-IL" sz="4000" dirty="0">
                <a:solidFill>
                  <a:srgbClr val="615F6D"/>
                </a:solidFill>
                <a:latin typeface="+mn-lt"/>
              </a:rPr>
            </a:br>
            <a:br>
              <a:rPr lang="he-IL" sz="4000" dirty="0">
                <a:solidFill>
                  <a:srgbClr val="615F6D"/>
                </a:solidFill>
                <a:latin typeface="+mn-lt"/>
              </a:rPr>
            </a:br>
            <a:r>
              <a:rPr lang="he-IL" sz="3500" dirty="0">
                <a:solidFill>
                  <a:srgbClr val="615F6D"/>
                </a:solidFill>
                <a:latin typeface="+mn-lt"/>
              </a:rPr>
              <a:t>* אומדן על בסיס יעדים שהוכרזו והנחות לגבי ארה"ב ב 2030</a:t>
            </a:r>
          </a:p>
        </p:txBody>
      </p:sp>
      <p:graphicFrame>
        <p:nvGraphicFramePr>
          <p:cNvPr id="4" name="אובייקט 3"/>
          <p:cNvGraphicFramePr>
            <a:graphicFrameLocks noChangeAspect="1"/>
          </p:cNvGraphicFramePr>
          <p:nvPr>
            <p:extLst>
              <p:ext uri="{D42A27DB-BD31-4B8C-83A1-F6EECF244321}">
                <p14:modId xmlns:p14="http://schemas.microsoft.com/office/powerpoint/2010/main" val="2615246355"/>
              </p:ext>
            </p:extLst>
          </p:nvPr>
        </p:nvGraphicFramePr>
        <p:xfrm>
          <a:off x="364287" y="764275"/>
          <a:ext cx="11442545" cy="3848668"/>
        </p:xfrm>
        <a:graphic>
          <a:graphicData uri="http://schemas.openxmlformats.org/presentationml/2006/ole">
            <mc:AlternateContent xmlns:mc="http://schemas.openxmlformats.org/markup-compatibility/2006">
              <mc:Choice xmlns:v="urn:schemas-microsoft-com:vml" Requires="v">
                <p:oleObj name="Worksheet" r:id="rId3" imgW="5267356" imgH="1771574" progId="Excel.Sheet.12">
                  <p:embed/>
                </p:oleObj>
              </mc:Choice>
              <mc:Fallback>
                <p:oleObj name="Worksheet" r:id="rId3" imgW="5267356" imgH="1771574" progId="Excel.Sheet.12">
                  <p:embed/>
                  <p:pic>
                    <p:nvPicPr>
                      <p:cNvPr id="0" name=""/>
                      <p:cNvPicPr/>
                      <p:nvPr/>
                    </p:nvPicPr>
                    <p:blipFill>
                      <a:blip r:embed="rId4"/>
                      <a:stretch>
                        <a:fillRect/>
                      </a:stretch>
                    </p:blipFill>
                    <p:spPr>
                      <a:xfrm>
                        <a:off x="364287" y="764275"/>
                        <a:ext cx="11442545" cy="3848668"/>
                      </a:xfrm>
                      <a:prstGeom prst="rect">
                        <a:avLst/>
                      </a:prstGeom>
                    </p:spPr>
                  </p:pic>
                </p:oleObj>
              </mc:Fallback>
            </mc:AlternateContent>
          </a:graphicData>
        </a:graphic>
      </p:graphicFrame>
    </p:spTree>
    <p:extLst>
      <p:ext uri="{BB962C8B-B14F-4D97-AF65-F5344CB8AC3E}">
        <p14:creationId xmlns:p14="http://schemas.microsoft.com/office/powerpoint/2010/main" val="1048707870"/>
      </p:ext>
    </p:extLst>
  </p:cSld>
  <p:clrMapOvr>
    <a:masterClrMapping/>
  </p:clrMapOvr>
  <mc:AlternateContent xmlns:mc="http://schemas.openxmlformats.org/markup-compatibility/2006" xmlns:p14="http://schemas.microsoft.com/office/powerpoint/2010/main">
    <mc:Choice Requires="p14">
      <p:transition spd="med" p14:dur="700" advTm="61686">
        <p:fade/>
      </p:transition>
    </mc:Choice>
    <mc:Fallback xmlns="">
      <p:transition spd="med" advTm="6168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11453" y="2582546"/>
            <a:ext cx="8636762" cy="4414876"/>
          </a:xfrm>
          <a:prstGeom prst="rect">
            <a:avLst/>
          </a:prstGeom>
          <a:noFill/>
        </p:spPr>
      </p:pic>
      <p:sp>
        <p:nvSpPr>
          <p:cNvPr id="19" name="TextBox 18"/>
          <p:cNvSpPr txBox="1"/>
          <p:nvPr/>
        </p:nvSpPr>
        <p:spPr>
          <a:xfrm>
            <a:off x="-118281" y="874386"/>
            <a:ext cx="12310281" cy="2323713"/>
          </a:xfrm>
          <a:prstGeom prst="rect">
            <a:avLst/>
          </a:prstGeom>
          <a:noFill/>
        </p:spPr>
        <p:txBody>
          <a:bodyPr wrap="square" rtlCol="1">
            <a:spAutoFit/>
          </a:bodyPr>
          <a:lstStyle/>
          <a:p>
            <a:pPr marL="457200" indent="-457200">
              <a:lnSpc>
                <a:spcPts val="3000"/>
              </a:lnSpc>
              <a:spcBef>
                <a:spcPts val="1800"/>
              </a:spcBef>
              <a:buFont typeface="Arial" panose="020B0604020202020204" pitchFamily="34" charset="0"/>
              <a:buChar char="•"/>
            </a:pPr>
            <a:r>
              <a:rPr lang="he-IL" sz="3500" dirty="0">
                <a:solidFill>
                  <a:srgbClr val="615F6D"/>
                </a:solidFill>
                <a:latin typeface="Fb Adrenalin" panose="02020503050405020304" pitchFamily="18" charset="-79"/>
                <a:cs typeface="Fb Adrenalin" panose="02020503050405020304" pitchFamily="18" charset="-79"/>
              </a:rPr>
              <a:t>30% גידול בפליטות לעומת 35% ירידה בכלכלות מפותחות</a:t>
            </a:r>
          </a:p>
          <a:p>
            <a:pPr marL="457200" indent="-457200">
              <a:lnSpc>
                <a:spcPts val="3000"/>
              </a:lnSpc>
              <a:spcBef>
                <a:spcPts val="1800"/>
              </a:spcBef>
              <a:buFont typeface="Arial" panose="020B0604020202020204" pitchFamily="34" charset="0"/>
              <a:buChar char="•"/>
            </a:pPr>
            <a:r>
              <a:rPr lang="he-IL" sz="3400" dirty="0">
                <a:solidFill>
                  <a:srgbClr val="615F6D"/>
                </a:solidFill>
                <a:latin typeface="Fb Adrenalin" panose="02020503050405020304" pitchFamily="18" charset="-79"/>
                <a:cs typeface="Fb Adrenalin" panose="02020503050405020304" pitchFamily="18" charset="-79"/>
              </a:rPr>
              <a:t>ייצור חשמל כ-55% מהזיהום</a:t>
            </a:r>
          </a:p>
          <a:p>
            <a:pPr marL="457200" indent="-457200">
              <a:lnSpc>
                <a:spcPts val="3000"/>
              </a:lnSpc>
              <a:spcBef>
                <a:spcPts val="1800"/>
              </a:spcBef>
              <a:buFont typeface="Arial" panose="020B0604020202020204" pitchFamily="34" charset="0"/>
              <a:buChar char="•"/>
            </a:pPr>
            <a:r>
              <a:rPr lang="he-IL" sz="3600" dirty="0">
                <a:solidFill>
                  <a:srgbClr val="615F6D"/>
                </a:solidFill>
                <a:latin typeface="Fb Adrenalin" panose="02020503050405020304" pitchFamily="18" charset="-79"/>
                <a:cs typeface="Fb Adrenalin" panose="02020503050405020304" pitchFamily="18" charset="-79"/>
              </a:rPr>
              <a:t>חוסר יעילות משקית </a:t>
            </a:r>
            <a:r>
              <a:rPr lang="he-IL" sz="3500" dirty="0">
                <a:solidFill>
                  <a:srgbClr val="615F6D"/>
                </a:solidFill>
                <a:latin typeface="Fb Adrenalin" panose="02020503050405020304" pitchFamily="18" charset="-79"/>
                <a:cs typeface="Fb Adrenalin" panose="02020503050405020304" pitchFamily="18" charset="-79"/>
              </a:rPr>
              <a:t>–</a:t>
            </a:r>
            <a:r>
              <a:rPr lang="he-IL" sz="3300" dirty="0">
                <a:solidFill>
                  <a:srgbClr val="615F6D"/>
                </a:solidFill>
                <a:latin typeface="Fb Adrenalin" panose="02020503050405020304" pitchFamily="18" charset="-79"/>
                <a:cs typeface="Fb Adrenalin" panose="02020503050405020304" pitchFamily="18" charset="-79"/>
              </a:rPr>
              <a:t>גידול בצריכת חשמל גבוה מהאוכלוסייה </a:t>
            </a:r>
          </a:p>
          <a:p>
            <a:pPr marL="457200" indent="-457200">
              <a:lnSpc>
                <a:spcPts val="3000"/>
              </a:lnSpc>
              <a:spcBef>
                <a:spcPts val="1800"/>
              </a:spcBef>
              <a:buFont typeface="Arial" panose="020B0604020202020204" pitchFamily="34" charset="0"/>
              <a:buChar char="•"/>
            </a:pPr>
            <a:endParaRPr lang="he-IL" sz="3300" dirty="0">
              <a:solidFill>
                <a:srgbClr val="615F6D"/>
              </a:solidFill>
              <a:latin typeface="Fb Adrenalin" panose="02020503050405020304" pitchFamily="18" charset="-79"/>
              <a:cs typeface="Fb Adrenalin" panose="02020503050405020304" pitchFamily="18" charset="-79"/>
            </a:endParaRPr>
          </a:p>
        </p:txBody>
      </p:sp>
      <p:sp>
        <p:nvSpPr>
          <p:cNvPr id="27" name="TextBox 26"/>
          <p:cNvSpPr txBox="1"/>
          <p:nvPr/>
        </p:nvSpPr>
        <p:spPr>
          <a:xfrm>
            <a:off x="1560812" y="239276"/>
            <a:ext cx="10026851" cy="635110"/>
          </a:xfrm>
          <a:prstGeom prst="rect">
            <a:avLst/>
          </a:prstGeom>
          <a:noFill/>
        </p:spPr>
        <p:txBody>
          <a:bodyPr wrap="square" rtlCol="1">
            <a:spAutoFit/>
          </a:bodyPr>
          <a:lstStyle/>
          <a:p>
            <a:pPr algn="ctr">
              <a:lnSpc>
                <a:spcPct val="80000"/>
              </a:lnSpc>
            </a:pPr>
            <a:r>
              <a:rPr lang="he-IL" sz="4400" dirty="0">
                <a:solidFill>
                  <a:schemeClr val="tx1">
                    <a:lumMod val="50000"/>
                  </a:schemeClr>
                </a:solidFill>
                <a:latin typeface="Fb Adrenalin" panose="02020503050405020304" pitchFamily="18" charset="-79"/>
                <a:cs typeface="Fb Adrenalin" panose="02020503050405020304" pitchFamily="18" charset="-79"/>
              </a:rPr>
              <a:t>תחזית עסקים כרגיל</a:t>
            </a:r>
          </a:p>
        </p:txBody>
      </p:sp>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מלבן 2"/>
          <p:cNvSpPr/>
          <p:nvPr/>
        </p:nvSpPr>
        <p:spPr>
          <a:xfrm>
            <a:off x="4277659" y="6335974"/>
            <a:ext cx="6654179" cy="477054"/>
          </a:xfrm>
          <a:prstGeom prst="rect">
            <a:avLst/>
          </a:prstGeom>
        </p:spPr>
        <p:txBody>
          <a:bodyPr wrap="square">
            <a:spAutoFit/>
          </a:bodyPr>
          <a:lstStyle/>
          <a:p>
            <a:pPr>
              <a:lnSpc>
                <a:spcPts val="3000"/>
              </a:lnSpc>
              <a:spcBef>
                <a:spcPts val="1800"/>
              </a:spcBef>
            </a:pPr>
            <a:r>
              <a:rPr lang="he-IL" sz="3000" dirty="0">
                <a:solidFill>
                  <a:srgbClr val="615F6D"/>
                </a:solidFill>
                <a:latin typeface="Fb Adrenalin" panose="02020503050405020304" pitchFamily="18" charset="-79"/>
                <a:cs typeface="Fb Adrenalin" panose="02020503050405020304" pitchFamily="18" charset="-79"/>
              </a:rPr>
              <a:t>דו"ח הוועדה </a:t>
            </a:r>
            <a:r>
              <a:rPr lang="he-IL" sz="3000" dirty="0" err="1">
                <a:solidFill>
                  <a:srgbClr val="615F6D"/>
                </a:solidFill>
                <a:latin typeface="Fb Adrenalin" panose="02020503050405020304" pitchFamily="18" charset="-79"/>
                <a:cs typeface="Fb Adrenalin" panose="02020503050405020304" pitchFamily="18" charset="-79"/>
              </a:rPr>
              <a:t>הבינמשרדית</a:t>
            </a:r>
            <a:r>
              <a:rPr lang="he-IL" sz="3000" dirty="0">
                <a:solidFill>
                  <a:srgbClr val="615F6D"/>
                </a:solidFill>
                <a:latin typeface="Fb Adrenalin" panose="02020503050405020304" pitchFamily="18" charset="-79"/>
                <a:cs typeface="Fb Adrenalin" panose="02020503050405020304" pitchFamily="18" charset="-79"/>
              </a:rPr>
              <a:t>, 2015 </a:t>
            </a:r>
          </a:p>
        </p:txBody>
      </p:sp>
    </p:spTree>
    <p:extLst>
      <p:ext uri="{BB962C8B-B14F-4D97-AF65-F5344CB8AC3E}">
        <p14:creationId xmlns:p14="http://schemas.microsoft.com/office/powerpoint/2010/main" val="3837885266"/>
      </p:ext>
    </p:extLst>
  </p:cSld>
  <p:clrMapOvr>
    <a:masterClrMapping/>
  </p:clrMapOvr>
  <mc:AlternateContent xmlns:mc="http://schemas.openxmlformats.org/markup-compatibility/2006" xmlns:p14="http://schemas.microsoft.com/office/powerpoint/2010/main">
    <mc:Choice Requires="p14">
      <p:transition spd="med" p14:dur="700" advTm="58998">
        <p:fade/>
      </p:transition>
    </mc:Choice>
    <mc:Fallback xmlns="">
      <p:transition spd="med" advTm="5899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accent6">
                    <a:lumMod val="50000"/>
                  </a:schemeClr>
                </a:solidFill>
              </a:rPr>
              <a:t>הצמיחה הכלכלית מתנתקת מצריכת האנרגיה</a:t>
            </a:r>
          </a:p>
        </p:txBody>
      </p:sp>
      <p:sp>
        <p:nvSpPr>
          <p:cNvPr id="4" name="מציין מיקום של מספר שקופית 3"/>
          <p:cNvSpPr>
            <a:spLocks noGrp="1"/>
          </p:cNvSpPr>
          <p:nvPr>
            <p:ph type="sldNum" sz="quarter" idx="12"/>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647" y="1355667"/>
            <a:ext cx="4827540" cy="527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7438030" y="6351902"/>
            <a:ext cx="5052411" cy="492443"/>
          </a:xfrm>
          <a:prstGeom prst="rect">
            <a:avLst/>
          </a:prstGeom>
        </p:spPr>
        <p:txBody>
          <a:bodyPr wrap="square">
            <a:spAutoFit/>
          </a:bodyPr>
          <a:lstStyle/>
          <a:p>
            <a:pPr algn="l"/>
            <a:r>
              <a:rPr lang="en-US" sz="2600" dirty="0">
                <a:solidFill>
                  <a:schemeClr val="accent6">
                    <a:lumMod val="50000"/>
                  </a:schemeClr>
                </a:solidFill>
              </a:rPr>
              <a:t>BP World Energy Outlook 2035</a:t>
            </a:r>
          </a:p>
        </p:txBody>
      </p:sp>
    </p:spTree>
    <p:extLst>
      <p:ext uri="{BB962C8B-B14F-4D97-AF65-F5344CB8AC3E}">
        <p14:creationId xmlns:p14="http://schemas.microsoft.com/office/powerpoint/2010/main" val="3218050770"/>
      </p:ext>
    </p:extLst>
  </p:cSld>
  <p:clrMapOvr>
    <a:masterClrMapping/>
  </p:clrMapOvr>
  <mc:AlternateContent xmlns:mc="http://schemas.openxmlformats.org/markup-compatibility/2006" xmlns:p14="http://schemas.microsoft.com/office/powerpoint/2010/main">
    <mc:Choice Requires="p14">
      <p:transition spd="med" p14:dur="700" advTm="29733">
        <p:fade/>
      </p:transition>
    </mc:Choice>
    <mc:Fallback xmlns="">
      <p:transition spd="med" advTm="2973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850315" y="275481"/>
            <a:ext cx="8557612" cy="635110"/>
          </a:xfrm>
          <a:prstGeom prst="rect">
            <a:avLst/>
          </a:prstGeom>
          <a:noFill/>
        </p:spPr>
        <p:txBody>
          <a:bodyPr wrap="square" rtlCol="1">
            <a:spAutoFit/>
          </a:bodyPr>
          <a:lstStyle/>
          <a:p>
            <a:pPr algn="ctr">
              <a:lnSpc>
                <a:spcPct val="80000"/>
              </a:lnSpc>
            </a:pPr>
            <a:r>
              <a:rPr lang="he-IL" sz="4400" dirty="0">
                <a:ln w="12700" cap="rnd">
                  <a:noFill/>
                </a:ln>
                <a:solidFill>
                  <a:schemeClr val="tx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הזדמנות כלכלית</a:t>
            </a:r>
          </a:p>
        </p:txBody>
      </p:sp>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12" name="Picture 44"/>
          <p:cNvPicPr/>
          <p:nvPr/>
        </p:nvPicPr>
        <p:blipFill>
          <a:blip r:embed="rId3">
            <a:extLst>
              <a:ext uri="{28A0092B-C50C-407E-A947-70E740481C1C}">
                <a14:useLocalDpi xmlns:a14="http://schemas.microsoft.com/office/drawing/2010/main" val="0"/>
              </a:ext>
            </a:extLst>
          </a:blip>
          <a:srcRect/>
          <a:stretch>
            <a:fillRect/>
          </a:stretch>
        </p:blipFill>
        <p:spPr bwMode="auto">
          <a:xfrm>
            <a:off x="1187912" y="1405711"/>
            <a:ext cx="9823010" cy="4845181"/>
          </a:xfrm>
          <a:prstGeom prst="rect">
            <a:avLst/>
          </a:prstGeom>
          <a:noFill/>
        </p:spPr>
      </p:pic>
      <p:sp>
        <p:nvSpPr>
          <p:cNvPr id="3" name="מלבן 2"/>
          <p:cNvSpPr/>
          <p:nvPr/>
        </p:nvSpPr>
        <p:spPr>
          <a:xfrm>
            <a:off x="794719" y="910592"/>
            <a:ext cx="10248911" cy="6001643"/>
          </a:xfrm>
          <a:prstGeom prst="rect">
            <a:avLst/>
          </a:prstGeom>
        </p:spPr>
        <p:txBody>
          <a:bodyPr wrap="square">
            <a:spAutoFit/>
          </a:bodyPr>
          <a:lstStyle/>
          <a:p>
            <a:r>
              <a:rPr lang="he-IL" sz="3000" dirty="0">
                <a:solidFill>
                  <a:srgbClr val="615F6D"/>
                </a:solidFill>
                <a:cs typeface="Fb Adrenalin" panose="02020503050405020304" pitchFamily="18" charset="-79"/>
              </a:rPr>
              <a:t>ניתוח עלות-תועלת במבני ציבור, מסחר ועסקים</a:t>
            </a: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endParaRPr lang="he-IL" sz="3200" dirty="0">
              <a:solidFill>
                <a:srgbClr val="615F6D"/>
              </a:solidFill>
              <a:cs typeface="Fb Adrenalin" panose="02020503050405020304" pitchFamily="18" charset="-79"/>
            </a:endParaRPr>
          </a:p>
          <a:p>
            <a:r>
              <a:rPr lang="he-IL" sz="3200" b="1" dirty="0">
                <a:solidFill>
                  <a:srgbClr val="615F6D"/>
                </a:solidFill>
                <a:cs typeface="Fb Adrenalin" panose="02020503050405020304" pitchFamily="18" charset="-79"/>
              </a:rPr>
              <a:t>היעד הלאומי יביא למימוש חלקי של הפוטנציאל הכלכלי</a:t>
            </a:r>
          </a:p>
        </p:txBody>
      </p:sp>
    </p:spTree>
    <p:extLst>
      <p:ext uri="{BB962C8B-B14F-4D97-AF65-F5344CB8AC3E}">
        <p14:creationId xmlns:p14="http://schemas.microsoft.com/office/powerpoint/2010/main" val="2627925370"/>
      </p:ext>
    </p:extLst>
  </p:cSld>
  <p:clrMapOvr>
    <a:masterClrMapping/>
  </p:clrMapOvr>
  <mc:AlternateContent xmlns:mc="http://schemas.openxmlformats.org/markup-compatibility/2006" xmlns:p14="http://schemas.microsoft.com/office/powerpoint/2010/main">
    <mc:Choice Requires="p14">
      <p:transition spd="med" p14:dur="700" advTm="125089">
        <p:fade/>
      </p:transition>
    </mc:Choice>
    <mc:Fallback xmlns="">
      <p:transition spd="med" advTm="12508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33113"/>
            <a:ext cx="10515600" cy="1325563"/>
          </a:xfrm>
        </p:spPr>
        <p:txBody>
          <a:bodyPr/>
          <a:lstStyle/>
          <a:p>
            <a:pPr algn="ctr"/>
            <a:r>
              <a:rPr lang="he-IL" dirty="0">
                <a:solidFill>
                  <a:schemeClr val="tx1">
                    <a:lumMod val="50000"/>
                  </a:schemeClr>
                </a:solidFill>
              </a:rPr>
              <a:t>ייעול וחיזוק עסקים ורשויות</a:t>
            </a:r>
            <a:br>
              <a:rPr lang="he-IL" dirty="0">
                <a:solidFill>
                  <a:schemeClr val="tx1">
                    <a:lumMod val="50000"/>
                  </a:schemeClr>
                </a:solidFill>
              </a:rPr>
            </a:br>
            <a:r>
              <a:rPr lang="he-IL" sz="3500" dirty="0">
                <a:solidFill>
                  <a:schemeClr val="tx1">
                    <a:lumMod val="50000"/>
                  </a:schemeClr>
                </a:solidFill>
              </a:rPr>
              <a:t>תוכנית המענקים של המשרדים הגנת הסביבה והכלכלה</a:t>
            </a:r>
          </a:p>
        </p:txBody>
      </p:sp>
      <p:sp>
        <p:nvSpPr>
          <p:cNvPr id="4" name="מציין מיקום של מספר שקופית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3" name="מציין מיקום תוכן 2"/>
          <p:cNvSpPr>
            <a:spLocks noGrp="1"/>
          </p:cNvSpPr>
          <p:nvPr>
            <p:ph idx="1"/>
          </p:nvPr>
        </p:nvSpPr>
        <p:spPr>
          <a:xfrm>
            <a:off x="0" y="1528549"/>
            <a:ext cx="11817823" cy="4293572"/>
          </a:xfrm>
        </p:spPr>
        <p:txBody>
          <a:bodyPr/>
          <a:lstStyle/>
          <a:p>
            <a:pPr marL="0" indent="0" algn="ctr">
              <a:buNone/>
            </a:pPr>
            <a:r>
              <a:rPr lang="en-US" sz="3500" dirty="0">
                <a:solidFill>
                  <a:srgbClr val="615F6D"/>
                </a:solidFill>
                <a:latin typeface="Fb Adrenalin" panose="02020503050405020304" pitchFamily="18" charset="-79"/>
                <a:cs typeface="Fb Adrenalin" panose="02020503050405020304" pitchFamily="18" charset="-79"/>
              </a:rPr>
              <a:t>    </a:t>
            </a:r>
            <a:r>
              <a:rPr lang="he-IL" sz="3500" dirty="0">
                <a:solidFill>
                  <a:srgbClr val="615F6D"/>
                </a:solidFill>
                <a:latin typeface="Fb Adrenalin" panose="02020503050405020304" pitchFamily="18" charset="-79"/>
                <a:cs typeface="Fb Adrenalin" panose="02020503050405020304" pitchFamily="18" charset="-79"/>
              </a:rPr>
              <a:t>                                    השבת חום במפעל </a:t>
            </a:r>
            <a:r>
              <a:rPr lang="he-IL" sz="3500" dirty="0" err="1">
                <a:solidFill>
                  <a:srgbClr val="615F6D"/>
                </a:solidFill>
                <a:latin typeface="Fb Adrenalin" panose="02020503050405020304" pitchFamily="18" charset="-79"/>
                <a:cs typeface="Fb Adrenalin" panose="02020503050405020304" pitchFamily="18" charset="-79"/>
              </a:rPr>
              <a:t>יונידרס</a:t>
            </a:r>
            <a:endParaRPr lang="en-US" sz="3500" dirty="0">
              <a:solidFill>
                <a:srgbClr val="615F6D"/>
              </a:solidFill>
              <a:latin typeface="Fb Adrenalin" panose="02020503050405020304" pitchFamily="18" charset="-79"/>
              <a:cs typeface="Fb Adrenalin" panose="02020503050405020304" pitchFamily="18" charset="-79"/>
            </a:endParaRPr>
          </a:p>
          <a:p>
            <a:pPr marL="0" indent="0" algn="r">
              <a:buNone/>
            </a:pPr>
            <a:r>
              <a:rPr lang="he-IL" sz="3500" dirty="0">
                <a:solidFill>
                  <a:srgbClr val="615F6D"/>
                </a:solidFill>
                <a:latin typeface="Fb Adrenalin" panose="02020503050405020304" pitchFamily="18" charset="-79"/>
                <a:cs typeface="Fb Adrenalin" panose="02020503050405020304" pitchFamily="18" charset="-79"/>
              </a:rPr>
              <a:t>      </a:t>
            </a:r>
          </a:p>
          <a:p>
            <a:pPr marL="0" indent="0" algn="r">
              <a:buNone/>
            </a:pPr>
            <a:r>
              <a:rPr lang="he-IL" sz="3500" dirty="0">
                <a:solidFill>
                  <a:srgbClr val="615F6D"/>
                </a:solidFill>
                <a:latin typeface="Fb Adrenalin" panose="02020503050405020304" pitchFamily="18" charset="-79"/>
                <a:cs typeface="Fb Adrenalin" panose="02020503050405020304" pitchFamily="18" charset="-79"/>
              </a:rPr>
              <a:t> תאורת רחוב במעלה עירון</a:t>
            </a:r>
          </a:p>
          <a:p>
            <a:pPr marL="0" indent="0" algn="r">
              <a:buNone/>
            </a:pPr>
            <a:endParaRPr lang="he-IL" sz="3500" dirty="0">
              <a:solidFill>
                <a:srgbClr val="615F6D"/>
              </a:solidFill>
              <a:latin typeface="Fb Adrenalin" panose="02020503050405020304" pitchFamily="18" charset="-79"/>
              <a:cs typeface="Fb Adrenalin" panose="02020503050405020304" pitchFamily="18" charset="-79"/>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87" y="2094787"/>
            <a:ext cx="6248968" cy="392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muchbuy.com/blog/wp-content/uploads/2012/10/LED-street-light-h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052" y="3275462"/>
            <a:ext cx="2387932" cy="347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07414"/>
      </p:ext>
    </p:extLst>
  </p:cSld>
  <p:clrMapOvr>
    <a:masterClrMapping/>
  </p:clrMapOvr>
  <mc:AlternateContent xmlns:mc="http://schemas.openxmlformats.org/markup-compatibility/2006" xmlns:p14="http://schemas.microsoft.com/office/powerpoint/2010/main">
    <mc:Choice Requires="p14">
      <p:transition spd="med" p14:dur="700" advTm="88100">
        <p:fade/>
      </p:transition>
    </mc:Choice>
    <mc:Fallback xmlns="">
      <p:transition spd="med" advTm="881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850315" y="220889"/>
            <a:ext cx="8557612" cy="635110"/>
          </a:xfrm>
          <a:prstGeom prst="rect">
            <a:avLst/>
          </a:prstGeom>
          <a:noFill/>
        </p:spPr>
        <p:txBody>
          <a:bodyPr wrap="square" rtlCol="1">
            <a:spAutoFit/>
          </a:bodyPr>
          <a:lstStyle/>
          <a:p>
            <a:pPr algn="ctr">
              <a:lnSpc>
                <a:spcPct val="80000"/>
              </a:lnSpc>
            </a:pPr>
            <a:r>
              <a:rPr lang="he-IL" sz="4400" dirty="0">
                <a:ln w="12700" cap="rnd">
                  <a:noFill/>
                </a:ln>
                <a:solidFill>
                  <a:schemeClr val="tx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משמעויות משקיות</a:t>
            </a:r>
          </a:p>
        </p:txBody>
      </p:sp>
      <p:graphicFrame>
        <p:nvGraphicFramePr>
          <p:cNvPr id="3" name="Diagram 2"/>
          <p:cNvGraphicFramePr/>
          <p:nvPr>
            <p:extLst>
              <p:ext uri="{D42A27DB-BD31-4B8C-83A1-F6EECF244321}">
                <p14:modId xmlns:p14="http://schemas.microsoft.com/office/powerpoint/2010/main" val="959563249"/>
              </p:ext>
            </p:extLst>
          </p:nvPr>
        </p:nvGraphicFramePr>
        <p:xfrm>
          <a:off x="1222507" y="802748"/>
          <a:ext cx="9995953" cy="60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262362840"/>
      </p:ext>
    </p:extLst>
  </p:cSld>
  <p:clrMapOvr>
    <a:masterClrMapping/>
  </p:clrMapOvr>
  <mc:AlternateContent xmlns:mc="http://schemas.openxmlformats.org/markup-compatibility/2006" xmlns:p14="http://schemas.microsoft.com/office/powerpoint/2010/main">
    <mc:Choice Requires="p14">
      <p:transition spd="med" p14:dur="700" advTm="88274">
        <p:fade/>
      </p:transition>
    </mc:Choice>
    <mc:Fallback xmlns="">
      <p:transition spd="med" advTm="8827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25159" y="372849"/>
            <a:ext cx="10171412" cy="659796"/>
          </a:xfrm>
          <a:prstGeom prst="rect">
            <a:avLst/>
          </a:prstGeom>
          <a:noFill/>
        </p:spPr>
        <p:txBody>
          <a:bodyPr wrap="square" rtlCol="1">
            <a:spAutoFit/>
          </a:bodyPr>
          <a:lstStyle/>
          <a:p>
            <a:pPr algn="ctr">
              <a:lnSpc>
                <a:spcPct val="80000"/>
              </a:lnSpc>
            </a:pPr>
            <a:r>
              <a:rPr lang="he-IL" sz="4600" dirty="0">
                <a:ln w="12700" cap="rnd">
                  <a:noFill/>
                </a:ln>
                <a:solidFill>
                  <a:schemeClr val="tx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יעדי החלטת הממשלה ל-2030</a:t>
            </a:r>
          </a:p>
        </p:txBody>
      </p:sp>
      <p:sp>
        <p:nvSpPr>
          <p:cNvPr id="15" name="מלבן 14"/>
          <p:cNvSpPr/>
          <p:nvPr/>
        </p:nvSpPr>
        <p:spPr>
          <a:xfrm>
            <a:off x="182881" y="1610564"/>
            <a:ext cx="10913690" cy="5549020"/>
          </a:xfrm>
          <a:prstGeom prst="rect">
            <a:avLst/>
          </a:prstGeom>
        </p:spPr>
        <p:txBody>
          <a:bodyPr wrap="square">
            <a:spAutoFit/>
          </a:bodyPr>
          <a:lstStyle/>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p:txBody>
      </p:sp>
      <p:grpSp>
        <p:nvGrpSpPr>
          <p:cNvPr id="9" name="קבוצה 8"/>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
        <p:nvSpPr>
          <p:cNvPr id="10" name="מלבן 1"/>
          <p:cNvSpPr/>
          <p:nvPr/>
        </p:nvSpPr>
        <p:spPr>
          <a:xfrm>
            <a:off x="182881" y="1282778"/>
            <a:ext cx="11644942" cy="4555093"/>
          </a:xfrm>
          <a:prstGeom prst="rect">
            <a:avLst/>
          </a:prstGeom>
        </p:spPr>
        <p:txBody>
          <a:bodyPr wrap="square">
            <a:spAutoFit/>
          </a:bodyPr>
          <a:lstStyle/>
          <a:p>
            <a:pPr marL="571500" indent="-571500">
              <a:lnSpc>
                <a:spcPts val="3000"/>
              </a:lnSpc>
              <a:spcBef>
                <a:spcPts val="1800"/>
              </a:spcBef>
              <a:buFont typeface="Arial" panose="020B0604020202020204" pitchFamily="34" charset="0"/>
              <a:buChar char="•"/>
            </a:pPr>
            <a:r>
              <a:rPr lang="he-IL" sz="3800" dirty="0">
                <a:solidFill>
                  <a:srgbClr val="615F6D"/>
                </a:solidFill>
                <a:cs typeface="Fb Adrenalin" panose="02020503050405020304" pitchFamily="18" charset="-79"/>
              </a:rPr>
              <a:t>7.7 טון גזי חממה לנפש </a:t>
            </a:r>
          </a:p>
          <a:p>
            <a:pPr marL="571500" indent="-571500">
              <a:lnSpc>
                <a:spcPts val="3000"/>
              </a:lnSpc>
              <a:spcBef>
                <a:spcPts val="1800"/>
              </a:spcBef>
              <a:buFont typeface="Arial" panose="020B0604020202020204" pitchFamily="34" charset="0"/>
              <a:buChar char="•"/>
            </a:pPr>
            <a:r>
              <a:rPr lang="he-IL" sz="3800" dirty="0">
                <a:solidFill>
                  <a:srgbClr val="615F6D"/>
                </a:solidFill>
                <a:cs typeface="Fb Adrenalin" panose="02020503050405020304" pitchFamily="18" charset="-79"/>
              </a:rPr>
              <a:t>17% התייעלות אנרגטית בצריכת חשמל</a:t>
            </a:r>
          </a:p>
          <a:p>
            <a:pPr marL="571500" indent="-571500">
              <a:lnSpc>
                <a:spcPts val="3000"/>
              </a:lnSpc>
              <a:spcBef>
                <a:spcPts val="1800"/>
              </a:spcBef>
              <a:buFont typeface="Arial" panose="020B0604020202020204" pitchFamily="34" charset="0"/>
              <a:buChar char="•"/>
            </a:pPr>
            <a:r>
              <a:rPr lang="he-IL" sz="3800" dirty="0">
                <a:solidFill>
                  <a:srgbClr val="615F6D"/>
                </a:solidFill>
                <a:cs typeface="Fb Adrenalin" panose="02020503050405020304" pitchFamily="18" charset="-79"/>
              </a:rPr>
              <a:t>17% ייצור חשמל מאנרגיות מתחדשות</a:t>
            </a:r>
          </a:p>
          <a:p>
            <a:pPr marL="571500" indent="-571500">
              <a:lnSpc>
                <a:spcPts val="3000"/>
              </a:lnSpc>
              <a:spcBef>
                <a:spcPts val="1800"/>
              </a:spcBef>
              <a:buFont typeface="Arial" panose="020B0604020202020204" pitchFamily="34" charset="0"/>
              <a:buChar char="•"/>
            </a:pPr>
            <a:r>
              <a:rPr lang="he-IL" sz="3800" dirty="0">
                <a:solidFill>
                  <a:srgbClr val="615F6D"/>
                </a:solidFill>
                <a:cs typeface="Fb Adrenalin" panose="02020503050405020304" pitchFamily="18" charset="-79"/>
              </a:rPr>
              <a:t>20% הפחתה בנסועה פרטית</a:t>
            </a:r>
          </a:p>
          <a:p>
            <a:pPr marL="571500" indent="-571500">
              <a:lnSpc>
                <a:spcPts val="3000"/>
              </a:lnSpc>
              <a:spcBef>
                <a:spcPts val="1800"/>
              </a:spcBef>
              <a:buFont typeface="Arial" panose="020B0604020202020204" pitchFamily="34" charset="0"/>
              <a:buChar char="•"/>
            </a:pPr>
            <a:endParaRPr lang="he-IL" sz="3800" dirty="0">
              <a:solidFill>
                <a:srgbClr val="615F6D"/>
              </a:solidFill>
              <a:cs typeface="Fb Adrenalin" panose="02020503050405020304" pitchFamily="18" charset="-79"/>
            </a:endParaRPr>
          </a:p>
          <a:p>
            <a:pPr>
              <a:lnSpc>
                <a:spcPts val="3000"/>
              </a:lnSpc>
              <a:spcBef>
                <a:spcPts val="1800"/>
              </a:spcBef>
            </a:pPr>
            <a:r>
              <a:rPr lang="he-IL" sz="3800" dirty="0">
                <a:solidFill>
                  <a:srgbClr val="615F6D"/>
                </a:solidFill>
                <a:cs typeface="Fb Adrenalin" panose="02020503050405020304" pitchFamily="18" charset="-79"/>
              </a:rPr>
              <a:t>הגשת תוכנית ליישום היעדים תוך 45 יום על ידי השרים: אנרגיה, אוצר והגנת הסביבה</a:t>
            </a:r>
          </a:p>
          <a:p>
            <a:pPr>
              <a:lnSpc>
                <a:spcPts val="3000"/>
              </a:lnSpc>
              <a:spcBef>
                <a:spcPts val="1800"/>
              </a:spcBef>
            </a:pPr>
            <a:r>
              <a:rPr lang="he-IL" sz="3800" dirty="0">
                <a:solidFill>
                  <a:srgbClr val="615F6D"/>
                </a:solidFill>
                <a:cs typeface="Fb Adrenalin" panose="02020503050405020304" pitchFamily="18" charset="-79"/>
              </a:rPr>
              <a:t>תקציב: ערבויות מדינה 500 </a:t>
            </a:r>
            <a:r>
              <a:rPr lang="he-IL" sz="3800" dirty="0" err="1">
                <a:solidFill>
                  <a:srgbClr val="615F6D"/>
                </a:solidFill>
                <a:cs typeface="Fb Adrenalin" panose="02020503050405020304" pitchFamily="18" charset="-79"/>
              </a:rPr>
              <a:t>מלש"ח</a:t>
            </a:r>
            <a:r>
              <a:rPr lang="he-IL" sz="3800" dirty="0">
                <a:solidFill>
                  <a:srgbClr val="615F6D"/>
                </a:solidFill>
                <a:cs typeface="Fb Adrenalin" panose="02020503050405020304" pitchFamily="18" charset="-79"/>
              </a:rPr>
              <a:t>, מענקים 300 </a:t>
            </a:r>
            <a:r>
              <a:rPr lang="he-IL" sz="3800" dirty="0" err="1">
                <a:solidFill>
                  <a:srgbClr val="615F6D"/>
                </a:solidFill>
                <a:cs typeface="Fb Adrenalin" panose="02020503050405020304" pitchFamily="18" charset="-79"/>
              </a:rPr>
              <a:t>מלש"ח</a:t>
            </a:r>
            <a:r>
              <a:rPr lang="he-IL" sz="3800" dirty="0">
                <a:solidFill>
                  <a:srgbClr val="615F6D"/>
                </a:solidFill>
                <a:cs typeface="Fb Adrenalin" panose="02020503050405020304" pitchFamily="18" charset="-79"/>
              </a:rPr>
              <a:t> </a:t>
            </a:r>
          </a:p>
        </p:txBody>
      </p:sp>
      <p:sp>
        <p:nvSpPr>
          <p:cNvPr id="2" name="מציין מיקום של מספר שקופית 1"/>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422674836"/>
      </p:ext>
    </p:extLst>
  </p:cSld>
  <p:clrMapOvr>
    <a:masterClrMapping/>
  </p:clrMapOvr>
  <mc:AlternateContent xmlns:mc="http://schemas.openxmlformats.org/markup-compatibility/2006" xmlns:p14="http://schemas.microsoft.com/office/powerpoint/2010/main">
    <mc:Choice Requires="p14">
      <p:transition spd="med" p14:dur="700" advTm="46489">
        <p:fade/>
      </p:transition>
    </mc:Choice>
    <mc:Fallback xmlns="">
      <p:transition spd="med" advTm="46489">
        <p:fade/>
      </p:transition>
    </mc:Fallback>
  </mc:AlternateContent>
</p:sld>
</file>

<file path=ppt/theme/theme1.xml><?xml version="1.0" encoding="utf-8"?>
<a:theme xmlns:a="http://schemas.openxmlformats.org/drawingml/2006/main" name="ערכת נושא Office">
  <a:themeElements>
    <a:clrScheme name="אשכול תעשיות ורישוי">
      <a:dk1>
        <a:srgbClr val="00659C"/>
      </a:dk1>
      <a:lt1>
        <a:sysClr val="window" lastClr="FFFFFF"/>
      </a:lt1>
      <a:dk2>
        <a:srgbClr val="44546A"/>
      </a:dk2>
      <a:lt2>
        <a:srgbClr val="E7E6E6"/>
      </a:lt2>
      <a:accent1>
        <a:srgbClr val="6B7A77"/>
      </a:accent1>
      <a:accent2>
        <a:srgbClr val="ED7D31"/>
      </a:accent2>
      <a:accent3>
        <a:srgbClr val="A5A5A5"/>
      </a:accent3>
      <a:accent4>
        <a:srgbClr val="8496B0"/>
      </a:accent4>
      <a:accent5>
        <a:srgbClr val="757070"/>
      </a:accent5>
      <a:accent6>
        <a:srgbClr val="4472C4"/>
      </a:accent6>
      <a:hlink>
        <a:srgbClr val="00659C"/>
      </a:hlink>
      <a:folHlink>
        <a:srgbClr val="00659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9617</TotalTime>
  <Words>1170</Words>
  <Application>Microsoft Office PowerPoint</Application>
  <PresentationFormat>Widescreen</PresentationFormat>
  <Paragraphs>134</Paragraphs>
  <Slides>10</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Gisha</vt:lpstr>
      <vt:lpstr>Calibri</vt:lpstr>
      <vt:lpstr>Fb Adrenalin</vt:lpstr>
      <vt:lpstr>ערכת נושא Office</vt:lpstr>
      <vt:lpstr>Worksheet</vt:lpstr>
      <vt:lpstr>תכנית לאומית להפחתת פליטות גזי חממה לקראת הסכמי האו"ם בפריז  מצגת לישיבת ממשלה, 20.09.15</vt:lpstr>
      <vt:lpstr>PowerPoint Presentation</vt:lpstr>
      <vt:lpstr>             לישראל יעד נמוך ממדינות ה-OECD  * אומדן על בסיס יעדים שהוכרזו והנחות לגבי ארה"ב ב 2030</vt:lpstr>
      <vt:lpstr>PowerPoint Presentation</vt:lpstr>
      <vt:lpstr>הצמיחה הכלכלית מתנתקת מצריכת האנרגיה</vt:lpstr>
      <vt:lpstr>PowerPoint Presentation</vt:lpstr>
      <vt:lpstr>ייעול וחיזוק עסקים ורשויות תוכנית המענקים של המשרדים הגנת הסביבה והכלכלה</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Daga</dc:creator>
  <cp:lastModifiedBy>רוני גינת</cp:lastModifiedBy>
  <cp:revision>750</cp:revision>
  <dcterms:created xsi:type="dcterms:W3CDTF">2015-05-04T12:30:55Z</dcterms:created>
  <dcterms:modified xsi:type="dcterms:W3CDTF">2022-07-17T16:53:35Z</dcterms:modified>
</cp:coreProperties>
</file>