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797675" cy="9926638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4B4E0"/>
    <a:srgbClr val="9DC3E6"/>
    <a:srgbClr val="EDEDED"/>
    <a:srgbClr val="8FAADC"/>
    <a:srgbClr val="E2F0D9"/>
    <a:srgbClr val="942C61"/>
    <a:srgbClr val="B37B9F"/>
    <a:srgbClr val="5B9BD5"/>
    <a:srgbClr val="99FFCC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2015" y="1"/>
            <a:ext cx="2945660" cy="498056"/>
          </a:xfrm>
          <a:prstGeom prst="rect">
            <a:avLst/>
          </a:prstGeom>
        </p:spPr>
        <p:txBody>
          <a:bodyPr vert="horz" lIns="91490" tIns="45744" rIns="91490" bIns="45744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4" y="1"/>
            <a:ext cx="2945660" cy="498056"/>
          </a:xfrm>
          <a:prstGeom prst="rect">
            <a:avLst/>
          </a:prstGeom>
        </p:spPr>
        <p:txBody>
          <a:bodyPr vert="horz" lIns="91490" tIns="45744" rIns="91490" bIns="45744" rtlCol="1"/>
          <a:lstStyle>
            <a:lvl1pPr algn="l">
              <a:defRPr sz="1200"/>
            </a:lvl1pPr>
          </a:lstStyle>
          <a:p>
            <a:fld id="{A7E1C4F0-7088-4A49-9552-2B5B523BA70C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39838"/>
            <a:ext cx="5956300" cy="3351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90" tIns="45744" rIns="91490" bIns="45744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90" tIns="45744" rIns="91490" bIns="45744" rtlCol="1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2015" y="9428584"/>
            <a:ext cx="2945660" cy="498054"/>
          </a:xfrm>
          <a:prstGeom prst="rect">
            <a:avLst/>
          </a:prstGeom>
        </p:spPr>
        <p:txBody>
          <a:bodyPr vert="horz" lIns="91490" tIns="45744" rIns="91490" bIns="45744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4" y="9428584"/>
            <a:ext cx="2945660" cy="498054"/>
          </a:xfrm>
          <a:prstGeom prst="rect">
            <a:avLst/>
          </a:prstGeom>
        </p:spPr>
        <p:txBody>
          <a:bodyPr vert="horz" lIns="91490" tIns="45744" rIns="91490" bIns="45744" rtlCol="1" anchor="b"/>
          <a:lstStyle>
            <a:lvl1pPr algn="l">
              <a:defRPr sz="1200"/>
            </a:lvl1pPr>
          </a:lstStyle>
          <a:p>
            <a:fld id="{D3877C1C-0FC8-4F4E-9AFA-FC68898822E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949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he-IL" altLang="he-IL" dirty="0"/>
          </a:p>
        </p:txBody>
      </p:sp>
      <p:sp>
        <p:nvSpPr>
          <p:cNvPr id="4100" name="מציין מיקום של מספר שקופית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3200" indent="-285846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386" indent="-22867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742" indent="-22867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8095" indent="-228678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5451" indent="-2286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2805" indent="-2286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30159" indent="-2286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7515" indent="-22867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30889C-C1FA-43F9-BE62-3C93F8468924}" type="slidenum">
              <a:rPr lang="he-IL" altLang="he-IL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520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69519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367671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7103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22639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893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0950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1722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90740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12009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24147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97118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C0904-C281-47E0-96A3-E05628AB502F}" type="datetimeFigureOut">
              <a:rPr lang="he-IL" smtClean="0"/>
              <a:t>כ"ו/סיון/תשפ"א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5D0DC-BCA6-4653-A225-F9FCB3A4C06F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5087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מעוגל 2"/>
          <p:cNvSpPr/>
          <p:nvPr/>
        </p:nvSpPr>
        <p:spPr>
          <a:xfrm>
            <a:off x="4282169" y="657996"/>
            <a:ext cx="3773978" cy="377523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24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מנהלת האגף</a:t>
            </a:r>
          </a:p>
        </p:txBody>
      </p:sp>
      <p:sp>
        <p:nvSpPr>
          <p:cNvPr id="5" name="מלבן מעוגל 4"/>
          <p:cNvSpPr/>
          <p:nvPr/>
        </p:nvSpPr>
        <p:spPr>
          <a:xfrm>
            <a:off x="1955443" y="1442123"/>
            <a:ext cx="2591431" cy="525119"/>
          </a:xfrm>
          <a:prstGeom prst="roundRect">
            <a:avLst/>
          </a:prstGeom>
          <a:solidFill>
            <a:srgbClr val="EDEDED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מחלקות לשירותים </a:t>
            </a:r>
            <a:r>
              <a:rPr lang="he-IL" sz="1600" b="1" dirty="0">
                <a:solidFill>
                  <a:schemeClr val="tx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חברתיים</a:t>
            </a:r>
          </a:p>
        </p:txBody>
      </p:sp>
      <p:sp>
        <p:nvSpPr>
          <p:cNvPr id="9" name="מלבן עם פינות אלכסוניות מעוגלות 8"/>
          <p:cNvSpPr/>
          <p:nvPr/>
        </p:nvSpPr>
        <p:spPr>
          <a:xfrm>
            <a:off x="282462" y="2247275"/>
            <a:ext cx="1118984" cy="476451"/>
          </a:xfrm>
          <a:prstGeom prst="round2DiagRect">
            <a:avLst/>
          </a:prstGeom>
          <a:solidFill>
            <a:srgbClr val="EDEDED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מחלקת שיקום</a:t>
            </a:r>
          </a:p>
        </p:txBody>
      </p:sp>
      <p:sp>
        <p:nvSpPr>
          <p:cNvPr id="13" name="מלבן עם פינות אלכסוניות מעוגלות 12"/>
          <p:cNvSpPr/>
          <p:nvPr/>
        </p:nvSpPr>
        <p:spPr>
          <a:xfrm>
            <a:off x="5555909" y="2201550"/>
            <a:ext cx="1226499" cy="598992"/>
          </a:xfrm>
          <a:prstGeom prst="round2DiagRect">
            <a:avLst/>
          </a:prstGeom>
          <a:solidFill>
            <a:srgbClr val="EDEDED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המחלקה לעבודה קהילתית</a:t>
            </a:r>
          </a:p>
        </p:txBody>
      </p:sp>
      <p:sp>
        <p:nvSpPr>
          <p:cNvPr id="20" name="מלבן עם פינה יחידה חתוכה ומעוגלת 19"/>
          <p:cNvSpPr/>
          <p:nvPr/>
        </p:nvSpPr>
        <p:spPr>
          <a:xfrm>
            <a:off x="10690752" y="3100989"/>
            <a:ext cx="1335383" cy="435613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מרכז לנפגעי אלכוהול והימורים</a:t>
            </a:r>
          </a:p>
        </p:txBody>
      </p:sp>
      <p:sp>
        <p:nvSpPr>
          <p:cNvPr id="21" name="מלבן עם פינה יחידה חתוכה ומעוגלת 20"/>
          <p:cNvSpPr/>
          <p:nvPr/>
        </p:nvSpPr>
        <p:spPr>
          <a:xfrm>
            <a:off x="6747986" y="3109489"/>
            <a:ext cx="1220307" cy="417377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 sz="1050" b="1" dirty="0">
              <a:solidFill>
                <a:schemeClr val="tx1"/>
              </a:solidFill>
              <a:latin typeface="Gisha" panose="020B0502040204020203" pitchFamily="34" charset="-79"/>
            </a:endParaRPr>
          </a:p>
          <a:p>
            <a:pPr algn="ctr"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מרכז למניעת אלימות במשפחה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e-IL" sz="1050" b="1" dirty="0">
              <a:solidFill>
                <a:schemeClr val="tx1"/>
              </a:solidFill>
              <a:latin typeface="Gisha" panose="020B0502040204020203" pitchFamily="34" charset="-79"/>
            </a:endParaRPr>
          </a:p>
        </p:txBody>
      </p:sp>
      <p:sp>
        <p:nvSpPr>
          <p:cNvPr id="22" name="מלבן עם פינה יחידה חתוכה ומעוגלת 21"/>
          <p:cNvSpPr/>
          <p:nvPr/>
        </p:nvSpPr>
        <p:spPr>
          <a:xfrm>
            <a:off x="8067611" y="3114737"/>
            <a:ext cx="1142627" cy="417486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קשב לנוער</a:t>
            </a:r>
          </a:p>
        </p:txBody>
      </p:sp>
      <p:sp>
        <p:nvSpPr>
          <p:cNvPr id="23" name="מלבן עם פינה יחידה חתוכה ומעוגלת 22"/>
          <p:cNvSpPr/>
          <p:nvPr/>
        </p:nvSpPr>
        <p:spPr>
          <a:xfrm>
            <a:off x="9315399" y="3103262"/>
            <a:ext cx="1303941" cy="428961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מרכז לנפגעי סמים ומשפחותיהם</a:t>
            </a:r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1782565" y="4073562"/>
            <a:ext cx="1537918" cy="2784438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0">
              <a:spcAft>
                <a:spcPts val="600"/>
              </a:spcAft>
              <a:defRPr/>
            </a:pPr>
            <a:r>
              <a:rPr lang="he-IL" sz="1200" b="1" u="sng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פיגור, נכויות ואוטיזם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4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  <a:cs typeface="Gisha" panose="020B0502040204020203" pitchFamily="34" charset="-79"/>
              </a:rPr>
              <a:t> </a:t>
            </a:r>
            <a:r>
              <a:rPr lang="he-IL" sz="1050" dirty="0" err="1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מע"ש</a:t>
            </a:r>
            <a:endParaRPr lang="he-IL" sz="1050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</a:endParaRP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מפעלי עבודה מוגנים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מרכזי יום טיפוליים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יום לנכים קשים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דיור מוגן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דירות הכשרה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מועדונים חברתיים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מעונות יום שיקומיים</a:t>
            </a:r>
          </a:p>
          <a:p>
            <a:pPr algn="ctr">
              <a:spcAft>
                <a:spcPts val="1000"/>
              </a:spcAft>
              <a:defRPr/>
            </a:pPr>
            <a:br>
              <a:rPr lang="en-US" sz="14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  <a:cs typeface="Gisha" panose="020B0502040204020203" pitchFamily="34" charset="-79"/>
              </a:rPr>
            </a:br>
            <a:endParaRPr lang="he-IL" sz="1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28" name="Text Box 4"/>
          <p:cNvSpPr txBox="1">
            <a:spLocks noChangeArrowheads="1"/>
          </p:cNvSpPr>
          <p:nvPr/>
        </p:nvSpPr>
        <p:spPr bwMode="auto">
          <a:xfrm>
            <a:off x="10590943" y="4073562"/>
            <a:ext cx="1495278" cy="2784438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he-IL" sz="1200" b="1" u="sng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התמכרויות</a:t>
            </a:r>
            <a:endParaRPr lang="he-IL" sz="1400" b="1" u="sng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</a:endParaRP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</a:t>
            </a: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מרכז יום לטיפול בנוער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יום לטיפול   </a:t>
            </a:r>
          </a:p>
          <a:p>
            <a:pPr algn="r" rtl="1">
              <a:spcAft>
                <a:spcPts val="0"/>
              </a:spcAft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 במבוגרים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יום לטיפול בנפגעי </a:t>
            </a:r>
          </a:p>
          <a:p>
            <a:pPr algn="r" rtl="1">
              <a:spcAft>
                <a:spcPts val="0"/>
              </a:spcAft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 אלכוהול והימורים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לדיירי רחוב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"בשבילך" לנשים </a:t>
            </a:r>
          </a:p>
          <a:p>
            <a:pPr algn="r" rtl="1">
              <a:spcAft>
                <a:spcPts val="0"/>
              </a:spcAft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 במעגל הזנות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שיקום האסיר</a:t>
            </a:r>
          </a:p>
          <a:p>
            <a:pPr algn="r" rtl="1">
              <a:spcAft>
                <a:spcPts val="0"/>
              </a:spcAft>
              <a:defRPr/>
            </a:pPr>
            <a:endParaRPr lang="he-IL" sz="1200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  <a:cs typeface="Gisha" panose="020B0502040204020203" pitchFamily="34" charset="-79"/>
            </a:endParaRPr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9181551" y="4073561"/>
            <a:ext cx="1336782" cy="2784439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>
              <a:spcAft>
                <a:spcPts val="600"/>
              </a:spcAft>
              <a:defRPr/>
            </a:pPr>
            <a:r>
              <a:rPr lang="he-IL" sz="1200" b="1" u="sng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קשישים</a:t>
            </a:r>
            <a:endParaRPr lang="he-IL" sz="1400" b="1" u="sng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</a:endParaRP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BatangChe" panose="02030609000101010101" pitchFamily="49" charset="-127"/>
              </a:rPr>
              <a:t> מועדונים חברתיים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BatangChe" panose="02030609000101010101" pitchFamily="49" charset="-127"/>
              </a:rPr>
              <a:t> מרכזי יום לקשיש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BatangChe" panose="02030609000101010101" pitchFamily="49" charset="-127"/>
              </a:rPr>
              <a:t> שכונות תומכות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BatangChe" panose="02030609000101010101" pitchFamily="49" charset="-127"/>
              </a:rPr>
              <a:t> בתי אבות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BatangChe" panose="02030609000101010101" pitchFamily="49" charset="-127"/>
              </a:rPr>
              <a:t> בתים חמים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100" dirty="0">
                <a:solidFill>
                  <a:schemeClr val="tx1"/>
                </a:solidFill>
                <a:latin typeface="Gisha" panose="020B0502040204020203" pitchFamily="34" charset="-79"/>
                <a:ea typeface="BatangChe" panose="02030609000101010101" pitchFamily="49" charset="-127"/>
              </a:rPr>
              <a:t> דיור מוגן</a:t>
            </a:r>
          </a:p>
          <a:p>
            <a:pPr>
              <a:defRPr/>
            </a:pPr>
            <a:endParaRPr lang="he-IL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5095291" y="4081156"/>
            <a:ext cx="2227755" cy="2776844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0">
              <a:spcAft>
                <a:spcPts val="600"/>
              </a:spcAft>
              <a:defRPr/>
            </a:pPr>
            <a:r>
              <a:rPr lang="he-IL" sz="12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תחום ילדים, נוער </a:t>
            </a:r>
            <a:br>
              <a:rPr lang="en-US" sz="1200" b="1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</a:br>
            <a:r>
              <a:rPr lang="he-IL" sz="1200" b="1" u="sng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ומשפחות בסיכון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e-IL" sz="1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תחום הגיל הרך</a:t>
            </a:r>
            <a:r>
              <a:rPr lang="he-IL" sz="1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:               </a:t>
            </a:r>
            <a:br>
              <a:rPr lang="en-US" sz="1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</a:br>
            <a:r>
              <a:rPr lang="he-IL" sz="1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מעונות רב תכליתיים, משפחתונים, מרכזים לגיל הרך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e-IL" sz="1000" b="1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  <a:t>המרכז לילד ולמשפחה:</a:t>
            </a:r>
            <a:br>
              <a:rPr lang="en-US" sz="1000" dirty="0">
                <a:solidFill>
                  <a:schemeClr val="tx1"/>
                </a:solidFill>
                <a:latin typeface="Arial Unicode MS" panose="020B0604020202020204" pitchFamily="34" charset="-128"/>
                <a:ea typeface="Arial Unicode MS" panose="020B0604020202020204" pitchFamily="34" charset="-128"/>
              </a:rPr>
            </a:b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מרכז ילדים הורים, מרכז קשר, </a:t>
            </a:r>
            <a:br>
              <a:rPr lang="en-US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</a:b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התחנה לטיפול זוגי ומשפחתי, מרכז סיוע למשפחות שכול, מרכז הורים מתבגרים, מרכז </a:t>
            </a:r>
            <a:r>
              <a:rPr lang="he-IL" sz="1000" dirty="0" err="1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ענב"ל</a:t>
            </a: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ועוד 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e-IL" sz="1000" b="1" dirty="0" err="1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נוצ"צ</a:t>
            </a: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 </a:t>
            </a:r>
            <a:br>
              <a:rPr lang="en-US" sz="1000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</a:b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תכניות לטיפול בנערים/</a:t>
            </a:r>
            <a:r>
              <a:rPr lang="he-IL" sz="1000" dirty="0" err="1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ות</a:t>
            </a: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 צעירים /</a:t>
            </a:r>
            <a:r>
              <a:rPr lang="he-IL" sz="1000" dirty="0" err="1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ות</a:t>
            </a: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 </a:t>
            </a:r>
          </a:p>
          <a:p>
            <a:pPr marL="171450" indent="-171450">
              <a:spcAft>
                <a:spcPts val="600"/>
              </a:spcAft>
              <a:buFont typeface="Arial" panose="020B0604020202020204" pitchFamily="34" charset="0"/>
              <a:buChar char="•"/>
              <a:defRPr/>
            </a:pPr>
            <a:r>
              <a:rPr lang="he-IL" sz="1000" b="1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מסגרות בקהילה </a:t>
            </a:r>
            <a:br>
              <a:rPr lang="en-US" sz="1000" b="1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</a:b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 Unicode MS" panose="020B0604020202020204" pitchFamily="34" charset="-128"/>
              </a:rPr>
              <a:t>(מועדוניות, בתים חמים ועוד)</a:t>
            </a:r>
            <a:endParaRPr lang="he-IL" sz="12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7428350" y="4081156"/>
            <a:ext cx="1680591" cy="2776844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0">
              <a:spcAft>
                <a:spcPts val="600"/>
              </a:spcAft>
              <a:defRPr/>
            </a:pPr>
            <a:r>
              <a:rPr lang="he-IL" sz="1200" b="1" u="sng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עבודה קהילתית 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2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  <a:cs typeface="Gisha" panose="020B0502040204020203" pitchFamily="34" charset="-79"/>
              </a:rPr>
              <a:t> </a:t>
            </a: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מוקדים קהילתיים בשכונות 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קהילתי ליוצאי קווקז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מ. קהילתי ליוצאי אתיופיה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המרכז לגישור ויישוב סכסוכים</a:t>
            </a:r>
          </a:p>
          <a:p>
            <a:pPr algn="r" rtl="1">
              <a:lnSpc>
                <a:spcPct val="15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מרכז לאימהות עצמאיות</a:t>
            </a:r>
          </a:p>
        </p:txBody>
      </p:sp>
      <p:cxnSp>
        <p:nvCxnSpPr>
          <p:cNvPr id="110" name="מחבר ישר 109"/>
          <p:cNvCxnSpPr/>
          <p:nvPr/>
        </p:nvCxnSpPr>
        <p:spPr>
          <a:xfrm flipV="1">
            <a:off x="3320483" y="2885597"/>
            <a:ext cx="7972224" cy="17046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39447" y="3663607"/>
            <a:ext cx="11852634" cy="33855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 wrap="square" rtlCol="1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שירותים ומענים מרכזיים</a:t>
            </a:r>
          </a:p>
        </p:txBody>
      </p:sp>
      <p:sp>
        <p:nvSpPr>
          <p:cNvPr id="42" name="מלבן עם פינה יחידה חתוכה ומעוגלת 41"/>
          <p:cNvSpPr/>
          <p:nvPr/>
        </p:nvSpPr>
        <p:spPr>
          <a:xfrm>
            <a:off x="4138669" y="3107599"/>
            <a:ext cx="1263727" cy="413960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מרכז מעגל החיים ותעסוקה</a:t>
            </a:r>
          </a:p>
        </p:txBody>
      </p:sp>
      <p:sp>
        <p:nvSpPr>
          <p:cNvPr id="43" name="מלבן עם פינה יחידה חתוכה ומעוגלת 42"/>
          <p:cNvSpPr/>
          <p:nvPr/>
        </p:nvSpPr>
        <p:spPr>
          <a:xfrm>
            <a:off x="2843980" y="3132364"/>
            <a:ext cx="1098225" cy="417178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מדור התנדבות</a:t>
            </a:r>
          </a:p>
        </p:txBody>
      </p:sp>
      <p:sp>
        <p:nvSpPr>
          <p:cNvPr id="46" name="Text Box 3"/>
          <p:cNvSpPr txBox="1">
            <a:spLocks noChangeArrowheads="1"/>
          </p:cNvSpPr>
          <p:nvPr/>
        </p:nvSpPr>
        <p:spPr bwMode="auto">
          <a:xfrm>
            <a:off x="3393093" y="4073562"/>
            <a:ext cx="1644750" cy="2784438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0">
              <a:spcAft>
                <a:spcPts val="600"/>
              </a:spcAft>
              <a:defRPr/>
            </a:pPr>
            <a:r>
              <a:rPr lang="he-IL" sz="1200" b="1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רכזת תחום פרט </a:t>
            </a:r>
            <a:r>
              <a:rPr lang="he-IL" sz="1200" b="1" u="sng" dirty="0">
                <a:solidFill>
                  <a:schemeClr val="tx1"/>
                </a:solid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ומשפחה אגפית 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המרכז לעזרה עצמית 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</a:rPr>
              <a:t> עבודה קבוצתית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</a:rPr>
              <a:t> נושמים לרווחה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</a:rPr>
              <a:t> עוצמה מורחב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</a:rPr>
              <a:t> פרויקט עליה רווחתי 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</a:rPr>
              <a:t> טיפול במשפחות בהזנחה</a:t>
            </a:r>
          </a:p>
          <a:p>
            <a:pPr algn="r" rtl="1">
              <a:buFont typeface="Arial" pitchFamily="34" charset="0"/>
              <a:buChar char="•"/>
              <a:defRPr/>
            </a:pPr>
            <a:r>
              <a:rPr lang="he-IL" sz="1050" dirty="0">
                <a:solidFill>
                  <a:schemeClr val="tx1"/>
                </a:solidFill>
                <a:latin typeface="Gisha" panose="020B0502040204020203" pitchFamily="34" charset="-79"/>
              </a:rPr>
              <a:t> ביטחון תזונתי </a:t>
            </a:r>
          </a:p>
          <a:p>
            <a:pPr algn="r" rtl="1">
              <a:buFont typeface="Arial" pitchFamily="34" charset="0"/>
              <a:buChar char="•"/>
              <a:defRPr/>
            </a:pPr>
            <a:endParaRPr lang="he-IL" sz="1400" dirty="0">
              <a:solidFill>
                <a:schemeClr val="tx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cxnSp>
        <p:nvCxnSpPr>
          <p:cNvPr id="53" name="מחבר ישר 52"/>
          <p:cNvCxnSpPr>
            <a:endCxn id="22" idx="3"/>
          </p:cNvCxnSpPr>
          <p:nvPr/>
        </p:nvCxnSpPr>
        <p:spPr>
          <a:xfrm>
            <a:off x="8636924" y="2877194"/>
            <a:ext cx="2001" cy="23754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4" name="מחבר ישר 53"/>
          <p:cNvCxnSpPr>
            <a:endCxn id="23" idx="3"/>
          </p:cNvCxnSpPr>
          <p:nvPr/>
        </p:nvCxnSpPr>
        <p:spPr>
          <a:xfrm>
            <a:off x="9967369" y="2634138"/>
            <a:ext cx="1" cy="469124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24" name="מחבר חץ ישר 123"/>
          <p:cNvCxnSpPr/>
          <p:nvPr/>
        </p:nvCxnSpPr>
        <p:spPr>
          <a:xfrm flipH="1">
            <a:off x="3184473" y="855389"/>
            <a:ext cx="1080996" cy="345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59" name="מחבר ישר 58"/>
          <p:cNvCxnSpPr/>
          <p:nvPr/>
        </p:nvCxnSpPr>
        <p:spPr>
          <a:xfrm>
            <a:off x="3345449" y="2900640"/>
            <a:ext cx="1" cy="223059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2352754" y="140098"/>
            <a:ext cx="7482402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innerShdw blurRad="114300">
                    <a:prstClr val="black"/>
                  </a:innerShdw>
                </a:effectLst>
                <a:latin typeface="Gisha" panose="020B0502040204020203" pitchFamily="34" charset="-79"/>
                <a:cs typeface="Gisha" panose="020B0502040204020203" pitchFamily="34" charset="-79"/>
              </a:rPr>
              <a:t>מבנה ארגוני אגף הרווחה והשירותים החברתיים</a:t>
            </a:r>
          </a:p>
        </p:txBody>
      </p:sp>
      <p:pic>
        <p:nvPicPr>
          <p:cNvPr id="94" name="תמונה 93">
            <a:extLst>
              <a:ext uri="{FF2B5EF4-FFF2-40B4-BE49-F238E27FC236}">
                <a16:creationId xmlns:a16="http://schemas.microsoft.com/office/drawing/2014/main" id="{C7035EB3-F619-478C-BF74-4A335CD1866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567" y="141444"/>
            <a:ext cx="1350821" cy="347073"/>
          </a:xfrm>
          <a:prstGeom prst="rect">
            <a:avLst/>
          </a:prstGeom>
          <a:effectLst/>
        </p:spPr>
      </p:pic>
      <p:sp>
        <p:nvSpPr>
          <p:cNvPr id="78" name="TextBox 77"/>
          <p:cNvSpPr txBox="1"/>
          <p:nvPr/>
        </p:nvSpPr>
        <p:spPr>
          <a:xfrm>
            <a:off x="47813" y="451092"/>
            <a:ext cx="1678350" cy="21566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800" b="1" dirty="0">
                <a:solidFill>
                  <a:srgbClr val="942C61"/>
                </a:solidFill>
              </a:rPr>
              <a:t>אגף הרווחה והשירותים החברתיים</a:t>
            </a:r>
          </a:p>
        </p:txBody>
      </p:sp>
      <p:sp>
        <p:nvSpPr>
          <p:cNvPr id="50" name="מלבן מעוגל 49"/>
          <p:cNvSpPr/>
          <p:nvPr/>
        </p:nvSpPr>
        <p:spPr>
          <a:xfrm>
            <a:off x="2204077" y="599554"/>
            <a:ext cx="903270" cy="601122"/>
          </a:xfrm>
          <a:prstGeom prst="roundRect">
            <a:avLst/>
          </a:prstGeom>
          <a:solidFill>
            <a:srgbClr val="84B4E0"/>
          </a:solidFill>
          <a:ln w="19050">
            <a:solidFill>
              <a:srgbClr val="84B4E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100" b="1" dirty="0">
                <a:solidFill>
                  <a:schemeClr val="tx1"/>
                </a:solidFill>
                <a:latin typeface="Gisha" panose="020B0502040204020203" pitchFamily="34" charset="-79"/>
              </a:rPr>
              <a:t>מנהל וכספים</a:t>
            </a:r>
          </a:p>
        </p:txBody>
      </p:sp>
      <p:sp>
        <p:nvSpPr>
          <p:cNvPr id="19" name="מלבן מעוגל 18"/>
          <p:cNvSpPr/>
          <p:nvPr/>
        </p:nvSpPr>
        <p:spPr>
          <a:xfrm>
            <a:off x="9181551" y="1969600"/>
            <a:ext cx="1620708" cy="639368"/>
          </a:xfrm>
          <a:prstGeom prst="roundRect">
            <a:avLst/>
          </a:prstGeom>
          <a:solidFill>
            <a:srgbClr val="8FAADC"/>
          </a:solidFill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600" b="1" dirty="0">
                <a:solidFill>
                  <a:schemeClr val="tx1"/>
                </a:solidFill>
                <a:latin typeface="Gisha" panose="020B0502040204020203" pitchFamily="34" charset="-79"/>
              </a:rPr>
              <a:t>מרכזים טיפוליים</a:t>
            </a:r>
          </a:p>
        </p:txBody>
      </p:sp>
      <p:sp>
        <p:nvSpPr>
          <p:cNvPr id="15" name="מלבן עם פינות אלכסוניות מעוגלות 14"/>
          <p:cNvSpPr/>
          <p:nvPr/>
        </p:nvSpPr>
        <p:spPr>
          <a:xfrm>
            <a:off x="4164941" y="2201550"/>
            <a:ext cx="1289830" cy="571186"/>
          </a:xfrm>
          <a:prstGeom prst="round2DiagRect">
            <a:avLst/>
          </a:prstGeom>
          <a:solidFill>
            <a:srgbClr val="EDEDED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המחלקה לשירותים חברתיים </a:t>
            </a:r>
            <a:br>
              <a:rPr lang="en-US" sz="1050" b="1" dirty="0">
                <a:solidFill>
                  <a:schemeClr val="tx1"/>
                </a:solidFill>
                <a:latin typeface="Gisha" panose="020B0502040204020203" pitchFamily="34" charset="-79"/>
              </a:rPr>
            </a:b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'לב העיר'</a:t>
            </a:r>
          </a:p>
        </p:txBody>
      </p:sp>
      <p:sp>
        <p:nvSpPr>
          <p:cNvPr id="14" name="מלבן עם פינות אלכסוניות מעוגלות 13"/>
          <p:cNvSpPr/>
          <p:nvPr/>
        </p:nvSpPr>
        <p:spPr>
          <a:xfrm>
            <a:off x="2782509" y="2225763"/>
            <a:ext cx="1293845" cy="532829"/>
          </a:xfrm>
          <a:prstGeom prst="round2DiagRect">
            <a:avLst/>
          </a:prstGeom>
          <a:solidFill>
            <a:srgbClr val="EDEDED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המחלקה לשירותים חברתיים ד' רבתי</a:t>
            </a:r>
          </a:p>
        </p:txBody>
      </p:sp>
      <p:sp>
        <p:nvSpPr>
          <p:cNvPr id="12" name="מלבן עם פינות אלכסוניות מעוגלות 11"/>
          <p:cNvSpPr/>
          <p:nvPr/>
        </p:nvSpPr>
        <p:spPr>
          <a:xfrm>
            <a:off x="1548204" y="2238451"/>
            <a:ext cx="1130944" cy="494097"/>
          </a:xfrm>
          <a:prstGeom prst="round2DiagRect">
            <a:avLst/>
          </a:prstGeom>
          <a:solidFill>
            <a:srgbClr val="EDEDED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המחלקה לרווחת הקשיש</a:t>
            </a:r>
          </a:p>
        </p:txBody>
      </p:sp>
      <p:sp>
        <p:nvSpPr>
          <p:cNvPr id="65" name="Text Box 3"/>
          <p:cNvSpPr txBox="1">
            <a:spLocks noChangeArrowheads="1"/>
          </p:cNvSpPr>
          <p:nvPr/>
        </p:nvSpPr>
        <p:spPr bwMode="auto">
          <a:xfrm>
            <a:off x="139447" y="4076184"/>
            <a:ext cx="1537918" cy="2781816"/>
          </a:xfrm>
          <a:prstGeom prst="rect">
            <a:avLst/>
          </a:prstGeom>
          <a:solidFill>
            <a:schemeClr val="bg1"/>
          </a:solidFill>
          <a:ln w="28575">
            <a:solidFill>
              <a:srgbClr val="84B4E0"/>
            </a:solidFill>
            <a:headEnd/>
            <a:tailEnd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rtl="0">
              <a:spcAft>
                <a:spcPts val="600"/>
              </a:spcAft>
              <a:defRPr/>
            </a:pPr>
            <a:r>
              <a:rPr lang="he-IL" sz="1200" b="1" u="sng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תחום חירום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  <a:cs typeface="Gisha" panose="020B0502040204020203" pitchFamily="34" charset="-79"/>
              </a:rPr>
              <a:t> </a:t>
            </a: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חוסן קהילתי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התנדבות בשעת חירום </a:t>
            </a:r>
          </a:p>
          <a:p>
            <a:pPr algn="r" rtl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 היערכות לשעת חירום </a:t>
            </a:r>
          </a:p>
          <a:p>
            <a:pPr algn="r" rtl="1">
              <a:spcAft>
                <a:spcPts val="0"/>
              </a:spcAft>
              <a:defRPr/>
            </a:pPr>
            <a:endParaRPr lang="he-IL" sz="1000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</a:endParaRPr>
          </a:p>
          <a:p>
            <a:pPr algn="ctr" rtl="1">
              <a:spcAft>
                <a:spcPts val="0"/>
              </a:spcAft>
              <a:defRPr/>
            </a:pPr>
            <a:r>
              <a:rPr lang="he-IL" sz="1200" b="1" u="sng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תחום הבריאות העירוני</a:t>
            </a:r>
          </a:p>
          <a:p>
            <a:pPr marL="171450" indent="-171450" rt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קידום בריאות (תזונה נבונה ומכלכלת, מניעת עישון בדגש על מניעת עישון פסיבי, רפואה מונעת ועוד ) באמצעות סדנאות ועוד </a:t>
            </a:r>
          </a:p>
          <a:p>
            <a:pPr marL="171450" indent="-171450" rt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עונת הבריאות </a:t>
            </a:r>
          </a:p>
          <a:p>
            <a:pPr marL="171450" indent="-171450" rtl="1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he-IL" sz="1000" dirty="0">
                <a:solidFill>
                  <a:schemeClr val="tx1"/>
                </a:solidFill>
                <a:latin typeface="Gisha" panose="020B0502040204020203" pitchFamily="34" charset="-79"/>
                <a:ea typeface="Arial" pitchFamily="34" charset="0"/>
              </a:rPr>
              <a:t>אירועים, כנסים וימי שיא </a:t>
            </a:r>
          </a:p>
          <a:p>
            <a:pPr rtl="1">
              <a:spcAft>
                <a:spcPts val="0"/>
              </a:spcAft>
              <a:defRPr/>
            </a:pPr>
            <a:endParaRPr lang="he-IL" sz="1000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</a:endParaRPr>
          </a:p>
          <a:p>
            <a:pPr rtl="1">
              <a:spcAft>
                <a:spcPts val="0"/>
              </a:spcAft>
              <a:defRPr/>
            </a:pPr>
            <a:endParaRPr lang="he-IL" sz="1000" dirty="0">
              <a:solidFill>
                <a:schemeClr val="tx1"/>
              </a:solidFill>
              <a:latin typeface="Gisha" panose="020B0502040204020203" pitchFamily="34" charset="-79"/>
              <a:ea typeface="Arial" pitchFamily="34" charset="0"/>
            </a:endParaRPr>
          </a:p>
        </p:txBody>
      </p:sp>
      <p:sp>
        <p:nvSpPr>
          <p:cNvPr id="52" name="מלבן מעוגל 51"/>
          <p:cNvSpPr/>
          <p:nvPr/>
        </p:nvSpPr>
        <p:spPr>
          <a:xfrm>
            <a:off x="5328473" y="1364375"/>
            <a:ext cx="1305297" cy="603544"/>
          </a:xfrm>
          <a:prstGeom prst="roundRect">
            <a:avLst/>
          </a:prstGeom>
          <a:solidFill>
            <a:srgbClr val="84B4E0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 dirty="0">
                <a:solidFill>
                  <a:schemeClr val="tx1"/>
                </a:solidFill>
                <a:latin typeface="Gisha" panose="020B0502040204020203" pitchFamily="34" charset="-79"/>
              </a:rPr>
              <a:t>תחום איסוף מידע תכנון ופרויקטים אגפי</a:t>
            </a:r>
          </a:p>
        </p:txBody>
      </p:sp>
      <p:sp>
        <p:nvSpPr>
          <p:cNvPr id="55" name="מלבן מעוגל 54"/>
          <p:cNvSpPr/>
          <p:nvPr/>
        </p:nvSpPr>
        <p:spPr>
          <a:xfrm>
            <a:off x="6837934" y="1361968"/>
            <a:ext cx="1301730" cy="626117"/>
          </a:xfrm>
          <a:prstGeom prst="roundRect">
            <a:avLst/>
          </a:prstGeom>
          <a:solidFill>
            <a:srgbClr val="84B4E0"/>
          </a:solidFill>
          <a:ln>
            <a:solidFill>
              <a:srgbClr val="84B4E0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200" b="1" dirty="0">
                <a:solidFill>
                  <a:schemeClr val="tx1"/>
                </a:solidFill>
                <a:latin typeface="Gisha" panose="020B0502040204020203" pitchFamily="34" charset="-79"/>
              </a:rPr>
              <a:t>מחלקת</a:t>
            </a:r>
          </a:p>
          <a:p>
            <a:pPr algn="ctr"/>
            <a:r>
              <a:rPr lang="he-IL" sz="1200" b="1" dirty="0">
                <a:solidFill>
                  <a:schemeClr val="tx1"/>
                </a:solidFill>
                <a:latin typeface="Gisha" panose="020B0502040204020203" pitchFamily="34" charset="-79"/>
              </a:rPr>
              <a:t>מעקב בקרה ומחשוב</a:t>
            </a:r>
            <a:endParaRPr lang="en-US" sz="1200" b="1" dirty="0">
              <a:solidFill>
                <a:schemeClr val="tx1"/>
              </a:solidFill>
              <a:latin typeface="Gisha" panose="020B0502040204020203" pitchFamily="34" charset="-79"/>
            </a:endParaRPr>
          </a:p>
        </p:txBody>
      </p:sp>
      <p:cxnSp>
        <p:nvCxnSpPr>
          <p:cNvPr id="67" name="מחבר חץ ישר 66"/>
          <p:cNvCxnSpPr/>
          <p:nvPr/>
        </p:nvCxnSpPr>
        <p:spPr>
          <a:xfrm flipH="1">
            <a:off x="3891268" y="1065693"/>
            <a:ext cx="685214" cy="3455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69" name="מחבר חץ ישר 68"/>
          <p:cNvCxnSpPr/>
          <p:nvPr/>
        </p:nvCxnSpPr>
        <p:spPr>
          <a:xfrm flipH="1">
            <a:off x="2075023" y="1955319"/>
            <a:ext cx="232095" cy="28864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1" name="מחבר חץ ישר 70"/>
          <p:cNvCxnSpPr/>
          <p:nvPr/>
        </p:nvCxnSpPr>
        <p:spPr>
          <a:xfrm>
            <a:off x="7323046" y="1065693"/>
            <a:ext cx="66839" cy="2819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2" name="מחבר חץ ישר 71"/>
          <p:cNvCxnSpPr/>
          <p:nvPr/>
        </p:nvCxnSpPr>
        <p:spPr>
          <a:xfrm>
            <a:off x="7989573" y="1061592"/>
            <a:ext cx="1579265" cy="86146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79" name="מחבר חץ ישר 78"/>
          <p:cNvCxnSpPr/>
          <p:nvPr/>
        </p:nvCxnSpPr>
        <p:spPr>
          <a:xfrm flipH="1">
            <a:off x="3444865" y="1996042"/>
            <a:ext cx="32863" cy="21135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0" name="מחבר חץ ישר 79"/>
          <p:cNvCxnSpPr/>
          <p:nvPr/>
        </p:nvCxnSpPr>
        <p:spPr>
          <a:xfrm>
            <a:off x="4392366" y="1991926"/>
            <a:ext cx="172189" cy="2241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1" name="מחבר חץ ישר 80"/>
          <p:cNvCxnSpPr/>
          <p:nvPr/>
        </p:nvCxnSpPr>
        <p:spPr>
          <a:xfrm>
            <a:off x="4519615" y="1814317"/>
            <a:ext cx="1098754" cy="36762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2" name="מחבר חץ ישר 81"/>
          <p:cNvCxnSpPr/>
          <p:nvPr/>
        </p:nvCxnSpPr>
        <p:spPr>
          <a:xfrm flipH="1">
            <a:off x="5957522" y="1058802"/>
            <a:ext cx="23599" cy="299261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83" name="מחבר חץ ישר 82"/>
          <p:cNvCxnSpPr/>
          <p:nvPr/>
        </p:nvCxnSpPr>
        <p:spPr>
          <a:xfrm flipH="1">
            <a:off x="866893" y="1821216"/>
            <a:ext cx="1043085" cy="40943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95" name="מלבן עם פינה יחידה חתוכה ומעוגלת 94"/>
          <p:cNvSpPr/>
          <p:nvPr/>
        </p:nvSpPr>
        <p:spPr>
          <a:xfrm>
            <a:off x="5488438" y="3100989"/>
            <a:ext cx="1147786" cy="417377"/>
          </a:xfrm>
          <a:prstGeom prst="snipRoundRect">
            <a:avLst/>
          </a:prstGeom>
          <a:solidFill>
            <a:srgbClr val="8FAADC"/>
          </a:solidFill>
          <a:ln>
            <a:solidFill>
              <a:schemeClr val="accent1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he-IL" sz="1050" b="1" dirty="0">
                <a:solidFill>
                  <a:schemeClr val="tx1"/>
                </a:solidFill>
                <a:latin typeface="Gisha" panose="020B0502040204020203" pitchFamily="34" charset="-79"/>
              </a:rPr>
              <a:t>מרכז לילד ולמשפחה</a:t>
            </a:r>
          </a:p>
        </p:txBody>
      </p:sp>
      <p:cxnSp>
        <p:nvCxnSpPr>
          <p:cNvPr id="97" name="מחבר ישר 96"/>
          <p:cNvCxnSpPr/>
          <p:nvPr/>
        </p:nvCxnSpPr>
        <p:spPr>
          <a:xfrm>
            <a:off x="4937931" y="2877194"/>
            <a:ext cx="0" cy="25300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56" name="מחבר ישר 55"/>
          <p:cNvCxnSpPr/>
          <p:nvPr/>
        </p:nvCxnSpPr>
        <p:spPr>
          <a:xfrm>
            <a:off x="11279432" y="2870056"/>
            <a:ext cx="2001" cy="23754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1" name="מחבר ישר 60"/>
          <p:cNvCxnSpPr/>
          <p:nvPr/>
        </p:nvCxnSpPr>
        <p:spPr>
          <a:xfrm>
            <a:off x="7428350" y="2893100"/>
            <a:ext cx="2001" cy="237543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63" name="מחבר ישר 62"/>
          <p:cNvCxnSpPr/>
          <p:nvPr/>
        </p:nvCxnSpPr>
        <p:spPr>
          <a:xfrm flipH="1">
            <a:off x="6059103" y="2900640"/>
            <a:ext cx="3228" cy="195002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2731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5000"/>
    </mc:Choice>
    <mc:Fallback xmlns="">
      <p:transition spd="slow" advClick="0" advTm="5000"/>
    </mc:Fallback>
  </mc:AlternateContent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8968</TotalTime>
  <Words>337</Words>
  <Application>Microsoft Office PowerPoint</Application>
  <PresentationFormat>מסך רחב</PresentationFormat>
  <Paragraphs>79</Paragraphs>
  <Slides>1</Slides>
  <Notes>1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5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7" baseType="lpstr">
      <vt:lpstr>Arial</vt:lpstr>
      <vt:lpstr>Arial Unicode MS</vt:lpstr>
      <vt:lpstr>Calibri</vt:lpstr>
      <vt:lpstr>Calibri Light</vt:lpstr>
      <vt:lpstr>Gisha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רותי גור</dc:creator>
  <cp:lastModifiedBy>אביטל כהן</cp:lastModifiedBy>
  <cp:revision>54</cp:revision>
  <cp:lastPrinted>2019-03-18T06:53:04Z</cp:lastPrinted>
  <dcterms:created xsi:type="dcterms:W3CDTF">2017-12-31T10:28:11Z</dcterms:created>
  <dcterms:modified xsi:type="dcterms:W3CDTF">2021-06-06T05:43:18Z</dcterms:modified>
</cp:coreProperties>
</file>