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>
  <p:sldMasterIdLst>
    <p:sldMasterId id="2147483648" r:id="rId1"/>
  </p:sldMasterIdLst>
  <p:notesMasterIdLst>
    <p:notesMasterId r:id="rId3"/>
  </p:notesMasterIdLst>
  <p:sldIdLst>
    <p:sldId id="457" r:id="rId2"/>
  </p:sldIdLst>
  <p:sldSz cx="12192000" cy="6858000"/>
  <p:notesSz cx="6797675" cy="9926638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Arno Pro Smbd" panose="02020702050506020403" charset="0"/>
      <p:bold r:id="rId8"/>
      <p:boldItalic r:id="rId9"/>
    </p:embeddedFont>
    <p:embeddedFont>
      <p:font typeface="Almoni DL AAA" panose="020B0500000000020004" charset="-79"/>
      <p:regular r:id="rId10"/>
      <p:bold r:id="rId11"/>
    </p:embeddedFont>
  </p:embeddedFontLst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37E9EE-5E92-417A-B3E2-B53FB2001A5A}">
          <p14:sldIdLst>
            <p14:sldId id="45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אמיר בן לוי" initials="אבל" lastIdx="9" clrIdx="0">
    <p:extLst>
      <p:ext uri="{19B8F6BF-5375-455C-9EA6-DF929625EA0E}">
        <p15:presenceInfo xmlns:p15="http://schemas.microsoft.com/office/powerpoint/2012/main" userId="S-1-5-21-4095300847-3676161812-2035912457-100420" providerId="AD"/>
      </p:ext>
    </p:extLst>
  </p:cmAuthor>
  <p:cmAuthor id="2" name="נוי סופר" initials="נס" lastIdx="6" clrIdx="1">
    <p:extLst>
      <p:ext uri="{19B8F6BF-5375-455C-9EA6-DF929625EA0E}">
        <p15:presenceInfo xmlns:p15="http://schemas.microsoft.com/office/powerpoint/2012/main" userId="S-1-5-21-4095300847-3676161812-2035912457-95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7C65"/>
    <a:srgbClr val="B27EAB"/>
    <a:srgbClr val="A65DD3"/>
    <a:srgbClr val="71BF91"/>
    <a:srgbClr val="C4DE6B"/>
    <a:srgbClr val="FEFEFE"/>
    <a:srgbClr val="C4D672"/>
    <a:srgbClr val="D47A52"/>
    <a:srgbClr val="7077B6"/>
    <a:srgbClr val="6F39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606" autoAdjust="0"/>
    <p:restoredTop sz="96265" autoAdjust="0"/>
  </p:normalViewPr>
  <p:slideViewPr>
    <p:cSldViewPr snapToGrid="0">
      <p:cViewPr varScale="1">
        <p:scale>
          <a:sx n="107" d="100"/>
          <a:sy n="107" d="100"/>
        </p:scale>
        <p:origin x="37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1171DEF-F4D9-4AF8-B299-D3782419027A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5201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7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9549BD5-5E79-4BAA-9A69-0F96AD18AEA2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2520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7" name="Freeform 6"/>
          <p:cNvSpPr/>
          <p:nvPr userDrawn="1"/>
        </p:nvSpPr>
        <p:spPr>
          <a:xfrm>
            <a:off x="2152891" y="127322"/>
            <a:ext cx="3136739" cy="787078"/>
          </a:xfrm>
          <a:custGeom>
            <a:avLst/>
            <a:gdLst>
              <a:gd name="connsiteX0" fmla="*/ 3136739 w 3136739"/>
              <a:gd name="connsiteY0" fmla="*/ 0 h 787078"/>
              <a:gd name="connsiteX1" fmla="*/ 2882096 w 3136739"/>
              <a:gd name="connsiteY1" fmla="*/ 590308 h 787078"/>
              <a:gd name="connsiteX2" fmla="*/ 2812648 w 3136739"/>
              <a:gd name="connsiteY2" fmla="*/ 439837 h 787078"/>
              <a:gd name="connsiteX3" fmla="*/ 2534856 w 3136739"/>
              <a:gd name="connsiteY3" fmla="*/ 717630 h 787078"/>
              <a:gd name="connsiteX4" fmla="*/ 2060294 w 3136739"/>
              <a:gd name="connsiteY4" fmla="*/ 740779 h 787078"/>
              <a:gd name="connsiteX5" fmla="*/ 1238491 w 3136739"/>
              <a:gd name="connsiteY5" fmla="*/ 740779 h 787078"/>
              <a:gd name="connsiteX6" fmla="*/ 11575 w 3136739"/>
              <a:gd name="connsiteY6" fmla="*/ 787078 h 787078"/>
              <a:gd name="connsiteX7" fmla="*/ 0 w 3136739"/>
              <a:gd name="connsiteY7" fmla="*/ 34724 h 787078"/>
              <a:gd name="connsiteX8" fmla="*/ 3136739 w 3136739"/>
              <a:gd name="connsiteY8" fmla="*/ 0 h 78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739" h="787078">
                <a:moveTo>
                  <a:pt x="3136739" y="0"/>
                </a:moveTo>
                <a:lnTo>
                  <a:pt x="2882096" y="590308"/>
                </a:lnTo>
                <a:lnTo>
                  <a:pt x="2812648" y="439837"/>
                </a:lnTo>
                <a:lnTo>
                  <a:pt x="2534856" y="717630"/>
                </a:lnTo>
                <a:lnTo>
                  <a:pt x="2060294" y="740779"/>
                </a:lnTo>
                <a:lnTo>
                  <a:pt x="1238491" y="740779"/>
                </a:lnTo>
                <a:lnTo>
                  <a:pt x="11575" y="787078"/>
                </a:lnTo>
                <a:lnTo>
                  <a:pt x="0" y="34724"/>
                </a:lnTo>
                <a:lnTo>
                  <a:pt x="3136739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Freeform 7"/>
          <p:cNvSpPr/>
          <p:nvPr userDrawn="1"/>
        </p:nvSpPr>
        <p:spPr>
          <a:xfrm>
            <a:off x="2170910" y="23813"/>
            <a:ext cx="3136739" cy="787078"/>
          </a:xfrm>
          <a:custGeom>
            <a:avLst/>
            <a:gdLst>
              <a:gd name="connsiteX0" fmla="*/ 3136739 w 3136739"/>
              <a:gd name="connsiteY0" fmla="*/ 0 h 787078"/>
              <a:gd name="connsiteX1" fmla="*/ 2882096 w 3136739"/>
              <a:gd name="connsiteY1" fmla="*/ 590308 h 787078"/>
              <a:gd name="connsiteX2" fmla="*/ 2812648 w 3136739"/>
              <a:gd name="connsiteY2" fmla="*/ 439837 h 787078"/>
              <a:gd name="connsiteX3" fmla="*/ 2534856 w 3136739"/>
              <a:gd name="connsiteY3" fmla="*/ 717630 h 787078"/>
              <a:gd name="connsiteX4" fmla="*/ 2060294 w 3136739"/>
              <a:gd name="connsiteY4" fmla="*/ 740779 h 787078"/>
              <a:gd name="connsiteX5" fmla="*/ 1238491 w 3136739"/>
              <a:gd name="connsiteY5" fmla="*/ 740779 h 787078"/>
              <a:gd name="connsiteX6" fmla="*/ 11575 w 3136739"/>
              <a:gd name="connsiteY6" fmla="*/ 787078 h 787078"/>
              <a:gd name="connsiteX7" fmla="*/ 0 w 3136739"/>
              <a:gd name="connsiteY7" fmla="*/ 34724 h 787078"/>
              <a:gd name="connsiteX8" fmla="*/ 3136739 w 3136739"/>
              <a:gd name="connsiteY8" fmla="*/ 0 h 78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739" h="787078">
                <a:moveTo>
                  <a:pt x="3136739" y="0"/>
                </a:moveTo>
                <a:lnTo>
                  <a:pt x="2882096" y="590308"/>
                </a:lnTo>
                <a:lnTo>
                  <a:pt x="2812648" y="439837"/>
                </a:lnTo>
                <a:lnTo>
                  <a:pt x="2534856" y="717630"/>
                </a:lnTo>
                <a:lnTo>
                  <a:pt x="2060294" y="740779"/>
                </a:lnTo>
                <a:lnTo>
                  <a:pt x="1238491" y="740779"/>
                </a:lnTo>
                <a:lnTo>
                  <a:pt x="11575" y="787078"/>
                </a:lnTo>
                <a:lnTo>
                  <a:pt x="0" y="34724"/>
                </a:lnTo>
                <a:lnTo>
                  <a:pt x="3136739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839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2110162" y="1342393"/>
            <a:ext cx="3136739" cy="787078"/>
          </a:xfrm>
          <a:custGeom>
            <a:avLst/>
            <a:gdLst>
              <a:gd name="connsiteX0" fmla="*/ 3136739 w 3136739"/>
              <a:gd name="connsiteY0" fmla="*/ 0 h 787078"/>
              <a:gd name="connsiteX1" fmla="*/ 2882096 w 3136739"/>
              <a:gd name="connsiteY1" fmla="*/ 590308 h 787078"/>
              <a:gd name="connsiteX2" fmla="*/ 2812648 w 3136739"/>
              <a:gd name="connsiteY2" fmla="*/ 439837 h 787078"/>
              <a:gd name="connsiteX3" fmla="*/ 2534856 w 3136739"/>
              <a:gd name="connsiteY3" fmla="*/ 717630 h 787078"/>
              <a:gd name="connsiteX4" fmla="*/ 2060294 w 3136739"/>
              <a:gd name="connsiteY4" fmla="*/ 740779 h 787078"/>
              <a:gd name="connsiteX5" fmla="*/ 1238491 w 3136739"/>
              <a:gd name="connsiteY5" fmla="*/ 740779 h 787078"/>
              <a:gd name="connsiteX6" fmla="*/ 11575 w 3136739"/>
              <a:gd name="connsiteY6" fmla="*/ 787078 h 787078"/>
              <a:gd name="connsiteX7" fmla="*/ 0 w 3136739"/>
              <a:gd name="connsiteY7" fmla="*/ 34724 h 787078"/>
              <a:gd name="connsiteX8" fmla="*/ 3136739 w 3136739"/>
              <a:gd name="connsiteY8" fmla="*/ 0 h 78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739" h="787078">
                <a:moveTo>
                  <a:pt x="3136739" y="0"/>
                </a:moveTo>
                <a:lnTo>
                  <a:pt x="2882096" y="590308"/>
                </a:lnTo>
                <a:lnTo>
                  <a:pt x="2812648" y="439837"/>
                </a:lnTo>
                <a:lnTo>
                  <a:pt x="2534856" y="717630"/>
                </a:lnTo>
                <a:lnTo>
                  <a:pt x="2060294" y="740779"/>
                </a:lnTo>
                <a:lnTo>
                  <a:pt x="1238491" y="740779"/>
                </a:lnTo>
                <a:lnTo>
                  <a:pt x="11575" y="787078"/>
                </a:lnTo>
                <a:lnTo>
                  <a:pt x="0" y="34724"/>
                </a:lnTo>
                <a:lnTo>
                  <a:pt x="3136739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676400" y="60326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defRPr>
            </a:lvl1pPr>
          </a:lstStyle>
          <a:p>
            <a:r>
              <a:rPr lang="he-IL" dirty="0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990083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08842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676400" y="-59990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81505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4" name="מציין מיקום תוכן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ערוך סגנונות טקסט של תבנית בסיס</a:t>
            </a:r>
          </a:p>
        </p:txBody>
      </p:sp>
      <p:sp>
        <p:nvSpPr>
          <p:cNvPr id="6" name="מציין מיקום תוכן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ערוך סגנונות טקסט של תבנית בסיס</a:t>
            </a:r>
          </a:p>
          <a:p>
            <a:pPr lvl="1"/>
            <a:r>
              <a:rPr lang="he-IL"/>
              <a:t>רמה שניה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8" name="מציין מיקום של כותרת תחתונה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6814271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>
          <a:xfrm>
            <a:off x="1676400" y="-59990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he-IL" dirty="0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3117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209094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מציין מיקום טקסט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 dirty="0"/>
              <a:t>ערוך סגנונות טקסט של תבנית בסיס</a:t>
            </a:r>
          </a:p>
          <a:p>
            <a:pPr lvl="1"/>
            <a:r>
              <a:rPr lang="he-IL" dirty="0"/>
              <a:t>רמה שניה</a:t>
            </a:r>
          </a:p>
          <a:p>
            <a:pPr lvl="2"/>
            <a:r>
              <a:rPr lang="he-IL" dirty="0"/>
              <a:t>רמה שלישית</a:t>
            </a:r>
          </a:p>
          <a:p>
            <a:pPr lvl="3"/>
            <a:r>
              <a:rPr lang="he-IL" dirty="0"/>
              <a:t>רמה רביעית</a:t>
            </a:r>
          </a:p>
          <a:p>
            <a:pPr lvl="4"/>
            <a:r>
              <a:rPr lang="he-IL" dirty="0"/>
              <a:t>רמה חמישית</a:t>
            </a:r>
          </a:p>
        </p:txBody>
      </p:sp>
      <p:sp>
        <p:nvSpPr>
          <p:cNvPr id="4" name="מציין מיקום של תאריך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49741-90DE-49DD-ACD1-986CC3851D79}" type="datetimeFigureOut">
              <a:rPr lang="he-IL" smtClean="0"/>
              <a:pPr/>
              <a:t>כ"א/אלול/תשפ"א</a:t>
            </a:fld>
            <a:endParaRPr lang="he-IL"/>
          </a:p>
        </p:txBody>
      </p:sp>
      <p:sp>
        <p:nvSpPr>
          <p:cNvPr id="5" name="מציין מיקום של כותרת תחתונה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566E3-247C-4B43-A59E-E0E4480DB083}" type="slidenum">
              <a:rPr lang="he-IL" smtClean="0"/>
              <a:pPr/>
              <a:t>‹#›</a:t>
            </a:fld>
            <a:endParaRPr lang="he-IL"/>
          </a:p>
        </p:txBody>
      </p:sp>
      <p:sp>
        <p:nvSpPr>
          <p:cNvPr id="7" name="אליפסה 6"/>
          <p:cNvSpPr/>
          <p:nvPr userDrawn="1"/>
        </p:nvSpPr>
        <p:spPr>
          <a:xfrm>
            <a:off x="298004" y="6438900"/>
            <a:ext cx="282575" cy="282575"/>
          </a:xfrm>
          <a:prstGeom prst="ellipse">
            <a:avLst/>
          </a:prstGeom>
          <a:solidFill>
            <a:srgbClr val="F89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cxnSp>
        <p:nvCxnSpPr>
          <p:cNvPr id="8" name="מחבר ישר 7"/>
          <p:cNvCxnSpPr/>
          <p:nvPr userDrawn="1"/>
        </p:nvCxnSpPr>
        <p:spPr>
          <a:xfrm flipH="1">
            <a:off x="371475" y="6581775"/>
            <a:ext cx="11420475" cy="0"/>
          </a:xfrm>
          <a:prstGeom prst="line">
            <a:avLst/>
          </a:prstGeom>
          <a:ln>
            <a:solidFill>
              <a:srgbClr val="F89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197296" y="6438512"/>
            <a:ext cx="367408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fld id="{B02A2FDD-39A5-458E-B71C-8AF939273033}" type="slidenum">
              <a:rPr lang="he-IL" sz="1200" b="1" smtClean="0"/>
              <a:pPr/>
              <a:t>‹#›</a:t>
            </a:fld>
            <a:endParaRPr lang="he-IL" sz="1200" b="1" dirty="0"/>
          </a:p>
        </p:txBody>
      </p:sp>
      <p:pic>
        <p:nvPicPr>
          <p:cNvPr id="2" name="תמונה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1" y="0"/>
            <a:ext cx="12169465" cy="6858000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>
            <a:off x="2152891" y="127322"/>
            <a:ext cx="3136739" cy="787078"/>
          </a:xfrm>
          <a:custGeom>
            <a:avLst/>
            <a:gdLst>
              <a:gd name="connsiteX0" fmla="*/ 3136739 w 3136739"/>
              <a:gd name="connsiteY0" fmla="*/ 0 h 787078"/>
              <a:gd name="connsiteX1" fmla="*/ 2882096 w 3136739"/>
              <a:gd name="connsiteY1" fmla="*/ 590308 h 787078"/>
              <a:gd name="connsiteX2" fmla="*/ 2812648 w 3136739"/>
              <a:gd name="connsiteY2" fmla="*/ 439837 h 787078"/>
              <a:gd name="connsiteX3" fmla="*/ 2534856 w 3136739"/>
              <a:gd name="connsiteY3" fmla="*/ 717630 h 787078"/>
              <a:gd name="connsiteX4" fmla="*/ 2060294 w 3136739"/>
              <a:gd name="connsiteY4" fmla="*/ 740779 h 787078"/>
              <a:gd name="connsiteX5" fmla="*/ 1238491 w 3136739"/>
              <a:gd name="connsiteY5" fmla="*/ 740779 h 787078"/>
              <a:gd name="connsiteX6" fmla="*/ 11575 w 3136739"/>
              <a:gd name="connsiteY6" fmla="*/ 787078 h 787078"/>
              <a:gd name="connsiteX7" fmla="*/ 0 w 3136739"/>
              <a:gd name="connsiteY7" fmla="*/ 34724 h 787078"/>
              <a:gd name="connsiteX8" fmla="*/ 3136739 w 3136739"/>
              <a:gd name="connsiteY8" fmla="*/ 0 h 787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36739" h="787078">
                <a:moveTo>
                  <a:pt x="3136739" y="0"/>
                </a:moveTo>
                <a:lnTo>
                  <a:pt x="2882096" y="590308"/>
                </a:lnTo>
                <a:lnTo>
                  <a:pt x="2812648" y="439837"/>
                </a:lnTo>
                <a:lnTo>
                  <a:pt x="2534856" y="717630"/>
                </a:lnTo>
                <a:lnTo>
                  <a:pt x="2060294" y="740779"/>
                </a:lnTo>
                <a:lnTo>
                  <a:pt x="1238491" y="740779"/>
                </a:lnTo>
                <a:lnTo>
                  <a:pt x="11575" y="787078"/>
                </a:lnTo>
                <a:lnTo>
                  <a:pt x="0" y="34724"/>
                </a:lnTo>
                <a:lnTo>
                  <a:pt x="3136739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6" t="18643" b="14654"/>
          <a:stretch/>
        </p:blipFill>
        <p:spPr>
          <a:xfrm>
            <a:off x="1062000" y="0"/>
            <a:ext cx="2295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0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no Pro Smbd" panose="02020702050506020403" pitchFamily="18" charset="0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44988" y="140073"/>
            <a:ext cx="59839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he-IL" sz="3600" dirty="0" smtClean="0">
                <a:solidFill>
                  <a:schemeClr val="bg1"/>
                </a:solidFill>
              </a:rPr>
              <a:t>עבודה מרחוק כאשר עובד בבידוד</a:t>
            </a:r>
            <a:endParaRPr lang="he-IL" sz="3600" dirty="0">
              <a:solidFill>
                <a:schemeClr val="bg1"/>
              </a:solidFill>
            </a:endParaRPr>
          </a:p>
        </p:txBody>
      </p:sp>
      <p:grpSp>
        <p:nvGrpSpPr>
          <p:cNvPr id="31" name="קבוצה 30"/>
          <p:cNvGrpSpPr/>
          <p:nvPr/>
        </p:nvGrpSpPr>
        <p:grpSpPr>
          <a:xfrm>
            <a:off x="252851" y="1551456"/>
            <a:ext cx="11923489" cy="4397216"/>
            <a:chOff x="562132" y="1151299"/>
            <a:chExt cx="11923489" cy="4397216"/>
          </a:xfrm>
        </p:grpSpPr>
        <p:sp>
          <p:nvSpPr>
            <p:cNvPr id="15" name="חץ ימינה 14"/>
            <p:cNvSpPr/>
            <p:nvPr/>
          </p:nvSpPr>
          <p:spPr>
            <a:xfrm rot="8793008">
              <a:off x="3347475" y="1918862"/>
              <a:ext cx="724489" cy="437641"/>
            </a:xfrm>
            <a:prstGeom prst="rightArrow">
              <a:avLst/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  <p:sp>
          <p:nvSpPr>
            <p:cNvPr id="16" name="כותרת 1"/>
            <p:cNvSpPr txBox="1">
              <a:spLocks/>
            </p:cNvSpPr>
            <p:nvPr/>
          </p:nvSpPr>
          <p:spPr>
            <a:xfrm>
              <a:off x="8451475" y="1926426"/>
              <a:ext cx="2602006" cy="100875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כן</a:t>
              </a:r>
              <a:endPara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7" name="כותרת 1"/>
            <p:cNvSpPr txBox="1">
              <a:spLocks/>
            </p:cNvSpPr>
            <p:nvPr/>
          </p:nvSpPr>
          <p:spPr>
            <a:xfrm>
              <a:off x="2124064" y="3007897"/>
              <a:ext cx="4609384" cy="54679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endParaRPr lang="he-IL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8" name="כותרת 1"/>
            <p:cNvSpPr txBox="1">
              <a:spLocks/>
            </p:cNvSpPr>
            <p:nvPr/>
          </p:nvSpPr>
          <p:spPr>
            <a:xfrm>
              <a:off x="1315165" y="1151299"/>
              <a:ext cx="10531692" cy="500889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האם קיים לעובד </a:t>
              </a:r>
              <a:r>
                <a:rPr lang="he-IL" sz="36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אישור</a:t>
              </a:r>
              <a:r>
                <a:rPr lang="he-IL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 לעבוד מרחוק בשגרה </a:t>
              </a:r>
              <a:r>
                <a:rPr lang="he-IL" sz="3600" b="1" u="sng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טרום</a:t>
              </a:r>
              <a:r>
                <a:rPr lang="he-IL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 הבידוד?</a:t>
              </a:r>
              <a:endParaRPr lang="he-IL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21" name="כותרת 1"/>
            <p:cNvSpPr txBox="1">
              <a:spLocks/>
            </p:cNvSpPr>
            <p:nvPr/>
          </p:nvSpPr>
          <p:spPr>
            <a:xfrm>
              <a:off x="8164224" y="5065059"/>
              <a:ext cx="2889257" cy="48345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endParaRPr lang="he-IL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30" name="כותרת 1"/>
            <p:cNvSpPr txBox="1">
              <a:spLocks/>
            </p:cNvSpPr>
            <p:nvPr/>
          </p:nvSpPr>
          <p:spPr>
            <a:xfrm>
              <a:off x="562132" y="4180288"/>
              <a:ext cx="4609384" cy="546791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3200" b="1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לא ניתן לאשר לעבוד מרחוק בבידוד</a:t>
              </a:r>
              <a:endParaRPr lang="he-IL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19" name="כותרת 1"/>
            <p:cNvSpPr txBox="1">
              <a:spLocks/>
            </p:cNvSpPr>
            <p:nvPr/>
          </p:nvSpPr>
          <p:spPr>
            <a:xfrm>
              <a:off x="1634744" y="1846857"/>
              <a:ext cx="2602006" cy="100875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לא</a:t>
              </a:r>
              <a:endParaRPr lang="he-IL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1" name="כותרת 1"/>
            <p:cNvSpPr txBox="1">
              <a:spLocks/>
            </p:cNvSpPr>
            <p:nvPr/>
          </p:nvSpPr>
          <p:spPr>
            <a:xfrm>
              <a:off x="9883615" y="3503749"/>
              <a:ext cx="2602006" cy="100875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העובד זכאי לדמי בידוד</a:t>
              </a:r>
              <a:endParaRPr lang="he-I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2" name="כותרת 1"/>
            <p:cNvSpPr txBox="1">
              <a:spLocks/>
            </p:cNvSpPr>
            <p:nvPr/>
          </p:nvSpPr>
          <p:spPr>
            <a:xfrm>
              <a:off x="6574981" y="3418370"/>
              <a:ext cx="2602006" cy="1008756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Autofit/>
            </a:bodyPr>
            <a:lstStyle>
              <a:lvl1pPr algn="r" defTabSz="914378" rtl="1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200" kern="1200">
                  <a:solidFill>
                    <a:schemeClr val="tx1"/>
                  </a:solidFill>
                  <a:latin typeface="Calibri" panose="020F0502020204030204" pitchFamily="34" charset="0"/>
                  <a:ea typeface="+mj-ea"/>
                  <a:cs typeface="Calibri" panose="020F0502020204030204" pitchFamily="34" charset="0"/>
                </a:defRPr>
              </a:lvl1pPr>
            </a:lstStyle>
            <a:p>
              <a:pPr algn="ctr"/>
              <a:r>
                <a:rPr lang="he-IL" sz="28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cs"/>
                </a:rPr>
                <a:t>העובד לא זכאי לדמי בידוד</a:t>
              </a:r>
              <a:endParaRPr lang="he-IL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endParaRPr>
            </a:p>
          </p:txBody>
        </p:sp>
        <p:sp>
          <p:nvSpPr>
            <p:cNvPr id="44" name="חץ ימינה 43"/>
            <p:cNvSpPr/>
            <p:nvPr/>
          </p:nvSpPr>
          <p:spPr>
            <a:xfrm rot="5400000">
              <a:off x="10873479" y="4608028"/>
              <a:ext cx="550572" cy="393388"/>
            </a:xfrm>
            <a:prstGeom prst="rightArrow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he-IL"/>
            </a:p>
          </p:txBody>
        </p:sp>
      </p:grpSp>
      <p:sp>
        <p:nvSpPr>
          <p:cNvPr id="39" name="חץ ימינה 38"/>
          <p:cNvSpPr/>
          <p:nvPr/>
        </p:nvSpPr>
        <p:spPr>
          <a:xfrm rot="2634980">
            <a:off x="9849865" y="3461568"/>
            <a:ext cx="724489" cy="404520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0" name="חץ ימינה 39"/>
          <p:cNvSpPr/>
          <p:nvPr/>
        </p:nvSpPr>
        <p:spPr>
          <a:xfrm rot="8118427">
            <a:off x="8595574" y="3447568"/>
            <a:ext cx="724489" cy="476235"/>
          </a:xfrm>
          <a:prstGeom prst="rightArrow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47" name="כותרת 1"/>
          <p:cNvSpPr txBox="1">
            <a:spLocks/>
          </p:cNvSpPr>
          <p:nvPr/>
        </p:nvSpPr>
        <p:spPr>
          <a:xfrm>
            <a:off x="8977673" y="5969727"/>
            <a:ext cx="3040791" cy="5467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378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he-IL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ניתן לאשר ללא מגבלת ימים ולמשך התקופה המזערית בלבד (7 ימים)</a:t>
            </a:r>
            <a:endParaRPr lang="he-IL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8" name="כותרת 1"/>
          <p:cNvSpPr txBox="1">
            <a:spLocks/>
          </p:cNvSpPr>
          <p:nvPr/>
        </p:nvSpPr>
        <p:spPr>
          <a:xfrm>
            <a:off x="4464069" y="5882255"/>
            <a:ext cx="4284080" cy="5467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914378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just"/>
            <a:r>
              <a:rPr lang="he-IL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ניתן לאשר כמו בתקופת שגרה. </a:t>
            </a:r>
          </a:p>
          <a:p>
            <a:pPr algn="just"/>
            <a:r>
              <a:rPr lang="he-IL" sz="2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לדוג' עובד בעל אישור לעבודה מרחוק ליום אחד רשאי לעבוד יום אחד גם במהלך הבידוד.</a:t>
            </a:r>
            <a:endParaRPr lang="he-IL" sz="2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49" name="חץ ימינה 48"/>
          <p:cNvSpPr/>
          <p:nvPr/>
        </p:nvSpPr>
        <p:spPr>
          <a:xfrm rot="2626582">
            <a:off x="8593018" y="2319690"/>
            <a:ext cx="724489" cy="437641"/>
          </a:xfrm>
          <a:prstGeom prst="rightArrow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50" name="חץ ימינה 49"/>
          <p:cNvSpPr/>
          <p:nvPr/>
        </p:nvSpPr>
        <p:spPr>
          <a:xfrm rot="5400000">
            <a:off x="2195298" y="3501743"/>
            <a:ext cx="724489" cy="437641"/>
          </a:xfrm>
          <a:prstGeom prst="rightArrow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51" name="חץ ימינה 50"/>
          <p:cNvSpPr/>
          <p:nvPr/>
        </p:nvSpPr>
        <p:spPr>
          <a:xfrm rot="5400000">
            <a:off x="7291417" y="4936975"/>
            <a:ext cx="550572" cy="393388"/>
          </a:xfrm>
          <a:prstGeom prst="rightArrow">
            <a:avLst/>
          </a:prstGeom>
          <a:solidFill>
            <a:schemeClr val="accent5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45309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Calibri"/>
        <a:ea typeface=""/>
        <a:cs typeface="Calibri"/>
      </a:majorFont>
      <a:minorFont>
        <a:latin typeface="Calibri"/>
        <a:ea typeface=""/>
        <a:cs typeface="Calibr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11660</TotalTime>
  <Words>68</Words>
  <Application>Microsoft Office PowerPoint</Application>
  <PresentationFormat>מסך רחב</PresentationFormat>
  <Paragraphs>10</Paragraphs>
  <Slides>1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6" baseType="lpstr">
      <vt:lpstr>Calibri</vt:lpstr>
      <vt:lpstr>Arno Pro Smbd</vt:lpstr>
      <vt:lpstr>Almoni DL AAA</vt:lpstr>
      <vt:lpstr>Arial</vt:lpstr>
      <vt:lpstr>ערכת נושא Office</vt:lpstr>
      <vt:lpstr>מצגת של PowerPoint‏</vt:lpstr>
    </vt:vector>
  </TitlesOfParts>
  <Company>MOF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הדוח השנתי של הממונה על השכר 2016</dc:title>
  <dc:creator>רחל קופר</dc:creator>
  <cp:lastModifiedBy>אמיר בן לוי</cp:lastModifiedBy>
  <cp:revision>576</cp:revision>
  <cp:lastPrinted>2021-08-29T09:26:15Z</cp:lastPrinted>
  <dcterms:created xsi:type="dcterms:W3CDTF">2018-02-18T10:30:45Z</dcterms:created>
  <dcterms:modified xsi:type="dcterms:W3CDTF">2021-08-29T10:42:08Z</dcterms:modified>
</cp:coreProperties>
</file>