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1"/>
  </p:notesMasterIdLst>
  <p:sldIdLst>
    <p:sldId id="256" r:id="rId2"/>
    <p:sldId id="265" r:id="rId3"/>
    <p:sldId id="294" r:id="rId4"/>
    <p:sldId id="295" r:id="rId5"/>
    <p:sldId id="268" r:id="rId6"/>
    <p:sldId id="272" r:id="rId7"/>
    <p:sldId id="293" r:id="rId8"/>
    <p:sldId id="292" r:id="rId9"/>
    <p:sldId id="270" r:id="rId10"/>
  </p:sldIdLst>
  <p:sldSz cx="9144000" cy="6858000" type="screen4x3"/>
  <p:notesSz cx="6797675" cy="9926638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83859" autoAdjust="0"/>
  </p:normalViewPr>
  <p:slideViewPr>
    <p:cSldViewPr>
      <p:cViewPr>
        <p:scale>
          <a:sx n="80" d="100"/>
          <a:sy n="80" d="100"/>
        </p:scale>
        <p:origin x="-780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275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78BDFB9-EC84-4F58-9B60-B7DA962727FE}" type="datetimeFigureOut">
              <a:rPr lang="he-IL" smtClean="0"/>
              <a:t>כ"ט/חשון/תשע"ז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275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0F8BF0B-1741-4774-85BE-C4B03E8B8CE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46588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התאמה למובייל- בוצע באופן חלקי, חיפוש לפי עמותה ספציפית.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8BF0B-1741-4774-85BE-C4B03E8B8CE3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965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בחירת סוג הארגון</a:t>
            </a:r>
            <a:r>
              <a:rPr lang="he-IL" baseline="0" dirty="0" smtClean="0"/>
              <a:t> האם עמותה, </a:t>
            </a:r>
            <a:r>
              <a:rPr lang="he-IL" baseline="0" dirty="0" err="1" smtClean="0"/>
              <a:t>חל"צ</a:t>
            </a:r>
            <a:r>
              <a:rPr lang="he-IL" baseline="0" dirty="0" smtClean="0"/>
              <a:t> או הקדש</a:t>
            </a:r>
          </a:p>
          <a:p>
            <a:r>
              <a:rPr lang="he-IL" baseline="0" dirty="0" smtClean="0"/>
              <a:t>בחירת סוג הפעילות מתוך רשימה</a:t>
            </a:r>
          </a:p>
          <a:p>
            <a:r>
              <a:rPr lang="he-IL" baseline="0" dirty="0" smtClean="0"/>
              <a:t>בחירת מהות הפעילות</a:t>
            </a:r>
          </a:p>
          <a:p>
            <a:r>
              <a:rPr lang="he-IL" baseline="0" dirty="0" smtClean="0"/>
              <a:t>בחירת המחוז בו נרשם הארגון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8BF0B-1741-4774-85BE-C4B03E8B8CE3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80233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8BF0B-1741-4774-85BE-C4B03E8B8CE3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83434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סכום היתרות כ-200,000 ₪ לפי</a:t>
            </a:r>
            <a:r>
              <a:rPr lang="he-IL" baseline="0" dirty="0" smtClean="0"/>
              <a:t> הערכה של הג'וינט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8BF0B-1741-4774-85BE-C4B03E8B8CE3}" type="slidenum">
              <a:rPr lang="he-IL" smtClean="0"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889103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הגורמים</a:t>
            </a:r>
            <a:r>
              <a:rPr lang="he-IL" baseline="0" dirty="0" smtClean="0"/>
              <a:t> הפועלים כיום במיזם הם בשלושה מסלולים במקביל, ובהתאם לשלוש תכניות עבודה נפרדות: </a:t>
            </a:r>
          </a:p>
          <a:p>
            <a:r>
              <a:rPr lang="he-IL" baseline="0" dirty="0" smtClean="0"/>
              <a:t>מגזר שלישי- בהובלת הג'וינט</a:t>
            </a:r>
          </a:p>
          <a:p>
            <a:r>
              <a:rPr lang="he-IL" baseline="0" dirty="0" smtClean="0"/>
              <a:t>טכנולוגיה- בהובלת ששון ואגף מערכות מידע</a:t>
            </a:r>
          </a:p>
          <a:p>
            <a:r>
              <a:rPr lang="he-IL" baseline="0" dirty="0" smtClean="0"/>
              <a:t>חשיפת האתר- בהובלת הרשות ובסיוע הייעוץ של שי.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8BF0B-1741-4774-85BE-C4B03E8B8CE3}" type="slidenum">
              <a:rPr lang="he-IL" smtClean="0"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15769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חווית המשתמש</a:t>
            </a:r>
            <a:r>
              <a:rPr lang="he-IL" baseline="0" dirty="0" smtClean="0"/>
              <a:t> – שיהיה מותאם גם למובייל בצורה מלאה </a:t>
            </a:r>
          </a:p>
          <a:p>
            <a:r>
              <a:rPr lang="he-IL" baseline="0" dirty="0" smtClean="0"/>
              <a:t>יחסי ציבור – הפצת מידע לעיתונות במועדים ובתזמונים רלוונטיים בהם יש פוקוס על הנושאים הללו בתקשורת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8BF0B-1741-4774-85BE-C4B03E8B8CE3}" type="slidenum">
              <a:rPr lang="he-IL" smtClean="0"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493798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יש לשים דגש על כך שאין</a:t>
            </a:r>
            <a:r>
              <a:rPr lang="he-IL" baseline="0" dirty="0" smtClean="0"/>
              <a:t> לנו את הידע כרגע אם נוכל להציג את הנתונים למשתמש דרך האתר או להפיק את הנתונים לפי בקשה</a:t>
            </a:r>
          </a:p>
          <a:p>
            <a:r>
              <a:rPr lang="he-IL" baseline="0" dirty="0" smtClean="0"/>
              <a:t>אבל המטרה שלנו היא לאפשר ככל הניתן מידע ויזואלי וחיפושים מתקדמים לגולשים באתר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8BF0B-1741-4774-85BE-C4B03E8B8CE3}" type="slidenum">
              <a:rPr lang="he-IL" smtClean="0"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73442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A394F-03F5-472B-8D4D-4DF7063287E9}" type="datetimeFigureOut">
              <a:rPr lang="he-IL" smtClean="0"/>
              <a:t>כ"ט/חשון/תשע"ז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7FEDB-3898-4FDB-B81A-14994CC325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50420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A394F-03F5-472B-8D4D-4DF7063287E9}" type="datetimeFigureOut">
              <a:rPr lang="he-IL" smtClean="0"/>
              <a:t>כ"ט/חשון/תשע"ז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7FEDB-3898-4FDB-B81A-14994CC325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0807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A394F-03F5-472B-8D4D-4DF7063287E9}" type="datetimeFigureOut">
              <a:rPr lang="he-IL" smtClean="0"/>
              <a:t>כ"ט/חשון/תשע"ז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7FEDB-3898-4FDB-B81A-14994CC325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86455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A394F-03F5-472B-8D4D-4DF7063287E9}" type="datetimeFigureOut">
              <a:rPr lang="he-IL" smtClean="0"/>
              <a:t>כ"ט/חשון/תשע"ז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7FEDB-3898-4FDB-B81A-14994CC325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0288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A394F-03F5-472B-8D4D-4DF7063287E9}" type="datetimeFigureOut">
              <a:rPr lang="he-IL" smtClean="0"/>
              <a:t>כ"ט/חשון/תשע"ז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7FEDB-3898-4FDB-B81A-14994CC325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11540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A394F-03F5-472B-8D4D-4DF7063287E9}" type="datetimeFigureOut">
              <a:rPr lang="he-IL" smtClean="0"/>
              <a:t>כ"ט/חשון/תשע"ז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7FEDB-3898-4FDB-B81A-14994CC325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6655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A394F-03F5-472B-8D4D-4DF7063287E9}" type="datetimeFigureOut">
              <a:rPr lang="he-IL" smtClean="0"/>
              <a:t>כ"ט/חשון/תשע"ז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7FEDB-3898-4FDB-B81A-14994CC325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3038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A394F-03F5-472B-8D4D-4DF7063287E9}" type="datetimeFigureOut">
              <a:rPr lang="he-IL" smtClean="0"/>
              <a:t>כ"ט/חשון/תשע"ז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7FEDB-3898-4FDB-B81A-14994CC325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31315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A394F-03F5-472B-8D4D-4DF7063287E9}" type="datetimeFigureOut">
              <a:rPr lang="he-IL" smtClean="0"/>
              <a:t>כ"ט/חשון/תשע"ז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7FEDB-3898-4FDB-B81A-14994CC325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59081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A394F-03F5-472B-8D4D-4DF7063287E9}" type="datetimeFigureOut">
              <a:rPr lang="he-IL" smtClean="0"/>
              <a:t>כ"ט/חשון/תשע"ז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7FEDB-3898-4FDB-B81A-14994CC325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73056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A394F-03F5-472B-8D4D-4DF7063287E9}" type="datetimeFigureOut">
              <a:rPr lang="he-IL" smtClean="0"/>
              <a:t>כ"ט/חשון/תשע"ז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7FEDB-3898-4FDB-B81A-14994CC325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16963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A394F-03F5-472B-8D4D-4DF7063287E9}" type="datetimeFigureOut">
              <a:rPr lang="he-IL" smtClean="0"/>
              <a:t>כ"ט/חשון/תשע"ז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7FEDB-3898-4FDB-B81A-14994CC325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76886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אישי\גייד סטאר\guidestar-orgil-logo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464"/>
          <a:stretch/>
        </p:blipFill>
        <p:spPr bwMode="auto">
          <a:xfrm>
            <a:off x="3013475" y="3284984"/>
            <a:ext cx="3189058" cy="2727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5" t="5771" r="4442" b="5684"/>
          <a:stretch/>
        </p:blipFill>
        <p:spPr bwMode="auto">
          <a:xfrm>
            <a:off x="179512" y="166959"/>
            <a:ext cx="1800200" cy="125534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 descr="D:\אישי\גייד סטאר\גוינט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62040"/>
            <a:ext cx="2448272" cy="690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אישי\גייד סטאר\משרד המשפטים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548679"/>
            <a:ext cx="2952328" cy="523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31640" y="1439757"/>
            <a:ext cx="6601487" cy="181588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he-IL" sz="4000" b="1" dirty="0" smtClean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ועדת היגוי </a:t>
            </a:r>
          </a:p>
          <a:p>
            <a:pPr algn="ctr"/>
            <a:r>
              <a:rPr lang="he-IL" sz="4000" b="1" dirty="0" smtClean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בראשות מנכ"לית משרד המשפטים</a:t>
            </a:r>
          </a:p>
          <a:p>
            <a:pPr algn="ctr"/>
            <a:r>
              <a:rPr lang="he-IL" sz="3200" b="1" dirty="0" smtClean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דצמבר 2016</a:t>
            </a:r>
          </a:p>
        </p:txBody>
      </p:sp>
      <p:sp>
        <p:nvSpPr>
          <p:cNvPr id="7" name="מלבן 6"/>
          <p:cNvSpPr/>
          <p:nvPr/>
        </p:nvSpPr>
        <p:spPr>
          <a:xfrm>
            <a:off x="0" y="6453336"/>
            <a:ext cx="9144000" cy="404664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dirty="0" err="1" smtClean="0"/>
              <a:t>גיידסטאר</a:t>
            </a:r>
            <a:r>
              <a:rPr lang="he-IL" dirty="0" smtClean="0"/>
              <a:t> – אתר העמותות של ישראל</a:t>
            </a:r>
            <a:endParaRPr lang="he-IL" dirty="0"/>
          </a:p>
        </p:txBody>
      </p:sp>
      <p:sp>
        <p:nvSpPr>
          <p:cNvPr id="8" name="מלבן 7"/>
          <p:cNvSpPr/>
          <p:nvPr/>
        </p:nvSpPr>
        <p:spPr>
          <a:xfrm>
            <a:off x="-36512" y="1354460"/>
            <a:ext cx="9289032" cy="65162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2918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90872" y="1268760"/>
            <a:ext cx="8229600" cy="4525963"/>
          </a:xfrm>
        </p:spPr>
        <p:txBody>
          <a:bodyPr>
            <a:normAutofit/>
          </a:bodyPr>
          <a:lstStyle/>
          <a:p>
            <a:r>
              <a:rPr lang="he-IL" sz="2400" dirty="0">
                <a:solidFill>
                  <a:schemeClr val="tx2">
                    <a:lumMod val="50000"/>
                  </a:schemeClr>
                </a:solidFill>
              </a:rPr>
              <a:t>השלמת מעבר לפלטפורמת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SalesForce</a:t>
            </a:r>
            <a:endParaRPr lang="he-IL" sz="3600" b="1" dirty="0">
              <a:solidFill>
                <a:schemeClr val="tx2">
                  <a:lumMod val="50000"/>
                </a:schemeClr>
              </a:solidFill>
              <a:latin typeface="Aparajita" panose="020B0604020202020204" pitchFamily="34" charset="0"/>
            </a:endParaRP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he-IL" sz="2400" dirty="0" smtClean="0">
                <a:solidFill>
                  <a:schemeClr val="tx2">
                    <a:lumMod val="50000"/>
                  </a:schemeClr>
                </a:solidFill>
              </a:rPr>
              <a:t>תשתית ענן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he-IL" sz="2400" dirty="0" smtClean="0">
                <a:solidFill>
                  <a:schemeClr val="tx2">
                    <a:lumMod val="50000"/>
                  </a:schemeClr>
                </a:solidFill>
              </a:rPr>
              <a:t>יכולות מתקדמות של חיפושים וחיתוכים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he-IL" sz="2400" dirty="0" smtClean="0">
                <a:solidFill>
                  <a:schemeClr val="tx2">
                    <a:lumMod val="50000"/>
                  </a:schemeClr>
                </a:solidFill>
              </a:rPr>
              <a:t>התאמה חלקית של האתר למובייל</a:t>
            </a:r>
            <a:endParaRPr lang="he-IL" sz="2400" dirty="0">
              <a:solidFill>
                <a:schemeClr val="tx2">
                  <a:lumMod val="50000"/>
                </a:schemeClr>
              </a:solidFill>
            </a:endParaRPr>
          </a:p>
          <a:p>
            <a:pPr marL="342900" lvl="1" indent="-342900">
              <a:spcBef>
                <a:spcPts val="1200"/>
              </a:spcBef>
              <a:spcAft>
                <a:spcPts val="700"/>
              </a:spcAft>
              <a:buFont typeface="Arial" panose="020B0604020202020204" pitchFamily="34" charset="0"/>
              <a:buChar char="•"/>
            </a:pPr>
            <a:r>
              <a:rPr lang="he-IL" sz="2400" dirty="0" smtClean="0">
                <a:solidFill>
                  <a:schemeClr val="tx2">
                    <a:lumMod val="50000"/>
                  </a:schemeClr>
                </a:solidFill>
              </a:rPr>
              <a:t>חיפוש </a:t>
            </a:r>
            <a:r>
              <a:rPr lang="he-IL" sz="2400" dirty="0">
                <a:solidFill>
                  <a:schemeClr val="tx2">
                    <a:lumMod val="50000"/>
                  </a:schemeClr>
                </a:solidFill>
              </a:rPr>
              <a:t>מתקדם וחיתוכים לפי מחוז </a:t>
            </a:r>
            <a:r>
              <a:rPr lang="he-IL" sz="2400" dirty="0" smtClean="0">
                <a:solidFill>
                  <a:schemeClr val="tx2">
                    <a:lumMod val="50000"/>
                  </a:schemeClr>
                </a:solidFill>
              </a:rPr>
              <a:t>רישום </a:t>
            </a:r>
            <a:r>
              <a:rPr lang="he-IL" sz="2400" dirty="0">
                <a:solidFill>
                  <a:schemeClr val="tx2">
                    <a:lumMod val="50000"/>
                  </a:schemeClr>
                </a:solidFill>
              </a:rPr>
              <a:t>וסיווגי פעילות </a:t>
            </a:r>
            <a:endParaRPr lang="he-IL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lvl="1" indent="-342900">
              <a:spcBef>
                <a:spcPts val="700"/>
              </a:spcBef>
              <a:spcAft>
                <a:spcPts val="700"/>
              </a:spcAft>
              <a:buFont typeface="Arial" panose="020B0604020202020204" pitchFamily="34" charset="0"/>
              <a:buChar char="•"/>
            </a:pPr>
            <a:r>
              <a:rPr lang="he-IL" sz="2400" dirty="0" smtClean="0">
                <a:solidFill>
                  <a:schemeClr val="tx2">
                    <a:lumMod val="50000"/>
                  </a:schemeClr>
                </a:solidFill>
              </a:rPr>
              <a:t>קבלת נתונים מרשות המיסים – אישור לפי סעיף 46* </a:t>
            </a:r>
          </a:p>
          <a:p>
            <a:pPr marL="342900" lvl="1" indent="-342900">
              <a:spcBef>
                <a:spcPts val="700"/>
              </a:spcBef>
              <a:spcAft>
                <a:spcPts val="700"/>
              </a:spcAft>
              <a:buFont typeface="Arial" panose="020B0604020202020204" pitchFamily="34" charset="0"/>
              <a:buChar char="•"/>
            </a:pPr>
            <a:r>
              <a:rPr lang="he-IL" sz="2400" dirty="0" smtClean="0">
                <a:solidFill>
                  <a:schemeClr val="tx2">
                    <a:lumMod val="50000"/>
                  </a:schemeClr>
                </a:solidFill>
              </a:rPr>
              <a:t>קבלת נתונים מהחשב הכללי – תמיכות*</a:t>
            </a:r>
          </a:p>
          <a:p>
            <a:pPr marL="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he-IL" sz="2000" dirty="0" smtClean="0">
                <a:solidFill>
                  <a:schemeClr val="tx2">
                    <a:lumMod val="50000"/>
                  </a:schemeClr>
                </a:solidFill>
              </a:rPr>
              <a:t>*  </a:t>
            </a:r>
            <a:r>
              <a:rPr lang="he-IL" sz="1800" dirty="0" smtClean="0">
                <a:solidFill>
                  <a:schemeClr val="tx2">
                    <a:lumMod val="50000"/>
                  </a:schemeClr>
                </a:solidFill>
              </a:rPr>
              <a:t>המידע טרם מוצג בגיידסטאר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he-IL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1"/>
            <a:endParaRPr lang="he-IL" sz="2400" dirty="0">
              <a:solidFill>
                <a:schemeClr val="tx2">
                  <a:lumMod val="50000"/>
                </a:schemeClr>
              </a:solidFill>
            </a:endParaRPr>
          </a:p>
          <a:p>
            <a:pPr lvl="1"/>
            <a:endParaRPr lang="he-IL" sz="2400" dirty="0">
              <a:solidFill>
                <a:schemeClr val="tx2">
                  <a:lumMod val="50000"/>
                </a:schemeClr>
              </a:solidFill>
            </a:endParaRPr>
          </a:p>
          <a:p>
            <a:endParaRPr lang="he-IL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Picture 2" descr="D:\אישי\גייד סטאר\guidestar-orgil-logo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464"/>
          <a:stretch/>
        </p:blipFill>
        <p:spPr bwMode="auto">
          <a:xfrm>
            <a:off x="35496" y="47323"/>
            <a:ext cx="1512168" cy="1293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מלבן 5"/>
          <p:cNvSpPr/>
          <p:nvPr/>
        </p:nvSpPr>
        <p:spPr>
          <a:xfrm>
            <a:off x="0" y="6453336"/>
            <a:ext cx="9144000" cy="404664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dirty="0" err="1" smtClean="0"/>
              <a:t>גיידסטאר</a:t>
            </a:r>
            <a:r>
              <a:rPr lang="he-IL" dirty="0" smtClean="0"/>
              <a:t> – אתר העמותות של ישראל</a:t>
            </a:r>
            <a:endParaRPr lang="he-IL" dirty="0"/>
          </a:p>
        </p:txBody>
      </p:sp>
      <p:sp>
        <p:nvSpPr>
          <p:cNvPr id="7" name="כותרת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he-IL" b="1" dirty="0" smtClean="0">
                <a:solidFill>
                  <a:srgbClr val="003300"/>
                </a:solidFill>
                <a:latin typeface="+mn-lt"/>
              </a:rPr>
              <a:t>פעילות ב-</a:t>
            </a:r>
            <a:r>
              <a:rPr lang="he-IL" sz="4000" b="1" dirty="0" smtClean="0">
                <a:solidFill>
                  <a:srgbClr val="003300"/>
                </a:solidFill>
                <a:latin typeface="+mn-lt"/>
              </a:rPr>
              <a:t>2016</a:t>
            </a:r>
            <a:endParaRPr lang="he-IL" sz="4000" dirty="0">
              <a:latin typeface="+mn-lt"/>
            </a:endParaRPr>
          </a:p>
        </p:txBody>
      </p:sp>
      <p:pic>
        <p:nvPicPr>
          <p:cNvPr id="8" name="Picture 4" descr="https://www.desk.com/themes/bolt/assets/img/logo-desk@2x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250"/>
          <a:stretch/>
        </p:blipFill>
        <p:spPr bwMode="auto">
          <a:xfrm>
            <a:off x="791580" y="1628800"/>
            <a:ext cx="2347431" cy="1695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793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251" y="1565148"/>
            <a:ext cx="8322221" cy="5176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כותרת 1"/>
          <p:cNvSpPr txBox="1">
            <a:spLocks/>
          </p:cNvSpPr>
          <p:nvPr/>
        </p:nvSpPr>
        <p:spPr>
          <a:xfrm>
            <a:off x="518864" y="1886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e-IL" b="1" dirty="0" smtClean="0">
                <a:solidFill>
                  <a:srgbClr val="003300"/>
                </a:solidFill>
                <a:latin typeface="+mn-lt"/>
              </a:rPr>
              <a:t>חיפוש חכם – בחירת סיווגים</a:t>
            </a:r>
            <a:endParaRPr lang="he-IL" sz="4000" dirty="0">
              <a:latin typeface="+mn-lt"/>
            </a:endParaRPr>
          </a:p>
        </p:txBody>
      </p:sp>
      <p:pic>
        <p:nvPicPr>
          <p:cNvPr id="6" name="Picture 2" descr="D:\אישי\גייד סטאר\guidestar-orgil-logo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464"/>
          <a:stretch/>
        </p:blipFill>
        <p:spPr bwMode="auto">
          <a:xfrm>
            <a:off x="35496" y="47323"/>
            <a:ext cx="1512168" cy="1293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559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קבוצה 3"/>
          <p:cNvGrpSpPr/>
          <p:nvPr/>
        </p:nvGrpSpPr>
        <p:grpSpPr>
          <a:xfrm>
            <a:off x="323528" y="1354030"/>
            <a:ext cx="8352928" cy="5503970"/>
            <a:chOff x="-80963" y="548680"/>
            <a:chExt cx="9305926" cy="6131926"/>
          </a:xfrm>
        </p:grpSpPr>
        <p:pic>
          <p:nvPicPr>
            <p:cNvPr id="3077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80963" y="548680"/>
              <a:ext cx="9305926" cy="5934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6" name="Picture 4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4255"/>
            <a:stretch/>
          </p:blipFill>
          <p:spPr bwMode="auto">
            <a:xfrm>
              <a:off x="0" y="4581127"/>
              <a:ext cx="8724901" cy="20994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כותרת 1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e-IL" b="1" dirty="0" smtClean="0">
                <a:solidFill>
                  <a:srgbClr val="003300"/>
                </a:solidFill>
                <a:latin typeface="+mn-lt"/>
              </a:rPr>
              <a:t>חיפוש חכם – תוצאות</a:t>
            </a:r>
            <a:endParaRPr lang="he-IL" sz="4000" dirty="0">
              <a:latin typeface="+mn-lt"/>
            </a:endParaRPr>
          </a:p>
        </p:txBody>
      </p:sp>
      <p:pic>
        <p:nvPicPr>
          <p:cNvPr id="7" name="Picture 2" descr="D:\אישי\גייד סטאר\guidestar-orgil-logo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464"/>
          <a:stretch/>
        </p:blipFill>
        <p:spPr bwMode="auto">
          <a:xfrm>
            <a:off x="35496" y="47323"/>
            <a:ext cx="1512168" cy="1293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394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b="1" dirty="0" smtClean="0">
                <a:solidFill>
                  <a:srgbClr val="003300"/>
                </a:solidFill>
                <a:latin typeface="+mn-lt"/>
              </a:rPr>
              <a:t>אתגרים בפרויקט</a:t>
            </a:r>
            <a:endParaRPr lang="he-IL" dirty="0">
              <a:latin typeface="+mn-lt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/>
          </a:bodyPr>
          <a:lstStyle/>
          <a:p>
            <a:r>
              <a:rPr lang="he-IL" sz="2400" dirty="0" smtClean="0">
                <a:solidFill>
                  <a:schemeClr val="tx2">
                    <a:lumMod val="50000"/>
                  </a:schemeClr>
                </a:solidFill>
              </a:rPr>
              <a:t>העברת מערכת האתר לניהול אגף מערכות מידע</a:t>
            </a:r>
          </a:p>
          <a:p>
            <a:pPr lvl="1">
              <a:spcAft>
                <a:spcPts val="600"/>
              </a:spcAft>
            </a:pPr>
            <a:r>
              <a:rPr lang="he-IL" sz="2400" dirty="0" smtClean="0">
                <a:solidFill>
                  <a:schemeClr val="tx2">
                    <a:lumMod val="50000"/>
                  </a:schemeClr>
                </a:solidFill>
              </a:rPr>
              <a:t>קשיים מול אנפיטק</a:t>
            </a:r>
          </a:p>
          <a:p>
            <a:pPr marL="342900" lvl="1" indent="-342900">
              <a:spcBef>
                <a:spcPts val="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e-IL" sz="2400" dirty="0" smtClean="0">
                <a:solidFill>
                  <a:schemeClr val="tx2">
                    <a:lumMod val="50000"/>
                  </a:schemeClr>
                </a:solidFill>
              </a:rPr>
              <a:t>העשרת </a:t>
            </a:r>
            <a:r>
              <a:rPr lang="he-IL" sz="2400" dirty="0">
                <a:solidFill>
                  <a:schemeClr val="tx2">
                    <a:lumMod val="50000"/>
                  </a:schemeClr>
                </a:solidFill>
              </a:rPr>
              <a:t>המידע והנתונים </a:t>
            </a:r>
            <a:r>
              <a:rPr lang="he-IL" sz="2400" dirty="0" smtClean="0">
                <a:solidFill>
                  <a:schemeClr val="tx2">
                    <a:lumMod val="50000"/>
                  </a:schemeClr>
                </a:solidFill>
              </a:rPr>
              <a:t>אודות </a:t>
            </a:r>
            <a:r>
              <a:rPr lang="he-IL" sz="2400" dirty="0" err="1" smtClean="0">
                <a:solidFill>
                  <a:schemeClr val="tx2">
                    <a:lumMod val="50000"/>
                  </a:schemeClr>
                </a:solidFill>
              </a:rPr>
              <a:t>אלכ"רים</a:t>
            </a:r>
            <a:r>
              <a:rPr lang="he-IL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e-IL" sz="2400" dirty="0" smtClean="0">
                <a:solidFill>
                  <a:schemeClr val="tx2">
                    <a:lumMod val="50000"/>
                  </a:schemeClr>
                </a:solidFill>
              </a:rPr>
              <a:t>חשיפת האתר לעמותות וקהלים נוספים</a:t>
            </a:r>
          </a:p>
          <a:p>
            <a:pPr marL="342900" lvl="1" indent="-342900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he-IL" sz="2400" dirty="0" smtClean="0">
                <a:solidFill>
                  <a:schemeClr val="tx2">
                    <a:lumMod val="50000"/>
                  </a:schemeClr>
                </a:solidFill>
              </a:rPr>
              <a:t>שיתופי פעולה עם משרדים נוספים (החלו מול חינוך </a:t>
            </a:r>
            <a:r>
              <a:rPr lang="he-IL" sz="2400" dirty="0" err="1" smtClean="0">
                <a:solidFill>
                  <a:schemeClr val="tx2">
                    <a:lumMod val="50000"/>
                  </a:schemeClr>
                </a:solidFill>
              </a:rPr>
              <a:t>ולמ"ס</a:t>
            </a:r>
            <a:r>
              <a:rPr lang="he-IL" sz="2400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</a:p>
          <a:p>
            <a:endParaRPr lang="he-IL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0" y="6453336"/>
            <a:ext cx="9144000" cy="404664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dirty="0" err="1" smtClean="0"/>
              <a:t>גיידסטאר</a:t>
            </a:r>
            <a:r>
              <a:rPr lang="he-IL" dirty="0" smtClean="0"/>
              <a:t> – אתר העמותות של ישראל</a:t>
            </a:r>
            <a:endParaRPr lang="he-IL" dirty="0"/>
          </a:p>
        </p:txBody>
      </p:sp>
      <p:pic>
        <p:nvPicPr>
          <p:cNvPr id="6" name="Picture 2" descr="D:\אישי\גייד סטאר\guidestar-orgil-logo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464"/>
          <a:stretch/>
        </p:blipFill>
        <p:spPr bwMode="auto">
          <a:xfrm>
            <a:off x="35496" y="47323"/>
            <a:ext cx="1512168" cy="1293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710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400" dirty="0" smtClean="0">
                <a:solidFill>
                  <a:schemeClr val="tx2">
                    <a:lumMod val="50000"/>
                  </a:schemeClr>
                </a:solidFill>
              </a:rPr>
              <a:t>תכלול הפרויקט ע"י </a:t>
            </a:r>
            <a:r>
              <a:rPr lang="he-IL" sz="2400" dirty="0" err="1" smtClean="0">
                <a:solidFill>
                  <a:schemeClr val="tx2">
                    <a:lumMod val="50000"/>
                  </a:schemeClr>
                </a:solidFill>
              </a:rPr>
              <a:t>הג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'</a:t>
            </a:r>
            <a:r>
              <a:rPr lang="he-IL" sz="2400" dirty="0" err="1" smtClean="0">
                <a:solidFill>
                  <a:schemeClr val="tx2">
                    <a:lumMod val="50000"/>
                  </a:schemeClr>
                </a:solidFill>
              </a:rPr>
              <a:t>וינט</a:t>
            </a:r>
            <a:r>
              <a:rPr lang="he-IL" sz="2400" dirty="0" smtClean="0">
                <a:solidFill>
                  <a:schemeClr val="tx2">
                    <a:lumMod val="50000"/>
                  </a:schemeClr>
                </a:solidFill>
              </a:rPr>
              <a:t> – 75,000 ₪ </a:t>
            </a:r>
          </a:p>
          <a:p>
            <a:r>
              <a:rPr lang="he-IL" sz="2400" dirty="0" smtClean="0">
                <a:solidFill>
                  <a:schemeClr val="tx2">
                    <a:lumMod val="50000"/>
                  </a:schemeClr>
                </a:solidFill>
              </a:rPr>
              <a:t>ועדה מייעצת – 30,000 ₪ </a:t>
            </a:r>
          </a:p>
          <a:p>
            <a:r>
              <a:rPr lang="he-IL" sz="2400" dirty="0" smtClean="0">
                <a:solidFill>
                  <a:schemeClr val="tx2">
                    <a:lumMod val="50000"/>
                  </a:schemeClr>
                </a:solidFill>
              </a:rPr>
              <a:t>יוזמות, מחקר ותחזוקת האתר- </a:t>
            </a:r>
            <a:r>
              <a:rPr lang="he-IL" sz="2400" dirty="0" smtClean="0">
                <a:solidFill>
                  <a:schemeClr val="tx2">
                    <a:lumMod val="50000"/>
                  </a:schemeClr>
                </a:solidFill>
              </a:rPr>
              <a:t>170,000 ₪ </a:t>
            </a:r>
          </a:p>
          <a:p>
            <a:r>
              <a:rPr lang="he-IL" sz="2400" dirty="0" smtClean="0">
                <a:solidFill>
                  <a:schemeClr val="tx2">
                    <a:lumMod val="50000"/>
                  </a:schemeClr>
                </a:solidFill>
              </a:rPr>
              <a:t>קידום וחשיפת האתר – 125,000 ₪ </a:t>
            </a:r>
          </a:p>
          <a:p>
            <a:pPr marL="0" indent="0">
              <a:buNone/>
            </a:pPr>
            <a:endParaRPr lang="he-IL" sz="24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he-IL" sz="2400" b="1" dirty="0" smtClean="0">
                <a:solidFill>
                  <a:schemeClr val="tx2">
                    <a:lumMod val="50000"/>
                  </a:schemeClr>
                </a:solidFill>
              </a:rPr>
              <a:t>סה"כ תקציב : 400,000 ₪ </a:t>
            </a:r>
          </a:p>
          <a:p>
            <a:pPr marL="0" indent="0">
              <a:buNone/>
            </a:pPr>
            <a:endParaRPr lang="he-IL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he-IL" sz="20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he-IL" sz="20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he-IL" sz="1800" dirty="0" smtClean="0">
                <a:solidFill>
                  <a:schemeClr val="tx2">
                    <a:lumMod val="50000"/>
                  </a:schemeClr>
                </a:solidFill>
              </a:rPr>
              <a:t>* לסכום זה יתווספו יתרות משנת 2016</a:t>
            </a:r>
          </a:p>
        </p:txBody>
      </p:sp>
      <p:sp>
        <p:nvSpPr>
          <p:cNvPr id="4" name="מלבן 3"/>
          <p:cNvSpPr/>
          <p:nvPr/>
        </p:nvSpPr>
        <p:spPr>
          <a:xfrm>
            <a:off x="0" y="6453336"/>
            <a:ext cx="9144000" cy="404664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dirty="0" err="1" smtClean="0"/>
              <a:t>גיידסטאר</a:t>
            </a:r>
            <a:r>
              <a:rPr lang="he-IL" dirty="0" smtClean="0"/>
              <a:t> – אתר העמותות של ישראל</a:t>
            </a:r>
            <a:endParaRPr lang="he-IL" dirty="0"/>
          </a:p>
        </p:txBody>
      </p:sp>
      <p:pic>
        <p:nvPicPr>
          <p:cNvPr id="5" name="Picture 2" descr="D:\אישי\גייד סטאר\guidestar-orgil-logo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464"/>
          <a:stretch/>
        </p:blipFill>
        <p:spPr bwMode="auto">
          <a:xfrm>
            <a:off x="35496" y="47323"/>
            <a:ext cx="1512168" cy="1293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he-IL" b="1" dirty="0" smtClean="0">
                <a:solidFill>
                  <a:srgbClr val="003300"/>
                </a:solidFill>
                <a:latin typeface="+mn-lt"/>
              </a:rPr>
              <a:t>תקציב לשנת 2017</a:t>
            </a:r>
            <a:endParaRPr lang="he-I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08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b="1" dirty="0" smtClean="0">
                <a:solidFill>
                  <a:srgbClr val="003300"/>
                </a:solidFill>
                <a:latin typeface="+mn-lt"/>
              </a:rPr>
              <a:t>תכנית עבודה 2017</a:t>
            </a:r>
            <a:endParaRPr lang="he-IL" dirty="0">
              <a:latin typeface="+mn-lt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0" y="6453336"/>
            <a:ext cx="9144000" cy="404664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dirty="0" err="1" smtClean="0"/>
              <a:t>גיידסטאר</a:t>
            </a:r>
            <a:r>
              <a:rPr lang="he-IL" dirty="0" smtClean="0"/>
              <a:t> – אתר העמותות של ישראל</a:t>
            </a:r>
            <a:endParaRPr lang="he-IL" dirty="0"/>
          </a:p>
        </p:txBody>
      </p:sp>
      <p:pic>
        <p:nvPicPr>
          <p:cNvPr id="6" name="Picture 2" descr="D:\אישי\גייד סטאר\guidestar-orgil-logo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464"/>
          <a:stretch/>
        </p:blipFill>
        <p:spPr bwMode="auto">
          <a:xfrm>
            <a:off x="35496" y="47323"/>
            <a:ext cx="1512168" cy="1293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331640" y="1916832"/>
            <a:ext cx="1617751" cy="107721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3200" b="1" dirty="0" smtClean="0">
                <a:solidFill>
                  <a:schemeClr val="tx2">
                    <a:lumMod val="50000"/>
                  </a:schemeClr>
                </a:solidFill>
              </a:rPr>
              <a:t>ראש חץ </a:t>
            </a:r>
          </a:p>
          <a:p>
            <a:r>
              <a:rPr lang="he-IL" sz="3200" b="1" dirty="0" smtClean="0">
                <a:solidFill>
                  <a:schemeClr val="tx2">
                    <a:lumMod val="50000"/>
                  </a:schemeClr>
                </a:solidFill>
              </a:rPr>
              <a:t>טכנולוגי</a:t>
            </a:r>
            <a:endParaRPr lang="he-IL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84847" y="1916832"/>
            <a:ext cx="2143537" cy="107721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he-IL" sz="3200" b="1" dirty="0" smtClean="0">
                <a:solidFill>
                  <a:schemeClr val="tx2">
                    <a:lumMod val="50000"/>
                  </a:schemeClr>
                </a:solidFill>
              </a:rPr>
              <a:t>ראש חץ </a:t>
            </a:r>
          </a:p>
          <a:p>
            <a:pPr algn="ctr"/>
            <a:r>
              <a:rPr lang="he-IL" sz="3200" b="1" dirty="0" smtClean="0">
                <a:solidFill>
                  <a:schemeClr val="tx2">
                    <a:lumMod val="50000"/>
                  </a:schemeClr>
                </a:solidFill>
              </a:rPr>
              <a:t>מגזר שלישי</a:t>
            </a:r>
            <a:endParaRPr lang="he-IL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75856" y="1916832"/>
            <a:ext cx="2454518" cy="107721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3200" b="1" dirty="0" smtClean="0">
                <a:solidFill>
                  <a:schemeClr val="tx2">
                    <a:lumMod val="50000"/>
                  </a:schemeClr>
                </a:solidFill>
              </a:rPr>
              <a:t>    ראש חץ</a:t>
            </a:r>
          </a:p>
          <a:p>
            <a:r>
              <a:rPr lang="he-IL" sz="3200" b="1" dirty="0" smtClean="0">
                <a:solidFill>
                  <a:schemeClr val="tx2">
                    <a:lumMod val="50000"/>
                  </a:schemeClr>
                </a:solidFill>
              </a:rPr>
              <a:t>חשיפת האתר</a:t>
            </a:r>
            <a:endParaRPr lang="he-IL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2" name="Picture 2" descr="http://sfile.f-static.com/image/users/379234/ftp/my_files/ARROW/%D7%A9%D7%9C%D7%95%D7%A9%D7%94%20%D7%97%D7%A6%D7%99%D7%9D.png?id=23959163&amp;sopC=147384282038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43608" y="3068960"/>
            <a:ext cx="6948615" cy="3393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955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b="1" dirty="0" smtClean="0">
                <a:solidFill>
                  <a:srgbClr val="003300"/>
                </a:solidFill>
                <a:latin typeface="+mn-lt"/>
              </a:rPr>
              <a:t>תכנית עבודה 2017</a:t>
            </a:r>
            <a:endParaRPr lang="he-IL" dirty="0">
              <a:latin typeface="+mn-lt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sz="2400" b="1" dirty="0" smtClean="0">
                <a:solidFill>
                  <a:schemeClr val="tx2">
                    <a:lumMod val="50000"/>
                  </a:schemeClr>
                </a:solidFill>
              </a:rPr>
              <a:t>חשיפת האתר </a:t>
            </a:r>
            <a:endParaRPr lang="he-IL" sz="24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he-IL" sz="2000" b="1" dirty="0">
                <a:solidFill>
                  <a:schemeClr val="tx2">
                    <a:lumMod val="50000"/>
                  </a:schemeClr>
                </a:solidFill>
              </a:rPr>
              <a:t>חווית משתמש </a:t>
            </a:r>
            <a:r>
              <a:rPr lang="he-IL" sz="2000" dirty="0">
                <a:solidFill>
                  <a:schemeClr val="tx2">
                    <a:lumMod val="50000"/>
                  </a:schemeClr>
                </a:solidFill>
              </a:rPr>
              <a:t>– עיצוב האתר בהתאם לטרנדים עכשוויים</a:t>
            </a:r>
          </a:p>
          <a:p>
            <a:r>
              <a:rPr lang="he-IL" sz="2000" b="1" dirty="0">
                <a:solidFill>
                  <a:schemeClr val="tx2">
                    <a:lumMod val="50000"/>
                  </a:schemeClr>
                </a:solidFill>
              </a:rPr>
              <a:t>יחסי ציבור –</a:t>
            </a:r>
            <a:r>
              <a:rPr lang="he-IL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he-IL" sz="2000" dirty="0">
                <a:solidFill>
                  <a:schemeClr val="tx2">
                    <a:lumMod val="50000"/>
                  </a:schemeClr>
                </a:solidFill>
              </a:rPr>
              <a:t>הפצת נתונים לבעלי עניין בנוגע לעמותות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 </a:t>
            </a:r>
            <a:br>
              <a:rPr lang="en-US" sz="20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he-IL" sz="2000" dirty="0">
                <a:solidFill>
                  <a:schemeClr val="tx2">
                    <a:lumMod val="50000"/>
                  </a:schemeClr>
                </a:solidFill>
              </a:rPr>
              <a:t>(אירועי חירום, לקראת חגים, פתיחת שנת לימודים </a:t>
            </a:r>
            <a:r>
              <a:rPr lang="he-IL" sz="2000" dirty="0" err="1">
                <a:solidFill>
                  <a:schemeClr val="tx2">
                    <a:lumMod val="50000"/>
                  </a:schemeClr>
                </a:solidFill>
              </a:rPr>
              <a:t>וכו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'</a:t>
            </a:r>
            <a:r>
              <a:rPr lang="he-IL" sz="2000" dirty="0">
                <a:solidFill>
                  <a:schemeClr val="tx2">
                    <a:lumMod val="50000"/>
                  </a:schemeClr>
                </a:solidFill>
              </a:rPr>
              <a:t>)</a:t>
            </a:r>
          </a:p>
          <a:p>
            <a:r>
              <a:rPr lang="he-IL" sz="2000" b="1" dirty="0">
                <a:solidFill>
                  <a:schemeClr val="tx2">
                    <a:lumMod val="50000"/>
                  </a:schemeClr>
                </a:solidFill>
              </a:rPr>
              <a:t>קידום האתר </a:t>
            </a:r>
            <a:r>
              <a:rPr lang="he-IL" sz="2000" dirty="0">
                <a:solidFill>
                  <a:schemeClr val="tx2">
                    <a:lumMod val="50000"/>
                  </a:schemeClr>
                </a:solidFill>
              </a:rPr>
              <a:t>–</a:t>
            </a:r>
            <a:r>
              <a:rPr lang="he-IL" sz="2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he-IL" sz="2000" dirty="0">
                <a:solidFill>
                  <a:schemeClr val="tx2">
                    <a:lumMod val="50000"/>
                  </a:schemeClr>
                </a:solidFill>
              </a:rPr>
              <a:t>פרסום, סרטונים בניו מדיה, וניתוח נתונים </a:t>
            </a:r>
            <a:r>
              <a:rPr lang="he-IL" sz="2000" dirty="0" smtClean="0">
                <a:solidFill>
                  <a:schemeClr val="tx2">
                    <a:lumMod val="50000"/>
                  </a:schemeClr>
                </a:solidFill>
              </a:rPr>
              <a:t>סטטיסטיים</a:t>
            </a:r>
            <a:endParaRPr lang="he-IL" sz="2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he-IL" sz="2400" b="1" dirty="0" smtClean="0">
                <a:solidFill>
                  <a:schemeClr val="tx2">
                    <a:lumMod val="50000"/>
                  </a:schemeClr>
                </a:solidFill>
              </a:rPr>
              <a:t>טכנולוגיה</a:t>
            </a:r>
          </a:p>
          <a:p>
            <a:r>
              <a:rPr lang="he-IL" sz="2000" b="1" dirty="0" smtClean="0">
                <a:solidFill>
                  <a:schemeClr val="tx2">
                    <a:lumMod val="50000"/>
                  </a:schemeClr>
                </a:solidFill>
              </a:rPr>
              <a:t>ניהול מערכת </a:t>
            </a:r>
            <a:r>
              <a:rPr lang="en-US" sz="2000" b="1" dirty="0" err="1" smtClean="0">
                <a:solidFill>
                  <a:schemeClr val="tx2">
                    <a:lumMod val="50000"/>
                  </a:schemeClr>
                </a:solidFill>
              </a:rPr>
              <a:t>SalesForce</a:t>
            </a:r>
            <a:r>
              <a:rPr lang="he-IL" sz="20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he-IL" sz="2000" b="1" dirty="0">
                <a:solidFill>
                  <a:schemeClr val="tx2">
                    <a:lumMod val="50000"/>
                  </a:schemeClr>
                </a:solidFill>
              </a:rPr>
              <a:t>–</a:t>
            </a:r>
            <a:r>
              <a:rPr lang="he-IL" sz="2000" dirty="0" smtClean="0">
                <a:solidFill>
                  <a:schemeClr val="tx2">
                    <a:lumMod val="50000"/>
                  </a:schemeClr>
                </a:solidFill>
              </a:rPr>
              <a:t> ע"י משרד המשפטים</a:t>
            </a:r>
          </a:p>
          <a:p>
            <a:r>
              <a:rPr lang="he-IL" sz="2000" b="1" dirty="0" smtClean="0">
                <a:solidFill>
                  <a:schemeClr val="tx2">
                    <a:lumMod val="50000"/>
                  </a:schemeClr>
                </a:solidFill>
              </a:rPr>
              <a:t>העשרת מידע – </a:t>
            </a:r>
            <a:r>
              <a:rPr lang="he-IL" sz="2000" dirty="0" smtClean="0">
                <a:solidFill>
                  <a:schemeClr val="tx2">
                    <a:lumMod val="50000"/>
                  </a:schemeClr>
                </a:solidFill>
              </a:rPr>
              <a:t>הוספת</a:t>
            </a:r>
            <a:r>
              <a:rPr lang="he-IL" sz="20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he-IL" sz="2000" dirty="0" smtClean="0">
                <a:solidFill>
                  <a:schemeClr val="tx2">
                    <a:lumMod val="50000"/>
                  </a:schemeClr>
                </a:solidFill>
              </a:rPr>
              <a:t>קטגוריות, סיווגים ונתונים ממקורות פנימיים וחיצוניים</a:t>
            </a:r>
          </a:p>
          <a:p>
            <a:r>
              <a:rPr lang="he-IL" sz="2000" b="1" dirty="0" smtClean="0">
                <a:solidFill>
                  <a:schemeClr val="tx2">
                    <a:lumMod val="50000"/>
                  </a:schemeClr>
                </a:solidFill>
              </a:rPr>
              <a:t>חיפוש חכם – </a:t>
            </a:r>
            <a:r>
              <a:rPr lang="he-IL" sz="2000" dirty="0" smtClean="0">
                <a:solidFill>
                  <a:schemeClr val="tx2">
                    <a:lumMod val="50000"/>
                  </a:schemeClr>
                </a:solidFill>
              </a:rPr>
              <a:t>סינונים וחיתוכים מתקדמים וייצוא לאקסל</a:t>
            </a:r>
          </a:p>
          <a:p>
            <a:pPr marL="0" indent="0">
              <a:buNone/>
            </a:pPr>
            <a:r>
              <a:rPr lang="he-IL" sz="2400" b="1" dirty="0" smtClean="0">
                <a:solidFill>
                  <a:schemeClr val="tx2">
                    <a:lumMod val="50000"/>
                  </a:schemeClr>
                </a:solidFill>
              </a:rPr>
              <a:t>מגזר שלישי</a:t>
            </a:r>
          </a:p>
          <a:p>
            <a:r>
              <a:rPr lang="he-IL" sz="2000" b="1" dirty="0" smtClean="0">
                <a:solidFill>
                  <a:schemeClr val="tx2">
                    <a:lumMod val="50000"/>
                  </a:schemeClr>
                </a:solidFill>
              </a:rPr>
              <a:t>ועדה ציבורית מייעצת </a:t>
            </a:r>
            <a:r>
              <a:rPr lang="he-IL" sz="2000" b="1" dirty="0">
                <a:solidFill>
                  <a:schemeClr val="tx2">
                    <a:lumMod val="50000"/>
                  </a:schemeClr>
                </a:solidFill>
              </a:rPr>
              <a:t>– </a:t>
            </a:r>
            <a:r>
              <a:rPr lang="he-IL" sz="2000" dirty="0" smtClean="0">
                <a:solidFill>
                  <a:schemeClr val="tx2">
                    <a:lumMod val="50000"/>
                  </a:schemeClr>
                </a:solidFill>
              </a:rPr>
              <a:t>התוויית אסטרטגיה ו-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R&amp;D</a:t>
            </a:r>
            <a:r>
              <a:rPr lang="he-IL" sz="2000" dirty="0" smtClean="0">
                <a:solidFill>
                  <a:schemeClr val="tx2">
                    <a:lumMod val="50000"/>
                  </a:schemeClr>
                </a:solidFill>
              </a:rPr>
              <a:t> במעורבות מגזר שלישי ומשרדי ממשלה נוספים</a:t>
            </a:r>
            <a:endParaRPr lang="he-IL" sz="2000" dirty="0">
              <a:solidFill>
                <a:schemeClr val="tx2">
                  <a:lumMod val="50000"/>
                </a:schemeClr>
              </a:solidFill>
            </a:endParaRPr>
          </a:p>
          <a:p>
            <a:endParaRPr lang="he-IL" sz="2400" dirty="0">
              <a:solidFill>
                <a:srgbClr val="FF0000"/>
              </a:solidFill>
            </a:endParaRPr>
          </a:p>
          <a:p>
            <a:endParaRPr lang="he-IL" sz="2400" dirty="0">
              <a:solidFill>
                <a:schemeClr val="tx2">
                  <a:lumMod val="50000"/>
                </a:schemeClr>
              </a:solidFill>
            </a:endParaRPr>
          </a:p>
          <a:p>
            <a:endParaRPr lang="he-IL" sz="2400" b="1" u="sng" dirty="0">
              <a:solidFill>
                <a:schemeClr val="tx2">
                  <a:lumMod val="50000"/>
                </a:schemeClr>
              </a:solidFill>
              <a:cs typeface="David" pitchFamily="2" charset="-79"/>
            </a:endParaRPr>
          </a:p>
          <a:p>
            <a:endParaRPr lang="he-IL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he-IL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0" y="6453336"/>
            <a:ext cx="9144000" cy="404664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dirty="0" err="1" smtClean="0"/>
              <a:t>גיידסטאר</a:t>
            </a:r>
            <a:r>
              <a:rPr lang="he-IL" dirty="0" smtClean="0"/>
              <a:t> – אתר העמותות של ישראל</a:t>
            </a:r>
            <a:endParaRPr lang="he-IL" dirty="0"/>
          </a:p>
        </p:txBody>
      </p:sp>
      <p:pic>
        <p:nvPicPr>
          <p:cNvPr id="6" name="Picture 2" descr="D:\אישי\גייד סטאר\guidestar-orgil-logo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464"/>
          <a:stretch/>
        </p:blipFill>
        <p:spPr bwMode="auto">
          <a:xfrm>
            <a:off x="35496" y="47323"/>
            <a:ext cx="1512168" cy="1293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56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06896" y="274638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he-IL" b="1" dirty="0" smtClean="0">
                <a:solidFill>
                  <a:srgbClr val="003300"/>
                </a:solidFill>
                <a:latin typeface="+mn-lt"/>
              </a:rPr>
              <a:t>מבט לעתיד – מידע אינטראקטיבי</a:t>
            </a:r>
            <a:endParaRPr lang="he-IL" dirty="0">
              <a:latin typeface="+mn-lt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78904" y="1268760"/>
            <a:ext cx="8229600" cy="452596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he-IL" sz="2400" dirty="0" smtClean="0">
                <a:solidFill>
                  <a:schemeClr val="tx2">
                    <a:lumMod val="50000"/>
                  </a:schemeClr>
                </a:solidFill>
              </a:rPr>
              <a:t>ממשק </a:t>
            </a:r>
            <a:r>
              <a:rPr lang="he-IL" sz="2400" dirty="0">
                <a:solidFill>
                  <a:schemeClr val="tx2">
                    <a:lumMod val="50000"/>
                  </a:schemeClr>
                </a:solidFill>
              </a:rPr>
              <a:t>דוחות </a:t>
            </a:r>
            <a:r>
              <a:rPr lang="he-IL" sz="2400" dirty="0" smtClean="0">
                <a:solidFill>
                  <a:schemeClr val="tx2">
                    <a:lumMod val="50000"/>
                  </a:schemeClr>
                </a:solidFill>
              </a:rPr>
              <a:t>מתקדם ואינטראקטיבי שכולל תצוגה </a:t>
            </a:r>
            <a:r>
              <a:rPr lang="he-IL" sz="2400" dirty="0">
                <a:solidFill>
                  <a:schemeClr val="tx2">
                    <a:lumMod val="50000"/>
                  </a:schemeClr>
                </a:solidFill>
              </a:rPr>
              <a:t>ויזואלית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/</a:t>
            </a:r>
            <a:r>
              <a:rPr lang="he-IL" sz="2400" dirty="0" smtClean="0">
                <a:solidFill>
                  <a:schemeClr val="tx2">
                    <a:lumMod val="50000"/>
                  </a:schemeClr>
                </a:solidFill>
              </a:rPr>
              <a:t>גראפית</a:t>
            </a:r>
          </a:p>
          <a:p>
            <a:pPr lvl="1"/>
            <a:endParaRPr lang="he-IL" sz="2400" dirty="0">
              <a:solidFill>
                <a:schemeClr val="tx2">
                  <a:lumMod val="50000"/>
                </a:schemeClr>
              </a:solidFill>
            </a:endParaRPr>
          </a:p>
          <a:p>
            <a:endParaRPr lang="he-IL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0" y="6453336"/>
            <a:ext cx="9144000" cy="404664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dirty="0" err="1" smtClean="0"/>
              <a:t>גיידסטאר</a:t>
            </a:r>
            <a:r>
              <a:rPr lang="he-IL" dirty="0" smtClean="0"/>
              <a:t> – אתר העמותות של ישראל</a:t>
            </a:r>
            <a:endParaRPr lang="he-IL" dirty="0"/>
          </a:p>
        </p:txBody>
      </p:sp>
      <p:pic>
        <p:nvPicPr>
          <p:cNvPr id="7" name="Picture 2" descr="D:\אישי\גייד סטאר\guidestar-orgil-logo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464"/>
          <a:stretch/>
        </p:blipFill>
        <p:spPr bwMode="auto">
          <a:xfrm>
            <a:off x="35496" y="47323"/>
            <a:ext cx="1512168" cy="1293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662" y="2493640"/>
            <a:ext cx="8759826" cy="2735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847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</TotalTime>
  <Words>377</Words>
  <Application>Microsoft Office PowerPoint</Application>
  <PresentationFormat>‫הצגה על המסך (4:3)</PresentationFormat>
  <Paragraphs>84</Paragraphs>
  <Slides>9</Slides>
  <Notes>7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0" baseType="lpstr">
      <vt:lpstr>ערכת נושא Office</vt:lpstr>
      <vt:lpstr>מצגת של PowerPoint</vt:lpstr>
      <vt:lpstr>פעילות ב-2016</vt:lpstr>
      <vt:lpstr>מצגת של PowerPoint</vt:lpstr>
      <vt:lpstr>מצגת של PowerPoint</vt:lpstr>
      <vt:lpstr>אתגרים בפרויקט</vt:lpstr>
      <vt:lpstr>תקציב לשנת 2017</vt:lpstr>
      <vt:lpstr>תכנית עבודה 2017</vt:lpstr>
      <vt:lpstr>תכנית עבודה 2017</vt:lpstr>
      <vt:lpstr>מבט לעתיד – מידע אינטראקטיבי</vt:lpstr>
    </vt:vector>
  </TitlesOfParts>
  <Company>Ministry Of Economy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Ministry Of Economy</dc:creator>
  <cp:lastModifiedBy>Liraz Shtul</cp:lastModifiedBy>
  <cp:revision>77</cp:revision>
  <cp:lastPrinted>2016-11-22T05:25:33Z</cp:lastPrinted>
  <dcterms:created xsi:type="dcterms:W3CDTF">2016-11-20T13:19:08Z</dcterms:created>
  <dcterms:modified xsi:type="dcterms:W3CDTF">2016-11-30T10:55:02Z</dcterms:modified>
</cp:coreProperties>
</file>